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tif" ContentType="image/tiff"/>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16.xml" ContentType="application/vnd.openxmlformats-officedocument.theme+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theme/theme17.xml" ContentType="application/vnd.openxmlformats-officedocument.theme+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theme/theme18.xml" ContentType="application/vnd.openxmlformats-officedocument.theme+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theme/theme19.xml" ContentType="application/vnd.openxmlformats-officedocument.theme+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theme/theme20.xml" ContentType="application/vnd.openxmlformats-officedocument.theme+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theme/theme21.xml" ContentType="application/vnd.openxmlformats-officedocument.theme+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2.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theme/theme23.xml" ContentType="application/vnd.openxmlformats-officedocument.theme+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24.xml" ContentType="application/vnd.openxmlformats-officedocument.theme+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theme/theme25.xml" ContentType="application/vnd.openxmlformats-officedocument.theme+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theme/theme26.xml" ContentType="application/vnd.openxmlformats-officedocument.theme+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theme/theme27.xml" ContentType="application/vnd.openxmlformats-officedocument.theme+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theme/theme28.xml" ContentType="application/vnd.openxmlformats-officedocument.theme+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theme/theme29.xml" ContentType="application/vnd.openxmlformats-officedocument.theme+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theme/theme30.xml" ContentType="application/vnd.openxmlformats-officedocument.theme+xml"/>
  <Override PartName="/ppt/theme/theme31.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 id="2147483924" r:id="rId2"/>
    <p:sldMasterId id="2147483936" r:id="rId3"/>
    <p:sldMasterId id="2147483948" r:id="rId4"/>
    <p:sldMasterId id="2147483960" r:id="rId5"/>
    <p:sldMasterId id="2147483972" r:id="rId6"/>
    <p:sldMasterId id="2147483996" r:id="rId7"/>
    <p:sldMasterId id="2147484008" r:id="rId8"/>
    <p:sldMasterId id="2147484020" r:id="rId9"/>
    <p:sldMasterId id="2147484272" r:id="rId10"/>
    <p:sldMasterId id="2147484284" r:id="rId11"/>
    <p:sldMasterId id="2147484296" r:id="rId12"/>
    <p:sldMasterId id="2147484308" r:id="rId13"/>
    <p:sldMasterId id="2147484320" r:id="rId14"/>
    <p:sldMasterId id="2147484332" r:id="rId15"/>
    <p:sldMasterId id="2147484344" r:id="rId16"/>
    <p:sldMasterId id="2147484356" r:id="rId17"/>
    <p:sldMasterId id="2147484368" r:id="rId18"/>
    <p:sldMasterId id="2147484380" r:id="rId19"/>
    <p:sldMasterId id="2147484392" r:id="rId20"/>
    <p:sldMasterId id="2147484404" r:id="rId21"/>
    <p:sldMasterId id="2147484416" r:id="rId22"/>
    <p:sldMasterId id="2147484428" r:id="rId23"/>
    <p:sldMasterId id="2147484440" r:id="rId24"/>
    <p:sldMasterId id="2147484452" r:id="rId25"/>
    <p:sldMasterId id="2147484464" r:id="rId26"/>
    <p:sldMasterId id="2147484476" r:id="rId27"/>
    <p:sldMasterId id="2147484488" r:id="rId28"/>
    <p:sldMasterId id="2147484500" r:id="rId29"/>
    <p:sldMasterId id="2147484512" r:id="rId30"/>
  </p:sldMasterIdLst>
  <p:notesMasterIdLst>
    <p:notesMasterId r:id="rId77"/>
  </p:notesMasterIdLst>
  <p:sldIdLst>
    <p:sldId id="367" r:id="rId31"/>
    <p:sldId id="291" r:id="rId32"/>
    <p:sldId id="368" r:id="rId33"/>
    <p:sldId id="292" r:id="rId34"/>
    <p:sldId id="259" r:id="rId35"/>
    <p:sldId id="293" r:id="rId36"/>
    <p:sldId id="337" r:id="rId37"/>
    <p:sldId id="338" r:id="rId38"/>
    <p:sldId id="339" r:id="rId39"/>
    <p:sldId id="340" r:id="rId40"/>
    <p:sldId id="341" r:id="rId41"/>
    <p:sldId id="342" r:id="rId42"/>
    <p:sldId id="343" r:id="rId43"/>
    <p:sldId id="344" r:id="rId44"/>
    <p:sldId id="345" r:id="rId45"/>
    <p:sldId id="346" r:id="rId46"/>
    <p:sldId id="260" r:id="rId47"/>
    <p:sldId id="294" r:id="rId48"/>
    <p:sldId id="347" r:id="rId49"/>
    <p:sldId id="348" r:id="rId50"/>
    <p:sldId id="349" r:id="rId51"/>
    <p:sldId id="350" r:id="rId52"/>
    <p:sldId id="351" r:id="rId53"/>
    <p:sldId id="352" r:id="rId54"/>
    <p:sldId id="353" r:id="rId55"/>
    <p:sldId id="354" r:id="rId56"/>
    <p:sldId id="261" r:id="rId57"/>
    <p:sldId id="295" r:id="rId58"/>
    <p:sldId id="355" r:id="rId59"/>
    <p:sldId id="297" r:id="rId60"/>
    <p:sldId id="262" r:id="rId61"/>
    <p:sldId id="298" r:id="rId62"/>
    <p:sldId id="356" r:id="rId63"/>
    <p:sldId id="357" r:id="rId64"/>
    <p:sldId id="263" r:id="rId65"/>
    <p:sldId id="299" r:id="rId66"/>
    <p:sldId id="358" r:id="rId67"/>
    <p:sldId id="359" r:id="rId68"/>
    <p:sldId id="360" r:id="rId69"/>
    <p:sldId id="361" r:id="rId70"/>
    <p:sldId id="362" r:id="rId71"/>
    <p:sldId id="363" r:id="rId72"/>
    <p:sldId id="364" r:id="rId73"/>
    <p:sldId id="365" r:id="rId74"/>
    <p:sldId id="366" r:id="rId75"/>
    <p:sldId id="301" r:id="rId76"/>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OSTNAME" initials="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a:srgbClr val="00FFFF"/>
    <a:srgbClr val="33CC33"/>
    <a:srgbClr val="FF9933"/>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horzBarState="maximized">
    <p:restoredLeft sz="14995" autoAdjust="0"/>
    <p:restoredTop sz="94660" autoAdjust="0"/>
  </p:normalViewPr>
  <p:slideViewPr>
    <p:cSldViewPr snapToGrid="0">
      <p:cViewPr>
        <p:scale>
          <a:sx n="75" d="100"/>
          <a:sy n="75" d="100"/>
        </p:scale>
        <p:origin x="-1722" y="1068"/>
      </p:cViewPr>
      <p:guideLst>
        <p:guide orient="horz" pos="3120"/>
        <p:guide pos="216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9.xml"/><Relationship Id="rId21" Type="http://schemas.openxmlformats.org/officeDocument/2006/relationships/slideMaster" Target="slideMasters/slideMaster21.xml"/><Relationship Id="rId34" Type="http://schemas.openxmlformats.org/officeDocument/2006/relationships/slide" Target="slides/slide4.xml"/><Relationship Id="rId42" Type="http://schemas.openxmlformats.org/officeDocument/2006/relationships/slide" Target="slides/slide12.xml"/><Relationship Id="rId47" Type="http://schemas.openxmlformats.org/officeDocument/2006/relationships/slide" Target="slides/slide17.xml"/><Relationship Id="rId50" Type="http://schemas.openxmlformats.org/officeDocument/2006/relationships/slide" Target="slides/slide20.xml"/><Relationship Id="rId55" Type="http://schemas.openxmlformats.org/officeDocument/2006/relationships/slide" Target="slides/slide25.xml"/><Relationship Id="rId63" Type="http://schemas.openxmlformats.org/officeDocument/2006/relationships/slide" Target="slides/slide33.xml"/><Relationship Id="rId68" Type="http://schemas.openxmlformats.org/officeDocument/2006/relationships/slide" Target="slides/slide38.xml"/><Relationship Id="rId76" Type="http://schemas.openxmlformats.org/officeDocument/2006/relationships/slide" Target="slides/slide46.xml"/><Relationship Id="rId7" Type="http://schemas.openxmlformats.org/officeDocument/2006/relationships/slideMaster" Target="slideMasters/slideMaster7.xml"/><Relationship Id="rId71"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2.xml"/><Relationship Id="rId37" Type="http://schemas.openxmlformats.org/officeDocument/2006/relationships/slide" Target="slides/slide7.xml"/><Relationship Id="rId40" Type="http://schemas.openxmlformats.org/officeDocument/2006/relationships/slide" Target="slides/slide10.xml"/><Relationship Id="rId45" Type="http://schemas.openxmlformats.org/officeDocument/2006/relationships/slide" Target="slides/slide15.xml"/><Relationship Id="rId53" Type="http://schemas.openxmlformats.org/officeDocument/2006/relationships/slide" Target="slides/slide23.xml"/><Relationship Id="rId58" Type="http://schemas.openxmlformats.org/officeDocument/2006/relationships/slide" Target="slides/slide28.xml"/><Relationship Id="rId66" Type="http://schemas.openxmlformats.org/officeDocument/2006/relationships/slide" Target="slides/slide36.xml"/><Relationship Id="rId74" Type="http://schemas.openxmlformats.org/officeDocument/2006/relationships/slide" Target="slides/slide44.xml"/><Relationship Id="rId79" Type="http://schemas.openxmlformats.org/officeDocument/2006/relationships/presProps" Target="presProps.xml"/><Relationship Id="rId5" Type="http://schemas.openxmlformats.org/officeDocument/2006/relationships/slideMaster" Target="slideMasters/slideMaster5.xml"/><Relationship Id="rId61" Type="http://schemas.openxmlformats.org/officeDocument/2006/relationships/slide" Target="slides/slide31.xml"/><Relationship Id="rId82"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1.xml"/><Relationship Id="rId44" Type="http://schemas.openxmlformats.org/officeDocument/2006/relationships/slide" Target="slides/slide14.xml"/><Relationship Id="rId52" Type="http://schemas.openxmlformats.org/officeDocument/2006/relationships/slide" Target="slides/slide22.xml"/><Relationship Id="rId60" Type="http://schemas.openxmlformats.org/officeDocument/2006/relationships/slide" Target="slides/slide30.xml"/><Relationship Id="rId65" Type="http://schemas.openxmlformats.org/officeDocument/2006/relationships/slide" Target="slides/slide35.xml"/><Relationship Id="rId73" Type="http://schemas.openxmlformats.org/officeDocument/2006/relationships/slide" Target="slides/slide43.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5.xml"/><Relationship Id="rId43" Type="http://schemas.openxmlformats.org/officeDocument/2006/relationships/slide" Target="slides/slide13.xml"/><Relationship Id="rId48" Type="http://schemas.openxmlformats.org/officeDocument/2006/relationships/slide" Target="slides/slide18.xml"/><Relationship Id="rId56" Type="http://schemas.openxmlformats.org/officeDocument/2006/relationships/slide" Target="slides/slide26.xml"/><Relationship Id="rId64" Type="http://schemas.openxmlformats.org/officeDocument/2006/relationships/slide" Target="slides/slide34.xml"/><Relationship Id="rId69" Type="http://schemas.openxmlformats.org/officeDocument/2006/relationships/slide" Target="slides/slide39.xml"/><Relationship Id="rId77"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21.xml"/><Relationship Id="rId72" Type="http://schemas.openxmlformats.org/officeDocument/2006/relationships/slide" Target="slides/slide42.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3.xml"/><Relationship Id="rId38" Type="http://schemas.openxmlformats.org/officeDocument/2006/relationships/slide" Target="slides/slide8.xml"/><Relationship Id="rId46" Type="http://schemas.openxmlformats.org/officeDocument/2006/relationships/slide" Target="slides/slide16.xml"/><Relationship Id="rId59" Type="http://schemas.openxmlformats.org/officeDocument/2006/relationships/slide" Target="slides/slide29.xml"/><Relationship Id="rId67" Type="http://schemas.openxmlformats.org/officeDocument/2006/relationships/slide" Target="slides/slide37.xml"/><Relationship Id="rId20" Type="http://schemas.openxmlformats.org/officeDocument/2006/relationships/slideMaster" Target="slideMasters/slideMaster20.xml"/><Relationship Id="rId41" Type="http://schemas.openxmlformats.org/officeDocument/2006/relationships/slide" Target="slides/slide11.xml"/><Relationship Id="rId54" Type="http://schemas.openxmlformats.org/officeDocument/2006/relationships/slide" Target="slides/slide24.xml"/><Relationship Id="rId62" Type="http://schemas.openxmlformats.org/officeDocument/2006/relationships/slide" Target="slides/slide32.xml"/><Relationship Id="rId70" Type="http://schemas.openxmlformats.org/officeDocument/2006/relationships/slide" Target="slides/slide40.xml"/><Relationship Id="rId75" Type="http://schemas.openxmlformats.org/officeDocument/2006/relationships/slide" Target="slides/slide45.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6.xml"/><Relationship Id="rId49" Type="http://schemas.openxmlformats.org/officeDocument/2006/relationships/slide" Target="slides/slide19.xml"/><Relationship Id="rId57" Type="http://schemas.openxmlformats.org/officeDocument/2006/relationships/slide" Target="slides/slide2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cat>
            <c:strRef>
              <c:f>Table!$N$198:$W$198</c:f>
              <c:strCache>
                <c:ptCount val="10"/>
                <c:pt idx="0">
                  <c:v>2005年</c:v>
                </c:pt>
                <c:pt idx="1">
                  <c:v>2006年</c:v>
                </c:pt>
                <c:pt idx="2">
                  <c:v>2007年</c:v>
                </c:pt>
                <c:pt idx="3">
                  <c:v>2008年</c:v>
                </c:pt>
                <c:pt idx="4">
                  <c:v>2009年</c:v>
                </c:pt>
                <c:pt idx="5">
                  <c:v>2010年</c:v>
                </c:pt>
                <c:pt idx="6">
                  <c:v>2011年</c:v>
                </c:pt>
                <c:pt idx="7">
                  <c:v>2012年</c:v>
                </c:pt>
                <c:pt idx="8">
                  <c:v>2013年</c:v>
                </c:pt>
                <c:pt idx="9">
                  <c:v>2014年</c:v>
                </c:pt>
              </c:strCache>
            </c:strRef>
          </c:cat>
          <c:val>
            <c:numRef>
              <c:f>Table!$N$199:$W$199</c:f>
              <c:numCache>
                <c:formatCode>General</c:formatCode>
                <c:ptCount val="10"/>
                <c:pt idx="0">
                  <c:v>4532</c:v>
                </c:pt>
                <c:pt idx="1">
                  <c:v>4860</c:v>
                </c:pt>
                <c:pt idx="2">
                  <c:v>5404</c:v>
                </c:pt>
                <c:pt idx="3">
                  <c:v>5961</c:v>
                </c:pt>
                <c:pt idx="4">
                  <c:v>6109</c:v>
                </c:pt>
                <c:pt idx="5">
                  <c:v>6467</c:v>
                </c:pt>
                <c:pt idx="6">
                  <c:v>7037</c:v>
                </c:pt>
                <c:pt idx="7">
                  <c:v>7183</c:v>
                </c:pt>
                <c:pt idx="8">
                  <c:v>7372</c:v>
                </c:pt>
                <c:pt idx="9">
                  <c:v>7594</c:v>
                </c:pt>
              </c:numCache>
            </c:numRef>
          </c:val>
        </c:ser>
        <c:dLbls>
          <c:showLegendKey val="0"/>
          <c:showVal val="0"/>
          <c:showCatName val="0"/>
          <c:showSerName val="0"/>
          <c:showPercent val="0"/>
          <c:showBubbleSize val="0"/>
        </c:dLbls>
        <c:gapWidth val="150"/>
        <c:axId val="137305088"/>
        <c:axId val="137335552"/>
      </c:barChart>
      <c:catAx>
        <c:axId val="137305088"/>
        <c:scaling>
          <c:orientation val="minMax"/>
        </c:scaling>
        <c:delete val="0"/>
        <c:axPos val="b"/>
        <c:numFmt formatCode="General" sourceLinked="1"/>
        <c:majorTickMark val="out"/>
        <c:minorTickMark val="none"/>
        <c:tickLblPos val="nextTo"/>
        <c:txPr>
          <a:bodyPr/>
          <a:lstStyle/>
          <a:p>
            <a:pPr>
              <a:defRPr sz="900"/>
            </a:pPr>
            <a:endParaRPr lang="ja-JP"/>
          </a:p>
        </c:txPr>
        <c:crossAx val="137335552"/>
        <c:crosses val="autoZero"/>
        <c:auto val="1"/>
        <c:lblAlgn val="ctr"/>
        <c:lblOffset val="100"/>
        <c:noMultiLvlLbl val="0"/>
      </c:catAx>
      <c:valAx>
        <c:axId val="137335552"/>
        <c:scaling>
          <c:orientation val="minMax"/>
        </c:scaling>
        <c:delete val="0"/>
        <c:axPos val="l"/>
        <c:majorGridlines/>
        <c:numFmt formatCode="General" sourceLinked="1"/>
        <c:majorTickMark val="out"/>
        <c:minorTickMark val="none"/>
        <c:tickLblPos val="nextTo"/>
        <c:crossAx val="137305088"/>
        <c:crossesAt val="1"/>
        <c:crossBetween val="between"/>
      </c:valAx>
    </c:plotArea>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0660FE-B6A9-4D95-9463-25B4DDACF640}" type="doc">
      <dgm:prSet loTypeId="urn:microsoft.com/office/officeart/2005/8/layout/arrow2" loCatId="process" qsTypeId="urn:microsoft.com/office/officeart/2005/8/quickstyle/simple1" qsCatId="simple" csTypeId="urn:microsoft.com/office/officeart/2005/8/colors/accent1_2" csCatId="accent1" phldr="1"/>
      <dgm:spPr/>
    </dgm:pt>
    <dgm:pt modelId="{A74C5716-4EC2-44CE-AF87-2E08D4A4870E}">
      <dgm:prSet phldrT="[テキスト]" custT="1"/>
      <dgm:spPr/>
      <dgm:t>
        <a:bodyPr/>
        <a:lstStyle/>
        <a:p>
          <a:pPr>
            <a:lnSpc>
              <a:spcPts val="1600"/>
            </a:lnSpc>
          </a:pPr>
          <a:r>
            <a:rPr kumimoji="1" lang="ja-JP" altLang="en-US" sz="1200" dirty="0" smtClean="0"/>
            <a:t>近代社会の発展の成果を人々に普及</a:t>
          </a:r>
          <a:endParaRPr kumimoji="1" lang="en-US" altLang="ja-JP" sz="1200" dirty="0" smtClean="0"/>
        </a:p>
        <a:p>
          <a:pPr>
            <a:lnSpc>
              <a:spcPts val="1600"/>
            </a:lnSpc>
          </a:pPr>
          <a:r>
            <a:rPr kumimoji="1" lang="ja-JP" altLang="en-US" sz="1200" dirty="0" smtClean="0"/>
            <a:t>＜国威掲揚型・開発型＞</a:t>
          </a:r>
          <a:endParaRPr kumimoji="1" lang="ja-JP" altLang="en-US" sz="1200" dirty="0"/>
        </a:p>
      </dgm:t>
    </dgm:pt>
    <dgm:pt modelId="{D4907FA1-00CB-49BE-A34B-A34EE739269B}" type="parTrans" cxnId="{E1EF44C0-FDE2-4CC9-9BC6-D3FE2E86EAD1}">
      <dgm:prSet/>
      <dgm:spPr/>
      <dgm:t>
        <a:bodyPr/>
        <a:lstStyle/>
        <a:p>
          <a:endParaRPr kumimoji="1" lang="ja-JP" altLang="en-US"/>
        </a:p>
      </dgm:t>
    </dgm:pt>
    <dgm:pt modelId="{218FA144-2D78-4562-A77F-91F6D1A9C25F}" type="sibTrans" cxnId="{E1EF44C0-FDE2-4CC9-9BC6-D3FE2E86EAD1}">
      <dgm:prSet/>
      <dgm:spPr/>
      <dgm:t>
        <a:bodyPr/>
        <a:lstStyle/>
        <a:p>
          <a:endParaRPr kumimoji="1" lang="ja-JP" altLang="en-US"/>
        </a:p>
      </dgm:t>
    </dgm:pt>
    <dgm:pt modelId="{99B20EDF-3B4E-49D5-A3DE-F84569BB6B59}">
      <dgm:prSet phldrT="[テキスト]" custT="1"/>
      <dgm:spPr/>
      <dgm:t>
        <a:bodyPr/>
        <a:lstStyle/>
        <a:p>
          <a:pPr>
            <a:lnSpc>
              <a:spcPct val="90000"/>
            </a:lnSpc>
          </a:pPr>
          <a:endParaRPr kumimoji="1" lang="en-US" altLang="ja-JP" sz="1200" dirty="0" smtClean="0"/>
        </a:p>
        <a:p>
          <a:pPr>
            <a:lnSpc>
              <a:spcPct val="90000"/>
            </a:lnSpc>
          </a:pPr>
          <a:endParaRPr kumimoji="1" lang="en-US" altLang="ja-JP" sz="1200" dirty="0" smtClean="0"/>
        </a:p>
        <a:p>
          <a:pPr>
            <a:lnSpc>
              <a:spcPts val="1600"/>
            </a:lnSpc>
          </a:pPr>
          <a:r>
            <a:rPr kumimoji="1" lang="ja-JP" altLang="en-US" sz="1200" dirty="0" smtClean="0"/>
            <a:t>人類共通の課題解決策を提示</a:t>
          </a:r>
          <a:endParaRPr kumimoji="1" lang="en-US" altLang="ja-JP" sz="1200" dirty="0" smtClean="0"/>
        </a:p>
        <a:p>
          <a:pPr>
            <a:lnSpc>
              <a:spcPts val="1600"/>
            </a:lnSpc>
          </a:pPr>
          <a:r>
            <a:rPr kumimoji="1" lang="ja-JP" altLang="en-US" sz="1400" dirty="0" smtClean="0"/>
            <a:t>＜理念提唱型＞</a:t>
          </a:r>
          <a:endParaRPr kumimoji="1" lang="ja-JP" altLang="en-US" sz="1400" dirty="0"/>
        </a:p>
      </dgm:t>
    </dgm:pt>
    <dgm:pt modelId="{E787C680-28FF-4F41-A223-7C6BF65D117B}" type="parTrans" cxnId="{6C5937C9-2371-40A4-9897-B49F3ABA0622}">
      <dgm:prSet/>
      <dgm:spPr/>
      <dgm:t>
        <a:bodyPr/>
        <a:lstStyle/>
        <a:p>
          <a:endParaRPr kumimoji="1" lang="ja-JP" altLang="en-US"/>
        </a:p>
      </dgm:t>
    </dgm:pt>
    <dgm:pt modelId="{6028E16B-FB6D-4386-AD92-A3CCC84E5AF6}" type="sibTrans" cxnId="{6C5937C9-2371-40A4-9897-B49F3ABA0622}">
      <dgm:prSet/>
      <dgm:spPr/>
      <dgm:t>
        <a:bodyPr/>
        <a:lstStyle/>
        <a:p>
          <a:endParaRPr kumimoji="1" lang="ja-JP" altLang="en-US"/>
        </a:p>
      </dgm:t>
    </dgm:pt>
    <dgm:pt modelId="{B71E0618-FBEB-4DD0-B5E8-5AE7FD92700C}">
      <dgm:prSet phldrT="[テキスト]" custT="1"/>
      <dgm:spPr/>
      <dgm:t>
        <a:bodyPr/>
        <a:lstStyle/>
        <a:p>
          <a:pPr>
            <a:lnSpc>
              <a:spcPct val="90000"/>
            </a:lnSpc>
          </a:pPr>
          <a:endParaRPr kumimoji="1" lang="en-US" altLang="ja-JP" sz="1400" dirty="0" smtClean="0"/>
        </a:p>
        <a:p>
          <a:pPr>
            <a:lnSpc>
              <a:spcPts val="1600"/>
            </a:lnSpc>
          </a:pPr>
          <a:r>
            <a:rPr kumimoji="1" lang="ja-JP" altLang="en-US" sz="1600" b="1" dirty="0" smtClean="0"/>
            <a:t>社会を変容させる</a:t>
          </a:r>
          <a:endParaRPr kumimoji="1" lang="en-US" altLang="ja-JP" sz="1600" b="1" dirty="0" smtClean="0"/>
        </a:p>
        <a:p>
          <a:pPr>
            <a:lnSpc>
              <a:spcPts val="1600"/>
            </a:lnSpc>
          </a:pPr>
          <a:r>
            <a:rPr kumimoji="1" lang="ja-JP" altLang="en-US" sz="1600" b="1" dirty="0" smtClean="0"/>
            <a:t>“新しい博覧会”へ</a:t>
          </a:r>
          <a:endParaRPr kumimoji="1" lang="ja-JP" altLang="en-US" sz="1600" b="1" dirty="0"/>
        </a:p>
      </dgm:t>
    </dgm:pt>
    <dgm:pt modelId="{A488064D-CEF8-4321-BDB4-4D5BA99E9F60}" type="parTrans" cxnId="{883FF3D0-91A9-4B0E-B4EB-0AE5488A90D4}">
      <dgm:prSet/>
      <dgm:spPr/>
      <dgm:t>
        <a:bodyPr/>
        <a:lstStyle/>
        <a:p>
          <a:endParaRPr kumimoji="1" lang="ja-JP" altLang="en-US"/>
        </a:p>
      </dgm:t>
    </dgm:pt>
    <dgm:pt modelId="{5400EDE7-5650-4835-879A-724C713CDAEA}" type="sibTrans" cxnId="{883FF3D0-91A9-4B0E-B4EB-0AE5488A90D4}">
      <dgm:prSet/>
      <dgm:spPr/>
      <dgm:t>
        <a:bodyPr/>
        <a:lstStyle/>
        <a:p>
          <a:endParaRPr kumimoji="1" lang="ja-JP" altLang="en-US"/>
        </a:p>
      </dgm:t>
    </dgm:pt>
    <dgm:pt modelId="{9270744C-4D4F-4940-BE2F-FEB8CE1AA121}">
      <dgm:prSet phldrT="[テキスト]"/>
      <dgm:spPr/>
      <dgm:t>
        <a:bodyPr/>
        <a:lstStyle/>
        <a:p>
          <a:endParaRPr kumimoji="1" lang="ja-JP" altLang="en-US" dirty="0"/>
        </a:p>
      </dgm:t>
    </dgm:pt>
    <dgm:pt modelId="{7029E401-9AC8-4BFE-BD4C-811FBCE8036C}" type="parTrans" cxnId="{B48F531F-209B-4309-A153-AE4B0619D4E1}">
      <dgm:prSet/>
      <dgm:spPr/>
      <dgm:t>
        <a:bodyPr/>
        <a:lstStyle/>
        <a:p>
          <a:endParaRPr kumimoji="1" lang="ja-JP" altLang="en-US"/>
        </a:p>
      </dgm:t>
    </dgm:pt>
    <dgm:pt modelId="{117F2241-CFC4-491A-A1C2-3E0906992CD3}" type="sibTrans" cxnId="{B48F531F-209B-4309-A153-AE4B0619D4E1}">
      <dgm:prSet/>
      <dgm:spPr/>
      <dgm:t>
        <a:bodyPr/>
        <a:lstStyle/>
        <a:p>
          <a:endParaRPr kumimoji="1" lang="ja-JP" altLang="en-US"/>
        </a:p>
      </dgm:t>
    </dgm:pt>
    <dgm:pt modelId="{1155835C-489F-4172-968B-299F929DADD9}" type="pres">
      <dgm:prSet presAssocID="{F90660FE-B6A9-4D95-9463-25B4DDACF640}" presName="arrowDiagram" presStyleCnt="0">
        <dgm:presLayoutVars>
          <dgm:chMax val="5"/>
          <dgm:dir/>
          <dgm:resizeHandles val="exact"/>
        </dgm:presLayoutVars>
      </dgm:prSet>
      <dgm:spPr/>
    </dgm:pt>
    <dgm:pt modelId="{8519D6D6-726A-4168-8C82-1E6C4BB24FF3}" type="pres">
      <dgm:prSet presAssocID="{F90660FE-B6A9-4D95-9463-25B4DDACF640}" presName="arrow" presStyleLbl="bgShp" presStyleIdx="0" presStyleCnt="1" custScaleY="109459"/>
      <dgm:spPr/>
    </dgm:pt>
    <dgm:pt modelId="{3CC65EFE-4DDF-4797-B905-26CB0DA831AB}" type="pres">
      <dgm:prSet presAssocID="{F90660FE-B6A9-4D95-9463-25B4DDACF640}" presName="arrowDiagram4" presStyleCnt="0"/>
      <dgm:spPr/>
    </dgm:pt>
    <dgm:pt modelId="{0E8E7E5C-0B88-4D28-8612-5A8F85CEDAAD}" type="pres">
      <dgm:prSet presAssocID="{A74C5716-4EC2-44CE-AF87-2E08D4A4870E}" presName="bullet4a" presStyleLbl="node1" presStyleIdx="0" presStyleCnt="4"/>
      <dgm:spPr/>
    </dgm:pt>
    <dgm:pt modelId="{31C35331-48E8-4687-8799-0E939E635957}" type="pres">
      <dgm:prSet presAssocID="{A74C5716-4EC2-44CE-AF87-2E08D4A4870E}" presName="textBox4a" presStyleLbl="revTx" presStyleIdx="0" presStyleCnt="4" custScaleX="192456" custLinFactNeighborX="11883" custLinFactNeighborY="21466">
        <dgm:presLayoutVars>
          <dgm:bulletEnabled val="1"/>
        </dgm:presLayoutVars>
      </dgm:prSet>
      <dgm:spPr/>
      <dgm:t>
        <a:bodyPr/>
        <a:lstStyle/>
        <a:p>
          <a:endParaRPr kumimoji="1" lang="ja-JP" altLang="en-US"/>
        </a:p>
      </dgm:t>
    </dgm:pt>
    <dgm:pt modelId="{C5C95204-1EAB-4D1F-B8BD-5528F4E2EC94}" type="pres">
      <dgm:prSet presAssocID="{9270744C-4D4F-4940-BE2F-FEB8CE1AA121}" presName="bullet4b" presStyleLbl="node1" presStyleIdx="1" presStyleCnt="4"/>
      <dgm:spPr/>
    </dgm:pt>
    <dgm:pt modelId="{64D5C64A-5AB3-47A3-B0D9-E68546310073}" type="pres">
      <dgm:prSet presAssocID="{9270744C-4D4F-4940-BE2F-FEB8CE1AA121}" presName="textBox4b" presStyleLbl="revTx" presStyleIdx="1" presStyleCnt="4">
        <dgm:presLayoutVars>
          <dgm:bulletEnabled val="1"/>
        </dgm:presLayoutVars>
      </dgm:prSet>
      <dgm:spPr/>
      <dgm:t>
        <a:bodyPr/>
        <a:lstStyle/>
        <a:p>
          <a:endParaRPr kumimoji="1" lang="ja-JP" altLang="en-US"/>
        </a:p>
      </dgm:t>
    </dgm:pt>
    <dgm:pt modelId="{83C97E92-DB42-4284-8B69-D8C1E63BCCD8}" type="pres">
      <dgm:prSet presAssocID="{99B20EDF-3B4E-49D5-A3DE-F84569BB6B59}" presName="bullet4c" presStyleLbl="node1" presStyleIdx="2" presStyleCnt="4"/>
      <dgm:spPr/>
    </dgm:pt>
    <dgm:pt modelId="{A2CB7199-F9AD-4D6C-BBB8-CB4E811C1FB9}" type="pres">
      <dgm:prSet presAssocID="{99B20EDF-3B4E-49D5-A3DE-F84569BB6B59}" presName="textBox4c" presStyleLbl="revTx" presStyleIdx="2" presStyleCnt="4" custScaleX="193080" custLinFactNeighborX="-27830" custLinFactNeighborY="19468">
        <dgm:presLayoutVars>
          <dgm:bulletEnabled val="1"/>
        </dgm:presLayoutVars>
      </dgm:prSet>
      <dgm:spPr/>
      <dgm:t>
        <a:bodyPr/>
        <a:lstStyle/>
        <a:p>
          <a:endParaRPr kumimoji="1" lang="ja-JP" altLang="en-US"/>
        </a:p>
      </dgm:t>
    </dgm:pt>
    <dgm:pt modelId="{A3F2EEFD-7B71-40DF-B324-0E9C9D366E2D}" type="pres">
      <dgm:prSet presAssocID="{B71E0618-FBEB-4DD0-B5E8-5AE7FD92700C}" presName="bullet4d" presStyleLbl="node1" presStyleIdx="3" presStyleCnt="4"/>
      <dgm:spPr/>
    </dgm:pt>
    <dgm:pt modelId="{3E2EA1C1-0CB3-4950-AA88-D9B32681B748}" type="pres">
      <dgm:prSet presAssocID="{B71E0618-FBEB-4DD0-B5E8-5AE7FD92700C}" presName="textBox4d" presStyleLbl="revTx" presStyleIdx="3" presStyleCnt="4" custScaleX="163570" custLinFactNeighborX="-8948" custLinFactNeighborY="20374">
        <dgm:presLayoutVars>
          <dgm:bulletEnabled val="1"/>
        </dgm:presLayoutVars>
      </dgm:prSet>
      <dgm:spPr/>
      <dgm:t>
        <a:bodyPr/>
        <a:lstStyle/>
        <a:p>
          <a:endParaRPr kumimoji="1" lang="ja-JP" altLang="en-US"/>
        </a:p>
      </dgm:t>
    </dgm:pt>
  </dgm:ptLst>
  <dgm:cxnLst>
    <dgm:cxn modelId="{98D3BE9A-7248-484D-BBBE-6BF5E0C0B2BE}" type="presOf" srcId="{B71E0618-FBEB-4DD0-B5E8-5AE7FD92700C}" destId="{3E2EA1C1-0CB3-4950-AA88-D9B32681B748}" srcOrd="0" destOrd="0" presId="urn:microsoft.com/office/officeart/2005/8/layout/arrow2"/>
    <dgm:cxn modelId="{883FF3D0-91A9-4B0E-B4EB-0AE5488A90D4}" srcId="{F90660FE-B6A9-4D95-9463-25B4DDACF640}" destId="{B71E0618-FBEB-4DD0-B5E8-5AE7FD92700C}" srcOrd="3" destOrd="0" parTransId="{A488064D-CEF8-4321-BDB4-4D5BA99E9F60}" sibTransId="{5400EDE7-5650-4835-879A-724C713CDAEA}"/>
    <dgm:cxn modelId="{4A4DBD16-7B04-47C8-9359-016A7A91402F}" type="presOf" srcId="{99B20EDF-3B4E-49D5-A3DE-F84569BB6B59}" destId="{A2CB7199-F9AD-4D6C-BBB8-CB4E811C1FB9}" srcOrd="0" destOrd="0" presId="urn:microsoft.com/office/officeart/2005/8/layout/arrow2"/>
    <dgm:cxn modelId="{6C5937C9-2371-40A4-9897-B49F3ABA0622}" srcId="{F90660FE-B6A9-4D95-9463-25B4DDACF640}" destId="{99B20EDF-3B4E-49D5-A3DE-F84569BB6B59}" srcOrd="2" destOrd="0" parTransId="{E787C680-28FF-4F41-A223-7C6BF65D117B}" sibTransId="{6028E16B-FB6D-4386-AD92-A3CCC84E5AF6}"/>
    <dgm:cxn modelId="{F33B73E8-A8ED-43C1-9D09-A1E98AD5CE83}" type="presOf" srcId="{A74C5716-4EC2-44CE-AF87-2E08D4A4870E}" destId="{31C35331-48E8-4687-8799-0E939E635957}" srcOrd="0" destOrd="0" presId="urn:microsoft.com/office/officeart/2005/8/layout/arrow2"/>
    <dgm:cxn modelId="{D3795714-520E-4914-97AE-95CB0D82EC2C}" type="presOf" srcId="{9270744C-4D4F-4940-BE2F-FEB8CE1AA121}" destId="{64D5C64A-5AB3-47A3-B0D9-E68546310073}" srcOrd="0" destOrd="0" presId="urn:microsoft.com/office/officeart/2005/8/layout/arrow2"/>
    <dgm:cxn modelId="{E1EF44C0-FDE2-4CC9-9BC6-D3FE2E86EAD1}" srcId="{F90660FE-B6A9-4D95-9463-25B4DDACF640}" destId="{A74C5716-4EC2-44CE-AF87-2E08D4A4870E}" srcOrd="0" destOrd="0" parTransId="{D4907FA1-00CB-49BE-A34B-A34EE739269B}" sibTransId="{218FA144-2D78-4562-A77F-91F6D1A9C25F}"/>
    <dgm:cxn modelId="{1630140A-2AE3-4588-AA7D-273BEA445232}" type="presOf" srcId="{F90660FE-B6A9-4D95-9463-25B4DDACF640}" destId="{1155835C-489F-4172-968B-299F929DADD9}" srcOrd="0" destOrd="0" presId="urn:microsoft.com/office/officeart/2005/8/layout/arrow2"/>
    <dgm:cxn modelId="{B48F531F-209B-4309-A153-AE4B0619D4E1}" srcId="{F90660FE-B6A9-4D95-9463-25B4DDACF640}" destId="{9270744C-4D4F-4940-BE2F-FEB8CE1AA121}" srcOrd="1" destOrd="0" parTransId="{7029E401-9AC8-4BFE-BD4C-811FBCE8036C}" sibTransId="{117F2241-CFC4-491A-A1C2-3E0906992CD3}"/>
    <dgm:cxn modelId="{A9B61F20-6326-4999-964C-9843CE6C46D8}" type="presParOf" srcId="{1155835C-489F-4172-968B-299F929DADD9}" destId="{8519D6D6-726A-4168-8C82-1E6C4BB24FF3}" srcOrd="0" destOrd="0" presId="urn:microsoft.com/office/officeart/2005/8/layout/arrow2"/>
    <dgm:cxn modelId="{D1F02ADE-3C48-4C8E-BB3F-6921D43E29F2}" type="presParOf" srcId="{1155835C-489F-4172-968B-299F929DADD9}" destId="{3CC65EFE-4DDF-4797-B905-26CB0DA831AB}" srcOrd="1" destOrd="0" presId="urn:microsoft.com/office/officeart/2005/8/layout/arrow2"/>
    <dgm:cxn modelId="{272ABC6E-9723-46D5-9A52-3A1D2B69197D}" type="presParOf" srcId="{3CC65EFE-4DDF-4797-B905-26CB0DA831AB}" destId="{0E8E7E5C-0B88-4D28-8612-5A8F85CEDAAD}" srcOrd="0" destOrd="0" presId="urn:microsoft.com/office/officeart/2005/8/layout/arrow2"/>
    <dgm:cxn modelId="{1301D477-BD07-4EAF-80B6-21A4C7950F29}" type="presParOf" srcId="{3CC65EFE-4DDF-4797-B905-26CB0DA831AB}" destId="{31C35331-48E8-4687-8799-0E939E635957}" srcOrd="1" destOrd="0" presId="urn:microsoft.com/office/officeart/2005/8/layout/arrow2"/>
    <dgm:cxn modelId="{09A28F78-B212-4C23-AA31-EEA16F43D3A1}" type="presParOf" srcId="{3CC65EFE-4DDF-4797-B905-26CB0DA831AB}" destId="{C5C95204-1EAB-4D1F-B8BD-5528F4E2EC94}" srcOrd="2" destOrd="0" presId="urn:microsoft.com/office/officeart/2005/8/layout/arrow2"/>
    <dgm:cxn modelId="{706E28C4-A225-4E6B-AEF5-48B6C457E29C}" type="presParOf" srcId="{3CC65EFE-4DDF-4797-B905-26CB0DA831AB}" destId="{64D5C64A-5AB3-47A3-B0D9-E68546310073}" srcOrd="3" destOrd="0" presId="urn:microsoft.com/office/officeart/2005/8/layout/arrow2"/>
    <dgm:cxn modelId="{6CA94C51-924C-4AC8-A854-FB18F154BB55}" type="presParOf" srcId="{3CC65EFE-4DDF-4797-B905-26CB0DA831AB}" destId="{83C97E92-DB42-4284-8B69-D8C1E63BCCD8}" srcOrd="4" destOrd="0" presId="urn:microsoft.com/office/officeart/2005/8/layout/arrow2"/>
    <dgm:cxn modelId="{4F97C9F0-88B9-4059-B7C1-A7A93D76308A}" type="presParOf" srcId="{3CC65EFE-4DDF-4797-B905-26CB0DA831AB}" destId="{A2CB7199-F9AD-4D6C-BBB8-CB4E811C1FB9}" srcOrd="5" destOrd="0" presId="urn:microsoft.com/office/officeart/2005/8/layout/arrow2"/>
    <dgm:cxn modelId="{6AE3D7BF-0946-4526-8DDC-48D2A701AA3C}" type="presParOf" srcId="{3CC65EFE-4DDF-4797-B905-26CB0DA831AB}" destId="{A3F2EEFD-7B71-40DF-B324-0E9C9D366E2D}" srcOrd="6" destOrd="0" presId="urn:microsoft.com/office/officeart/2005/8/layout/arrow2"/>
    <dgm:cxn modelId="{128FB829-13B9-4644-B0E9-9112C64DCF8D}" type="presParOf" srcId="{3CC65EFE-4DDF-4797-B905-26CB0DA831AB}" destId="{3E2EA1C1-0CB3-4950-AA88-D9B32681B748}" srcOrd="7" destOrd="0" presId="urn:microsoft.com/office/officeart/2005/8/layout/arrow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787" cy="498693"/>
          </a:xfrm>
          <a:prstGeom prst="rect">
            <a:avLst/>
          </a:prstGeom>
        </p:spPr>
        <p:txBody>
          <a:bodyPr vert="horz" lIns="91420" tIns="45708" rIns="91420" bIns="4570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40" y="0"/>
            <a:ext cx="2949787" cy="498693"/>
          </a:xfrm>
          <a:prstGeom prst="rect">
            <a:avLst/>
          </a:prstGeom>
        </p:spPr>
        <p:txBody>
          <a:bodyPr vert="horz" lIns="91420" tIns="45708" rIns="91420" bIns="45708" rtlCol="0"/>
          <a:lstStyle>
            <a:lvl1pPr algn="r">
              <a:defRPr sz="1200"/>
            </a:lvl1pPr>
          </a:lstStyle>
          <a:p>
            <a:fld id="{E206C27F-BB92-4DC7-A63B-30D96654E324}" type="datetimeFigureOut">
              <a:rPr kumimoji="1" lang="ja-JP" altLang="en-US" smtClean="0"/>
              <a:t>2016/6/24</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4387"/>
          </a:xfrm>
          <a:prstGeom prst="rect">
            <a:avLst/>
          </a:prstGeom>
          <a:noFill/>
          <a:ln w="12700">
            <a:solidFill>
              <a:prstClr val="black"/>
            </a:solidFill>
          </a:ln>
        </p:spPr>
        <p:txBody>
          <a:bodyPr vert="horz" lIns="91420" tIns="45708" rIns="91420" bIns="45708"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20" tIns="45708" rIns="91420" bIns="457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647"/>
            <a:ext cx="2949787" cy="498692"/>
          </a:xfrm>
          <a:prstGeom prst="rect">
            <a:avLst/>
          </a:prstGeom>
        </p:spPr>
        <p:txBody>
          <a:bodyPr vert="horz" lIns="91420" tIns="45708" rIns="91420" bIns="4570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40" y="9440647"/>
            <a:ext cx="2949787" cy="498692"/>
          </a:xfrm>
          <a:prstGeom prst="rect">
            <a:avLst/>
          </a:prstGeom>
        </p:spPr>
        <p:txBody>
          <a:bodyPr vert="horz" lIns="91420" tIns="45708" rIns="91420" bIns="45708" rtlCol="0" anchor="b"/>
          <a:lstStyle>
            <a:lvl1pPr algn="r">
              <a:defRPr sz="1200"/>
            </a:lvl1pPr>
          </a:lstStyle>
          <a:p>
            <a:fld id="{39D3B602-2BC9-4B43-9747-8F281C9A7BCF}" type="slidenum">
              <a:rPr kumimoji="1" lang="ja-JP" altLang="en-US" smtClean="0"/>
              <a:t>‹#›</a:t>
            </a:fld>
            <a:endParaRPr kumimoji="1" lang="ja-JP" altLang="en-US"/>
          </a:p>
        </p:txBody>
      </p:sp>
    </p:spTree>
    <p:extLst>
      <p:ext uri="{BB962C8B-B14F-4D97-AF65-F5344CB8AC3E}">
        <p14:creationId xmlns:p14="http://schemas.microsoft.com/office/powerpoint/2010/main" val="261790919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5</a:t>
            </a:fld>
            <a:endParaRPr lang="ja-JP" altLang="en-US">
              <a:solidFill>
                <a:prstClr val="black"/>
              </a:solidFill>
            </a:endParaRPr>
          </a:p>
        </p:txBody>
      </p:sp>
    </p:spTree>
    <p:extLst>
      <p:ext uri="{BB962C8B-B14F-4D97-AF65-F5344CB8AC3E}">
        <p14:creationId xmlns:p14="http://schemas.microsoft.com/office/powerpoint/2010/main" val="1394273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14</a:t>
            </a:fld>
            <a:endParaRPr lang="ja-JP" altLang="en-US">
              <a:solidFill>
                <a:prstClr val="black"/>
              </a:solidFill>
            </a:endParaRPr>
          </a:p>
        </p:txBody>
      </p:sp>
    </p:spTree>
    <p:extLst>
      <p:ext uri="{BB962C8B-B14F-4D97-AF65-F5344CB8AC3E}">
        <p14:creationId xmlns:p14="http://schemas.microsoft.com/office/powerpoint/2010/main" val="35892129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17</a:t>
            </a:fld>
            <a:endParaRPr lang="ja-JP" altLang="en-US">
              <a:solidFill>
                <a:prstClr val="black"/>
              </a:solidFill>
            </a:endParaRPr>
          </a:p>
        </p:txBody>
      </p:sp>
    </p:spTree>
    <p:extLst>
      <p:ext uri="{BB962C8B-B14F-4D97-AF65-F5344CB8AC3E}">
        <p14:creationId xmlns:p14="http://schemas.microsoft.com/office/powerpoint/2010/main" val="40536549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19</a:t>
            </a:fld>
            <a:endParaRPr lang="ja-JP" altLang="en-US">
              <a:solidFill>
                <a:prstClr val="black"/>
              </a:solidFill>
            </a:endParaRPr>
          </a:p>
        </p:txBody>
      </p:sp>
    </p:spTree>
    <p:extLst>
      <p:ext uri="{BB962C8B-B14F-4D97-AF65-F5344CB8AC3E}">
        <p14:creationId xmlns:p14="http://schemas.microsoft.com/office/powerpoint/2010/main" val="1242219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27</a:t>
            </a:fld>
            <a:endParaRPr lang="ja-JP" altLang="en-US">
              <a:solidFill>
                <a:prstClr val="black"/>
              </a:solidFill>
            </a:endParaRPr>
          </a:p>
        </p:txBody>
      </p:sp>
    </p:spTree>
    <p:extLst>
      <p:ext uri="{BB962C8B-B14F-4D97-AF65-F5344CB8AC3E}">
        <p14:creationId xmlns:p14="http://schemas.microsoft.com/office/powerpoint/2010/main" val="4053654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31</a:t>
            </a:fld>
            <a:endParaRPr lang="ja-JP" altLang="en-US">
              <a:solidFill>
                <a:prstClr val="black"/>
              </a:solidFill>
            </a:endParaRPr>
          </a:p>
        </p:txBody>
      </p:sp>
    </p:spTree>
    <p:extLst>
      <p:ext uri="{BB962C8B-B14F-4D97-AF65-F5344CB8AC3E}">
        <p14:creationId xmlns:p14="http://schemas.microsoft.com/office/powerpoint/2010/main" val="4013382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9D3B602-2BC9-4B43-9747-8F281C9A7BCF}" type="slidenum">
              <a:rPr lang="ja-JP" altLang="en-US" smtClean="0">
                <a:solidFill>
                  <a:prstClr val="black"/>
                </a:solidFill>
              </a:rPr>
              <a:pPr/>
              <a:t>35</a:t>
            </a:fld>
            <a:endParaRPr lang="ja-JP" altLang="en-US">
              <a:solidFill>
                <a:prstClr val="black"/>
              </a:solidFill>
            </a:endParaRPr>
          </a:p>
        </p:txBody>
      </p:sp>
    </p:spTree>
    <p:extLst>
      <p:ext uri="{BB962C8B-B14F-4D97-AF65-F5344CB8AC3E}">
        <p14:creationId xmlns:p14="http://schemas.microsoft.com/office/powerpoint/2010/main" val="4013382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22895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7924311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96618002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785798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6994567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3029932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2326738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dirty="0">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85787238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dirty="0">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Tree>
    <p:extLst>
      <p:ext uri="{BB962C8B-B14F-4D97-AF65-F5344CB8AC3E}">
        <p14:creationId xmlns:p14="http://schemas.microsoft.com/office/powerpoint/2010/main" val="284940408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0730413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dirty="0"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1235260214"/>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386361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0104375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6236679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781464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7883403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4527623"/>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999162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72699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774396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74227218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042962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99818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8832339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5833261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347974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9017239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3927977"/>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22359800"/>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0122780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209474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80511708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42197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4473343"/>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98716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157468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4601812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3294892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0714092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5732029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445759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36364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187375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6289941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5530783"/>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1305563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39563179"/>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136402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004375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100265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363458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6832560"/>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19044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18368374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27589463"/>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376619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904933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3452222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238294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6529129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7712004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042932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770251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6203760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34239615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082965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73040935"/>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7612668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2155454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56590511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2922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6221138"/>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378998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3875588"/>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5398702"/>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378721107"/>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8196239"/>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26811639"/>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92997402"/>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68489260"/>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1005393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485618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556620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1173707"/>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634679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2384889"/>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664876695"/>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92496165"/>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72413565"/>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5339612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04086491"/>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5571654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23045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091516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937490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688958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75978801"/>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9184057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58006765"/>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7332053"/>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0178490"/>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5443552"/>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37946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433923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8023297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10780328"/>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5691101"/>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42068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56993157"/>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6259694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0639008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6397595"/>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0990006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202037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7368850"/>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1572908"/>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3026744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7460281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4169872"/>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614933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458299565"/>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7568325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1885467"/>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626155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4241189"/>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67649983"/>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0456473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594051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41763970"/>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16859570"/>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54450887"/>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6098436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16211770"/>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31338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49385650"/>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822414"/>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8882669"/>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084811"/>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1274562"/>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51654571"/>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41637079"/>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208014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9985760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0262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9182884"/>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28407099"/>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39940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491768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9495902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07726593"/>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79004238"/>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170112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11741546"/>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2816852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022946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78820340"/>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788262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13108194"/>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702500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196810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29653936"/>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5877969"/>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48590167"/>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8912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711863987"/>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05781908"/>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363426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0359321"/>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189434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99569419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017659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62856618"/>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576641211"/>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925292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7259952"/>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59340210"/>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44258535"/>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4927912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094371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47466291"/>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FFA1B12-75E0-48D8-9CA5-695A5DFB5A13}"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81354219"/>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57203F-78F9-4E10-BAF2-9FB85F3A277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4155655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B2804B4-C846-49EF-93CE-2485C8A348D3}"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4119790"/>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19D40CF-C64F-4590-B22B-CCE5A95DFBC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22361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81B4ED1-5C13-4094-834B-C9BF36A678A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45097802"/>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E22EECA-A146-4E1A-BB3E-0C9641158F4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136946155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C1E7A-7654-4531-A267-D425455775A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005002189"/>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FFB1AE4-0353-44F6-A3BF-80BC956B02A9}"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271502882"/>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EBC8D4-76EA-4DDF-9F50-08EA717A67A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0285198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72C821D-2BE9-4590-B0CB-E36092D5A8AF}"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643552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DE9DF41-351D-4449-B1C8-7A9EFD9EA088}"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72155568"/>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6FFA1B12-75E0-48D8-9CA5-695A5DFB5A13}"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52564517"/>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1257203F-78F9-4E10-BAF2-9FB85F3A277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6859067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B2804B4-C846-49EF-93CE-2485C8A348D3}"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578523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A19D40CF-C64F-4590-B22B-CCE5A95DFBC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1754544"/>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381B4ED1-5C13-4094-834B-C9BF36A678A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5478985"/>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EE22EECA-A146-4E1A-BB3E-0C9641158F4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Tree>
    <p:extLst>
      <p:ext uri="{BB962C8B-B14F-4D97-AF65-F5344CB8AC3E}">
        <p14:creationId xmlns:p14="http://schemas.microsoft.com/office/powerpoint/2010/main" val="309962105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6C1E7A-7654-4531-A267-D425455775A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93867749"/>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FFB1AE4-0353-44F6-A3BF-80BC956B02A9}"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90997254"/>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41EBC8D4-76EA-4DDF-9F50-08EA717A67A6}"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91465933"/>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A72C821D-2BE9-4590-B0CB-E36092D5A8AF}"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26159682"/>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4DE9DF41-351D-4449-B1C8-7A9EFD9EA088}"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8088392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9483277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483728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3590632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739989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47194737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67442450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716960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270468114"/>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7058478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27656378"/>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2592105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19143299"/>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51571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4612908"/>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80701344"/>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196601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744917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9316216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259502077"/>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90804564"/>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86291439"/>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23850053"/>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728253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93744052"/>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6169835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222659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9194477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9497913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4362280"/>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3715007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31669190"/>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7723235"/>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07715148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1153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9379391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73884731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9976222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406218209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6081604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D49725E4-3E3A-44CC-B524-889EABB38AC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49510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03749089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F13D516D-D883-48D1-9306-4FBC5D0EAFD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87818050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21F14ECC-1651-4B48-8DE0-1F9ED2CA034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840247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0EF7F63C-27E6-48AB-BDE8-7A7A8B8AD940}"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8743359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4" name="Content Placeholder 3"/>
          <p:cNvSpPr>
            <a:spLocks noGrp="1"/>
          </p:cNvSpPr>
          <p:nvPr>
            <p:ph sz="half" idx="2"/>
          </p:nvPr>
        </p:nvSpPr>
        <p:spPr>
          <a:xfrm>
            <a:off x="472381" y="3618442"/>
            <a:ext cx="2901255"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3471863" y="3618442"/>
            <a:ext cx="2915543" cy="5322183"/>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A80BF410-9ADA-47B9-AC64-512EF6014C67}"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ja-JP"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52109780"/>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7FC38083-DF27-49A3-B1C0-92D8FB70336E}"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ja-JP" altLang="en-US">
              <a:solidFill>
                <a:prstClr val="black">
                  <a:tint val="75000"/>
                </a:prstClr>
              </a:solidFill>
            </a:endParaRPr>
          </a:p>
        </p:txBody>
      </p:sp>
      <p:sp>
        <p:nvSpPr>
          <p:cNvPr id="5"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2328457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B2355-63DB-45A8-A713-08746B477912}"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ja-JP" altLang="en-US">
              <a:solidFill>
                <a:prstClr val="black">
                  <a:tint val="75000"/>
                </a:prstClr>
              </a:solidFill>
            </a:endParaRPr>
          </a:p>
        </p:txBody>
      </p:sp>
      <p:sp>
        <p:nvSpPr>
          <p:cNvPr id="4" name="Slide Number Placeholder 3"/>
          <p:cNvSpPr>
            <a:spLocks noGrp="1"/>
          </p:cNvSpPr>
          <p:nvPr>
            <p:ph type="sldNum" sz="quarter" idx="12"/>
          </p:nvPr>
        </p:nvSpPr>
        <p:spPr>
          <a:xfrm>
            <a:off x="2657475" y="9520595"/>
            <a:ext cx="1543050" cy="527403"/>
          </a:xfrm>
        </p:spPr>
        <p:txBody>
          <a:bodyPr/>
          <a:lstStyle>
            <a:lvl1pPr algn="ctr">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
        <p:nvSpPr>
          <p:cNvPr id="5" name="正方形/長方形 4"/>
          <p:cNvSpPr/>
          <p:nvPr userDrawn="1"/>
        </p:nvSpPr>
        <p:spPr>
          <a:xfrm>
            <a:off x="0" y="342900"/>
            <a:ext cx="6858000" cy="45719"/>
          </a:xfrm>
          <a:prstGeom prst="rect">
            <a:avLst/>
          </a:prstGeom>
          <a:solidFill>
            <a:srgbClr val="99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250673998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9C0224BF-16D6-481D-8F12-EDFFD866E7B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9289672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ja-JP" altLang="en-US" smtClean="0"/>
              <a:t>図を追加</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770880C7-1F00-4B6A-A16B-D8C82B323A1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ja-JP"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230980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384F51BA-FDDE-4CD5-AD6B-2DCB8BB574F1}"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5358730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5DDDE271-FC0D-47AB-B44A-0B88B0B23F4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ja-JP"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693006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3.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12" Type="http://schemas.openxmlformats.org/officeDocument/2006/relationships/theme" Target="../theme/theme16.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11" Type="http://schemas.openxmlformats.org/officeDocument/2006/relationships/slideLayout" Target="../slideLayouts/slideLayout176.xml"/><Relationship Id="rId5" Type="http://schemas.openxmlformats.org/officeDocument/2006/relationships/slideLayout" Target="../slideLayouts/slideLayout170.xml"/><Relationship Id="rId10" Type="http://schemas.openxmlformats.org/officeDocument/2006/relationships/slideLayout" Target="../slideLayouts/slideLayout175.xml"/><Relationship Id="rId4" Type="http://schemas.openxmlformats.org/officeDocument/2006/relationships/slideLayout" Target="../slideLayouts/slideLayout169.xml"/><Relationship Id="rId9" Type="http://schemas.openxmlformats.org/officeDocument/2006/relationships/slideLayout" Target="../slideLayouts/slideLayout174.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4.xml"/><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theme" Target="../theme/theme17.xml"/><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slideLayout" Target="../slideLayouts/slideLayout187.xml"/><Relationship Id="rId5" Type="http://schemas.openxmlformats.org/officeDocument/2006/relationships/slideLayout" Target="../slideLayouts/slideLayout181.xml"/><Relationship Id="rId10" Type="http://schemas.openxmlformats.org/officeDocument/2006/relationships/slideLayout" Target="../slideLayouts/slideLayout186.xml"/><Relationship Id="rId4" Type="http://schemas.openxmlformats.org/officeDocument/2006/relationships/slideLayout" Target="../slideLayouts/slideLayout180.xml"/><Relationship Id="rId9" Type="http://schemas.openxmlformats.org/officeDocument/2006/relationships/slideLayout" Target="../slideLayouts/slideLayout18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5.xml"/><Relationship Id="rId3" Type="http://schemas.openxmlformats.org/officeDocument/2006/relationships/slideLayout" Target="../slideLayouts/slideLayout190.xml"/><Relationship Id="rId7" Type="http://schemas.openxmlformats.org/officeDocument/2006/relationships/slideLayout" Target="../slideLayouts/slideLayout194.xml"/><Relationship Id="rId12" Type="http://schemas.openxmlformats.org/officeDocument/2006/relationships/theme" Target="../theme/theme18.xml"/><Relationship Id="rId2" Type="http://schemas.openxmlformats.org/officeDocument/2006/relationships/slideLayout" Target="../slideLayouts/slideLayout189.xml"/><Relationship Id="rId1" Type="http://schemas.openxmlformats.org/officeDocument/2006/relationships/slideLayout" Target="../slideLayouts/slideLayout188.xml"/><Relationship Id="rId6" Type="http://schemas.openxmlformats.org/officeDocument/2006/relationships/slideLayout" Target="../slideLayouts/slideLayout193.xml"/><Relationship Id="rId11" Type="http://schemas.openxmlformats.org/officeDocument/2006/relationships/slideLayout" Target="../slideLayouts/slideLayout198.xml"/><Relationship Id="rId5" Type="http://schemas.openxmlformats.org/officeDocument/2006/relationships/slideLayout" Target="../slideLayouts/slideLayout192.xml"/><Relationship Id="rId10" Type="http://schemas.openxmlformats.org/officeDocument/2006/relationships/slideLayout" Target="../slideLayouts/slideLayout197.xml"/><Relationship Id="rId4" Type="http://schemas.openxmlformats.org/officeDocument/2006/relationships/slideLayout" Target="../slideLayouts/slideLayout191.xml"/><Relationship Id="rId9" Type="http://schemas.openxmlformats.org/officeDocument/2006/relationships/slideLayout" Target="../slideLayouts/slideLayout196.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6.xml"/><Relationship Id="rId3" Type="http://schemas.openxmlformats.org/officeDocument/2006/relationships/slideLayout" Target="../slideLayouts/slideLayout201.xml"/><Relationship Id="rId7" Type="http://schemas.openxmlformats.org/officeDocument/2006/relationships/slideLayout" Target="../slideLayouts/slideLayout205.xml"/><Relationship Id="rId12" Type="http://schemas.openxmlformats.org/officeDocument/2006/relationships/theme" Target="../theme/theme19.xml"/><Relationship Id="rId2" Type="http://schemas.openxmlformats.org/officeDocument/2006/relationships/slideLayout" Target="../slideLayouts/slideLayout200.xml"/><Relationship Id="rId1" Type="http://schemas.openxmlformats.org/officeDocument/2006/relationships/slideLayout" Target="../slideLayouts/slideLayout199.xml"/><Relationship Id="rId6" Type="http://schemas.openxmlformats.org/officeDocument/2006/relationships/slideLayout" Target="../slideLayouts/slideLayout204.xml"/><Relationship Id="rId11" Type="http://schemas.openxmlformats.org/officeDocument/2006/relationships/slideLayout" Target="../slideLayouts/slideLayout209.xml"/><Relationship Id="rId5" Type="http://schemas.openxmlformats.org/officeDocument/2006/relationships/slideLayout" Target="../slideLayouts/slideLayout203.xml"/><Relationship Id="rId10" Type="http://schemas.openxmlformats.org/officeDocument/2006/relationships/slideLayout" Target="../slideLayouts/slideLayout208.xml"/><Relationship Id="rId4" Type="http://schemas.openxmlformats.org/officeDocument/2006/relationships/slideLayout" Target="../slideLayouts/slideLayout202.xml"/><Relationship Id="rId9" Type="http://schemas.openxmlformats.org/officeDocument/2006/relationships/slideLayout" Target="../slideLayouts/slideLayout20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7.xml"/><Relationship Id="rId3" Type="http://schemas.openxmlformats.org/officeDocument/2006/relationships/slideLayout" Target="../slideLayouts/slideLayout212.xml"/><Relationship Id="rId7" Type="http://schemas.openxmlformats.org/officeDocument/2006/relationships/slideLayout" Target="../slideLayouts/slideLayout216.xml"/><Relationship Id="rId12" Type="http://schemas.openxmlformats.org/officeDocument/2006/relationships/theme" Target="../theme/theme20.xml"/><Relationship Id="rId2" Type="http://schemas.openxmlformats.org/officeDocument/2006/relationships/slideLayout" Target="../slideLayouts/slideLayout211.xml"/><Relationship Id="rId1" Type="http://schemas.openxmlformats.org/officeDocument/2006/relationships/slideLayout" Target="../slideLayouts/slideLayout210.xml"/><Relationship Id="rId6" Type="http://schemas.openxmlformats.org/officeDocument/2006/relationships/slideLayout" Target="../slideLayouts/slideLayout215.xml"/><Relationship Id="rId11" Type="http://schemas.openxmlformats.org/officeDocument/2006/relationships/slideLayout" Target="../slideLayouts/slideLayout220.xml"/><Relationship Id="rId5" Type="http://schemas.openxmlformats.org/officeDocument/2006/relationships/slideLayout" Target="../slideLayouts/slideLayout214.xml"/><Relationship Id="rId10" Type="http://schemas.openxmlformats.org/officeDocument/2006/relationships/slideLayout" Target="../slideLayouts/slideLayout219.xml"/><Relationship Id="rId4" Type="http://schemas.openxmlformats.org/officeDocument/2006/relationships/slideLayout" Target="../slideLayouts/slideLayout213.xml"/><Relationship Id="rId9" Type="http://schemas.openxmlformats.org/officeDocument/2006/relationships/slideLayout" Target="../slideLayouts/slideLayout218.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8.xml"/><Relationship Id="rId3" Type="http://schemas.openxmlformats.org/officeDocument/2006/relationships/slideLayout" Target="../slideLayouts/slideLayout223.xml"/><Relationship Id="rId7" Type="http://schemas.openxmlformats.org/officeDocument/2006/relationships/slideLayout" Target="../slideLayouts/slideLayout227.xml"/><Relationship Id="rId12" Type="http://schemas.openxmlformats.org/officeDocument/2006/relationships/theme" Target="../theme/theme21.xml"/><Relationship Id="rId2" Type="http://schemas.openxmlformats.org/officeDocument/2006/relationships/slideLayout" Target="../slideLayouts/slideLayout222.xml"/><Relationship Id="rId1" Type="http://schemas.openxmlformats.org/officeDocument/2006/relationships/slideLayout" Target="../slideLayouts/slideLayout221.xml"/><Relationship Id="rId6" Type="http://schemas.openxmlformats.org/officeDocument/2006/relationships/slideLayout" Target="../slideLayouts/slideLayout226.xml"/><Relationship Id="rId11" Type="http://schemas.openxmlformats.org/officeDocument/2006/relationships/slideLayout" Target="../slideLayouts/slideLayout231.xml"/><Relationship Id="rId5" Type="http://schemas.openxmlformats.org/officeDocument/2006/relationships/slideLayout" Target="../slideLayouts/slideLayout225.xml"/><Relationship Id="rId10" Type="http://schemas.openxmlformats.org/officeDocument/2006/relationships/slideLayout" Target="../slideLayouts/slideLayout230.xml"/><Relationship Id="rId4" Type="http://schemas.openxmlformats.org/officeDocument/2006/relationships/slideLayout" Target="../slideLayouts/slideLayout224.xml"/><Relationship Id="rId9" Type="http://schemas.openxmlformats.org/officeDocument/2006/relationships/slideLayout" Target="../slideLayouts/slideLayout229.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9.xml"/><Relationship Id="rId3" Type="http://schemas.openxmlformats.org/officeDocument/2006/relationships/slideLayout" Target="../slideLayouts/slideLayout234.xml"/><Relationship Id="rId7" Type="http://schemas.openxmlformats.org/officeDocument/2006/relationships/slideLayout" Target="../slideLayouts/slideLayout238.xml"/><Relationship Id="rId12" Type="http://schemas.openxmlformats.org/officeDocument/2006/relationships/theme" Target="../theme/theme22.xml"/><Relationship Id="rId2" Type="http://schemas.openxmlformats.org/officeDocument/2006/relationships/slideLayout" Target="../slideLayouts/slideLayout233.xml"/><Relationship Id="rId1" Type="http://schemas.openxmlformats.org/officeDocument/2006/relationships/slideLayout" Target="../slideLayouts/slideLayout232.xml"/><Relationship Id="rId6" Type="http://schemas.openxmlformats.org/officeDocument/2006/relationships/slideLayout" Target="../slideLayouts/slideLayout237.xml"/><Relationship Id="rId11" Type="http://schemas.openxmlformats.org/officeDocument/2006/relationships/slideLayout" Target="../slideLayouts/slideLayout242.xml"/><Relationship Id="rId5" Type="http://schemas.openxmlformats.org/officeDocument/2006/relationships/slideLayout" Target="../slideLayouts/slideLayout236.xml"/><Relationship Id="rId10" Type="http://schemas.openxmlformats.org/officeDocument/2006/relationships/slideLayout" Target="../slideLayouts/slideLayout241.xml"/><Relationship Id="rId4" Type="http://schemas.openxmlformats.org/officeDocument/2006/relationships/slideLayout" Target="../slideLayouts/slideLayout235.xml"/><Relationship Id="rId9" Type="http://schemas.openxmlformats.org/officeDocument/2006/relationships/slideLayout" Target="../slideLayouts/slideLayout24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50.xml"/><Relationship Id="rId3" Type="http://schemas.openxmlformats.org/officeDocument/2006/relationships/slideLayout" Target="../slideLayouts/slideLayout245.xml"/><Relationship Id="rId7" Type="http://schemas.openxmlformats.org/officeDocument/2006/relationships/slideLayout" Target="../slideLayouts/slideLayout249.xml"/><Relationship Id="rId12" Type="http://schemas.openxmlformats.org/officeDocument/2006/relationships/theme" Target="../theme/theme23.xml"/><Relationship Id="rId2" Type="http://schemas.openxmlformats.org/officeDocument/2006/relationships/slideLayout" Target="../slideLayouts/slideLayout244.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5" Type="http://schemas.openxmlformats.org/officeDocument/2006/relationships/slideLayout" Target="../slideLayouts/slideLayout247.xml"/><Relationship Id="rId10" Type="http://schemas.openxmlformats.org/officeDocument/2006/relationships/slideLayout" Target="../slideLayouts/slideLayout252.xml"/><Relationship Id="rId4" Type="http://schemas.openxmlformats.org/officeDocument/2006/relationships/slideLayout" Target="../slideLayouts/slideLayout246.xml"/><Relationship Id="rId9" Type="http://schemas.openxmlformats.org/officeDocument/2006/relationships/slideLayout" Target="../slideLayouts/slideLayout251.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61.xml"/><Relationship Id="rId3" Type="http://schemas.openxmlformats.org/officeDocument/2006/relationships/slideLayout" Target="../slideLayouts/slideLayout256.xml"/><Relationship Id="rId7" Type="http://schemas.openxmlformats.org/officeDocument/2006/relationships/slideLayout" Target="../slideLayouts/slideLayout260.xml"/><Relationship Id="rId12" Type="http://schemas.openxmlformats.org/officeDocument/2006/relationships/theme" Target="../theme/theme24.xml"/><Relationship Id="rId2" Type="http://schemas.openxmlformats.org/officeDocument/2006/relationships/slideLayout" Target="../slideLayouts/slideLayout255.xml"/><Relationship Id="rId1" Type="http://schemas.openxmlformats.org/officeDocument/2006/relationships/slideLayout" Target="../slideLayouts/slideLayout254.xml"/><Relationship Id="rId6" Type="http://schemas.openxmlformats.org/officeDocument/2006/relationships/slideLayout" Target="../slideLayouts/slideLayout259.xml"/><Relationship Id="rId11" Type="http://schemas.openxmlformats.org/officeDocument/2006/relationships/slideLayout" Target="../slideLayouts/slideLayout264.xml"/><Relationship Id="rId5" Type="http://schemas.openxmlformats.org/officeDocument/2006/relationships/slideLayout" Target="../slideLayouts/slideLayout258.xml"/><Relationship Id="rId10" Type="http://schemas.openxmlformats.org/officeDocument/2006/relationships/slideLayout" Target="../slideLayouts/slideLayout263.xml"/><Relationship Id="rId4" Type="http://schemas.openxmlformats.org/officeDocument/2006/relationships/slideLayout" Target="../slideLayouts/slideLayout257.xml"/><Relationship Id="rId9" Type="http://schemas.openxmlformats.org/officeDocument/2006/relationships/slideLayout" Target="../slideLayouts/slideLayout262.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72.xml"/><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theme" Target="../theme/theme25.xml"/><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slideLayout" Target="../slideLayouts/slideLayout275.xml"/><Relationship Id="rId5" Type="http://schemas.openxmlformats.org/officeDocument/2006/relationships/slideLayout" Target="../slideLayouts/slideLayout269.xml"/><Relationship Id="rId10" Type="http://schemas.openxmlformats.org/officeDocument/2006/relationships/slideLayout" Target="../slideLayouts/slideLayout274.xml"/><Relationship Id="rId4" Type="http://schemas.openxmlformats.org/officeDocument/2006/relationships/slideLayout" Target="../slideLayouts/slideLayout268.xml"/><Relationship Id="rId9" Type="http://schemas.openxmlformats.org/officeDocument/2006/relationships/slideLayout" Target="../slideLayouts/slideLayout273.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83.xml"/><Relationship Id="rId3" Type="http://schemas.openxmlformats.org/officeDocument/2006/relationships/slideLayout" Target="../slideLayouts/slideLayout278.xml"/><Relationship Id="rId7" Type="http://schemas.openxmlformats.org/officeDocument/2006/relationships/slideLayout" Target="../slideLayouts/slideLayout282.xml"/><Relationship Id="rId12" Type="http://schemas.openxmlformats.org/officeDocument/2006/relationships/theme" Target="../theme/theme26.xml"/><Relationship Id="rId2" Type="http://schemas.openxmlformats.org/officeDocument/2006/relationships/slideLayout" Target="../slideLayouts/slideLayout277.xml"/><Relationship Id="rId1" Type="http://schemas.openxmlformats.org/officeDocument/2006/relationships/slideLayout" Target="../slideLayouts/slideLayout276.xml"/><Relationship Id="rId6" Type="http://schemas.openxmlformats.org/officeDocument/2006/relationships/slideLayout" Target="../slideLayouts/slideLayout281.xml"/><Relationship Id="rId11" Type="http://schemas.openxmlformats.org/officeDocument/2006/relationships/slideLayout" Target="../slideLayouts/slideLayout286.xml"/><Relationship Id="rId5" Type="http://schemas.openxmlformats.org/officeDocument/2006/relationships/slideLayout" Target="../slideLayouts/slideLayout280.xml"/><Relationship Id="rId10" Type="http://schemas.openxmlformats.org/officeDocument/2006/relationships/slideLayout" Target="../slideLayouts/slideLayout285.xml"/><Relationship Id="rId4" Type="http://schemas.openxmlformats.org/officeDocument/2006/relationships/slideLayout" Target="../slideLayouts/slideLayout279.xml"/><Relationship Id="rId9" Type="http://schemas.openxmlformats.org/officeDocument/2006/relationships/slideLayout" Target="../slideLayouts/slideLayout284.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4.xml"/><Relationship Id="rId3" Type="http://schemas.openxmlformats.org/officeDocument/2006/relationships/slideLayout" Target="../slideLayouts/slideLayout289.xml"/><Relationship Id="rId7" Type="http://schemas.openxmlformats.org/officeDocument/2006/relationships/slideLayout" Target="../slideLayouts/slideLayout293.xml"/><Relationship Id="rId12" Type="http://schemas.openxmlformats.org/officeDocument/2006/relationships/theme" Target="../theme/theme27.xml"/><Relationship Id="rId2" Type="http://schemas.openxmlformats.org/officeDocument/2006/relationships/slideLayout" Target="../slideLayouts/slideLayout288.xml"/><Relationship Id="rId1" Type="http://schemas.openxmlformats.org/officeDocument/2006/relationships/slideLayout" Target="../slideLayouts/slideLayout287.xml"/><Relationship Id="rId6" Type="http://schemas.openxmlformats.org/officeDocument/2006/relationships/slideLayout" Target="../slideLayouts/slideLayout292.xml"/><Relationship Id="rId11" Type="http://schemas.openxmlformats.org/officeDocument/2006/relationships/slideLayout" Target="../slideLayouts/slideLayout297.xml"/><Relationship Id="rId5" Type="http://schemas.openxmlformats.org/officeDocument/2006/relationships/slideLayout" Target="../slideLayouts/slideLayout291.xml"/><Relationship Id="rId10" Type="http://schemas.openxmlformats.org/officeDocument/2006/relationships/slideLayout" Target="../slideLayouts/slideLayout296.xml"/><Relationship Id="rId4" Type="http://schemas.openxmlformats.org/officeDocument/2006/relationships/slideLayout" Target="../slideLayouts/slideLayout290.xml"/><Relationship Id="rId9" Type="http://schemas.openxmlformats.org/officeDocument/2006/relationships/slideLayout" Target="../slideLayouts/slideLayout295.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5.xml"/><Relationship Id="rId3" Type="http://schemas.openxmlformats.org/officeDocument/2006/relationships/slideLayout" Target="../slideLayouts/slideLayout300.xml"/><Relationship Id="rId7" Type="http://schemas.openxmlformats.org/officeDocument/2006/relationships/slideLayout" Target="../slideLayouts/slideLayout304.xml"/><Relationship Id="rId12" Type="http://schemas.openxmlformats.org/officeDocument/2006/relationships/theme" Target="../theme/theme28.xml"/><Relationship Id="rId2" Type="http://schemas.openxmlformats.org/officeDocument/2006/relationships/slideLayout" Target="../slideLayouts/slideLayout299.xml"/><Relationship Id="rId1" Type="http://schemas.openxmlformats.org/officeDocument/2006/relationships/slideLayout" Target="../slideLayouts/slideLayout298.xml"/><Relationship Id="rId6" Type="http://schemas.openxmlformats.org/officeDocument/2006/relationships/slideLayout" Target="../slideLayouts/slideLayout303.xml"/><Relationship Id="rId11" Type="http://schemas.openxmlformats.org/officeDocument/2006/relationships/slideLayout" Target="../slideLayouts/slideLayout308.xml"/><Relationship Id="rId5" Type="http://schemas.openxmlformats.org/officeDocument/2006/relationships/slideLayout" Target="../slideLayouts/slideLayout302.xml"/><Relationship Id="rId10" Type="http://schemas.openxmlformats.org/officeDocument/2006/relationships/slideLayout" Target="../slideLayouts/slideLayout307.xml"/><Relationship Id="rId4" Type="http://schemas.openxmlformats.org/officeDocument/2006/relationships/slideLayout" Target="../slideLayouts/slideLayout301.xml"/><Relationship Id="rId9" Type="http://schemas.openxmlformats.org/officeDocument/2006/relationships/slideLayout" Target="../slideLayouts/slideLayout306.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6.xml"/><Relationship Id="rId3" Type="http://schemas.openxmlformats.org/officeDocument/2006/relationships/slideLayout" Target="../slideLayouts/slideLayout311.xml"/><Relationship Id="rId7" Type="http://schemas.openxmlformats.org/officeDocument/2006/relationships/slideLayout" Target="../slideLayouts/slideLayout315.xml"/><Relationship Id="rId12" Type="http://schemas.openxmlformats.org/officeDocument/2006/relationships/theme" Target="../theme/theme29.xml"/><Relationship Id="rId2" Type="http://schemas.openxmlformats.org/officeDocument/2006/relationships/slideLayout" Target="../slideLayouts/slideLayout310.xml"/><Relationship Id="rId1" Type="http://schemas.openxmlformats.org/officeDocument/2006/relationships/slideLayout" Target="../slideLayouts/slideLayout309.xml"/><Relationship Id="rId6" Type="http://schemas.openxmlformats.org/officeDocument/2006/relationships/slideLayout" Target="../slideLayouts/slideLayout314.xml"/><Relationship Id="rId11" Type="http://schemas.openxmlformats.org/officeDocument/2006/relationships/slideLayout" Target="../slideLayouts/slideLayout319.xml"/><Relationship Id="rId5" Type="http://schemas.openxmlformats.org/officeDocument/2006/relationships/slideLayout" Target="../slideLayouts/slideLayout313.xml"/><Relationship Id="rId10" Type="http://schemas.openxmlformats.org/officeDocument/2006/relationships/slideLayout" Target="../slideLayouts/slideLayout318.xml"/><Relationship Id="rId4" Type="http://schemas.openxmlformats.org/officeDocument/2006/relationships/slideLayout" Target="../slideLayouts/slideLayout312.xml"/><Relationship Id="rId9" Type="http://schemas.openxmlformats.org/officeDocument/2006/relationships/slideLayout" Target="../slideLayouts/slideLayout3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7.xml"/><Relationship Id="rId3" Type="http://schemas.openxmlformats.org/officeDocument/2006/relationships/slideLayout" Target="../slideLayouts/slideLayout322.xml"/><Relationship Id="rId7" Type="http://schemas.openxmlformats.org/officeDocument/2006/relationships/slideLayout" Target="../slideLayouts/slideLayout326.xml"/><Relationship Id="rId12" Type="http://schemas.openxmlformats.org/officeDocument/2006/relationships/theme" Target="../theme/theme30.xml"/><Relationship Id="rId2" Type="http://schemas.openxmlformats.org/officeDocument/2006/relationships/slideLayout" Target="../slideLayouts/slideLayout321.xml"/><Relationship Id="rId1" Type="http://schemas.openxmlformats.org/officeDocument/2006/relationships/slideLayout" Target="../slideLayouts/slideLayout320.xml"/><Relationship Id="rId6" Type="http://schemas.openxmlformats.org/officeDocument/2006/relationships/slideLayout" Target="../slideLayouts/slideLayout325.xml"/><Relationship Id="rId11" Type="http://schemas.openxmlformats.org/officeDocument/2006/relationships/slideLayout" Target="../slideLayouts/slideLayout330.xml"/><Relationship Id="rId5" Type="http://schemas.openxmlformats.org/officeDocument/2006/relationships/slideLayout" Target="../slideLayouts/slideLayout324.xml"/><Relationship Id="rId10" Type="http://schemas.openxmlformats.org/officeDocument/2006/relationships/slideLayout" Target="../slideLayouts/slideLayout329.xml"/><Relationship Id="rId4" Type="http://schemas.openxmlformats.org/officeDocument/2006/relationships/slideLayout" Target="../slideLayouts/slideLayout323.xml"/><Relationship Id="rId9" Type="http://schemas.openxmlformats.org/officeDocument/2006/relationships/slideLayout" Target="../slideLayouts/slideLayout32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320480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dirty="0">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dirty="0">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dirty="0">
              <a:solidFill>
                <a:prstClr val="black">
                  <a:tint val="75000"/>
                </a:prstClr>
              </a:solidFill>
            </a:endParaRPr>
          </a:p>
        </p:txBody>
      </p:sp>
    </p:spTree>
    <p:extLst>
      <p:ext uri="{BB962C8B-B14F-4D97-AF65-F5344CB8AC3E}">
        <p14:creationId xmlns:p14="http://schemas.microsoft.com/office/powerpoint/2010/main" val="3573613129"/>
      </p:ext>
    </p:extLst>
  </p:cSld>
  <p:clrMap bg1="lt1" tx1="dk1" bg2="lt2" tx2="dk2" accent1="accent1" accent2="accent2" accent3="accent3" accent4="accent4" accent5="accent5" accent6="accent6" hlink="hlink" folHlink="folHlink"/>
  <p:sldLayoutIdLst>
    <p:sldLayoutId id="2147484273" r:id="rId1"/>
    <p:sldLayoutId id="2147484274" r:id="rId2"/>
    <p:sldLayoutId id="2147484275" r:id="rId3"/>
    <p:sldLayoutId id="2147484276" r:id="rId4"/>
    <p:sldLayoutId id="2147484277" r:id="rId5"/>
    <p:sldLayoutId id="2147484278" r:id="rId6"/>
    <p:sldLayoutId id="2147484279" r:id="rId7"/>
    <p:sldLayoutId id="2147484280" r:id="rId8"/>
    <p:sldLayoutId id="2147484281" r:id="rId9"/>
    <p:sldLayoutId id="2147484282" r:id="rId10"/>
    <p:sldLayoutId id="21474842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23402747"/>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65717562"/>
      </p:ext>
    </p:extLst>
  </p:cSld>
  <p:clrMap bg1="lt1" tx1="dk1" bg2="lt2" tx2="dk2" accent1="accent1" accent2="accent2" accent3="accent3" accent4="accent4" accent5="accent5" accent6="accent6" hlink="hlink" folHlink="folHlink"/>
  <p:sldLayoutIdLst>
    <p:sldLayoutId id="2147484297" r:id="rId1"/>
    <p:sldLayoutId id="2147484298" r:id="rId2"/>
    <p:sldLayoutId id="2147484299" r:id="rId3"/>
    <p:sldLayoutId id="2147484300" r:id="rId4"/>
    <p:sldLayoutId id="2147484301" r:id="rId5"/>
    <p:sldLayoutId id="2147484302" r:id="rId6"/>
    <p:sldLayoutId id="2147484303" r:id="rId7"/>
    <p:sldLayoutId id="2147484304" r:id="rId8"/>
    <p:sldLayoutId id="2147484305" r:id="rId9"/>
    <p:sldLayoutId id="2147484306" r:id="rId10"/>
    <p:sldLayoutId id="214748430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32886389"/>
      </p:ext>
    </p:extLst>
  </p:cSld>
  <p:clrMap bg1="lt1" tx1="dk1" bg2="lt2" tx2="dk2" accent1="accent1" accent2="accent2" accent3="accent3" accent4="accent4" accent5="accent5" accent6="accent6" hlink="hlink" folHlink="folHlink"/>
  <p:sldLayoutIdLst>
    <p:sldLayoutId id="2147484309" r:id="rId1"/>
    <p:sldLayoutId id="2147484310" r:id="rId2"/>
    <p:sldLayoutId id="2147484311" r:id="rId3"/>
    <p:sldLayoutId id="2147484312" r:id="rId4"/>
    <p:sldLayoutId id="2147484313" r:id="rId5"/>
    <p:sldLayoutId id="2147484314" r:id="rId6"/>
    <p:sldLayoutId id="2147484315" r:id="rId7"/>
    <p:sldLayoutId id="2147484316" r:id="rId8"/>
    <p:sldLayoutId id="2147484317" r:id="rId9"/>
    <p:sldLayoutId id="2147484318" r:id="rId10"/>
    <p:sldLayoutId id="21474843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426391537"/>
      </p:ext>
    </p:extLst>
  </p:cSld>
  <p:clrMap bg1="lt1" tx1="dk1" bg2="lt2" tx2="dk2" accent1="accent1" accent2="accent2" accent3="accent3" accent4="accent4" accent5="accent5" accent6="accent6" hlink="hlink" folHlink="folHlink"/>
  <p:sldLayoutIdLst>
    <p:sldLayoutId id="2147484321" r:id="rId1"/>
    <p:sldLayoutId id="2147484322" r:id="rId2"/>
    <p:sldLayoutId id="2147484323" r:id="rId3"/>
    <p:sldLayoutId id="2147484324" r:id="rId4"/>
    <p:sldLayoutId id="2147484325" r:id="rId5"/>
    <p:sldLayoutId id="2147484326" r:id="rId6"/>
    <p:sldLayoutId id="2147484327" r:id="rId7"/>
    <p:sldLayoutId id="2147484328" r:id="rId8"/>
    <p:sldLayoutId id="2147484329" r:id="rId9"/>
    <p:sldLayoutId id="2147484330" r:id="rId10"/>
    <p:sldLayoutId id="214748433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78692753"/>
      </p:ext>
    </p:extLst>
  </p:cSld>
  <p:clrMap bg1="lt1" tx1="dk1" bg2="lt2" tx2="dk2" accent1="accent1" accent2="accent2" accent3="accent3" accent4="accent4" accent5="accent5" accent6="accent6" hlink="hlink" folHlink="folHlink"/>
  <p:sldLayoutIdLst>
    <p:sldLayoutId id="2147484333" r:id="rId1"/>
    <p:sldLayoutId id="2147484334" r:id="rId2"/>
    <p:sldLayoutId id="2147484335" r:id="rId3"/>
    <p:sldLayoutId id="2147484336" r:id="rId4"/>
    <p:sldLayoutId id="2147484337" r:id="rId5"/>
    <p:sldLayoutId id="2147484338" r:id="rId6"/>
    <p:sldLayoutId id="2147484339" r:id="rId7"/>
    <p:sldLayoutId id="2147484340" r:id="rId8"/>
    <p:sldLayoutId id="2147484341" r:id="rId9"/>
    <p:sldLayoutId id="2147484342" r:id="rId10"/>
    <p:sldLayoutId id="214748434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198098455"/>
      </p:ext>
    </p:extLst>
  </p:cSld>
  <p:clrMap bg1="lt1" tx1="dk1" bg2="lt2" tx2="dk2" accent1="accent1" accent2="accent2" accent3="accent3" accent4="accent4" accent5="accent5" accent6="accent6" hlink="hlink" folHlink="folHlink"/>
  <p:sldLayoutIdLst>
    <p:sldLayoutId id="2147484345" r:id="rId1"/>
    <p:sldLayoutId id="2147484346" r:id="rId2"/>
    <p:sldLayoutId id="2147484347" r:id="rId3"/>
    <p:sldLayoutId id="2147484348" r:id="rId4"/>
    <p:sldLayoutId id="2147484349" r:id="rId5"/>
    <p:sldLayoutId id="2147484350" r:id="rId6"/>
    <p:sldLayoutId id="2147484351" r:id="rId7"/>
    <p:sldLayoutId id="2147484352" r:id="rId8"/>
    <p:sldLayoutId id="2147484353" r:id="rId9"/>
    <p:sldLayoutId id="2147484354" r:id="rId10"/>
    <p:sldLayoutId id="214748435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95190106"/>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383808179"/>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232293085"/>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487697009"/>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730538702"/>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38747643"/>
      </p:ext>
    </p:extLst>
  </p:cSld>
  <p:clrMap bg1="lt1" tx1="dk1" bg2="lt2" tx2="dk2" accent1="accent1" accent2="accent2" accent3="accent3" accent4="accent4" accent5="accent5" accent6="accent6" hlink="hlink" folHlink="folHlink"/>
  <p:sldLayoutIdLst>
    <p:sldLayoutId id="2147484417" r:id="rId1"/>
    <p:sldLayoutId id="2147484418" r:id="rId2"/>
    <p:sldLayoutId id="2147484419" r:id="rId3"/>
    <p:sldLayoutId id="2147484420" r:id="rId4"/>
    <p:sldLayoutId id="2147484421" r:id="rId5"/>
    <p:sldLayoutId id="2147484422" r:id="rId6"/>
    <p:sldLayoutId id="2147484423" r:id="rId7"/>
    <p:sldLayoutId id="2147484424" r:id="rId8"/>
    <p:sldLayoutId id="2147484425" r:id="rId9"/>
    <p:sldLayoutId id="2147484426" r:id="rId10"/>
    <p:sldLayoutId id="214748442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487580762"/>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316829052"/>
      </p:ext>
    </p:extLst>
  </p:cSld>
  <p:clrMap bg1="lt1" tx1="dk1" bg2="lt2" tx2="dk2" accent1="accent1" accent2="accent2" accent3="accent3" accent4="accent4" accent5="accent5" accent6="accent6" hlink="hlink" folHlink="folHlink"/>
  <p:sldLayoutIdLst>
    <p:sldLayoutId id="2147484441" r:id="rId1"/>
    <p:sldLayoutId id="2147484442" r:id="rId2"/>
    <p:sldLayoutId id="2147484443" r:id="rId3"/>
    <p:sldLayoutId id="2147484444" r:id="rId4"/>
    <p:sldLayoutId id="2147484445" r:id="rId5"/>
    <p:sldLayoutId id="2147484446" r:id="rId6"/>
    <p:sldLayoutId id="2147484447" r:id="rId7"/>
    <p:sldLayoutId id="2147484448" r:id="rId8"/>
    <p:sldLayoutId id="2147484449" r:id="rId9"/>
    <p:sldLayoutId id="2147484450" r:id="rId10"/>
    <p:sldLayoutId id="214748445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28285420"/>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 id="2147484460" r:id="rId8"/>
    <p:sldLayoutId id="2147484461" r:id="rId9"/>
    <p:sldLayoutId id="2147484462" r:id="rId10"/>
    <p:sldLayoutId id="214748446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66F564-FD2C-44BE-B7D1-E668EF5E1CF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01617893"/>
      </p:ext>
    </p:extLst>
  </p:cSld>
  <p:clrMap bg1="lt1" tx1="dk1" bg2="lt2" tx2="dk2" accent1="accent1" accent2="accent2" accent3="accent3" accent4="accent4" accent5="accent5" accent6="accent6" hlink="hlink" folHlink="folHlink"/>
  <p:sldLayoutIdLst>
    <p:sldLayoutId id="2147484465" r:id="rId1"/>
    <p:sldLayoutId id="2147484466" r:id="rId2"/>
    <p:sldLayoutId id="2147484467" r:id="rId3"/>
    <p:sldLayoutId id="2147484468" r:id="rId4"/>
    <p:sldLayoutId id="2147484469" r:id="rId5"/>
    <p:sldLayoutId id="2147484470" r:id="rId6"/>
    <p:sldLayoutId id="2147484471" r:id="rId7"/>
    <p:sldLayoutId id="2147484472" r:id="rId8"/>
    <p:sldLayoutId id="2147484473" r:id="rId9"/>
    <p:sldLayoutId id="2147484474" r:id="rId10"/>
    <p:sldLayoutId id="2147484475"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A866F564-FD2C-44BE-B7D1-E668EF5E1CFA}"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905830594"/>
      </p:ext>
    </p:extLst>
  </p:cSld>
  <p:clrMap bg1="lt1" tx1="dk1" bg2="lt2" tx2="dk2" accent1="accent1" accent2="accent2" accent3="accent3" accent4="accent4" accent5="accent5" accent6="accent6" hlink="hlink" folHlink="folHlink"/>
  <p:sldLayoutIdLst>
    <p:sldLayoutId id="2147484477" r:id="rId1"/>
    <p:sldLayoutId id="2147484478" r:id="rId2"/>
    <p:sldLayoutId id="2147484479" r:id="rId3"/>
    <p:sldLayoutId id="2147484480" r:id="rId4"/>
    <p:sldLayoutId id="2147484481" r:id="rId5"/>
    <p:sldLayoutId id="2147484482" r:id="rId6"/>
    <p:sldLayoutId id="2147484483" r:id="rId7"/>
    <p:sldLayoutId id="2147484484" r:id="rId8"/>
    <p:sldLayoutId id="2147484485" r:id="rId9"/>
    <p:sldLayoutId id="2147484486" r:id="rId10"/>
    <p:sldLayoutId id="214748448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4022463"/>
      </p:ext>
    </p:extLst>
  </p:cSld>
  <p:clrMap bg1="lt1" tx1="dk1" bg2="lt2" tx2="dk2" accent1="accent1" accent2="accent2" accent3="accent3" accent4="accent4" accent5="accent5" accent6="accent6" hlink="hlink" folHlink="folHlink"/>
  <p:sldLayoutIdLst>
    <p:sldLayoutId id="2147484489" r:id="rId1"/>
    <p:sldLayoutId id="2147484490" r:id="rId2"/>
    <p:sldLayoutId id="2147484491" r:id="rId3"/>
    <p:sldLayoutId id="2147484492" r:id="rId4"/>
    <p:sldLayoutId id="2147484493" r:id="rId5"/>
    <p:sldLayoutId id="2147484494" r:id="rId6"/>
    <p:sldLayoutId id="2147484495" r:id="rId7"/>
    <p:sldLayoutId id="2147484496" r:id="rId8"/>
    <p:sldLayoutId id="2147484497" r:id="rId9"/>
    <p:sldLayoutId id="2147484498" r:id="rId10"/>
    <p:sldLayoutId id="214748449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690781481"/>
      </p:ext>
    </p:extLst>
  </p:cSld>
  <p:clrMap bg1="lt1" tx1="dk1" bg2="lt2" tx2="dk2" accent1="accent1" accent2="accent2" accent3="accent3" accent4="accent4" accent5="accent5" accent6="accent6" hlink="hlink" folHlink="folHlink"/>
  <p:sldLayoutIdLst>
    <p:sldLayoutId id="2147484501" r:id="rId1"/>
    <p:sldLayoutId id="2147484502" r:id="rId2"/>
    <p:sldLayoutId id="2147484503" r:id="rId3"/>
    <p:sldLayoutId id="2147484504" r:id="rId4"/>
    <p:sldLayoutId id="2147484505" r:id="rId5"/>
    <p:sldLayoutId id="2147484506" r:id="rId6"/>
    <p:sldLayoutId id="2147484507" r:id="rId7"/>
    <p:sldLayoutId id="2147484508" r:id="rId8"/>
    <p:sldLayoutId id="2147484509" r:id="rId9"/>
    <p:sldLayoutId id="2147484510" r:id="rId10"/>
    <p:sldLayoutId id="214748451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129959993"/>
      </p:ext>
    </p:extLst>
  </p:cSld>
  <p:clrMap bg1="lt1" tx1="dk1" bg2="lt2" tx2="dk2" accent1="accent1" accent2="accent2" accent3="accent3" accent4="accent4" accent5="accent5" accent6="accent6" hlink="hlink" folHlink="folHlink"/>
  <p:sldLayoutIdLst>
    <p:sldLayoutId id="2147484513" r:id="rId1"/>
    <p:sldLayoutId id="2147484514" r:id="rId2"/>
    <p:sldLayoutId id="2147484515" r:id="rId3"/>
    <p:sldLayoutId id="2147484516" r:id="rId4"/>
    <p:sldLayoutId id="2147484517" r:id="rId5"/>
    <p:sldLayoutId id="2147484518" r:id="rId6"/>
    <p:sldLayoutId id="2147484519" r:id="rId7"/>
    <p:sldLayoutId id="2147484520" r:id="rId8"/>
    <p:sldLayoutId id="2147484521" r:id="rId9"/>
    <p:sldLayoutId id="2147484522" r:id="rId10"/>
    <p:sldLayoutId id="214748452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90525914-1E72-4B4B-B394-528B7828D3CD}" type="datetime1">
              <a:rPr lang="ja-JP" altLang="en-US" smtClean="0">
                <a:solidFill>
                  <a:prstClr val="black">
                    <a:tint val="75000"/>
                  </a:prstClr>
                </a:solidFill>
              </a:rPr>
              <a:pPr/>
              <a:t>2016/6/24</a:t>
            </a:fld>
            <a:endParaRPr lang="ja-JP" altLang="en-US">
              <a:solidFill>
                <a:prstClr val="black">
                  <a:tint val="75000"/>
                </a:prstClr>
              </a:solidFill>
            </a:endParaRP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ja-JP" altLang="en-US">
              <a:solidFill>
                <a:prstClr val="black">
                  <a:tint val="75000"/>
                </a:prstClr>
              </a:solidFill>
            </a:endParaRP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54012EB8-5B46-4F34-ACC3-DEAA983F7D2C}"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72735223"/>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en-US"/>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09.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161.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eg"/><Relationship Id="rId1" Type="http://schemas.openxmlformats.org/officeDocument/2006/relationships/slideLayout" Target="../slideLayouts/slideLayout172.xml"/><Relationship Id="rId5" Type="http://schemas.openxmlformats.org/officeDocument/2006/relationships/image" Target="../media/image18.jp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17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194.xml"/></Relationships>
</file>

<file path=ppt/slides/_rels/slide21.xml.rels><?xml version="1.0" encoding="UTF-8" standalone="yes"?>
<Relationships xmlns="http://schemas.openxmlformats.org/package/2006/relationships"><Relationship Id="rId2" Type="http://schemas.openxmlformats.org/officeDocument/2006/relationships/image" Target="../media/image21.tif"/><Relationship Id="rId1" Type="http://schemas.openxmlformats.org/officeDocument/2006/relationships/slideLayout" Target="../slideLayouts/slideLayout205.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16.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2.png"/><Relationship Id="rId7" Type="http://schemas.openxmlformats.org/officeDocument/2006/relationships/image" Target="../media/image31.png"/><Relationship Id="rId2" Type="http://schemas.openxmlformats.org/officeDocument/2006/relationships/image" Target="../media/image27.png"/><Relationship Id="rId1" Type="http://schemas.openxmlformats.org/officeDocument/2006/relationships/slideLayout" Target="../slideLayouts/slideLayout216.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png"/><Relationship Id="rId9" Type="http://schemas.openxmlformats.org/officeDocument/2006/relationships/image" Target="../media/image33.jpeg"/></Relationships>
</file>

<file path=ppt/slides/_rels/slide24.xml.rels><?xml version="1.0" encoding="UTF-8" standalone="yes"?>
<Relationships xmlns="http://schemas.openxmlformats.org/package/2006/relationships"><Relationship Id="rId8" Type="http://schemas.openxmlformats.org/officeDocument/2006/relationships/image" Target="../media/image40.jpeg"/><Relationship Id="rId3" Type="http://schemas.openxmlformats.org/officeDocument/2006/relationships/image" Target="../media/image36.jpeg"/><Relationship Id="rId7" Type="http://schemas.openxmlformats.org/officeDocument/2006/relationships/hyperlink" Target="http://www.google.co.jp/url?sa=i&amp;rct=j&amp;q=&amp;esrc=s&amp;source=images&amp;cd=&amp;cad=rja&amp;uact=8&amp;ved=0ahUKEwia8KWSyd7MAhUHmpQKHeXUBV0QjRwIBw&amp;url=http://rimaroom.jugem.jp/?eid%3D1548&amp;bvm=bv.122129774,d.dGY&amp;psig=AFQjCNEIesmS5V6MjNxUKgcKKgRiGwN1Uw&amp;ust=1463487264036866" TargetMode="External"/><Relationship Id="rId2" Type="http://schemas.openxmlformats.org/officeDocument/2006/relationships/image" Target="../media/image35.png"/><Relationship Id="rId1" Type="http://schemas.openxmlformats.org/officeDocument/2006/relationships/slideLayout" Target="../slideLayouts/slideLayout216.xml"/><Relationship Id="rId6" Type="http://schemas.openxmlformats.org/officeDocument/2006/relationships/image" Target="../media/image39.jpeg"/><Relationship Id="rId5" Type="http://schemas.openxmlformats.org/officeDocument/2006/relationships/image" Target="../media/image38.pn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41.png"/></Relationships>
</file>

<file path=ppt/slides/_rels/slide25.xml.rels><?xml version="1.0" encoding="UTF-8" standalone="yes"?>
<Relationships xmlns="http://schemas.openxmlformats.org/package/2006/relationships"><Relationship Id="rId8" Type="http://schemas.openxmlformats.org/officeDocument/2006/relationships/image" Target="../media/image47.jpeg"/><Relationship Id="rId13" Type="http://schemas.microsoft.com/office/2007/relationships/hdphoto" Target="../media/hdphoto3.wdp"/><Relationship Id="rId18" Type="http://schemas.openxmlformats.org/officeDocument/2006/relationships/image" Target="../media/image56.jpeg"/><Relationship Id="rId3" Type="http://schemas.openxmlformats.org/officeDocument/2006/relationships/image" Target="../media/image44.jpeg"/><Relationship Id="rId7" Type="http://schemas.microsoft.com/office/2007/relationships/hdphoto" Target="../media/hdphoto2.wdp"/><Relationship Id="rId12" Type="http://schemas.openxmlformats.org/officeDocument/2006/relationships/image" Target="../media/image51.jpeg"/><Relationship Id="rId17" Type="http://schemas.openxmlformats.org/officeDocument/2006/relationships/image" Target="../media/image55.jpeg"/><Relationship Id="rId2" Type="http://schemas.openxmlformats.org/officeDocument/2006/relationships/image" Target="../media/image43.png"/><Relationship Id="rId16" Type="http://schemas.openxmlformats.org/officeDocument/2006/relationships/image" Target="../media/image54.jpeg"/><Relationship Id="rId1" Type="http://schemas.openxmlformats.org/officeDocument/2006/relationships/slideLayout" Target="../slideLayouts/slideLayout216.xml"/><Relationship Id="rId6" Type="http://schemas.openxmlformats.org/officeDocument/2006/relationships/image" Target="../media/image46.png"/><Relationship Id="rId11" Type="http://schemas.openxmlformats.org/officeDocument/2006/relationships/image" Target="../media/image50.jpeg"/><Relationship Id="rId5" Type="http://schemas.microsoft.com/office/2007/relationships/hdphoto" Target="../media/hdphoto1.wdp"/><Relationship Id="rId15" Type="http://schemas.openxmlformats.org/officeDocument/2006/relationships/image" Target="../media/image53.jpeg"/><Relationship Id="rId10" Type="http://schemas.openxmlformats.org/officeDocument/2006/relationships/image" Target="../media/image49.jpeg"/><Relationship Id="rId4" Type="http://schemas.openxmlformats.org/officeDocument/2006/relationships/image" Target="../media/image45.jpeg"/><Relationship Id="rId9" Type="http://schemas.openxmlformats.org/officeDocument/2006/relationships/image" Target="../media/image48.png"/><Relationship Id="rId14" Type="http://schemas.openxmlformats.org/officeDocument/2006/relationships/image" Target="../media/image5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23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6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71.xml"/></Relationships>
</file>

<file path=ppt/slides/_rels/slide3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7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8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40.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62.png"/><Relationship Id="rId7" Type="http://schemas.openxmlformats.org/officeDocument/2006/relationships/image" Target="../media/image66.png"/><Relationship Id="rId12" Type="http://schemas.openxmlformats.org/officeDocument/2006/relationships/image" Target="../media/image71.png"/><Relationship Id="rId2" Type="http://schemas.openxmlformats.org/officeDocument/2006/relationships/image" Target="../media/image61.png"/><Relationship Id="rId1" Type="http://schemas.openxmlformats.org/officeDocument/2006/relationships/slideLayout" Target="../slideLayouts/slideLayout282.xml"/><Relationship Id="rId6" Type="http://schemas.openxmlformats.org/officeDocument/2006/relationships/image" Target="../media/image65.png"/><Relationship Id="rId11" Type="http://schemas.openxmlformats.org/officeDocument/2006/relationships/image" Target="../media/image70.png"/><Relationship Id="rId5" Type="http://schemas.openxmlformats.org/officeDocument/2006/relationships/image" Target="../media/image64.png"/><Relationship Id="rId10" Type="http://schemas.openxmlformats.org/officeDocument/2006/relationships/image" Target="../media/image69.png"/><Relationship Id="rId4" Type="http://schemas.openxmlformats.org/officeDocument/2006/relationships/image" Target="../media/image63.png"/><Relationship Id="rId9" Type="http://schemas.openxmlformats.org/officeDocument/2006/relationships/image" Target="../media/image6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3.xml"/></Relationships>
</file>

<file path=ppt/slides/_rels/slide42.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gif"/><Relationship Id="rId1" Type="http://schemas.openxmlformats.org/officeDocument/2006/relationships/slideLayout" Target="../slideLayouts/slideLayout293.xml"/><Relationship Id="rId6" Type="http://schemas.openxmlformats.org/officeDocument/2006/relationships/image" Target="../media/image76.gif"/><Relationship Id="rId5" Type="http://schemas.openxmlformats.org/officeDocument/2006/relationships/image" Target="../media/image75.gif"/><Relationship Id="rId4" Type="http://schemas.openxmlformats.org/officeDocument/2006/relationships/image" Target="../media/image74.gif"/></Relationships>
</file>

<file path=ppt/slides/_rels/slide43.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304.xml"/></Relationships>
</file>

<file path=ppt/slides/_rels/slide44.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chart" Target="../charts/chart1.xml"/><Relationship Id="rId1" Type="http://schemas.openxmlformats.org/officeDocument/2006/relationships/slideLayout" Target="../slideLayouts/slideLayout304.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45.xml.rels><?xml version="1.0" encoding="UTF-8" standalone="yes"?>
<Relationships xmlns="http://schemas.openxmlformats.org/package/2006/relationships"><Relationship Id="rId3" Type="http://schemas.openxmlformats.org/officeDocument/2006/relationships/image" Target="../media/image83.emf"/><Relationship Id="rId2" Type="http://schemas.openxmlformats.org/officeDocument/2006/relationships/image" Target="../media/image82.png"/><Relationship Id="rId1" Type="http://schemas.openxmlformats.org/officeDocument/2006/relationships/slideLayout" Target="../slideLayouts/slideLayout30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06.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10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7" Type="http://schemas.openxmlformats.org/officeDocument/2006/relationships/image" Target="../media/image13.emf"/><Relationship Id="rId2" Type="http://schemas.openxmlformats.org/officeDocument/2006/relationships/image" Target="../media/image8.png"/><Relationship Id="rId1" Type="http://schemas.openxmlformats.org/officeDocument/2006/relationships/slideLayout" Target="../slideLayouts/slideLayout106.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テキスト ボックス 5"/>
          <p:cNvSpPr txBox="1"/>
          <p:nvPr/>
        </p:nvSpPr>
        <p:spPr>
          <a:xfrm>
            <a:off x="648393" y="931026"/>
            <a:ext cx="5619404" cy="8594661"/>
          </a:xfrm>
          <a:prstGeom prst="rect">
            <a:avLst/>
          </a:prstGeom>
          <a:noFill/>
        </p:spPr>
        <p:txBody>
          <a:bodyPr wrap="square" rtlCol="0">
            <a:spAutoFit/>
          </a:bodyPr>
          <a:lstStyle/>
          <a:p>
            <a:pPr algn="ctr">
              <a:lnSpc>
                <a:spcPts val="1700"/>
              </a:lnSpc>
            </a:pPr>
            <a:r>
              <a:rPr lang="ja-JP" altLang="ja-JP" sz="1400" kern="100" dirty="0">
                <a:solidFill>
                  <a:prstClr val="black"/>
                </a:solidFill>
                <a:latin typeface="Century"/>
                <a:ea typeface="ＭＳ ゴシック"/>
                <a:cs typeface="Times New Roman"/>
              </a:rPr>
              <a:t>試案作成にあたって</a:t>
            </a:r>
            <a:endParaRPr lang="ja-JP" altLang="ja-JP" sz="1400" kern="100" dirty="0">
              <a:solidFill>
                <a:prstClr val="black"/>
              </a:solidFill>
              <a:latin typeface="Century"/>
              <a:ea typeface="ＭＳ 明朝"/>
              <a:cs typeface="Times New Roman"/>
            </a:endParaRPr>
          </a:p>
          <a:p>
            <a:pPr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en-US" altLang="ja-JP" sz="1400" kern="100" dirty="0">
                <a:solidFill>
                  <a:prstClr val="black"/>
                </a:solidFill>
                <a:latin typeface="ＭＳ ゴシック"/>
                <a:ea typeface="ＭＳ 明朝"/>
                <a:cs typeface="Times New Roman"/>
              </a:rPr>
              <a:t>2025</a:t>
            </a:r>
            <a:r>
              <a:rPr lang="ja-JP" altLang="ja-JP" sz="1400" kern="100" dirty="0">
                <a:solidFill>
                  <a:prstClr val="black"/>
                </a:solidFill>
                <a:latin typeface="Century"/>
                <a:ea typeface="ＭＳ ゴシック"/>
                <a:cs typeface="Times New Roman"/>
              </a:rPr>
              <a:t>年の国際博覧会の立候補が本年</a:t>
            </a:r>
            <a:r>
              <a:rPr lang="en-US" altLang="ja-JP" sz="1400" kern="100" dirty="0">
                <a:solidFill>
                  <a:prstClr val="black"/>
                </a:solidFill>
                <a:latin typeface="Century"/>
                <a:ea typeface="ＭＳ ゴシック"/>
                <a:cs typeface="Times New Roman"/>
              </a:rPr>
              <a:t>1</a:t>
            </a:r>
            <a:r>
              <a:rPr lang="ja-JP" altLang="ja-JP" sz="1400" kern="100" dirty="0">
                <a:solidFill>
                  <a:prstClr val="black"/>
                </a:solidFill>
                <a:latin typeface="Century"/>
                <a:ea typeface="ＭＳ ゴシック"/>
                <a:cs typeface="Times New Roman"/>
              </a:rPr>
              <a:t>月から可能となった。</a:t>
            </a:r>
            <a:r>
              <a:rPr lang="ja-JP" altLang="ja-JP" sz="1400" kern="100" dirty="0" smtClean="0">
                <a:solidFill>
                  <a:prstClr val="black"/>
                </a:solidFill>
                <a:latin typeface="Century"/>
                <a:ea typeface="ＭＳ ゴシック"/>
                <a:cs typeface="Times New Roman"/>
              </a:rPr>
              <a:t>パリを</a:t>
            </a:r>
            <a:r>
              <a:rPr lang="ja-JP" altLang="ja-JP" sz="1400" kern="100" dirty="0">
                <a:solidFill>
                  <a:prstClr val="black"/>
                </a:solidFill>
                <a:latin typeface="Century"/>
                <a:ea typeface="ＭＳ ゴシック"/>
                <a:cs typeface="Times New Roman"/>
              </a:rPr>
              <a:t>始め、様々な都市で誘致計画が進んでおり</a:t>
            </a:r>
            <a:r>
              <a:rPr lang="ja-JP" altLang="ja-JP" sz="1400" kern="100" dirty="0" smtClean="0">
                <a:solidFill>
                  <a:prstClr val="black"/>
                </a:solidFill>
                <a:latin typeface="Century"/>
                <a:ea typeface="ＭＳ ゴシック"/>
                <a:cs typeface="Times New Roman"/>
              </a:rPr>
              <a:t>、</a:t>
            </a:r>
            <a:r>
              <a:rPr lang="ja-JP" altLang="en-US" sz="1400" kern="100" dirty="0" smtClean="0">
                <a:solidFill>
                  <a:prstClr val="black"/>
                </a:solidFill>
                <a:latin typeface="Century"/>
                <a:ea typeface="ＭＳ ゴシック"/>
                <a:cs typeface="Times New Roman"/>
              </a:rPr>
              <a:t>近々</a:t>
            </a:r>
            <a:r>
              <a:rPr lang="ja-JP" altLang="ja-JP" sz="1400" kern="100" dirty="0" smtClean="0">
                <a:solidFill>
                  <a:prstClr val="black"/>
                </a:solidFill>
                <a:latin typeface="Century"/>
                <a:ea typeface="ＭＳ ゴシック"/>
                <a:cs typeface="Times New Roman"/>
              </a:rPr>
              <a:t>正式</a:t>
            </a:r>
            <a:r>
              <a:rPr lang="ja-JP" altLang="ja-JP" sz="1400" kern="100" dirty="0">
                <a:solidFill>
                  <a:prstClr val="black"/>
                </a:solidFill>
                <a:latin typeface="Century"/>
                <a:ea typeface="ＭＳ ゴシック"/>
                <a:cs typeface="Times New Roman"/>
              </a:rPr>
              <a:t>にＢＩＥ（博覧会国際事務局）に立候補を表明するとの情報がある。</a:t>
            </a:r>
            <a:r>
              <a:rPr lang="en-US" altLang="ja-JP" sz="1400" kern="100" dirty="0">
                <a:solidFill>
                  <a:prstClr val="black"/>
                </a:solidFill>
                <a:latin typeface="Century"/>
                <a:ea typeface="ＭＳ ゴシック"/>
                <a:cs typeface="Times New Roman"/>
              </a:rPr>
              <a:t>2025</a:t>
            </a:r>
            <a:r>
              <a:rPr lang="ja-JP" altLang="ja-JP" sz="1400" kern="100" dirty="0">
                <a:solidFill>
                  <a:prstClr val="black"/>
                </a:solidFill>
                <a:latin typeface="Century"/>
                <a:ea typeface="ＭＳ ゴシック"/>
                <a:cs typeface="Times New Roman"/>
              </a:rPr>
              <a:t>年の誘致を実現するには、他国の立候補後</a:t>
            </a:r>
            <a:r>
              <a:rPr lang="en-US" altLang="ja-JP" sz="1400" kern="100" dirty="0">
                <a:solidFill>
                  <a:prstClr val="black"/>
                </a:solidFill>
                <a:latin typeface="Century"/>
                <a:ea typeface="ＭＳ ゴシック"/>
                <a:cs typeface="Times New Roman"/>
              </a:rPr>
              <a:t>6</a:t>
            </a:r>
            <a:r>
              <a:rPr lang="ja-JP" altLang="ja-JP" sz="1400" kern="100" dirty="0">
                <a:solidFill>
                  <a:prstClr val="black"/>
                </a:solidFill>
                <a:latin typeface="Century"/>
                <a:ea typeface="ＭＳ ゴシック"/>
                <a:cs typeface="Times New Roman"/>
              </a:rPr>
              <a:t>か月以内に日本国政府としての閣議了解の上、申請することとなっている。</a:t>
            </a:r>
            <a:endParaRPr lang="ja-JP" altLang="ja-JP" sz="1400" kern="100" dirty="0">
              <a:solidFill>
                <a:prstClr val="black"/>
              </a:solidFill>
              <a:latin typeface="Century"/>
              <a:ea typeface="ＭＳ 明朝"/>
              <a:cs typeface="Times New Roman"/>
            </a:endParaRPr>
          </a:p>
          <a:p>
            <a:pPr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ja-JP" altLang="ja-JP" sz="1400" kern="100" dirty="0">
                <a:solidFill>
                  <a:prstClr val="black"/>
                </a:solidFill>
                <a:latin typeface="Century"/>
                <a:ea typeface="ＭＳ ゴシック"/>
                <a:cs typeface="Times New Roman"/>
              </a:rPr>
              <a:t>非常にタイトなスケジュール感の中、今般、政府に国家レベルでの本格的な検討を促し、我が国全体での開催議論を巻き起こすため、誘致する地元自治体の長として、どのような万博をめざすのか、私が考える具体的なイメージを早急に明らかにする必要があると考え、基本構想「試案」を作成した。</a:t>
            </a:r>
            <a:endParaRPr lang="ja-JP" altLang="ja-JP" sz="1400" kern="100" dirty="0">
              <a:solidFill>
                <a:prstClr val="black"/>
              </a:solidFill>
              <a:latin typeface="Century"/>
              <a:ea typeface="ＭＳ 明朝"/>
              <a:cs typeface="Times New Roman"/>
            </a:endParaRPr>
          </a:p>
          <a:p>
            <a:pPr indent="177800"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ja-JP" altLang="ja-JP" sz="1400" kern="100" dirty="0">
                <a:solidFill>
                  <a:prstClr val="black"/>
                </a:solidFill>
                <a:latin typeface="Century"/>
                <a:ea typeface="ＭＳ ゴシック"/>
                <a:cs typeface="Times New Roman"/>
              </a:rPr>
              <a:t>この「試案」は、主に国際博覧会に関する知識、実績が豊富な大阪府特別顧問、参与のご協力をいただき、今後の急速な高齢化やグローバル化の中で、「人類の</a:t>
            </a:r>
            <a:r>
              <a:rPr lang="ja-JP" altLang="ja-JP" sz="1400" kern="100" dirty="0" smtClean="0">
                <a:solidFill>
                  <a:prstClr val="black"/>
                </a:solidFill>
                <a:latin typeface="Century"/>
                <a:ea typeface="ＭＳ ゴシック"/>
                <a:cs typeface="Times New Roman"/>
              </a:rPr>
              <a:t>健康</a:t>
            </a:r>
            <a:r>
              <a:rPr lang="ja-JP" altLang="en-US" sz="1400" kern="100" dirty="0" smtClean="0">
                <a:solidFill>
                  <a:prstClr val="black"/>
                </a:solidFill>
                <a:latin typeface="Century"/>
                <a:ea typeface="ＭＳ ゴシック"/>
                <a:cs typeface="Times New Roman"/>
              </a:rPr>
              <a:t>・長寿</a:t>
            </a:r>
            <a:r>
              <a:rPr lang="ja-JP" altLang="ja-JP" sz="1400" kern="100" dirty="0" smtClean="0">
                <a:solidFill>
                  <a:prstClr val="black"/>
                </a:solidFill>
                <a:latin typeface="Century"/>
                <a:ea typeface="ＭＳ ゴシック"/>
                <a:cs typeface="Times New Roman"/>
              </a:rPr>
              <a:t>へ</a:t>
            </a:r>
            <a:r>
              <a:rPr lang="ja-JP" altLang="ja-JP" sz="1400" kern="100" dirty="0">
                <a:solidFill>
                  <a:prstClr val="black"/>
                </a:solidFill>
                <a:latin typeface="Century"/>
                <a:ea typeface="ＭＳ ゴシック"/>
                <a:cs typeface="Times New Roman"/>
              </a:rPr>
              <a:t>の挑戦」をテーマに、世界から知を集め、未来に向けた行動を呼びかける万博にしたいという私の思いを形にしたものである</a:t>
            </a:r>
            <a:r>
              <a:rPr lang="ja-JP" altLang="ja-JP" sz="1400" kern="100" dirty="0" smtClean="0">
                <a:solidFill>
                  <a:prstClr val="black"/>
                </a:solidFill>
                <a:latin typeface="Century"/>
                <a:ea typeface="ＭＳ ゴシック"/>
                <a:cs typeface="Times New Roman"/>
              </a:rPr>
              <a:t>。</a:t>
            </a:r>
            <a:endParaRPr lang="en-US" altLang="ja-JP" sz="1400" kern="100" dirty="0" smtClean="0">
              <a:solidFill>
                <a:prstClr val="black"/>
              </a:solidFill>
              <a:latin typeface="Century"/>
              <a:ea typeface="ＭＳ ゴシック"/>
              <a:cs typeface="Times New Roman"/>
            </a:endParaRPr>
          </a:p>
          <a:p>
            <a:pPr indent="177800"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ja-JP" altLang="en-US" sz="1400" kern="100" dirty="0" smtClean="0">
                <a:solidFill>
                  <a:prstClr val="black"/>
                </a:solidFill>
                <a:latin typeface="Century"/>
                <a:ea typeface="ＭＳ ゴシック"/>
                <a:cs typeface="Times New Roman"/>
              </a:rPr>
              <a:t>本資料は、</a:t>
            </a:r>
            <a:r>
              <a:rPr lang="ja-JP" altLang="en-US" sz="1400" kern="100" dirty="0">
                <a:solidFill>
                  <a:prstClr val="black"/>
                </a:solidFill>
                <a:latin typeface="Century"/>
                <a:ea typeface="ＭＳ ゴシック"/>
                <a:cs typeface="Times New Roman"/>
              </a:rPr>
              <a:t>あくまでも現段階における</a:t>
            </a:r>
            <a:r>
              <a:rPr lang="ja-JP" altLang="ja-JP" sz="1400" kern="100" dirty="0">
                <a:solidFill>
                  <a:prstClr val="black"/>
                </a:solidFill>
                <a:latin typeface="Century"/>
                <a:ea typeface="ＭＳ ゴシック"/>
                <a:cs typeface="Times New Roman"/>
              </a:rPr>
              <a:t>私の試案</a:t>
            </a:r>
            <a:r>
              <a:rPr lang="ja-JP" altLang="ja-JP" sz="1400" kern="100" dirty="0" smtClean="0">
                <a:solidFill>
                  <a:prstClr val="black"/>
                </a:solidFill>
                <a:latin typeface="Century"/>
                <a:ea typeface="ＭＳ ゴシック"/>
                <a:cs typeface="Times New Roman"/>
              </a:rPr>
              <a:t>で</a:t>
            </a:r>
            <a:r>
              <a:rPr lang="ja-JP" altLang="en-US" sz="1400" kern="100" dirty="0" smtClean="0">
                <a:solidFill>
                  <a:prstClr val="black"/>
                </a:solidFill>
                <a:latin typeface="Century"/>
                <a:ea typeface="ＭＳ ゴシック"/>
                <a:cs typeface="Times New Roman"/>
              </a:rPr>
              <a:t>ある。会場候補地についても、必要面積</a:t>
            </a:r>
            <a:r>
              <a:rPr lang="ja-JP" altLang="en-US" sz="1400" kern="100" dirty="0">
                <a:solidFill>
                  <a:prstClr val="black"/>
                </a:solidFill>
                <a:latin typeface="Century"/>
                <a:ea typeface="ＭＳ ゴシック"/>
                <a:cs typeface="Times New Roman"/>
              </a:rPr>
              <a:t>の確保やアクセス条件等を踏まえ</a:t>
            </a:r>
            <a:r>
              <a:rPr lang="ja-JP" altLang="en-US" sz="1400" kern="100" dirty="0" smtClean="0">
                <a:solidFill>
                  <a:prstClr val="black"/>
                </a:solidFill>
                <a:latin typeface="Century"/>
                <a:ea typeface="ＭＳ ゴシック"/>
                <a:cs typeface="Times New Roman"/>
              </a:rPr>
              <a:t>、今後、検討</a:t>
            </a:r>
            <a:r>
              <a:rPr lang="ja-JP" altLang="en-US" sz="1400" kern="100" dirty="0">
                <a:solidFill>
                  <a:prstClr val="black"/>
                </a:solidFill>
                <a:latin typeface="Century"/>
                <a:ea typeface="ＭＳ ゴシック"/>
                <a:cs typeface="Times New Roman"/>
              </a:rPr>
              <a:t>・決定していく</a:t>
            </a:r>
            <a:r>
              <a:rPr lang="ja-JP" altLang="en-US" sz="1400" kern="100" dirty="0" smtClean="0">
                <a:solidFill>
                  <a:prstClr val="black"/>
                </a:solidFill>
                <a:latin typeface="Century"/>
                <a:ea typeface="ＭＳ ゴシック"/>
                <a:cs typeface="Times New Roman"/>
              </a:rPr>
              <a:t>必要があるが、本資料においては「</a:t>
            </a:r>
            <a:r>
              <a:rPr lang="ja-JP" altLang="en-US" sz="1400" kern="100" dirty="0">
                <a:solidFill>
                  <a:prstClr val="black"/>
                </a:solidFill>
                <a:latin typeface="Century"/>
                <a:ea typeface="ＭＳ ゴシック"/>
                <a:cs typeface="Times New Roman"/>
              </a:rPr>
              <a:t>夢洲地区」と想定して</a:t>
            </a:r>
            <a:r>
              <a:rPr lang="ja-JP" altLang="en-US" sz="1400" kern="100" dirty="0" smtClean="0">
                <a:solidFill>
                  <a:prstClr val="black"/>
                </a:solidFill>
                <a:latin typeface="Century"/>
                <a:ea typeface="ＭＳ ゴシック"/>
                <a:cs typeface="Times New Roman"/>
              </a:rPr>
              <a:t>作成した。</a:t>
            </a:r>
            <a:endParaRPr lang="ja-JP" altLang="ja-JP" sz="1400" kern="100" dirty="0">
              <a:solidFill>
                <a:prstClr val="black"/>
              </a:solidFill>
              <a:latin typeface="Century"/>
              <a:ea typeface="ＭＳ 明朝"/>
              <a:cs typeface="Times New Roman"/>
            </a:endParaRPr>
          </a:p>
          <a:p>
            <a:pPr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ja-JP" altLang="ja-JP" sz="1400" kern="100" dirty="0">
                <a:solidFill>
                  <a:prstClr val="black"/>
                </a:solidFill>
                <a:latin typeface="Century"/>
                <a:ea typeface="ＭＳ ゴシック"/>
                <a:cs typeface="Times New Roman"/>
              </a:rPr>
              <a:t>今後、他国と内容を競い、開催を勝ち取っていくためには、様々な方々からご意見を頂戴し、さらに深化させていかなければならない。まずはこの「試案」をもとに、政府をはじめ経済界の皆様など多くの方々に国際博覧会の必要性や内容を考えていただき、オリンピック後の経済の持続的発展と大阪が東西二極の一極として日本の成長を牽引する新たな戦略、装置として、是非とも</a:t>
            </a:r>
            <a:r>
              <a:rPr lang="en-US" altLang="ja-JP" sz="1400" kern="100" dirty="0">
                <a:solidFill>
                  <a:prstClr val="black"/>
                </a:solidFill>
                <a:latin typeface="Century"/>
                <a:ea typeface="ＭＳ ゴシック"/>
                <a:cs typeface="Times New Roman"/>
              </a:rPr>
              <a:t>2025</a:t>
            </a:r>
            <a:r>
              <a:rPr lang="ja-JP" altLang="ja-JP" sz="1400" kern="100" dirty="0">
                <a:solidFill>
                  <a:prstClr val="black"/>
                </a:solidFill>
                <a:latin typeface="Century"/>
                <a:ea typeface="ＭＳ ゴシック"/>
                <a:cs typeface="Times New Roman"/>
              </a:rPr>
              <a:t>年の大阪万博を実現したい。</a:t>
            </a:r>
            <a:endParaRPr lang="ja-JP" altLang="ja-JP" sz="1400" kern="100" dirty="0">
              <a:solidFill>
                <a:prstClr val="black"/>
              </a:solidFill>
              <a:latin typeface="Century"/>
              <a:ea typeface="ＭＳ 明朝"/>
              <a:cs typeface="Times New Roman"/>
            </a:endParaRPr>
          </a:p>
          <a:p>
            <a:pPr indent="177800"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ja-JP" altLang="ja-JP" sz="1400" kern="100" dirty="0">
                <a:solidFill>
                  <a:prstClr val="black"/>
                </a:solidFill>
                <a:latin typeface="Century"/>
                <a:ea typeface="ＭＳ ゴシック"/>
                <a:cs typeface="Times New Roman"/>
              </a:rPr>
              <a:t>平成</a:t>
            </a:r>
            <a:r>
              <a:rPr lang="en-US" altLang="ja-JP" sz="1400" kern="100" dirty="0">
                <a:solidFill>
                  <a:prstClr val="black"/>
                </a:solidFill>
                <a:latin typeface="Century"/>
                <a:ea typeface="ＭＳ ゴシック"/>
                <a:cs typeface="Times New Roman"/>
              </a:rPr>
              <a:t>28</a:t>
            </a:r>
            <a:r>
              <a:rPr lang="ja-JP" altLang="ja-JP" sz="1400" kern="100" dirty="0" smtClean="0">
                <a:solidFill>
                  <a:prstClr val="black"/>
                </a:solidFill>
                <a:latin typeface="Century"/>
                <a:ea typeface="ＭＳ ゴシック"/>
                <a:cs typeface="Times New Roman"/>
              </a:rPr>
              <a:t>年</a:t>
            </a:r>
            <a:r>
              <a:rPr lang="en-US" altLang="ja-JP" sz="1400" kern="100" dirty="0" smtClean="0">
                <a:solidFill>
                  <a:prstClr val="black"/>
                </a:solidFill>
                <a:latin typeface="Century"/>
                <a:ea typeface="ＭＳ ゴシック"/>
                <a:cs typeface="Times New Roman"/>
              </a:rPr>
              <a:t>6</a:t>
            </a:r>
            <a:r>
              <a:rPr lang="ja-JP" altLang="ja-JP" sz="1400" kern="100" dirty="0" smtClean="0">
                <a:solidFill>
                  <a:prstClr val="black"/>
                </a:solidFill>
                <a:latin typeface="Century"/>
                <a:ea typeface="ＭＳ ゴシック"/>
                <a:cs typeface="Times New Roman"/>
              </a:rPr>
              <a:t>月</a:t>
            </a:r>
            <a:r>
              <a:rPr lang="en-US" altLang="ja-JP" sz="1400" kern="100" smtClean="0">
                <a:solidFill>
                  <a:prstClr val="black"/>
                </a:solidFill>
                <a:latin typeface="Century"/>
                <a:ea typeface="ＭＳ ゴシック"/>
                <a:cs typeface="Times New Roman"/>
              </a:rPr>
              <a:t>30</a:t>
            </a:r>
            <a:r>
              <a:rPr lang="ja-JP" altLang="ja-JP" sz="1400" kern="100" smtClean="0">
                <a:solidFill>
                  <a:prstClr val="black"/>
                </a:solidFill>
                <a:latin typeface="Century"/>
                <a:ea typeface="ＭＳ ゴシック"/>
                <a:cs typeface="Times New Roman"/>
              </a:rPr>
              <a:t>日</a:t>
            </a:r>
            <a:endParaRPr lang="ja-JP" altLang="ja-JP" sz="1400" kern="100" dirty="0">
              <a:solidFill>
                <a:prstClr val="black"/>
              </a:solidFill>
              <a:latin typeface="Century"/>
              <a:ea typeface="ＭＳ 明朝"/>
              <a:cs typeface="Times New Roman"/>
            </a:endParaRPr>
          </a:p>
          <a:p>
            <a:pPr indent="177800"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a:p>
            <a:pPr indent="177800" algn="just">
              <a:lnSpc>
                <a:spcPts val="1700"/>
              </a:lnSpc>
            </a:pPr>
            <a:r>
              <a:rPr lang="ja-JP" altLang="ja-JP" sz="1400" kern="100" dirty="0">
                <a:solidFill>
                  <a:prstClr val="black"/>
                </a:solidFill>
                <a:latin typeface="Century"/>
                <a:ea typeface="ＭＳ ゴシック"/>
                <a:cs typeface="Times New Roman"/>
              </a:rPr>
              <a:t>　　　　　　　　　　　　　　　　　大阪府知事　松井　一郎</a:t>
            </a:r>
            <a:endParaRPr lang="ja-JP" altLang="ja-JP" sz="1400" kern="100" dirty="0">
              <a:solidFill>
                <a:prstClr val="black"/>
              </a:solidFill>
              <a:latin typeface="Century"/>
              <a:ea typeface="ＭＳ 明朝"/>
              <a:cs typeface="Times New Roman"/>
            </a:endParaRPr>
          </a:p>
          <a:p>
            <a:pPr algn="just">
              <a:lnSpc>
                <a:spcPts val="1700"/>
              </a:lnSpc>
            </a:pPr>
            <a:r>
              <a:rPr lang="en-US" altLang="ja-JP" sz="1400" kern="100" dirty="0">
                <a:solidFill>
                  <a:prstClr val="black"/>
                </a:solidFill>
                <a:latin typeface="ＭＳ ゴシック"/>
                <a:ea typeface="ＭＳ 明朝"/>
                <a:cs typeface="Times New Roman"/>
              </a:rPr>
              <a:t> </a:t>
            </a:r>
            <a:endParaRPr lang="ja-JP" altLang="ja-JP" sz="1400" kern="100" dirty="0">
              <a:solidFill>
                <a:prstClr val="black"/>
              </a:solidFill>
              <a:latin typeface="Century"/>
              <a:ea typeface="ＭＳ 明朝"/>
              <a:cs typeface="Times New Roman"/>
            </a:endParaRPr>
          </a:p>
        </p:txBody>
      </p:sp>
    </p:spTree>
    <p:extLst>
      <p:ext uri="{BB962C8B-B14F-4D97-AF65-F5344CB8AC3E}">
        <p14:creationId xmlns:p14="http://schemas.microsoft.com/office/powerpoint/2010/main" val="316329344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2875002" y="0"/>
            <a:ext cx="1107996"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基本理念</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5" name="スライド番号プレースホルダー 4"/>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10</a:t>
            </a:fld>
            <a:endParaRPr lang="ja-JP" altLang="en-US">
              <a:solidFill>
                <a:prstClr val="black">
                  <a:tint val="75000"/>
                </a:prstClr>
              </a:solidFill>
            </a:endParaRPr>
          </a:p>
        </p:txBody>
      </p:sp>
      <p:sp>
        <p:nvSpPr>
          <p:cNvPr id="4" name="テキスト ボックス 3"/>
          <p:cNvSpPr txBox="1"/>
          <p:nvPr/>
        </p:nvSpPr>
        <p:spPr>
          <a:xfrm>
            <a:off x="349135" y="576462"/>
            <a:ext cx="6508864" cy="7068602"/>
          </a:xfrm>
          <a:prstGeom prst="rect">
            <a:avLst/>
          </a:prstGeom>
          <a:noFill/>
        </p:spPr>
        <p:txBody>
          <a:bodyPr wrap="square" rtlCol="0">
            <a:spAutoFit/>
          </a:bodyPr>
          <a:lstStyle/>
          <a:p>
            <a:r>
              <a:rPr lang="ja-JP" altLang="en-US" sz="1600" dirty="0">
                <a:solidFill>
                  <a:prstClr val="black"/>
                </a:solidFill>
                <a:latin typeface="メイリオ" panose="020B0604030504040204" pitchFamily="50" charset="-128"/>
                <a:ea typeface="メイリオ" panose="020B0604030504040204" pitchFamily="50" charset="-128"/>
              </a:rPr>
              <a:t>いま世界は、爆発的な人口増加を続ける一方で</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極度</a:t>
            </a:r>
            <a:r>
              <a:rPr lang="ja-JP" altLang="en-US" sz="1600" dirty="0">
                <a:solidFill>
                  <a:prstClr val="black"/>
                </a:solidFill>
                <a:latin typeface="メイリオ" panose="020B0604030504040204" pitchFamily="50" charset="-128"/>
                <a:ea typeface="メイリオ" panose="020B0604030504040204" pitchFamily="50" charset="-128"/>
              </a:rPr>
              <a:t>の少子高齢化</a:t>
            </a:r>
            <a:r>
              <a:rPr lang="ja-JP" altLang="en-US" sz="1600" dirty="0" smtClean="0">
                <a:solidFill>
                  <a:prstClr val="black"/>
                </a:solidFill>
                <a:latin typeface="メイリオ" panose="020B0604030504040204" pitchFamily="50" charset="-128"/>
                <a:ea typeface="メイリオ" panose="020B0604030504040204" pitchFamily="50" charset="-128"/>
              </a:rPr>
              <a:t>や急激</a:t>
            </a:r>
            <a:r>
              <a:rPr lang="ja-JP" altLang="en-US" sz="1600" dirty="0">
                <a:solidFill>
                  <a:prstClr val="black"/>
                </a:solidFill>
                <a:latin typeface="メイリオ" panose="020B0604030504040204" pitchFamily="50" charset="-128"/>
                <a:ea typeface="メイリオ" panose="020B0604030504040204" pitchFamily="50" charset="-128"/>
              </a:rPr>
              <a:t>な都市への人口集中にみまわれている。</a:t>
            </a:r>
          </a:p>
          <a:p>
            <a:r>
              <a:rPr lang="ja-JP" altLang="en-US" sz="1600" dirty="0">
                <a:solidFill>
                  <a:prstClr val="black"/>
                </a:solidFill>
                <a:latin typeface="メイリオ" panose="020B0604030504040204" pitchFamily="50" charset="-128"/>
                <a:ea typeface="メイリオ" panose="020B0604030504040204" pitchFamily="50" charset="-128"/>
              </a:rPr>
              <a:t>これらは、あらゆる人類の課題の根源となっているが</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それ</a:t>
            </a:r>
            <a:r>
              <a:rPr lang="ja-JP" altLang="en-US" sz="1600" dirty="0">
                <a:solidFill>
                  <a:prstClr val="black"/>
                </a:solidFill>
                <a:latin typeface="メイリオ" panose="020B0604030504040204" pitchFamily="50" charset="-128"/>
                <a:ea typeface="メイリオ" panose="020B0604030504040204" pitchFamily="50" charset="-128"/>
              </a:rPr>
              <a:t>に</a:t>
            </a:r>
            <a:r>
              <a:rPr lang="ja-JP" altLang="en-US" sz="1600" dirty="0" smtClean="0">
                <a:solidFill>
                  <a:prstClr val="black"/>
                </a:solidFill>
                <a:latin typeface="メイリオ" panose="020B0604030504040204" pitchFamily="50" charset="-128"/>
                <a:ea typeface="メイリオ" panose="020B0604030504040204" pitchFamily="50" charset="-128"/>
              </a:rPr>
              <a:t>よって健康</a:t>
            </a:r>
            <a:r>
              <a:rPr lang="ja-JP" altLang="en-US" sz="1600" dirty="0">
                <a:solidFill>
                  <a:prstClr val="black"/>
                </a:solidFill>
                <a:latin typeface="メイリオ" panose="020B0604030504040204" pitchFamily="50" charset="-128"/>
                <a:ea typeface="メイリオ" panose="020B0604030504040204" pitchFamily="50" charset="-128"/>
              </a:rPr>
              <a:t>格差</a:t>
            </a:r>
            <a:r>
              <a:rPr lang="ja-JP" altLang="en-US" sz="1600" dirty="0" smtClean="0">
                <a:solidFill>
                  <a:prstClr val="black"/>
                </a:solidFill>
                <a:latin typeface="メイリオ" panose="020B0604030504040204" pitchFamily="50" charset="-128"/>
                <a:ea typeface="メイリオ" panose="020B0604030504040204" pitchFamily="50" charset="-128"/>
              </a:rPr>
              <a:t>の拡大を招くなど、</a:t>
            </a: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u="sng" dirty="0">
                <a:solidFill>
                  <a:prstClr val="black"/>
                </a:solidFill>
                <a:latin typeface="メイリオ" panose="020B0604030504040204" pitchFamily="50" charset="-128"/>
                <a:ea typeface="メイリオ" panose="020B0604030504040204" pitchFamily="50" charset="-128"/>
              </a:rPr>
              <a:t>人類にとって最も重要な「健康」という根本的な課題</a:t>
            </a:r>
            <a:r>
              <a:rPr lang="ja-JP" altLang="en-US" sz="1600" u="sng" dirty="0" smtClean="0">
                <a:solidFill>
                  <a:prstClr val="black"/>
                </a:solidFill>
                <a:latin typeface="メイリオ" panose="020B0604030504040204" pitchFamily="50" charset="-128"/>
                <a:ea typeface="メイリオ" panose="020B0604030504040204" pitchFamily="50" charset="-128"/>
              </a:rPr>
              <a:t>に直面</a:t>
            </a:r>
            <a:r>
              <a:rPr lang="ja-JP" altLang="en-US" sz="1600" u="sng" dirty="0">
                <a:solidFill>
                  <a:prstClr val="black"/>
                </a:solidFill>
                <a:latin typeface="メイリオ" panose="020B0604030504040204" pitchFamily="50" charset="-128"/>
                <a:ea typeface="メイリオ" panose="020B0604030504040204" pitchFamily="50" charset="-128"/>
              </a:rPr>
              <a:t>する</a:t>
            </a:r>
            <a:r>
              <a:rPr lang="ja-JP" altLang="en-US" sz="1600" dirty="0" smtClean="0">
                <a:solidFill>
                  <a:prstClr val="black"/>
                </a:solidFill>
                <a:latin typeface="メイリオ" panose="020B0604030504040204" pitchFamily="50" charset="-128"/>
                <a:ea typeface="メイリオ" panose="020B0604030504040204" pitchFamily="50" charset="-128"/>
              </a:rPr>
              <a:t>と</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考えられて</a:t>
            </a:r>
            <a:r>
              <a:rPr lang="ja-JP" altLang="en-US" sz="1600" dirty="0">
                <a:solidFill>
                  <a:prstClr val="black"/>
                </a:solidFill>
                <a:latin typeface="メイリオ" panose="020B0604030504040204" pitchFamily="50" charset="-128"/>
                <a:ea typeface="メイリオ" panose="020B0604030504040204" pitchFamily="50" charset="-128"/>
              </a:rPr>
              <a:t>いる</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一方、</a:t>
            </a:r>
            <a:r>
              <a:rPr lang="ja-JP" altLang="en-US" sz="1600" u="sng" dirty="0">
                <a:solidFill>
                  <a:prstClr val="black"/>
                </a:solidFill>
                <a:latin typeface="メイリオ" panose="020B0604030504040204" pitchFamily="50" charset="-128"/>
                <a:ea typeface="メイリオ" panose="020B0604030504040204" pitchFamily="50" charset="-128"/>
              </a:rPr>
              <a:t>近年の経済発展や技術の進展</a:t>
            </a:r>
            <a:r>
              <a:rPr lang="ja-JP" altLang="en-US" sz="1600" u="sng" dirty="0" smtClean="0">
                <a:solidFill>
                  <a:prstClr val="black"/>
                </a:solidFill>
                <a:latin typeface="メイリオ" panose="020B0604030504040204" pitchFamily="50" charset="-128"/>
                <a:ea typeface="メイリオ" panose="020B0604030504040204" pitchFamily="50" charset="-128"/>
              </a:rPr>
              <a:t>による慢性的疾病の増加</a:t>
            </a:r>
            <a:r>
              <a:rPr lang="ja-JP" altLang="en-US" sz="1600" dirty="0" smtClean="0">
                <a:solidFill>
                  <a:prstClr val="black"/>
                </a:solidFill>
                <a:latin typeface="メイリオ" panose="020B0604030504040204" pitchFamily="50" charset="-128"/>
                <a:ea typeface="メイリオ" panose="020B0604030504040204" pitchFamily="50" charset="-128"/>
              </a:rPr>
              <a:t>や、</a:t>
            </a: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u="sng" dirty="0" smtClean="0">
                <a:solidFill>
                  <a:prstClr val="black"/>
                </a:solidFill>
                <a:latin typeface="メイリオ" panose="020B0604030504040204" pitchFamily="50" charset="-128"/>
                <a:ea typeface="メイリオ" panose="020B0604030504040204" pitchFamily="50" charset="-128"/>
              </a:rPr>
              <a:t>グローバル化に伴う新たな感染症の蔓延の可能性拡大</a:t>
            </a:r>
            <a:r>
              <a:rPr lang="ja-JP" altLang="en-US" sz="1600" dirty="0" smtClean="0">
                <a:solidFill>
                  <a:prstClr val="black"/>
                </a:solidFill>
                <a:latin typeface="メイリオ" panose="020B0604030504040204" pitchFamily="50" charset="-128"/>
                <a:ea typeface="メイリオ" panose="020B0604030504040204" pitchFamily="50" charset="-128"/>
              </a:rPr>
              <a:t>という</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新た</a:t>
            </a:r>
            <a:r>
              <a:rPr lang="ja-JP" altLang="en-US" sz="1600" dirty="0">
                <a:solidFill>
                  <a:prstClr val="black"/>
                </a:solidFill>
                <a:latin typeface="メイリオ" panose="020B0604030504040204" pitchFamily="50" charset="-128"/>
                <a:ea typeface="メイリオ" panose="020B0604030504040204" pitchFamily="50" charset="-128"/>
              </a:rPr>
              <a:t>な「健康」問題も生じている。</a:t>
            </a:r>
          </a:p>
          <a:p>
            <a:r>
              <a:rPr lang="ja-JP" altLang="en-US" sz="1600" dirty="0">
                <a:solidFill>
                  <a:prstClr val="black"/>
                </a:solidFill>
                <a:latin typeface="メイリオ" panose="020B0604030504040204" pitchFamily="50" charset="-128"/>
                <a:ea typeface="メイリオ" panose="020B0604030504040204" pitchFamily="50" charset="-128"/>
              </a:rPr>
              <a:t>これらのことは、かつて人類が経験したことのないものであり、</a:t>
            </a:r>
          </a:p>
          <a:p>
            <a:r>
              <a:rPr lang="ja-JP" altLang="en-US" sz="1600" u="sng" dirty="0">
                <a:solidFill>
                  <a:prstClr val="black"/>
                </a:solidFill>
                <a:latin typeface="メイリオ" panose="020B0604030504040204" pitchFamily="50" charset="-128"/>
                <a:ea typeface="メイリオ" panose="020B0604030504040204" pitchFamily="50" charset="-128"/>
              </a:rPr>
              <a:t>人類の存在を脅かす重大な危機として、それへの対応が、</a:t>
            </a:r>
          </a:p>
          <a:p>
            <a:r>
              <a:rPr lang="ja-JP" altLang="en-US" sz="1600" u="sng" dirty="0">
                <a:solidFill>
                  <a:prstClr val="black"/>
                </a:solidFill>
                <a:latin typeface="メイリオ" panose="020B0604030504040204" pitchFamily="50" charset="-128"/>
                <a:ea typeface="メイリオ" panose="020B0604030504040204" pitchFamily="50" charset="-128"/>
              </a:rPr>
              <a:t>まさに喫緊の課題</a:t>
            </a:r>
            <a:r>
              <a:rPr lang="ja-JP" altLang="en-US" sz="1600" dirty="0">
                <a:solidFill>
                  <a:prstClr val="black"/>
                </a:solidFill>
                <a:latin typeface="メイリオ" panose="020B0604030504040204" pitchFamily="50" charset="-128"/>
                <a:ea typeface="メイリオ" panose="020B0604030504040204" pitchFamily="50" charset="-128"/>
              </a:rPr>
              <a:t>となっている</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そのために、</a:t>
            </a:r>
            <a:r>
              <a:rPr lang="en-US" altLang="ja-JP" sz="1600" b="1" u="sng" dirty="0">
                <a:solidFill>
                  <a:prstClr val="black"/>
                </a:solidFill>
                <a:latin typeface="メイリオ" panose="020B0604030504040204" pitchFamily="50" charset="-128"/>
                <a:ea typeface="メイリオ" panose="020B0604030504040204" pitchFamily="50" charset="-128"/>
              </a:rPr>
              <a:t>21</a:t>
            </a:r>
            <a:r>
              <a:rPr lang="ja-JP" altLang="en-US" sz="1600" b="1" u="sng" dirty="0">
                <a:solidFill>
                  <a:prstClr val="black"/>
                </a:solidFill>
                <a:latin typeface="メイリオ" panose="020B0604030504040204" pitchFamily="50" charset="-128"/>
                <a:ea typeface="メイリオ" panose="020B0604030504040204" pitchFamily="50" charset="-128"/>
              </a:rPr>
              <a:t>世紀が四半世紀を迎える</a:t>
            </a:r>
            <a:r>
              <a:rPr lang="en-US" altLang="ja-JP" sz="1600" b="1" u="sng" dirty="0">
                <a:solidFill>
                  <a:prstClr val="black"/>
                </a:solidFill>
                <a:latin typeface="メイリオ" panose="020B0604030504040204" pitchFamily="50" charset="-128"/>
                <a:ea typeface="メイリオ" panose="020B0604030504040204" pitchFamily="50" charset="-128"/>
              </a:rPr>
              <a:t>2025</a:t>
            </a:r>
            <a:r>
              <a:rPr lang="ja-JP" altLang="en-US" sz="1600" b="1" u="sng" dirty="0">
                <a:solidFill>
                  <a:prstClr val="black"/>
                </a:solidFill>
                <a:latin typeface="メイリオ" panose="020B0604030504040204" pitchFamily="50" charset="-128"/>
                <a:ea typeface="メイリオ" panose="020B0604030504040204" pitchFamily="50" charset="-128"/>
              </a:rPr>
              <a:t>年を契機に</a:t>
            </a:r>
          </a:p>
          <a:p>
            <a:r>
              <a:rPr lang="ja-JP" altLang="en-US" sz="1600" b="1" dirty="0">
                <a:solidFill>
                  <a:prstClr val="black"/>
                </a:solidFill>
                <a:latin typeface="メイリオ" panose="020B0604030504040204" pitchFamily="50" charset="-128"/>
                <a:ea typeface="メイリオ" panose="020B0604030504040204" pitchFamily="50" charset="-128"/>
              </a:rPr>
              <a:t>世界がこの課題への危機感を共有し、解決の糸口</a:t>
            </a:r>
            <a:r>
              <a:rPr lang="ja-JP" altLang="en-US" sz="1600" b="1" dirty="0" smtClean="0">
                <a:solidFill>
                  <a:prstClr val="black"/>
                </a:solidFill>
                <a:latin typeface="メイリオ" panose="020B0604030504040204" pitchFamily="50" charset="-128"/>
                <a:ea typeface="メイリオ" panose="020B0604030504040204" pitchFamily="50" charset="-128"/>
              </a:rPr>
              <a:t>を発見</a:t>
            </a:r>
            <a:r>
              <a:rPr lang="ja-JP" altLang="en-US" sz="1600" b="1" dirty="0">
                <a:solidFill>
                  <a:prstClr val="black"/>
                </a:solidFill>
                <a:latin typeface="メイリオ" panose="020B0604030504040204" pitchFamily="50" charset="-128"/>
                <a:ea typeface="メイリオ" panose="020B0604030504040204" pitchFamily="50" charset="-128"/>
              </a:rPr>
              <a:t>するため</a:t>
            </a:r>
            <a:r>
              <a:rPr lang="ja-JP" altLang="en-US" sz="1600" b="1" dirty="0" smtClean="0">
                <a:solidFill>
                  <a:prstClr val="black"/>
                </a:solidFill>
                <a:latin typeface="メイリオ" panose="020B0604030504040204" pitchFamily="50" charset="-128"/>
                <a:ea typeface="メイリオ" panose="020B0604030504040204" pitchFamily="50" charset="-128"/>
              </a:rPr>
              <a:t>の</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r>
              <a:rPr lang="ja-JP" altLang="en-US" sz="1600" b="1" u="sng" dirty="0" smtClean="0">
                <a:solidFill>
                  <a:prstClr val="black"/>
                </a:solidFill>
                <a:latin typeface="メイリオ" panose="020B0604030504040204" pitchFamily="50" charset="-128"/>
                <a:ea typeface="メイリオ" panose="020B0604030504040204" pitchFamily="50" charset="-128"/>
              </a:rPr>
              <a:t>「人類の健康・長寿へ</a:t>
            </a:r>
            <a:r>
              <a:rPr lang="ja-JP" altLang="en-US" sz="1600" b="1" u="sng" dirty="0">
                <a:solidFill>
                  <a:prstClr val="black"/>
                </a:solidFill>
                <a:latin typeface="メイリオ" panose="020B0604030504040204" pitchFamily="50" charset="-128"/>
                <a:ea typeface="メイリオ" panose="020B0604030504040204" pitchFamily="50" charset="-128"/>
              </a:rPr>
              <a:t>の挑戦」をテーマ</a:t>
            </a:r>
            <a:r>
              <a:rPr lang="ja-JP" altLang="en-US" sz="1600" b="1" u="sng" dirty="0" smtClean="0">
                <a:solidFill>
                  <a:prstClr val="black"/>
                </a:solidFill>
                <a:latin typeface="メイリオ" panose="020B0604030504040204" pitchFamily="50" charset="-128"/>
                <a:ea typeface="メイリオ" panose="020B0604030504040204" pitchFamily="50" charset="-128"/>
              </a:rPr>
              <a:t>に掲げた</a:t>
            </a:r>
            <a:endParaRPr lang="en-US" altLang="ja-JP" sz="1600" b="1" u="sng" dirty="0" smtClean="0">
              <a:solidFill>
                <a:prstClr val="black"/>
              </a:solidFill>
              <a:latin typeface="メイリオ" panose="020B0604030504040204" pitchFamily="50" charset="-128"/>
              <a:ea typeface="メイリオ" panose="020B0604030504040204" pitchFamily="50" charset="-128"/>
            </a:endParaRPr>
          </a:p>
          <a:p>
            <a:r>
              <a:rPr lang="ja-JP" altLang="en-US" sz="1600" b="1" u="sng" dirty="0" smtClean="0">
                <a:solidFill>
                  <a:prstClr val="black"/>
                </a:solidFill>
                <a:latin typeface="メイリオ" panose="020B0604030504040204" pitchFamily="50" charset="-128"/>
                <a:ea typeface="メイリオ" panose="020B0604030504040204" pitchFamily="50" charset="-128"/>
              </a:rPr>
              <a:t>国際</a:t>
            </a:r>
            <a:r>
              <a:rPr lang="ja-JP" altLang="en-US" sz="1600" b="1" u="sng" dirty="0">
                <a:solidFill>
                  <a:prstClr val="black"/>
                </a:solidFill>
                <a:latin typeface="メイリオ" panose="020B0604030504040204" pitchFamily="50" charset="-128"/>
                <a:ea typeface="メイリオ" panose="020B0604030504040204" pitchFamily="50" charset="-128"/>
              </a:rPr>
              <a:t>博覧会を開催する</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このテーマに対して、</a:t>
            </a:r>
            <a:r>
              <a:rPr lang="ja-JP" altLang="en-US" sz="1600" u="sng" dirty="0" smtClean="0">
                <a:solidFill>
                  <a:prstClr val="black"/>
                </a:solidFill>
                <a:latin typeface="メイリオ" panose="020B0604030504040204" pitchFamily="50" charset="-128"/>
                <a:ea typeface="メイリオ" panose="020B0604030504040204" pitchFamily="50" charset="-128"/>
              </a:rPr>
              <a:t>あらゆる</a:t>
            </a:r>
            <a:r>
              <a:rPr lang="ja-JP" altLang="en-US" sz="1600" u="sng" dirty="0">
                <a:solidFill>
                  <a:prstClr val="black"/>
                </a:solidFill>
                <a:latin typeface="メイリオ" panose="020B0604030504040204" pitchFamily="50" charset="-128"/>
                <a:ea typeface="メイリオ" panose="020B0604030504040204" pitchFamily="50" charset="-128"/>
              </a:rPr>
              <a:t>角度から世界の知を集める</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大阪・関西は、歴史的にライフサイエンス分野の先進地域であり、</a:t>
            </a: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現在も先端的な研究開発が</a:t>
            </a:r>
            <a:r>
              <a:rPr lang="ja-JP" altLang="en-US" sz="1600" dirty="0">
                <a:solidFill>
                  <a:prstClr val="black"/>
                </a:solidFill>
                <a:latin typeface="メイリオ" panose="020B0604030504040204" pitchFamily="50" charset="-128"/>
                <a:ea typeface="メイリオ" panose="020B0604030504040204" pitchFamily="50" charset="-128"/>
              </a:rPr>
              <a:t>進められており</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u="sng" dirty="0" smtClean="0">
                <a:solidFill>
                  <a:prstClr val="black"/>
                </a:solidFill>
                <a:latin typeface="メイリオ" panose="020B0604030504040204" pitchFamily="50" charset="-128"/>
                <a:ea typeface="メイリオ" panose="020B0604030504040204" pitchFamily="50" charset="-128"/>
              </a:rPr>
              <a:t>この</a:t>
            </a:r>
            <a:r>
              <a:rPr lang="ja-JP" altLang="en-US" sz="1600" u="sng" dirty="0">
                <a:solidFill>
                  <a:prstClr val="black"/>
                </a:solidFill>
                <a:latin typeface="メイリオ" panose="020B0604030504040204" pitchFamily="50" charset="-128"/>
                <a:ea typeface="メイリオ" panose="020B0604030504040204" pitchFamily="50" charset="-128"/>
              </a:rPr>
              <a:t>地に集積された知のネットワークは</a:t>
            </a:r>
          </a:p>
          <a:p>
            <a:r>
              <a:rPr lang="ja-JP" altLang="en-US" sz="1600" u="sng" dirty="0">
                <a:solidFill>
                  <a:prstClr val="black"/>
                </a:solidFill>
                <a:latin typeface="メイリオ" panose="020B0604030504040204" pitchFamily="50" charset="-128"/>
                <a:ea typeface="メイリオ" panose="020B0604030504040204" pitchFamily="50" charset="-128"/>
              </a:rPr>
              <a:t>「人類の</a:t>
            </a:r>
            <a:r>
              <a:rPr lang="ja-JP" altLang="en-US" sz="1600" u="sng" dirty="0" smtClean="0">
                <a:solidFill>
                  <a:prstClr val="black"/>
                </a:solidFill>
                <a:latin typeface="メイリオ" panose="020B0604030504040204" pitchFamily="50" charset="-128"/>
                <a:ea typeface="メイリオ" panose="020B0604030504040204" pitchFamily="50" charset="-128"/>
              </a:rPr>
              <a:t>健康・長寿」</a:t>
            </a:r>
            <a:r>
              <a:rPr lang="ja-JP" altLang="en-US" sz="1600" u="sng" dirty="0">
                <a:solidFill>
                  <a:prstClr val="black"/>
                </a:solidFill>
                <a:latin typeface="メイリオ" panose="020B0604030504040204" pitchFamily="50" charset="-128"/>
                <a:ea typeface="メイリオ" panose="020B0604030504040204" pitchFamily="50" charset="-128"/>
              </a:rPr>
              <a:t>に挑戦するにふさわしいと確信</a:t>
            </a:r>
            <a:r>
              <a:rPr lang="ja-JP" altLang="en-US" sz="1600" dirty="0">
                <a:solidFill>
                  <a:prstClr val="black"/>
                </a:solidFill>
                <a:latin typeface="メイリオ" panose="020B0604030504040204" pitchFamily="50" charset="-128"/>
                <a:ea typeface="メイリオ" panose="020B0604030504040204" pitchFamily="50" charset="-128"/>
              </a:rPr>
              <a:t>する</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大阪は</a:t>
            </a:r>
            <a:r>
              <a:rPr lang="ja-JP" altLang="en-US" sz="1600" dirty="0">
                <a:solidFill>
                  <a:prstClr val="black"/>
                </a:solidFill>
                <a:latin typeface="メイリオ" panose="020B0604030504040204" pitchFamily="50" charset="-128"/>
                <a:ea typeface="メイリオ" panose="020B0604030504040204" pitchFamily="50" charset="-128"/>
              </a:rPr>
              <a:t>全力を</a:t>
            </a:r>
            <a:r>
              <a:rPr lang="ja-JP" altLang="en-US" sz="1600" dirty="0" smtClean="0">
                <a:solidFill>
                  <a:prstClr val="black"/>
                </a:solidFill>
                <a:latin typeface="メイリオ" panose="020B0604030504040204" pitchFamily="50" charset="-128"/>
                <a:ea typeface="メイリオ" panose="020B0604030504040204" pitchFamily="50" charset="-128"/>
              </a:rPr>
              <a:t>傾けて、</a:t>
            </a:r>
            <a:endParaRPr lang="ja-JP" altLang="en-US" sz="1600" dirty="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この</a:t>
            </a:r>
            <a:r>
              <a:rPr lang="en-US" altLang="ja-JP" sz="1600" dirty="0" smtClean="0">
                <a:solidFill>
                  <a:prstClr val="black"/>
                </a:solidFill>
                <a:latin typeface="メイリオ" panose="020B0604030504040204" pitchFamily="50" charset="-128"/>
                <a:ea typeface="メイリオ" panose="020B0604030504040204" pitchFamily="50" charset="-128"/>
              </a:rPr>
              <a:t>21</a:t>
            </a:r>
            <a:r>
              <a:rPr lang="ja-JP" altLang="en-US" sz="1600" dirty="0">
                <a:solidFill>
                  <a:prstClr val="black"/>
                </a:solidFill>
                <a:latin typeface="メイリオ" panose="020B0604030504040204" pitchFamily="50" charset="-128"/>
                <a:ea typeface="メイリオ" panose="020B0604030504040204" pitchFamily="50" charset="-128"/>
              </a:rPr>
              <a:t>世紀の人類社会に貢献する使命を果たしたい。</a:t>
            </a:r>
          </a:p>
        </p:txBody>
      </p:sp>
      <p:sp>
        <p:nvSpPr>
          <p:cNvPr id="6" name="角丸四角形 5"/>
          <p:cNvSpPr/>
          <p:nvPr/>
        </p:nvSpPr>
        <p:spPr>
          <a:xfrm>
            <a:off x="349135" y="7562989"/>
            <a:ext cx="6251170" cy="1946771"/>
          </a:xfrm>
          <a:prstGeom prst="roundRect">
            <a:avLst/>
          </a:prstGeom>
        </p:spPr>
        <p:style>
          <a:lnRef idx="1">
            <a:schemeClr val="accent5"/>
          </a:lnRef>
          <a:fillRef idx="3">
            <a:schemeClr val="accent5"/>
          </a:fillRef>
          <a:effectRef idx="2">
            <a:schemeClr val="accent5"/>
          </a:effectRef>
          <a:fontRef idx="minor">
            <a:schemeClr val="lt1"/>
          </a:fontRef>
        </p:style>
        <p:txBody>
          <a:bodyPr bIns="108000" rtlCol="0" anchor="ctr"/>
          <a:lstStyle/>
          <a:p>
            <a:pPr>
              <a:lnSpc>
                <a:spcPct val="200000"/>
              </a:lnSpc>
            </a:pPr>
            <a:r>
              <a:rPr lang="ja-JP" altLang="en-US" b="1" dirty="0" smtClean="0">
                <a:solidFill>
                  <a:prstClr val="white"/>
                </a:solidFill>
              </a:rPr>
              <a:t>◆２１世紀が４半世紀を迎える２０２５年に万博を開催。</a:t>
            </a:r>
            <a:endParaRPr lang="en-US" altLang="ja-JP" b="1" dirty="0" smtClean="0">
              <a:solidFill>
                <a:prstClr val="white"/>
              </a:solidFill>
            </a:endParaRPr>
          </a:p>
          <a:p>
            <a:pPr>
              <a:lnSpc>
                <a:spcPct val="200000"/>
              </a:lnSpc>
            </a:pPr>
            <a:r>
              <a:rPr lang="ja-JP" altLang="en-US" b="1" dirty="0" smtClean="0">
                <a:solidFill>
                  <a:prstClr val="white"/>
                </a:solidFill>
              </a:rPr>
              <a:t>◆人類にとって根本的な課題である</a:t>
            </a:r>
            <a:endParaRPr lang="en-US" altLang="ja-JP" b="1" dirty="0" smtClean="0">
              <a:solidFill>
                <a:prstClr val="white"/>
              </a:solidFill>
            </a:endParaRPr>
          </a:p>
          <a:p>
            <a:r>
              <a:rPr lang="ja-JP" altLang="en-US" b="1" dirty="0" smtClean="0">
                <a:solidFill>
                  <a:prstClr val="white"/>
                </a:solidFill>
              </a:rPr>
              <a:t>　　「人類の健康・長寿への挑戦」をテーマに掲げる。</a:t>
            </a:r>
            <a:endParaRPr lang="en-US" altLang="ja-JP" b="1" dirty="0" smtClean="0">
              <a:solidFill>
                <a:prstClr val="white"/>
              </a:solidFill>
            </a:endParaRPr>
          </a:p>
          <a:p>
            <a:pPr>
              <a:lnSpc>
                <a:spcPct val="200000"/>
              </a:lnSpc>
            </a:pPr>
            <a:r>
              <a:rPr lang="ja-JP" altLang="en-US" b="1" dirty="0" smtClean="0">
                <a:solidFill>
                  <a:prstClr val="white"/>
                </a:solidFill>
              </a:rPr>
              <a:t>◆大阪において、世界からの知を集め、人類社会に貢献。</a:t>
            </a:r>
            <a:endParaRPr lang="ja-JP" altLang="en-US" b="1" dirty="0">
              <a:solidFill>
                <a:prstClr val="white"/>
              </a:solidFill>
            </a:endParaRPr>
          </a:p>
        </p:txBody>
      </p:sp>
    </p:spTree>
    <p:extLst>
      <p:ext uri="{BB962C8B-B14F-4D97-AF65-F5344CB8AC3E}">
        <p14:creationId xmlns:p14="http://schemas.microsoft.com/office/powerpoint/2010/main" val="22557134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105835" y="0"/>
            <a:ext cx="646331"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名称</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11</a:t>
            </a:fld>
            <a:endParaRPr lang="ja-JP" altLang="en-US">
              <a:solidFill>
                <a:prstClr val="black">
                  <a:tint val="75000"/>
                </a:prstClr>
              </a:solidFill>
            </a:endParaRPr>
          </a:p>
        </p:txBody>
      </p:sp>
      <p:sp>
        <p:nvSpPr>
          <p:cNvPr id="5" name="テキスト ボックス 4"/>
          <p:cNvSpPr txBox="1"/>
          <p:nvPr/>
        </p:nvSpPr>
        <p:spPr>
          <a:xfrm>
            <a:off x="393502" y="2258243"/>
            <a:ext cx="6026009" cy="1077218"/>
          </a:xfrm>
          <a:prstGeom prst="rect">
            <a:avLst/>
          </a:prstGeom>
          <a:noFill/>
        </p:spPr>
        <p:txBody>
          <a:bodyPr wrap="none" rtlCol="0">
            <a:spAutoFit/>
          </a:bodyPr>
          <a:lstStyle/>
          <a:p>
            <a:pPr algn="ctr"/>
            <a:r>
              <a:rPr lang="en-US" altLang="ja-JP" sz="4800" dirty="0" smtClean="0">
                <a:solidFill>
                  <a:prstClr val="black"/>
                </a:solidFill>
                <a:latin typeface="メイリオ" panose="020B0604030504040204" pitchFamily="50" charset="-128"/>
                <a:ea typeface="メイリオ" panose="020B0604030504040204" pitchFamily="50" charset="-128"/>
              </a:rPr>
              <a:t>2025</a:t>
            </a:r>
            <a:r>
              <a:rPr lang="ja-JP" altLang="en-US" sz="4800" dirty="0" smtClean="0">
                <a:solidFill>
                  <a:prstClr val="black"/>
                </a:solidFill>
                <a:latin typeface="メイリオ" panose="020B0604030504040204" pitchFamily="50" charset="-128"/>
                <a:ea typeface="メイリオ" panose="020B0604030504040204" pitchFamily="50" charset="-128"/>
              </a:rPr>
              <a:t>日本万国博覧会</a:t>
            </a:r>
            <a:endParaRPr lang="en-US" altLang="ja-JP" sz="4800" dirty="0" smtClean="0">
              <a:solidFill>
                <a:prstClr val="black"/>
              </a:solidFill>
              <a:latin typeface="メイリオ" panose="020B0604030504040204" pitchFamily="50" charset="-128"/>
              <a:ea typeface="メイリオ" panose="020B0604030504040204" pitchFamily="50" charset="-128"/>
            </a:endParaRPr>
          </a:p>
          <a:p>
            <a:pPr algn="ctr"/>
            <a:r>
              <a:rPr lang="en-US" altLang="ja-JP" sz="1600" dirty="0" smtClean="0">
                <a:solidFill>
                  <a:prstClr val="black"/>
                </a:solidFill>
                <a:latin typeface="メイリオ" panose="020B0604030504040204" pitchFamily="50" charset="-128"/>
                <a:ea typeface="メイリオ" panose="020B0604030504040204" pitchFamily="50" charset="-128"/>
              </a:rPr>
              <a:t>JAPAN</a:t>
            </a:r>
            <a:r>
              <a:rPr lang="ja-JP" altLang="en-US" sz="1600" dirty="0" smtClean="0">
                <a:solidFill>
                  <a:prstClr val="black"/>
                </a:solidFill>
                <a:latin typeface="メイリオ" panose="020B0604030504040204" pitchFamily="50" charset="-128"/>
                <a:ea typeface="メイリオ" panose="020B0604030504040204" pitchFamily="50" charset="-128"/>
              </a:rPr>
              <a:t> </a:t>
            </a:r>
            <a:r>
              <a:rPr lang="en-US" altLang="ja-JP" sz="1600" dirty="0" smtClean="0">
                <a:solidFill>
                  <a:prstClr val="black"/>
                </a:solidFill>
                <a:latin typeface="メイリオ" panose="020B0604030504040204" pitchFamily="50" charset="-128"/>
                <a:ea typeface="メイリオ" panose="020B0604030504040204" pitchFamily="50" charset="-128"/>
              </a:rPr>
              <a:t>WORLD</a:t>
            </a:r>
            <a:r>
              <a:rPr lang="ja-JP" altLang="en-US" sz="1600" dirty="0" smtClean="0">
                <a:solidFill>
                  <a:prstClr val="black"/>
                </a:solidFill>
                <a:latin typeface="メイリオ" panose="020B0604030504040204" pitchFamily="50" charset="-128"/>
                <a:ea typeface="メイリオ" panose="020B0604030504040204" pitchFamily="50" charset="-128"/>
              </a:rPr>
              <a:t> </a:t>
            </a:r>
            <a:r>
              <a:rPr lang="en-US" altLang="ja-JP" sz="1600" dirty="0" smtClean="0">
                <a:solidFill>
                  <a:prstClr val="black"/>
                </a:solidFill>
                <a:latin typeface="メイリオ" panose="020B0604030504040204" pitchFamily="50" charset="-128"/>
                <a:ea typeface="メイリオ" panose="020B0604030504040204" pitchFamily="50" charset="-128"/>
              </a:rPr>
              <a:t>EXPOSITION</a:t>
            </a:r>
            <a:r>
              <a:rPr lang="ja-JP" altLang="en-US" sz="1600" dirty="0" smtClean="0">
                <a:solidFill>
                  <a:prstClr val="black"/>
                </a:solidFill>
                <a:latin typeface="メイリオ" panose="020B0604030504040204" pitchFamily="50" charset="-128"/>
                <a:ea typeface="メイリオ" panose="020B0604030504040204" pitchFamily="50" charset="-128"/>
              </a:rPr>
              <a:t>　</a:t>
            </a:r>
            <a:r>
              <a:rPr lang="en-US" altLang="ja-JP" sz="1600" dirty="0" smtClean="0">
                <a:solidFill>
                  <a:prstClr val="black"/>
                </a:solidFill>
                <a:latin typeface="メイリオ" panose="020B0604030504040204" pitchFamily="50" charset="-128"/>
                <a:ea typeface="メイリオ" panose="020B0604030504040204" pitchFamily="50" charset="-128"/>
              </a:rPr>
              <a:t>2025</a:t>
            </a:r>
            <a:r>
              <a:rPr lang="ja-JP" altLang="en-US" sz="1600" dirty="0" smtClean="0">
                <a:solidFill>
                  <a:prstClr val="black"/>
                </a:solidFill>
                <a:latin typeface="メイリオ" panose="020B0604030504040204" pitchFamily="50" charset="-128"/>
                <a:ea typeface="メイリオ" panose="020B0604030504040204" pitchFamily="50" charset="-128"/>
              </a:rPr>
              <a:t> </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82634" y="5307540"/>
            <a:ext cx="6247746" cy="2677656"/>
          </a:xfrm>
          <a:prstGeom prst="rect">
            <a:avLst/>
          </a:prstGeom>
          <a:noFill/>
        </p:spPr>
        <p:txBody>
          <a:bodyPr wrap="square" rtlCol="0">
            <a:spAutoFit/>
          </a:bodyPr>
          <a:lstStyle/>
          <a:p>
            <a:pPr>
              <a:lnSpc>
                <a:spcPct val="150000"/>
              </a:lnSpc>
            </a:pPr>
            <a:r>
              <a:rPr lang="ja-JP" altLang="en-US" sz="1600" dirty="0" smtClean="0">
                <a:solidFill>
                  <a:prstClr val="black"/>
                </a:solidFill>
                <a:latin typeface="メイリオ" panose="020B0604030504040204" pitchFamily="50" charset="-128"/>
                <a:ea typeface="メイリオ" panose="020B0604030504040204" pitchFamily="50" charset="-128"/>
              </a:rPr>
              <a:t>アジア初の国際博覧会となった</a:t>
            </a:r>
            <a:r>
              <a:rPr lang="en-US" altLang="ja-JP" sz="1600" dirty="0" smtClean="0">
                <a:solidFill>
                  <a:prstClr val="black"/>
                </a:solidFill>
                <a:latin typeface="メイリオ" panose="020B0604030504040204" pitchFamily="50" charset="-128"/>
                <a:ea typeface="メイリオ" panose="020B0604030504040204" pitchFamily="50" charset="-128"/>
              </a:rPr>
              <a:t>1970</a:t>
            </a:r>
            <a:r>
              <a:rPr lang="ja-JP" altLang="en-US" sz="1600" dirty="0" smtClean="0">
                <a:solidFill>
                  <a:prstClr val="black"/>
                </a:solidFill>
                <a:latin typeface="メイリオ" panose="020B0604030504040204" pitchFamily="50" charset="-128"/>
                <a:ea typeface="メイリオ" panose="020B0604030504040204" pitchFamily="50" charset="-128"/>
              </a:rPr>
              <a:t>年大阪万博は、</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600" dirty="0" smtClean="0">
                <a:solidFill>
                  <a:prstClr val="black"/>
                </a:solidFill>
                <a:latin typeface="メイリオ" panose="020B0604030504040204" pitchFamily="50" charset="-128"/>
                <a:ea typeface="メイリオ" panose="020B0604030504040204" pitchFamily="50" charset="-128"/>
              </a:rPr>
              <a:t>登録博（当時は一般博）として開催され、</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600" dirty="0" smtClean="0">
                <a:solidFill>
                  <a:prstClr val="black"/>
                </a:solidFill>
                <a:latin typeface="メイリオ" panose="020B0604030504040204" pitchFamily="50" charset="-128"/>
                <a:ea typeface="メイリオ" panose="020B0604030504040204" pitchFamily="50" charset="-128"/>
              </a:rPr>
              <a:t>正式名称を「日本万国博覧会」とした。</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ct val="150000"/>
              </a:lnSpc>
            </a:pP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600" dirty="0" smtClean="0">
                <a:solidFill>
                  <a:prstClr val="black"/>
                </a:solidFill>
                <a:latin typeface="メイリオ" panose="020B0604030504040204" pitchFamily="50" charset="-128"/>
                <a:ea typeface="メイリオ" panose="020B0604030504040204" pitchFamily="50" charset="-128"/>
              </a:rPr>
              <a:t>今回開催する国際博覧会においては、国際社会に向けて、</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600" dirty="0" smtClean="0">
                <a:solidFill>
                  <a:prstClr val="black"/>
                </a:solidFill>
                <a:latin typeface="メイリオ" panose="020B0604030504040204" pitchFamily="50" charset="-128"/>
                <a:ea typeface="メイリオ" panose="020B0604030504040204" pitchFamily="50" charset="-128"/>
              </a:rPr>
              <a:t>「日本」が一丸となって国際博覧会を大阪</a:t>
            </a:r>
            <a:r>
              <a:rPr lang="ja-JP" altLang="en-US" sz="1600" dirty="0">
                <a:solidFill>
                  <a:prstClr val="black"/>
                </a:solidFill>
                <a:latin typeface="メイリオ" panose="020B0604030504040204" pitchFamily="50" charset="-128"/>
                <a:ea typeface="メイリオ" panose="020B0604030504040204" pitchFamily="50" charset="-128"/>
              </a:rPr>
              <a:t>において</a:t>
            </a:r>
            <a:r>
              <a:rPr lang="ja-JP" altLang="en-US" sz="1600" dirty="0" smtClean="0">
                <a:solidFill>
                  <a:prstClr val="black"/>
                </a:solidFill>
                <a:latin typeface="メイリオ" panose="020B0604030504040204" pitchFamily="50" charset="-128"/>
                <a:ea typeface="メイリオ" panose="020B0604030504040204" pitchFamily="50" charset="-128"/>
              </a:rPr>
              <a:t>再び開催する意思表示として、名称を「</a:t>
            </a:r>
            <a:r>
              <a:rPr lang="en-US" altLang="zh-CN" sz="1600" dirty="0" smtClean="0">
                <a:solidFill>
                  <a:prstClr val="black"/>
                </a:solidFill>
                <a:latin typeface="メイリオ" panose="020B0604030504040204" pitchFamily="50" charset="-128"/>
                <a:ea typeface="メイリオ" panose="020B0604030504040204" pitchFamily="50" charset="-128"/>
              </a:rPr>
              <a:t>2025</a:t>
            </a:r>
            <a:r>
              <a:rPr lang="zh-CN" altLang="en-US" sz="1600" dirty="0" smtClean="0">
                <a:solidFill>
                  <a:prstClr val="black"/>
                </a:solidFill>
                <a:latin typeface="メイリオ" panose="020B0604030504040204" pitchFamily="50" charset="-128"/>
                <a:ea typeface="メイリオ" panose="020B0604030504040204" pitchFamily="50" charset="-128"/>
              </a:rPr>
              <a:t>日</a:t>
            </a:r>
            <a:r>
              <a:rPr lang="zh-CN" altLang="en-US" sz="1600" dirty="0">
                <a:solidFill>
                  <a:prstClr val="black"/>
                </a:solidFill>
                <a:latin typeface="メイリオ" panose="020B0604030504040204" pitchFamily="50" charset="-128"/>
                <a:ea typeface="メイリオ" panose="020B0604030504040204" pitchFamily="50" charset="-128"/>
              </a:rPr>
              <a:t>本万国</a:t>
            </a:r>
            <a:r>
              <a:rPr lang="zh-CN" altLang="en-US" sz="1600" dirty="0" smtClean="0">
                <a:solidFill>
                  <a:prstClr val="black"/>
                </a:solidFill>
                <a:latin typeface="メイリオ" panose="020B0604030504040204" pitchFamily="50" charset="-128"/>
                <a:ea typeface="メイリオ" panose="020B0604030504040204" pitchFamily="50" charset="-128"/>
              </a:rPr>
              <a:t>博覧会</a:t>
            </a:r>
            <a:r>
              <a:rPr lang="ja-JP" altLang="en-US" sz="1600" dirty="0" smtClean="0">
                <a:solidFill>
                  <a:prstClr val="black"/>
                </a:solidFill>
                <a:latin typeface="メイリオ" panose="020B0604030504040204" pitchFamily="50" charset="-128"/>
                <a:ea typeface="メイリオ" panose="020B0604030504040204" pitchFamily="50" charset="-128"/>
              </a:rPr>
              <a:t>」としたい。</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6" name="正方形/長方形 5"/>
          <p:cNvSpPr/>
          <p:nvPr/>
        </p:nvSpPr>
        <p:spPr>
          <a:xfrm>
            <a:off x="2074758" y="3873731"/>
            <a:ext cx="2663495" cy="71489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 ¼ </a:t>
            </a:r>
            <a:r>
              <a:rPr lang="ja-JP" altLang="en-US"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日本万博</a:t>
            </a:r>
            <a:endPar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Japan World </a:t>
            </a:r>
            <a:r>
              <a:rPr lang="en-US"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EXPO  21 ¼</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大かっこ 6"/>
          <p:cNvSpPr/>
          <p:nvPr/>
        </p:nvSpPr>
        <p:spPr>
          <a:xfrm>
            <a:off x="2074758" y="3724102"/>
            <a:ext cx="2663495" cy="997527"/>
          </a:xfrm>
          <a:prstGeom prst="bracketPair">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9144703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990419" y="0"/>
            <a:ext cx="877163"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テーマ</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12</a:t>
            </a:fld>
            <a:endParaRPr lang="ja-JP" altLang="en-US">
              <a:solidFill>
                <a:prstClr val="black">
                  <a:tint val="75000"/>
                </a:prstClr>
              </a:solidFill>
            </a:endParaRPr>
          </a:p>
        </p:txBody>
      </p:sp>
      <p:sp>
        <p:nvSpPr>
          <p:cNvPr id="5" name="テキスト ボックス 4"/>
          <p:cNvSpPr txBox="1"/>
          <p:nvPr/>
        </p:nvSpPr>
        <p:spPr>
          <a:xfrm>
            <a:off x="258902" y="2003852"/>
            <a:ext cx="6340197" cy="1015663"/>
          </a:xfrm>
          <a:prstGeom prst="rect">
            <a:avLst/>
          </a:prstGeom>
          <a:noFill/>
        </p:spPr>
        <p:txBody>
          <a:bodyPr wrap="none" rtlCol="0">
            <a:spAutoFit/>
          </a:bodyPr>
          <a:lstStyle/>
          <a:p>
            <a:pPr algn="ctr">
              <a:lnSpc>
                <a:spcPct val="150000"/>
              </a:lnSpc>
            </a:pPr>
            <a:r>
              <a:rPr lang="ja-JP" altLang="en-US" sz="4000" dirty="0" smtClean="0">
                <a:solidFill>
                  <a:prstClr val="black"/>
                </a:solidFill>
                <a:latin typeface="メイリオ" panose="020B0604030504040204" pitchFamily="50" charset="-128"/>
                <a:ea typeface="メイリオ" panose="020B0604030504040204" pitchFamily="50" charset="-128"/>
              </a:rPr>
              <a:t>人類の健康・長寿への挑戦</a:t>
            </a:r>
            <a:endParaRPr lang="ja-JP" altLang="en-US" sz="4000"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461570" y="4313102"/>
            <a:ext cx="5949064" cy="1938992"/>
          </a:xfrm>
          <a:prstGeom prst="rect">
            <a:avLst/>
          </a:prstGeom>
          <a:noFill/>
        </p:spPr>
        <p:txBody>
          <a:bodyPr wrap="none" rtlCol="0">
            <a:spAutoFit/>
          </a:bodyPr>
          <a:lstStyle/>
          <a:p>
            <a:pPr algn="ctr">
              <a:lnSpc>
                <a:spcPct val="150000"/>
              </a:lnSpc>
            </a:pPr>
            <a:r>
              <a:rPr lang="ja-JP" altLang="en-US" sz="2000" dirty="0" smtClean="0">
                <a:solidFill>
                  <a:prstClr val="black"/>
                </a:solidFill>
                <a:latin typeface="メイリオ" panose="020B0604030504040204" pitchFamily="50" charset="-128"/>
                <a:ea typeface="メイリオ" panose="020B0604030504040204" pitchFamily="50" charset="-128"/>
              </a:rPr>
              <a:t>大阪は</a:t>
            </a:r>
            <a:r>
              <a:rPr lang="en-US" altLang="ja-JP" sz="2000" dirty="0" smtClean="0">
                <a:solidFill>
                  <a:prstClr val="black"/>
                </a:solidFill>
                <a:latin typeface="メイリオ" panose="020B0604030504040204" pitchFamily="50" charset="-128"/>
                <a:ea typeface="メイリオ" panose="020B0604030504040204" pitchFamily="50" charset="-128"/>
              </a:rPr>
              <a:t>2025</a:t>
            </a:r>
            <a:r>
              <a:rPr lang="ja-JP" altLang="en-US" sz="2000" dirty="0" smtClean="0">
                <a:solidFill>
                  <a:prstClr val="black"/>
                </a:solidFill>
                <a:latin typeface="メイリオ" panose="020B0604030504040204" pitchFamily="50" charset="-128"/>
                <a:ea typeface="メイリオ" panose="020B0604030504040204" pitchFamily="50" charset="-128"/>
              </a:rPr>
              <a:t>年に国際博覧会を開催するにあたり、</a:t>
            </a:r>
            <a:endParaRPr lang="en-US" altLang="ja-JP" sz="2000" dirty="0" smtClean="0">
              <a:solidFill>
                <a:prstClr val="black"/>
              </a:solidFill>
              <a:latin typeface="メイリオ" panose="020B0604030504040204" pitchFamily="50" charset="-128"/>
              <a:ea typeface="メイリオ" panose="020B0604030504040204" pitchFamily="50" charset="-128"/>
            </a:endParaRPr>
          </a:p>
          <a:p>
            <a:pPr algn="ctr">
              <a:lnSpc>
                <a:spcPct val="150000"/>
              </a:lnSpc>
            </a:pPr>
            <a:r>
              <a:rPr lang="ja-JP" altLang="en-US" sz="2000" dirty="0" smtClean="0">
                <a:solidFill>
                  <a:prstClr val="black"/>
                </a:solidFill>
                <a:latin typeface="メイリオ" panose="020B0604030504040204" pitchFamily="50" charset="-128"/>
                <a:ea typeface="メイリオ" panose="020B0604030504040204" pitchFamily="50" charset="-128"/>
              </a:rPr>
              <a:t>「人類の健康・長寿への挑戦」をテーマとして</a:t>
            </a:r>
            <a:endParaRPr lang="en-US" altLang="ja-JP" sz="2000" dirty="0" smtClean="0">
              <a:solidFill>
                <a:prstClr val="black"/>
              </a:solidFill>
              <a:latin typeface="メイリオ" panose="020B0604030504040204" pitchFamily="50" charset="-128"/>
              <a:ea typeface="メイリオ" panose="020B0604030504040204" pitchFamily="50" charset="-128"/>
            </a:endParaRPr>
          </a:p>
          <a:p>
            <a:pPr algn="ctr">
              <a:lnSpc>
                <a:spcPct val="150000"/>
              </a:lnSpc>
            </a:pPr>
            <a:r>
              <a:rPr lang="ja-JP" altLang="en-US" sz="2000" dirty="0" smtClean="0">
                <a:solidFill>
                  <a:prstClr val="black"/>
                </a:solidFill>
                <a:latin typeface="メイリオ" panose="020B0604030504040204" pitchFamily="50" charset="-128"/>
                <a:ea typeface="メイリオ" panose="020B0604030504040204" pitchFamily="50" charset="-128"/>
              </a:rPr>
              <a:t>世界から知を集め、</a:t>
            </a:r>
            <a:endParaRPr lang="en-US" altLang="ja-JP" sz="2000" dirty="0" smtClean="0">
              <a:solidFill>
                <a:prstClr val="black"/>
              </a:solidFill>
              <a:latin typeface="メイリオ" panose="020B0604030504040204" pitchFamily="50" charset="-128"/>
              <a:ea typeface="メイリオ" panose="020B0604030504040204" pitchFamily="50" charset="-128"/>
            </a:endParaRPr>
          </a:p>
          <a:p>
            <a:pPr algn="ctr">
              <a:lnSpc>
                <a:spcPct val="150000"/>
              </a:lnSpc>
            </a:pPr>
            <a:r>
              <a:rPr lang="ja-JP" altLang="en-US" sz="2000" dirty="0" smtClean="0">
                <a:solidFill>
                  <a:prstClr val="black"/>
                </a:solidFill>
                <a:latin typeface="メイリオ" panose="020B0604030504040204" pitchFamily="50" charset="-128"/>
                <a:ea typeface="メイリオ" panose="020B0604030504040204" pitchFamily="50" charset="-128"/>
              </a:rPr>
              <a:t>未来</a:t>
            </a:r>
            <a:r>
              <a:rPr lang="ja-JP" altLang="en-US" sz="2000" dirty="0">
                <a:solidFill>
                  <a:prstClr val="black"/>
                </a:solidFill>
                <a:latin typeface="メイリオ" panose="020B0604030504040204" pitchFamily="50" charset="-128"/>
                <a:ea typeface="メイリオ" panose="020B0604030504040204" pitchFamily="50" charset="-128"/>
              </a:rPr>
              <a:t>社会に向けた</a:t>
            </a:r>
            <a:r>
              <a:rPr lang="ja-JP" altLang="en-US" sz="2000" dirty="0" smtClean="0">
                <a:solidFill>
                  <a:prstClr val="black"/>
                </a:solidFill>
                <a:latin typeface="メイリオ" panose="020B0604030504040204" pitchFamily="50" charset="-128"/>
                <a:ea typeface="メイリオ" panose="020B0604030504040204" pitchFamily="50" charset="-128"/>
              </a:rPr>
              <a:t>行動を呼びかけるものである。</a:t>
            </a:r>
            <a:endParaRPr lang="ja-JP" altLang="en-US" sz="2000"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04594037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13</a:t>
            </a:fld>
            <a:endParaRPr lang="ja-JP" altLang="en-US">
              <a:solidFill>
                <a:prstClr val="black">
                  <a:tint val="75000"/>
                </a:prstClr>
              </a:solidFill>
            </a:endParaRPr>
          </a:p>
        </p:txBody>
      </p:sp>
      <p:sp>
        <p:nvSpPr>
          <p:cNvPr id="5" name="テキスト ボックス 4"/>
          <p:cNvSpPr txBox="1"/>
          <p:nvPr/>
        </p:nvSpPr>
        <p:spPr>
          <a:xfrm>
            <a:off x="2759586" y="0"/>
            <a:ext cx="1338828"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サブテーマ</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6" name="テキスト ボックス 5"/>
          <p:cNvSpPr txBox="1"/>
          <p:nvPr/>
        </p:nvSpPr>
        <p:spPr>
          <a:xfrm>
            <a:off x="261257" y="975780"/>
            <a:ext cx="6422969" cy="584775"/>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「人類の健康」に関連する分野として主な要因を抽出し、</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広く世界で課題共有できる要因として</a:t>
            </a:r>
            <a:r>
              <a:rPr lang="en-US" altLang="ja-JP" sz="1600" dirty="0" smtClean="0">
                <a:solidFill>
                  <a:prstClr val="black"/>
                </a:solidFill>
                <a:latin typeface="メイリオ" panose="020B0604030504040204" pitchFamily="50" charset="-128"/>
                <a:ea typeface="メイリオ" panose="020B0604030504040204" pitchFamily="50" charset="-128"/>
              </a:rPr>
              <a:t>4</a:t>
            </a:r>
            <a:r>
              <a:rPr lang="ja-JP" altLang="en-US" sz="1600" dirty="0" err="1" smtClean="0">
                <a:solidFill>
                  <a:prstClr val="black"/>
                </a:solidFill>
                <a:latin typeface="メイリオ" panose="020B0604030504040204" pitchFamily="50" charset="-128"/>
                <a:ea typeface="メイリオ" panose="020B0604030504040204" pitchFamily="50" charset="-128"/>
              </a:rPr>
              <a:t>つの</a:t>
            </a:r>
            <a:r>
              <a:rPr lang="ja-JP" altLang="en-US" sz="1600" dirty="0" smtClean="0">
                <a:solidFill>
                  <a:prstClr val="black"/>
                </a:solidFill>
                <a:latin typeface="メイリオ" panose="020B0604030504040204" pitchFamily="50" charset="-128"/>
                <a:ea typeface="メイリオ" panose="020B0604030504040204" pitchFamily="50" charset="-128"/>
              </a:rPr>
              <a:t>サブテーマを設定した。</a:t>
            </a:r>
            <a:endParaRPr lang="en-US" altLang="ja-JP" sz="1600" dirty="0" smtClean="0">
              <a:solidFill>
                <a:prstClr val="black"/>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1233452" y="4976868"/>
            <a:ext cx="5450773" cy="1292662"/>
          </a:xfrm>
          <a:prstGeom prst="rect">
            <a:avLst/>
          </a:prstGeom>
          <a:gradFill>
            <a:gsLst>
              <a:gs pos="0">
                <a:schemeClr val="accent6">
                  <a:lumMod val="79000"/>
                  <a:lumOff val="21000"/>
                </a:schemeClr>
              </a:gs>
              <a:gs pos="100000">
                <a:schemeClr val="bg1"/>
              </a:gs>
            </a:gsLst>
            <a:lin ang="5400000" scaled="0"/>
          </a:gradFill>
          <a:ln>
            <a:solidFill>
              <a:schemeClr val="accent6">
                <a:lumMod val="60000"/>
                <a:lumOff val="40000"/>
              </a:schemeClr>
            </a:solidFill>
          </a:ln>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rPr>
              <a:t>安定した生活の実現</a:t>
            </a:r>
            <a:endParaRPr lang="en-US" altLang="ja-JP" sz="28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人類が「健康に生きる」ためには、個人の生活のあり方だけでなく、共同体としての</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社会生活のあり方が大きく影響する。その社会生活の仕組みは、</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rPr>
              <a:t>21</a:t>
            </a:r>
            <a:r>
              <a:rPr lang="ja-JP" altLang="en-US" sz="1000" dirty="0" smtClean="0">
                <a:solidFill>
                  <a:prstClr val="black"/>
                </a:solidFill>
                <a:latin typeface="メイリオ" panose="020B0604030504040204" pitchFamily="50" charset="-128"/>
                <a:ea typeface="メイリオ" panose="020B0604030504040204" pitchFamily="50" charset="-128"/>
              </a:rPr>
              <a:t>世紀のグローバル社会の中で、いたるところで適正さを失いつつあるようにみえる。</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いま改めて「人類の健康」のための安定した生活のあり方が問われている。</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世界から集められる多様な社会生活モデルは明日の人類の</a:t>
            </a:r>
            <a:r>
              <a:rPr lang="ja-JP" altLang="en-US" sz="1000" dirty="0">
                <a:solidFill>
                  <a:prstClr val="black"/>
                </a:solidFill>
                <a:latin typeface="メイリオ" panose="020B0604030504040204" pitchFamily="50" charset="-128"/>
                <a:ea typeface="メイリオ" panose="020B0604030504040204" pitchFamily="50" charset="-128"/>
              </a:rPr>
              <a:t>健康</a:t>
            </a:r>
            <a:r>
              <a:rPr lang="ja-JP" altLang="en-US" sz="1000" dirty="0" smtClean="0">
                <a:solidFill>
                  <a:prstClr val="black"/>
                </a:solidFill>
                <a:latin typeface="メイリオ" panose="020B0604030504040204" pitchFamily="50" charset="-128"/>
                <a:ea typeface="メイリオ" panose="020B0604030504040204" pitchFamily="50" charset="-128"/>
              </a:rPr>
              <a:t>のために貴重な提案である。</a:t>
            </a:r>
            <a:endParaRPr lang="en-US" altLang="ja-JP" sz="1000" dirty="0" smtClean="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1233451" y="3404966"/>
            <a:ext cx="5450773" cy="1138773"/>
          </a:xfrm>
          <a:prstGeom prst="rect">
            <a:avLst/>
          </a:prstGeom>
          <a:gradFill>
            <a:gsLst>
              <a:gs pos="0">
                <a:schemeClr val="accent2">
                  <a:lumMod val="63000"/>
                  <a:lumOff val="37000"/>
                </a:schemeClr>
              </a:gs>
              <a:gs pos="100000">
                <a:schemeClr val="bg1"/>
              </a:gs>
              <a:gs pos="100000">
                <a:schemeClr val="bg1"/>
              </a:gs>
            </a:gsLst>
            <a:lin ang="5400000" scaled="0"/>
          </a:gradFill>
          <a:ln>
            <a:solidFill>
              <a:schemeClr val="tx1"/>
            </a:solidFill>
          </a:ln>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rPr>
              <a:t>文化の多様性の尊重</a:t>
            </a:r>
            <a:endParaRPr lang="en-US" altLang="ja-JP" sz="2800" dirty="0" smtClean="0">
              <a:solidFill>
                <a:prstClr val="black"/>
              </a:solidFill>
              <a:latin typeface="メイリオ" panose="020B0604030504040204" pitchFamily="50" charset="-128"/>
              <a:ea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rPr>
              <a:t>20</a:t>
            </a:r>
            <a:r>
              <a:rPr lang="ja-JP" altLang="en-US" sz="1000" dirty="0" smtClean="0">
                <a:solidFill>
                  <a:prstClr val="black"/>
                </a:solidFill>
                <a:latin typeface="メイリオ" panose="020B0604030504040204" pitchFamily="50" charset="-128"/>
                <a:ea typeface="メイリオ" panose="020B0604030504040204" pitchFamily="50" charset="-128"/>
              </a:rPr>
              <a:t>世紀の学問である文化人類学は、文化の多様性こそが人間の活力を支える</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原動力であり、文化の多様性の尊重は人類の幸福（心の健康）と深く関わって</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いることを示してきた。この博覧会は、</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人々の交流を通じて、グローバル化する人類の心の健康を改めて確認する。</a:t>
            </a:r>
            <a:endParaRPr lang="en-US" altLang="ja-JP" sz="1000" dirty="0" smtClean="0">
              <a:solidFill>
                <a:prstClr val="black"/>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1233453" y="1980636"/>
            <a:ext cx="5450773" cy="1138773"/>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rPr>
              <a:t>科学と技術の発展</a:t>
            </a:r>
            <a:endParaRPr lang="en-US" altLang="ja-JP" sz="28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“医術の父“と呼ばれるヒポクラテス以来</a:t>
            </a:r>
            <a:r>
              <a:rPr lang="en-US" altLang="ja-JP" sz="1000" dirty="0" smtClean="0">
                <a:solidFill>
                  <a:prstClr val="black"/>
                </a:solidFill>
                <a:latin typeface="メイリオ" panose="020B0604030504040204" pitchFamily="50" charset="-128"/>
                <a:ea typeface="メイリオ" panose="020B0604030504040204" pitchFamily="50" charset="-128"/>
              </a:rPr>
              <a:t>2400</a:t>
            </a:r>
            <a:r>
              <a:rPr lang="ja-JP" altLang="en-US" sz="1000" dirty="0" smtClean="0">
                <a:solidFill>
                  <a:prstClr val="black"/>
                </a:solidFill>
                <a:latin typeface="メイリオ" panose="020B0604030504040204" pitchFamily="50" charset="-128"/>
                <a:ea typeface="メイリオ" panose="020B0604030504040204" pitchFamily="50" charset="-128"/>
              </a:rPr>
              <a:t>年。医学・薬学・医療技術は命</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の根幹を探る生命科学の一分野とみなされるようになった。生命科学は高度に</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進化する情報技術と結びついて、驚くべき世界へ人類を誘う。</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新しい科学と技術による</a:t>
            </a:r>
            <a:r>
              <a:rPr lang="ja-JP" altLang="en-US" sz="1000" dirty="0">
                <a:solidFill>
                  <a:prstClr val="black"/>
                </a:solidFill>
                <a:latin typeface="メイリオ" panose="020B0604030504040204" pitchFamily="50" charset="-128"/>
                <a:ea typeface="メイリオ" panose="020B0604030504040204" pitchFamily="50" charset="-128"/>
              </a:rPr>
              <a:t>人間の心身の健康を</a:t>
            </a:r>
            <a:r>
              <a:rPr lang="ja-JP" altLang="en-US" sz="1000" dirty="0" smtClean="0">
                <a:solidFill>
                  <a:prstClr val="black"/>
                </a:solidFill>
                <a:latin typeface="メイリオ" panose="020B0604030504040204" pitchFamily="50" charset="-128"/>
                <a:ea typeface="メイリオ" panose="020B0604030504040204" pitchFamily="50" charset="-128"/>
              </a:rPr>
              <a:t>守る提案を集める。</a:t>
            </a:r>
            <a:endParaRPr lang="en-US" altLang="ja-JP" sz="1000"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1233453" y="6619818"/>
            <a:ext cx="5450773" cy="984885"/>
          </a:xfrm>
          <a:prstGeom prst="rect">
            <a:avLst/>
          </a:prstGeom>
          <a:gradFill>
            <a:gsLst>
              <a:gs pos="0">
                <a:srgbClr val="7030A0">
                  <a:lumMod val="55000"/>
                  <a:lumOff val="45000"/>
                </a:srgbClr>
              </a:gs>
              <a:gs pos="100000">
                <a:schemeClr val="bg1"/>
              </a:gs>
            </a:gsLst>
            <a:lin ang="5400000" scaled="0"/>
          </a:gradFill>
          <a:ln>
            <a:solidFill>
              <a:srgbClr val="7030A0"/>
            </a:solidFill>
          </a:ln>
        </p:spPr>
        <p:txBody>
          <a:bodyPr wrap="square" rtlCol="0">
            <a:spAutoFit/>
          </a:bodyPr>
          <a:lstStyle/>
          <a:p>
            <a:pPr algn="ctr"/>
            <a:r>
              <a:rPr lang="ja-JP" altLang="en-US" sz="2800" dirty="0" smtClean="0">
                <a:solidFill>
                  <a:prstClr val="black"/>
                </a:solidFill>
                <a:latin typeface="メイリオ" panose="020B0604030504040204" pitchFamily="50" charset="-128"/>
                <a:ea typeface="メイリオ" panose="020B0604030504040204" pitchFamily="50" charset="-128"/>
              </a:rPr>
              <a:t>地球環境の保全と共生</a:t>
            </a:r>
            <a:endParaRPr lang="en-US" altLang="ja-JP" sz="28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a:solidFill>
                  <a:prstClr val="black"/>
                </a:solidFill>
                <a:latin typeface="メイリオ" panose="020B0604030504040204" pitchFamily="50" charset="-128"/>
                <a:ea typeface="メイリオ" panose="020B0604030504040204" pitchFamily="50" charset="-128"/>
              </a:rPr>
              <a:t>人間</a:t>
            </a:r>
            <a:r>
              <a:rPr lang="ja-JP" altLang="en-US" sz="1000" dirty="0" smtClean="0">
                <a:solidFill>
                  <a:prstClr val="black"/>
                </a:solidFill>
                <a:latin typeface="メイリオ" panose="020B0604030504040204" pitchFamily="50" charset="-128"/>
                <a:ea typeface="メイリオ" panose="020B0604030504040204" pitchFamily="50" charset="-128"/>
              </a:rPr>
              <a:t>は、地球の生態系の一員であり、</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その全体に関わる地球環境の保全に失敗すれば、人類は生存できない。</a:t>
            </a:r>
            <a:endParaRPr lang="en-US" altLang="ja-JP" sz="10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rPr>
              <a:t>人類の健康と地球環境の共生との関係を考え、</a:t>
            </a:r>
            <a:r>
              <a:rPr lang="en-US" altLang="ja-JP" sz="1000" dirty="0" smtClean="0">
                <a:solidFill>
                  <a:prstClr val="black"/>
                </a:solidFill>
                <a:latin typeface="メイリオ" panose="020B0604030504040204" pitchFamily="50" charset="-128"/>
                <a:ea typeface="メイリオ" panose="020B0604030504040204" pitchFamily="50" charset="-128"/>
              </a:rPr>
              <a:t>22</a:t>
            </a:r>
            <a:r>
              <a:rPr lang="ja-JP" altLang="en-US" sz="1000" dirty="0" smtClean="0">
                <a:solidFill>
                  <a:prstClr val="black"/>
                </a:solidFill>
                <a:latin typeface="メイリオ" panose="020B0604030504040204" pitchFamily="50" charset="-128"/>
                <a:ea typeface="メイリオ" panose="020B0604030504040204" pitchFamily="50" charset="-128"/>
              </a:rPr>
              <a:t>世紀に向けた人類のあり方を確認する。</a:t>
            </a:r>
            <a:endParaRPr lang="en-US" altLang="ja-JP" sz="1000" strike="dblStrike" dirty="0" smtClean="0">
              <a:solidFill>
                <a:prstClr val="black"/>
              </a:solidFill>
              <a:latin typeface="メイリオ" panose="020B0604030504040204" pitchFamily="50" charset="-128"/>
              <a:ea typeface="メイリオ" panose="020B0604030504040204" pitchFamily="50" charset="-128"/>
            </a:endParaRPr>
          </a:p>
        </p:txBody>
      </p:sp>
      <p:sp>
        <p:nvSpPr>
          <p:cNvPr id="12" name="正方形/長方形 11"/>
          <p:cNvSpPr/>
          <p:nvPr/>
        </p:nvSpPr>
        <p:spPr>
          <a:xfrm>
            <a:off x="273132" y="2774454"/>
            <a:ext cx="629392" cy="3942608"/>
          </a:xfrm>
          <a:prstGeom prst="rect">
            <a:avLst/>
          </a:prstGeom>
        </p:spPr>
        <p:style>
          <a:lnRef idx="2">
            <a:schemeClr val="dk1"/>
          </a:lnRef>
          <a:fillRef idx="1">
            <a:schemeClr val="lt1"/>
          </a:fillRef>
          <a:effectRef idx="0">
            <a:schemeClr val="dk1"/>
          </a:effectRef>
          <a:fontRef idx="minor">
            <a:schemeClr val="dk1"/>
          </a:fontRef>
        </p:style>
        <p:txBody>
          <a:bodyPr vert="eaVert" rtlCol="0" anchor="ctr"/>
          <a:lstStyle/>
          <a:p>
            <a:pPr algn="ctr"/>
            <a:r>
              <a:rPr lang="ja-JP" altLang="en-US" sz="2000" b="1" dirty="0" smtClean="0">
                <a:solidFill>
                  <a:prstClr val="black"/>
                </a:solidFill>
              </a:rPr>
              <a:t>テーマ　人類の健康・長寿への挑戦</a:t>
            </a:r>
            <a:endParaRPr lang="en-US" altLang="ja-JP" sz="2000" b="1" dirty="0" smtClean="0">
              <a:solidFill>
                <a:prstClr val="black"/>
              </a:solidFill>
            </a:endParaRPr>
          </a:p>
        </p:txBody>
      </p:sp>
      <p:cxnSp>
        <p:nvCxnSpPr>
          <p:cNvPr id="14" name="直線コネクタ 13"/>
          <p:cNvCxnSpPr/>
          <p:nvPr/>
        </p:nvCxnSpPr>
        <p:spPr>
          <a:xfrm flipH="1">
            <a:off x="1092530" y="2410691"/>
            <a:ext cx="140923"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flipH="1">
            <a:off x="1104404" y="3855599"/>
            <a:ext cx="1409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flipH="1">
            <a:off x="1089759" y="5504446"/>
            <a:ext cx="1409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flipH="1">
            <a:off x="1089758" y="7080825"/>
            <a:ext cx="14092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1104404" y="2410691"/>
            <a:ext cx="0" cy="467013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p:cNvCxnSpPr>
            <a:stCxn id="12" idx="3"/>
          </p:cNvCxnSpPr>
          <p:nvPr/>
        </p:nvCxnSpPr>
        <p:spPr>
          <a:xfrm>
            <a:off x="902524" y="4745758"/>
            <a:ext cx="201880"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69615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875002" y="0"/>
            <a:ext cx="1107996"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開催</a:t>
            </a:r>
            <a:r>
              <a:rPr lang="ja-JP" altLang="en-US" b="1" dirty="0">
                <a:solidFill>
                  <a:prstClr val="black"/>
                </a:solidFill>
                <a:latin typeface="メイリオ" panose="020B0604030504040204" pitchFamily="50" charset="-128"/>
                <a:ea typeface="メイリオ" panose="020B0604030504040204" pitchFamily="50" charset="-128"/>
              </a:rPr>
              <a:t>概要</a:t>
            </a:r>
          </a:p>
        </p:txBody>
      </p:sp>
      <p:sp>
        <p:nvSpPr>
          <p:cNvPr id="4" name="スライド番号プレースホルダー 3"/>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14</a:t>
            </a:fld>
            <a:endParaRPr lang="ja-JP" altLang="en-US">
              <a:solidFill>
                <a:prstClr val="black">
                  <a:tint val="75000"/>
                </a:prstClr>
              </a:solidFill>
            </a:endParaRPr>
          </a:p>
        </p:txBody>
      </p:sp>
      <p:sp>
        <p:nvSpPr>
          <p:cNvPr id="3" name="テキスト ボックス 2"/>
          <p:cNvSpPr txBox="1"/>
          <p:nvPr/>
        </p:nvSpPr>
        <p:spPr>
          <a:xfrm>
            <a:off x="272369" y="757541"/>
            <a:ext cx="6360660" cy="2451953"/>
          </a:xfrm>
          <a:prstGeom prst="rect">
            <a:avLst/>
          </a:prstGeom>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4600"/>
              </a:lnSpc>
              <a:tabLst>
                <a:tab pos="6550025" algn="l"/>
              </a:tabLst>
            </a:pPr>
            <a:r>
              <a:rPr lang="ja-JP" altLang="en-US" sz="2200" b="1" dirty="0" smtClean="0">
                <a:solidFill>
                  <a:prstClr val="black"/>
                </a:solidFill>
                <a:latin typeface="メイリオ" panose="020B0604030504040204" pitchFamily="50" charset="-128"/>
                <a:ea typeface="メイリオ" panose="020B0604030504040204" pitchFamily="50" charset="-128"/>
              </a:rPr>
              <a:t>■開催期間　</a:t>
            </a:r>
            <a:r>
              <a:rPr lang="en-US" altLang="ja-JP" sz="2200" b="1" dirty="0" smtClean="0">
                <a:solidFill>
                  <a:prstClr val="black"/>
                </a:solidFill>
                <a:latin typeface="メイリオ" panose="020B0604030504040204" pitchFamily="50" charset="-128"/>
                <a:ea typeface="メイリオ" panose="020B0604030504040204" pitchFamily="50" charset="-128"/>
              </a:rPr>
              <a:t>2025</a:t>
            </a:r>
            <a:r>
              <a:rPr lang="ja-JP" altLang="en-US" sz="2200" b="1" dirty="0" smtClean="0">
                <a:solidFill>
                  <a:prstClr val="black"/>
                </a:solidFill>
                <a:latin typeface="メイリオ" panose="020B0604030504040204" pitchFamily="50" charset="-128"/>
                <a:ea typeface="メイリオ" panose="020B0604030504040204" pitchFamily="50" charset="-128"/>
              </a:rPr>
              <a:t>年 </a:t>
            </a:r>
            <a:r>
              <a:rPr lang="en-US" altLang="ja-JP" sz="2200" b="1" dirty="0" smtClean="0">
                <a:solidFill>
                  <a:prstClr val="black"/>
                </a:solidFill>
                <a:latin typeface="メイリオ" panose="020B0604030504040204" pitchFamily="50" charset="-128"/>
                <a:ea typeface="メイリオ" panose="020B0604030504040204" pitchFamily="50" charset="-128"/>
              </a:rPr>
              <a:t>4</a:t>
            </a:r>
            <a:r>
              <a:rPr lang="ja-JP" altLang="en-US" sz="2200" b="1" dirty="0" smtClean="0">
                <a:solidFill>
                  <a:prstClr val="black"/>
                </a:solidFill>
                <a:latin typeface="メイリオ" panose="020B0604030504040204" pitchFamily="50" charset="-128"/>
                <a:ea typeface="メイリオ" panose="020B0604030504040204" pitchFamily="50" charset="-128"/>
              </a:rPr>
              <a:t>月～</a:t>
            </a:r>
            <a:r>
              <a:rPr lang="en-US" altLang="ja-JP" sz="2200" b="1" dirty="0" smtClean="0">
                <a:solidFill>
                  <a:prstClr val="black"/>
                </a:solidFill>
                <a:latin typeface="メイリオ" panose="020B0604030504040204" pitchFamily="50" charset="-128"/>
                <a:ea typeface="メイリオ" panose="020B0604030504040204" pitchFamily="50" charset="-128"/>
              </a:rPr>
              <a:t>10</a:t>
            </a:r>
            <a:r>
              <a:rPr lang="ja-JP" altLang="en-US" sz="2200" b="1" dirty="0" smtClean="0">
                <a:solidFill>
                  <a:prstClr val="black"/>
                </a:solidFill>
                <a:latin typeface="メイリオ" panose="020B0604030504040204" pitchFamily="50" charset="-128"/>
                <a:ea typeface="メイリオ" panose="020B0604030504040204" pitchFamily="50" charset="-128"/>
              </a:rPr>
              <a:t>月（</a:t>
            </a:r>
            <a:r>
              <a:rPr lang="en-US" altLang="ja-JP" sz="2200" b="1" dirty="0" smtClean="0">
                <a:solidFill>
                  <a:prstClr val="black"/>
                </a:solidFill>
                <a:latin typeface="メイリオ" panose="020B0604030504040204" pitchFamily="50" charset="-128"/>
                <a:ea typeface="メイリオ" panose="020B0604030504040204" pitchFamily="50" charset="-128"/>
              </a:rPr>
              <a:t>6</a:t>
            </a:r>
            <a:r>
              <a:rPr lang="ja-JP" altLang="en-US" sz="2200" b="1" dirty="0" smtClean="0">
                <a:solidFill>
                  <a:prstClr val="black"/>
                </a:solidFill>
                <a:latin typeface="メイリオ" panose="020B0604030504040204" pitchFamily="50" charset="-128"/>
                <a:ea typeface="メイリオ" panose="020B0604030504040204" pitchFamily="50" charset="-128"/>
              </a:rPr>
              <a:t>か月間）</a:t>
            </a:r>
            <a:endParaRPr lang="en-US" altLang="ja-JP" sz="2200" b="1" dirty="0" smtClean="0">
              <a:solidFill>
                <a:prstClr val="black"/>
              </a:solidFill>
              <a:latin typeface="メイリオ" panose="020B0604030504040204" pitchFamily="50" charset="-128"/>
              <a:ea typeface="メイリオ" panose="020B0604030504040204" pitchFamily="50" charset="-128"/>
            </a:endParaRPr>
          </a:p>
          <a:p>
            <a:pPr>
              <a:lnSpc>
                <a:spcPts val="4600"/>
              </a:lnSpc>
              <a:tabLst>
                <a:tab pos="6550025" algn="l"/>
              </a:tabLst>
            </a:pPr>
            <a:r>
              <a:rPr lang="ja-JP" altLang="en-US" sz="2200" b="1" dirty="0" smtClean="0">
                <a:solidFill>
                  <a:prstClr val="black"/>
                </a:solidFill>
                <a:latin typeface="メイリオ" panose="020B0604030504040204" pitchFamily="50" charset="-128"/>
                <a:ea typeface="メイリオ" panose="020B0604030504040204" pitchFamily="50" charset="-128"/>
              </a:rPr>
              <a:t>■会　　場　夢洲地区</a:t>
            </a:r>
            <a:r>
              <a:rPr lang="en-US" altLang="ja-JP" sz="2200" b="1" dirty="0" smtClean="0">
                <a:solidFill>
                  <a:prstClr val="black"/>
                </a:solidFill>
                <a:latin typeface="メイリオ" panose="020B0604030504040204" pitchFamily="50" charset="-128"/>
                <a:ea typeface="メイリオ" panose="020B0604030504040204" pitchFamily="50" charset="-128"/>
              </a:rPr>
              <a:t>(</a:t>
            </a:r>
            <a:r>
              <a:rPr lang="ja-JP" altLang="en-US" sz="2200" b="1" dirty="0" smtClean="0">
                <a:solidFill>
                  <a:prstClr val="black"/>
                </a:solidFill>
                <a:latin typeface="メイリオ" panose="020B0604030504040204" pitchFamily="50" charset="-128"/>
                <a:ea typeface="メイリオ" panose="020B0604030504040204" pitchFamily="50" charset="-128"/>
              </a:rPr>
              <a:t>大阪市此花区</a:t>
            </a:r>
            <a:r>
              <a:rPr lang="en-US" altLang="ja-JP" sz="2200" b="1" dirty="0" smtClean="0">
                <a:solidFill>
                  <a:prstClr val="black"/>
                </a:solidFill>
                <a:latin typeface="メイリオ" panose="020B0604030504040204" pitchFamily="50" charset="-128"/>
                <a:ea typeface="メイリオ" panose="020B0604030504040204" pitchFamily="50" charset="-128"/>
              </a:rPr>
              <a:t>)</a:t>
            </a:r>
            <a:r>
              <a:rPr lang="ja-JP" altLang="en-US" sz="2200" b="1" dirty="0" smtClean="0">
                <a:solidFill>
                  <a:prstClr val="black"/>
                </a:solidFill>
                <a:latin typeface="メイリオ" panose="020B0604030504040204" pitchFamily="50" charset="-128"/>
                <a:ea typeface="メイリオ" panose="020B0604030504040204" pitchFamily="50" charset="-128"/>
              </a:rPr>
              <a:t>を想定</a:t>
            </a:r>
            <a:r>
              <a:rPr lang="en-US" altLang="ja-JP" sz="2200" b="1" dirty="0" smtClean="0">
                <a:solidFill>
                  <a:prstClr val="black"/>
                </a:solidFill>
                <a:latin typeface="メイリオ" panose="020B0604030504040204" pitchFamily="50" charset="-128"/>
                <a:ea typeface="メイリオ" panose="020B0604030504040204" pitchFamily="50" charset="-128"/>
              </a:rPr>
              <a:t>※</a:t>
            </a:r>
          </a:p>
          <a:p>
            <a:pPr>
              <a:lnSpc>
                <a:spcPts val="4600"/>
              </a:lnSpc>
              <a:tabLst>
                <a:tab pos="6550025" algn="l"/>
              </a:tabLst>
            </a:pPr>
            <a:r>
              <a:rPr lang="ja-JP" altLang="en-US" sz="2200" b="1" dirty="0" smtClean="0">
                <a:solidFill>
                  <a:prstClr val="black"/>
                </a:solidFill>
                <a:latin typeface="メイリオ" panose="020B0604030504040204" pitchFamily="50" charset="-128"/>
                <a:ea typeface="メイリオ" panose="020B0604030504040204" pitchFamily="50" charset="-128"/>
              </a:rPr>
              <a:t>■参加国等　</a:t>
            </a:r>
            <a:r>
              <a:rPr lang="en-US" altLang="ja-JP" sz="2200" b="1" dirty="0" smtClean="0">
                <a:solidFill>
                  <a:prstClr val="black"/>
                </a:solidFill>
                <a:latin typeface="メイリオ" panose="020B0604030504040204" pitchFamily="50" charset="-128"/>
                <a:ea typeface="メイリオ" panose="020B0604030504040204" pitchFamily="50" charset="-128"/>
              </a:rPr>
              <a:t>150</a:t>
            </a:r>
            <a:r>
              <a:rPr lang="ja-JP" altLang="en-US" sz="2200" b="1" dirty="0" smtClean="0">
                <a:solidFill>
                  <a:prstClr val="black"/>
                </a:solidFill>
                <a:latin typeface="メイリオ" panose="020B0604030504040204" pitchFamily="50" charset="-128"/>
                <a:ea typeface="メイリオ" panose="020B0604030504040204" pitchFamily="50" charset="-128"/>
              </a:rPr>
              <a:t>か国・機関をめざす</a:t>
            </a:r>
            <a:endParaRPr lang="en-US" altLang="ja-JP" sz="2200" b="1" dirty="0" smtClean="0">
              <a:solidFill>
                <a:prstClr val="black"/>
              </a:solidFill>
              <a:latin typeface="メイリオ" panose="020B0604030504040204" pitchFamily="50" charset="-128"/>
              <a:ea typeface="メイリオ" panose="020B0604030504040204" pitchFamily="50" charset="-128"/>
            </a:endParaRPr>
          </a:p>
          <a:p>
            <a:pPr>
              <a:lnSpc>
                <a:spcPts val="4600"/>
              </a:lnSpc>
            </a:pPr>
            <a:r>
              <a:rPr lang="ja-JP" altLang="en-US" sz="2200" b="1" dirty="0" smtClean="0">
                <a:solidFill>
                  <a:prstClr val="black"/>
                </a:solidFill>
                <a:latin typeface="メイリオ" panose="020B0604030504040204" pitchFamily="50" charset="-128"/>
                <a:ea typeface="メイリオ" panose="020B0604030504040204" pitchFamily="50" charset="-128"/>
              </a:rPr>
              <a:t>■目標入場者数　 </a:t>
            </a:r>
            <a:r>
              <a:rPr lang="en-US" altLang="ja-JP" sz="2200" b="1" dirty="0" smtClean="0">
                <a:solidFill>
                  <a:prstClr val="black"/>
                </a:solidFill>
                <a:latin typeface="メイリオ" panose="020B0604030504040204" pitchFamily="50" charset="-128"/>
                <a:ea typeface="メイリオ" panose="020B0604030504040204" pitchFamily="50" charset="-128"/>
              </a:rPr>
              <a:t>3000</a:t>
            </a:r>
            <a:r>
              <a:rPr lang="ja-JP" altLang="en-US" sz="2200" b="1" dirty="0" smtClean="0">
                <a:solidFill>
                  <a:prstClr val="black"/>
                </a:solidFill>
                <a:latin typeface="メイリオ" panose="020B0604030504040204" pitchFamily="50" charset="-128"/>
                <a:ea typeface="メイリオ" panose="020B0604030504040204" pitchFamily="50" charset="-128"/>
              </a:rPr>
              <a:t>万人以上</a:t>
            </a:r>
            <a:r>
              <a:rPr lang="ja-JP" altLang="en-US" sz="2200" b="1" dirty="0">
                <a:solidFill>
                  <a:prstClr val="black"/>
                </a:solidFill>
                <a:latin typeface="メイリオ" panose="020B0604030504040204" pitchFamily="50" charset="-128"/>
                <a:ea typeface="メイリオ" panose="020B0604030504040204" pitchFamily="50" charset="-128"/>
              </a:rPr>
              <a:t>　</a:t>
            </a:r>
          </a:p>
        </p:txBody>
      </p:sp>
      <p:sp>
        <p:nvSpPr>
          <p:cNvPr id="7" name="テキスト ボックス 6"/>
          <p:cNvSpPr txBox="1"/>
          <p:nvPr/>
        </p:nvSpPr>
        <p:spPr>
          <a:xfrm>
            <a:off x="272369" y="4422110"/>
            <a:ext cx="6099403" cy="2893100"/>
          </a:xfrm>
          <a:prstGeom prst="rect">
            <a:avLst/>
          </a:prstGeom>
          <a:noFill/>
          <a:ln w="19050">
            <a:noFill/>
            <a:prstDash val="sysDash"/>
          </a:ln>
        </p:spPr>
        <p:txBody>
          <a:bodyPr wrap="square" rtlCol="0">
            <a:spAutoFit/>
          </a:bodyPr>
          <a:lstStyle/>
          <a:p>
            <a:pPr>
              <a:lnSpc>
                <a:spcPts val="18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＜参考＞目標</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入場者数</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の想定</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（愛知</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万博時の来場者割合を参考に試算）</a:t>
            </a:r>
            <a:endPar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9263" indent="-449263"/>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⇒大阪</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の交通利便性や</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インバウンドの効果もあり、</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449263" indent="-449263"/>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さらなる来場者数の増加が見込まれる。</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800"/>
              </a:lnSpc>
            </a:pP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7"/>
          <p:cNvSpPr txBox="1"/>
          <p:nvPr/>
        </p:nvSpPr>
        <p:spPr>
          <a:xfrm>
            <a:off x="1539624" y="7446015"/>
            <a:ext cx="3778751" cy="261610"/>
          </a:xfrm>
          <a:prstGeom prst="rect">
            <a:avLst/>
          </a:prstGeom>
          <a:noFill/>
        </p:spPr>
        <p:txBody>
          <a:bodyPr wrap="square" rtlCol="0">
            <a:spAutoFit/>
          </a:bodyPr>
          <a:lstStyle/>
          <a:p>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大阪・愛知　国際博覧会会場半径</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100</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ｋｍ圏人口比較</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 name="図 9" descr="D:\タスク\olympics\地図\olympics_人口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1714" y="7750629"/>
            <a:ext cx="1845411" cy="1759136"/>
          </a:xfrm>
          <a:prstGeom prst="rect">
            <a:avLst/>
          </a:prstGeom>
          <a:noFill/>
          <a:ln>
            <a:noFill/>
          </a:ln>
        </p:spPr>
      </p:pic>
      <p:graphicFrame>
        <p:nvGraphicFramePr>
          <p:cNvPr id="6" name="表 5"/>
          <p:cNvGraphicFramePr>
            <a:graphicFrameLocks noGrp="1"/>
          </p:cNvGraphicFramePr>
          <p:nvPr>
            <p:extLst>
              <p:ext uri="{D42A27DB-BD31-4B8C-83A1-F6EECF244321}">
                <p14:modId xmlns:p14="http://schemas.microsoft.com/office/powerpoint/2010/main" val="998431087"/>
              </p:ext>
            </p:extLst>
          </p:nvPr>
        </p:nvGraphicFramePr>
        <p:xfrm>
          <a:off x="1594105" y="7911021"/>
          <a:ext cx="2561794" cy="1438352"/>
        </p:xfrm>
        <a:graphic>
          <a:graphicData uri="http://schemas.openxmlformats.org/drawingml/2006/table">
            <a:tbl>
              <a:tblPr firstRow="1" firstCol="1" bandRow="1">
                <a:tableStyleId>{2D5ABB26-0587-4C30-8999-92F81FD0307C}</a:tableStyleId>
              </a:tblPr>
              <a:tblGrid>
                <a:gridCol w="30000"/>
                <a:gridCol w="1203636"/>
                <a:gridCol w="1328158"/>
              </a:tblGrid>
              <a:tr h="203822">
                <a:tc gridSpan="2">
                  <a:txBody>
                    <a:bodyPr/>
                    <a:lstStyle/>
                    <a:p>
                      <a:pPr algn="ctr">
                        <a:spcAft>
                          <a:spcPts val="0"/>
                        </a:spcAft>
                      </a:pPr>
                      <a:r>
                        <a:rPr lang="ja-JP" sz="1200" kern="0" dirty="0" smtClean="0">
                          <a:effectLst/>
                        </a:rPr>
                        <a:t>愛知</a:t>
                      </a:r>
                      <a:r>
                        <a:rPr lang="en-US" sz="1200" kern="0" dirty="0">
                          <a:effectLst/>
                        </a:rPr>
                        <a:t>100</a:t>
                      </a:r>
                      <a:r>
                        <a:rPr lang="ja-JP" sz="1200" kern="0" dirty="0" smtClean="0">
                          <a:effectLst/>
                        </a:rPr>
                        <a:t>ｋｍ</a:t>
                      </a:r>
                      <a:r>
                        <a:rPr lang="ja-JP" sz="1200" kern="0" dirty="0">
                          <a:effectLst/>
                        </a:rPr>
                        <a:t>　</a:t>
                      </a:r>
                      <a:endParaRPr lang="ja-JP" sz="1050" kern="100" dirty="0">
                        <a:effectLst/>
                        <a:latin typeface="Century"/>
                        <a:ea typeface="ＭＳ 明朝"/>
                        <a:cs typeface="Times New Roman"/>
                      </a:endParaRPr>
                    </a:p>
                  </a:txBody>
                  <a:tcPr marL="0" marR="0" marT="0" marB="0" anchor="ctr"/>
                </a:tc>
                <a:tc hMerge="1">
                  <a:txBody>
                    <a:bodyPr/>
                    <a:lstStyle/>
                    <a:p>
                      <a:endParaRPr kumimoji="1" lang="ja-JP" altLang="en-US"/>
                    </a:p>
                  </a:txBody>
                  <a:tcPr/>
                </a:tc>
                <a:tc>
                  <a:txBody>
                    <a:bodyPr/>
                    <a:lstStyle/>
                    <a:p>
                      <a:endParaRPr lang="ja-JP" sz="1050" kern="100" dirty="0">
                        <a:effectLst/>
                        <a:latin typeface="Century"/>
                      </a:endParaRPr>
                    </a:p>
                  </a:txBody>
                  <a:tcPr marL="0" marR="0" marT="0" marB="0" anchor="ctr"/>
                </a:tc>
              </a:tr>
              <a:tr h="333829">
                <a:tc>
                  <a:txBody>
                    <a:bodyPr/>
                    <a:lstStyle/>
                    <a:p>
                      <a:endParaRPr lang="ja-JP" sz="1050" kern="100">
                        <a:effectLst/>
                        <a:latin typeface="Century"/>
                      </a:endParaRPr>
                    </a:p>
                  </a:txBody>
                  <a:tcPr marL="0" marR="0" marT="0" marB="0" anchor="ctr"/>
                </a:tc>
                <a:tc>
                  <a:txBody>
                    <a:bodyPr/>
                    <a:lstStyle/>
                    <a:p>
                      <a:pPr algn="r">
                        <a:spcAft>
                          <a:spcPts val="0"/>
                        </a:spcAft>
                      </a:pPr>
                      <a:r>
                        <a:rPr lang="en-US" sz="1200" kern="0" dirty="0">
                          <a:effectLst/>
                        </a:rPr>
                        <a:t>2005</a:t>
                      </a:r>
                      <a:r>
                        <a:rPr lang="ja-JP" sz="1200" kern="0" dirty="0">
                          <a:effectLst/>
                        </a:rPr>
                        <a:t>年 </a:t>
                      </a:r>
                      <a:r>
                        <a:rPr lang="ja-JP" sz="1200" kern="0" dirty="0" smtClean="0">
                          <a:effectLst/>
                        </a:rPr>
                        <a:t>人口</a:t>
                      </a:r>
                      <a:r>
                        <a:rPr lang="ja-JP" altLang="en-US" sz="1200" kern="0" dirty="0" smtClean="0">
                          <a:effectLst/>
                        </a:rPr>
                        <a:t>：</a:t>
                      </a:r>
                      <a:endParaRPr lang="ja-JP" sz="1050" kern="100" dirty="0">
                        <a:effectLst/>
                        <a:latin typeface="Century"/>
                        <a:ea typeface="ＭＳ 明朝"/>
                        <a:cs typeface="Times New Roman"/>
                      </a:endParaRPr>
                    </a:p>
                  </a:txBody>
                  <a:tcPr marL="0" marR="0" marT="0" marB="0" anchor="ctr"/>
                </a:tc>
                <a:tc>
                  <a:txBody>
                    <a:bodyPr/>
                    <a:lstStyle/>
                    <a:p>
                      <a:pPr algn="ctr">
                        <a:spcAft>
                          <a:spcPts val="0"/>
                        </a:spcAft>
                      </a:pPr>
                      <a:r>
                        <a:rPr lang="en-US" sz="1200" kern="0" dirty="0" smtClean="0">
                          <a:effectLst/>
                        </a:rPr>
                        <a:t>13,313,166</a:t>
                      </a:r>
                      <a:r>
                        <a:rPr lang="ja-JP" altLang="en-US" sz="1200" kern="0" dirty="0" smtClean="0">
                          <a:effectLst/>
                        </a:rPr>
                        <a:t>　</a:t>
                      </a:r>
                      <a:r>
                        <a:rPr lang="ja-JP" sz="1200" kern="0" dirty="0" smtClean="0">
                          <a:effectLst/>
                        </a:rPr>
                        <a:t>（</a:t>
                      </a:r>
                      <a:r>
                        <a:rPr lang="ja-JP" sz="1200" kern="0" dirty="0">
                          <a:effectLst/>
                        </a:rPr>
                        <a:t>Ａ） </a:t>
                      </a:r>
                      <a:endParaRPr lang="ja-JP" sz="1050" kern="100" dirty="0">
                        <a:effectLst/>
                        <a:latin typeface="Century"/>
                        <a:ea typeface="ＭＳ 明朝"/>
                        <a:cs typeface="Times New Roman"/>
                      </a:endParaRPr>
                    </a:p>
                  </a:txBody>
                  <a:tcPr marL="0" marR="0" marT="0" marB="0" anchor="ctr"/>
                </a:tc>
              </a:tr>
              <a:tr h="275771">
                <a:tc gridSpan="2">
                  <a:txBody>
                    <a:bodyPr/>
                    <a:lstStyle/>
                    <a:p>
                      <a:pPr algn="ctr">
                        <a:spcAft>
                          <a:spcPts val="0"/>
                        </a:spcAft>
                      </a:pPr>
                      <a:r>
                        <a:rPr lang="ja-JP" sz="1200" kern="0" dirty="0">
                          <a:effectLst/>
                        </a:rPr>
                        <a:t>大阪</a:t>
                      </a:r>
                      <a:r>
                        <a:rPr lang="en-US" sz="1200" kern="0" dirty="0">
                          <a:effectLst/>
                        </a:rPr>
                        <a:t>100</a:t>
                      </a:r>
                      <a:r>
                        <a:rPr lang="ja-JP" sz="1200" kern="0" dirty="0">
                          <a:effectLst/>
                        </a:rPr>
                        <a:t>ｋｍ</a:t>
                      </a:r>
                      <a:endParaRPr lang="ja-JP" sz="1050" kern="100" dirty="0">
                        <a:effectLst/>
                        <a:latin typeface="Century"/>
                        <a:ea typeface="ＭＳ 明朝"/>
                        <a:cs typeface="Times New Roman"/>
                      </a:endParaRPr>
                    </a:p>
                  </a:txBody>
                  <a:tcPr marL="0" marR="0" marT="0" marB="0" anchor="ctr"/>
                </a:tc>
                <a:tc hMerge="1">
                  <a:txBody>
                    <a:bodyPr/>
                    <a:lstStyle/>
                    <a:p>
                      <a:endParaRPr kumimoji="1" lang="ja-JP" altLang="en-US"/>
                    </a:p>
                  </a:txBody>
                  <a:tcPr/>
                </a:tc>
                <a:tc>
                  <a:txBody>
                    <a:bodyPr/>
                    <a:lstStyle/>
                    <a:p>
                      <a:endParaRPr lang="ja-JP" sz="1050" kern="100" dirty="0">
                        <a:effectLst/>
                        <a:latin typeface="Century"/>
                      </a:endParaRPr>
                    </a:p>
                  </a:txBody>
                  <a:tcPr marL="0" marR="0" marT="0" marB="0" anchor="ctr"/>
                </a:tc>
              </a:tr>
              <a:tr h="290285">
                <a:tc>
                  <a:txBody>
                    <a:bodyPr/>
                    <a:lstStyle/>
                    <a:p>
                      <a:endParaRPr lang="ja-JP" sz="1050" kern="100">
                        <a:effectLst/>
                        <a:latin typeface="Century"/>
                      </a:endParaRPr>
                    </a:p>
                  </a:txBody>
                  <a:tcPr marL="0" marR="0" marT="0" marB="0" anchor="ctr"/>
                </a:tc>
                <a:tc>
                  <a:txBody>
                    <a:bodyPr/>
                    <a:lstStyle/>
                    <a:p>
                      <a:pPr algn="r">
                        <a:spcAft>
                          <a:spcPts val="0"/>
                        </a:spcAft>
                      </a:pPr>
                      <a:r>
                        <a:rPr lang="en-US" sz="1200" kern="0" dirty="0">
                          <a:effectLst/>
                        </a:rPr>
                        <a:t>2010</a:t>
                      </a:r>
                      <a:r>
                        <a:rPr lang="ja-JP" sz="1200" kern="0" dirty="0">
                          <a:effectLst/>
                        </a:rPr>
                        <a:t>年 人口</a:t>
                      </a:r>
                      <a:r>
                        <a:rPr lang="en-US" sz="1200" kern="0" dirty="0">
                          <a:effectLst/>
                        </a:rPr>
                        <a:t>:</a:t>
                      </a:r>
                      <a:endParaRPr lang="ja-JP" sz="1050" kern="100" dirty="0">
                        <a:effectLst/>
                        <a:latin typeface="Century"/>
                        <a:ea typeface="ＭＳ 明朝"/>
                        <a:cs typeface="Times New Roman"/>
                      </a:endParaRPr>
                    </a:p>
                  </a:txBody>
                  <a:tcPr marL="0" marR="0" marT="0" marB="0" anchor="ctr"/>
                </a:tc>
                <a:tc>
                  <a:txBody>
                    <a:bodyPr/>
                    <a:lstStyle/>
                    <a:p>
                      <a:pPr algn="ctr">
                        <a:spcAft>
                          <a:spcPts val="0"/>
                        </a:spcAft>
                      </a:pPr>
                      <a:r>
                        <a:rPr lang="en-US" sz="1200" kern="0" dirty="0" smtClean="0">
                          <a:effectLst/>
                        </a:rPr>
                        <a:t>20,914,851</a:t>
                      </a:r>
                      <a:r>
                        <a:rPr lang="ja-JP" altLang="en-US" sz="1200" kern="0" dirty="0" smtClean="0">
                          <a:effectLst/>
                        </a:rPr>
                        <a:t>　</a:t>
                      </a:r>
                      <a:r>
                        <a:rPr lang="ja-JP" sz="1200" kern="0" dirty="0" smtClean="0">
                          <a:effectLst/>
                        </a:rPr>
                        <a:t>（</a:t>
                      </a:r>
                      <a:r>
                        <a:rPr lang="ja-JP" sz="1200" kern="0" dirty="0">
                          <a:effectLst/>
                        </a:rPr>
                        <a:t>Ｂ） </a:t>
                      </a:r>
                      <a:endParaRPr lang="ja-JP" sz="1050" kern="100" dirty="0">
                        <a:effectLst/>
                        <a:latin typeface="Century"/>
                        <a:ea typeface="ＭＳ 明朝"/>
                        <a:cs typeface="Times New Roman"/>
                      </a:endParaRPr>
                    </a:p>
                  </a:txBody>
                  <a:tcPr marL="0" marR="0" marT="0" marB="0" anchor="ctr"/>
                </a:tc>
              </a:tr>
              <a:tr h="334645">
                <a:tc>
                  <a:txBody>
                    <a:bodyPr/>
                    <a:lstStyle/>
                    <a:p>
                      <a:pPr algn="l">
                        <a:spcAft>
                          <a:spcPts val="0"/>
                        </a:spcAft>
                      </a:pPr>
                      <a:r>
                        <a:rPr lang="en-US" sz="1000" kern="0">
                          <a:effectLst/>
                        </a:rPr>
                        <a:t> </a:t>
                      </a:r>
                      <a:endParaRPr lang="ja-JP" sz="1050" kern="100">
                        <a:effectLst/>
                        <a:latin typeface="Century"/>
                        <a:ea typeface="ＭＳ 明朝"/>
                        <a:cs typeface="Times New Roman"/>
                      </a:endParaRPr>
                    </a:p>
                  </a:txBody>
                  <a:tcPr marL="0" marR="0" marT="0" marB="0" anchor="ctr"/>
                </a:tc>
                <a:tc>
                  <a:txBody>
                    <a:bodyPr/>
                    <a:lstStyle/>
                    <a:p>
                      <a:pPr algn="l">
                        <a:spcAft>
                          <a:spcPts val="0"/>
                        </a:spcAft>
                      </a:pPr>
                      <a:r>
                        <a:rPr lang="en-US" sz="1200" kern="0" dirty="0">
                          <a:effectLst/>
                        </a:rPr>
                        <a:t> </a:t>
                      </a:r>
                      <a:endParaRPr lang="ja-JP" sz="1050" kern="100" dirty="0">
                        <a:effectLst/>
                        <a:latin typeface="Century"/>
                        <a:ea typeface="ＭＳ 明朝"/>
                        <a:cs typeface="Times New Roman"/>
                      </a:endParaRPr>
                    </a:p>
                  </a:txBody>
                  <a:tcPr marL="0" marR="0" marT="0" marB="0" anchor="ctr"/>
                </a:tc>
                <a:tc>
                  <a:txBody>
                    <a:bodyPr/>
                    <a:lstStyle/>
                    <a:p>
                      <a:pPr marR="88900" algn="r">
                        <a:spcAft>
                          <a:spcPts val="0"/>
                        </a:spcAft>
                      </a:pPr>
                      <a:r>
                        <a:rPr lang="en-US" sz="1200" kern="0" dirty="0">
                          <a:effectLst/>
                        </a:rPr>
                        <a:t> </a:t>
                      </a:r>
                      <a:r>
                        <a:rPr lang="ja-JP" sz="1200" kern="0" dirty="0">
                          <a:effectLst/>
                        </a:rPr>
                        <a:t>Ｂ／Ａ ＝ </a:t>
                      </a:r>
                      <a:r>
                        <a:rPr lang="en-US" sz="1200" kern="0" dirty="0">
                          <a:effectLst/>
                        </a:rPr>
                        <a:t>1.57</a:t>
                      </a:r>
                      <a:endParaRPr lang="ja-JP" sz="1050" b="1" kern="100" dirty="0">
                        <a:effectLst/>
                        <a:latin typeface="Century"/>
                        <a:ea typeface="ＭＳ 明朝"/>
                        <a:cs typeface="Times New Roman"/>
                      </a:endParaRPr>
                    </a:p>
                  </a:txBody>
                  <a:tcPr marL="0" marR="0" marT="0" marB="0" anchor="ctr"/>
                </a:tc>
              </a:tr>
            </a:tbl>
          </a:graphicData>
        </a:graphic>
      </p:graphicFrame>
      <p:graphicFrame>
        <p:nvGraphicFramePr>
          <p:cNvPr id="9" name="表 8"/>
          <p:cNvGraphicFramePr>
            <a:graphicFrameLocks noGrp="1"/>
          </p:cNvGraphicFramePr>
          <p:nvPr>
            <p:extLst>
              <p:ext uri="{D42A27DB-BD31-4B8C-83A1-F6EECF244321}">
                <p14:modId xmlns:p14="http://schemas.microsoft.com/office/powerpoint/2010/main" val="3860045026"/>
              </p:ext>
            </p:extLst>
          </p:nvPr>
        </p:nvGraphicFramePr>
        <p:xfrm>
          <a:off x="684544" y="4785297"/>
          <a:ext cx="5536310" cy="1487059"/>
        </p:xfrm>
        <a:graphic>
          <a:graphicData uri="http://schemas.openxmlformats.org/drawingml/2006/table">
            <a:tbl>
              <a:tblPr firstRow="1" bandRow="1">
                <a:tableStyleId>{69012ECD-51FC-41F1-AA8D-1B2483CD663E}</a:tableStyleId>
              </a:tblPr>
              <a:tblGrid>
                <a:gridCol w="1421893"/>
                <a:gridCol w="1355190"/>
                <a:gridCol w="2759227"/>
              </a:tblGrid>
              <a:tr h="186642">
                <a:tc>
                  <a:txBody>
                    <a:bodyPr/>
                    <a:lstStyle/>
                    <a:p>
                      <a:pPr algn="ctr"/>
                      <a:r>
                        <a:rPr kumimoji="1" lang="ja-JP" altLang="en-US" sz="1100" dirty="0" smtClean="0"/>
                        <a:t>来場者の地域</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100" smtClean="0"/>
                        <a:t>　　人数</a:t>
                      </a:r>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1200" dirty="0" smtClean="0"/>
                        <a:t>愛知万博の実績など</a:t>
                      </a:r>
                      <a:endParaRPr kumimoji="1" lang="en-US" altLang="ja-JP" sz="12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435499">
                <a:tc>
                  <a:txBody>
                    <a:bodyPr/>
                    <a:lstStyle/>
                    <a:p>
                      <a:r>
                        <a:rPr kumimoji="1" lang="ja-JP" altLang="en-US" sz="1050" dirty="0" smtClean="0"/>
                        <a:t>近畿地方から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050" dirty="0" smtClean="0"/>
                        <a:t>約</a:t>
                      </a:r>
                      <a:r>
                        <a:rPr kumimoji="1" lang="en-US" altLang="ja-JP" sz="1050" dirty="0" smtClean="0"/>
                        <a:t>2000</a:t>
                      </a:r>
                      <a:r>
                        <a:rPr kumimoji="1" lang="ja-JP" altLang="en-US" sz="1050" dirty="0" smtClean="0"/>
                        <a:t>万人</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000" dirty="0" smtClean="0"/>
                        <a:t>・東海地方から</a:t>
                      </a:r>
                      <a:r>
                        <a:rPr kumimoji="1" lang="en-US" altLang="ja-JP" sz="1000" dirty="0" smtClean="0"/>
                        <a:t>58.1%</a:t>
                      </a:r>
                      <a:r>
                        <a:rPr kumimoji="1" lang="ja-JP" altLang="en-US" sz="1000" dirty="0" smtClean="0"/>
                        <a:t>が来場</a:t>
                      </a:r>
                      <a:endParaRPr kumimoji="1" lang="en-US" altLang="ja-JP" sz="1000" dirty="0" smtClean="0"/>
                    </a:p>
                    <a:p>
                      <a:r>
                        <a:rPr kumimoji="1" lang="ja-JP" altLang="en-US" sz="1000" dirty="0" smtClean="0"/>
                        <a:t>・近畿圏域と東海圏域との人口比</a:t>
                      </a:r>
                      <a:r>
                        <a:rPr kumimoji="1" lang="en-US" altLang="ja-JP" sz="1000" dirty="0" smtClean="0"/>
                        <a:t>(</a:t>
                      </a:r>
                      <a:r>
                        <a:rPr kumimoji="1" lang="ja-JP" altLang="en-US" sz="1000" dirty="0" smtClean="0"/>
                        <a:t> </a:t>
                      </a:r>
                      <a:r>
                        <a:rPr kumimoji="1" lang="en-US" altLang="ja-JP" sz="1000" dirty="0" smtClean="0"/>
                        <a:t>1.57</a:t>
                      </a:r>
                      <a:r>
                        <a:rPr kumimoji="1" lang="ja-JP" altLang="en-US" sz="1000" dirty="0" smtClean="0"/>
                        <a:t> </a:t>
                      </a:r>
                      <a:r>
                        <a:rPr kumimoji="1" lang="en-US" altLang="ja-JP" sz="1000" dirty="0" smtClean="0"/>
                        <a:t>:</a:t>
                      </a:r>
                      <a:r>
                        <a:rPr kumimoji="1" lang="ja-JP" altLang="en-US" sz="1000" dirty="0" smtClean="0"/>
                        <a:t> </a:t>
                      </a:r>
                      <a:r>
                        <a:rPr kumimoji="1" lang="en-US" altLang="ja-JP" sz="1000" dirty="0" smtClean="0"/>
                        <a:t>1</a:t>
                      </a:r>
                      <a:r>
                        <a:rPr kumimoji="1" lang="ja-JP" altLang="en-US" sz="1000" dirty="0" smtClean="0"/>
                        <a:t> </a:t>
                      </a:r>
                      <a:r>
                        <a:rPr kumimoji="1" lang="en-US" altLang="ja-JP" sz="1000" dirty="0" smtClean="0"/>
                        <a:t>)</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186642">
                <a:tc>
                  <a:txBody>
                    <a:bodyPr/>
                    <a:lstStyle/>
                    <a:p>
                      <a:r>
                        <a:rPr kumimoji="1" lang="ja-JP" altLang="en-US" sz="1050" dirty="0" smtClean="0"/>
                        <a:t>その他国内から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050" u="none" dirty="0" smtClean="0"/>
                        <a:t>　約</a:t>
                      </a:r>
                      <a:r>
                        <a:rPr kumimoji="1" lang="en-US" altLang="ja-JP" sz="1050" u="none" dirty="0" smtClean="0"/>
                        <a:t>850</a:t>
                      </a:r>
                      <a:r>
                        <a:rPr kumimoji="1" lang="ja-JP" altLang="en-US" sz="1050" u="none" dirty="0" smtClean="0"/>
                        <a:t>万人</a:t>
                      </a:r>
                      <a:endParaRPr kumimoji="1" lang="ja-JP" altLang="en-US" sz="1050" u="none"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000" dirty="0" smtClean="0"/>
                        <a:t>・その他国内から</a:t>
                      </a:r>
                      <a:r>
                        <a:rPr kumimoji="1" lang="en-US" altLang="ja-JP" sz="1000" dirty="0" smtClean="0"/>
                        <a:t>37.3%</a:t>
                      </a:r>
                      <a:r>
                        <a:rPr kumimoji="1" lang="ja-JP" altLang="en-US" sz="1000" dirty="0" smtClean="0"/>
                        <a:t>が来場</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186642">
                <a:tc>
                  <a:txBody>
                    <a:bodyPr/>
                    <a:lstStyle/>
                    <a:p>
                      <a:r>
                        <a:rPr kumimoji="1" lang="ja-JP" altLang="en-US" sz="1050" dirty="0" smtClean="0"/>
                        <a:t>海外から</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050" u="none" dirty="0" smtClean="0"/>
                        <a:t>　約</a:t>
                      </a:r>
                      <a:r>
                        <a:rPr kumimoji="1" lang="en-US" altLang="ja-JP" sz="1050" u="none" dirty="0" smtClean="0"/>
                        <a:t>150</a:t>
                      </a:r>
                      <a:r>
                        <a:rPr kumimoji="1" lang="ja-JP" altLang="en-US" sz="1050" u="none" dirty="0" smtClean="0"/>
                        <a:t>万人</a:t>
                      </a:r>
                      <a:endParaRPr kumimoji="1" lang="ja-JP" altLang="en-US" sz="1050" u="none"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ja-JP" altLang="en-US" sz="1000" dirty="0" smtClean="0"/>
                        <a:t>・海外から</a:t>
                      </a:r>
                      <a:r>
                        <a:rPr kumimoji="1" lang="en-US" altLang="ja-JP" sz="1000" dirty="0" smtClean="0"/>
                        <a:t>4.6%</a:t>
                      </a:r>
                      <a:r>
                        <a:rPr kumimoji="1" lang="ja-JP" altLang="en-US" sz="1000" dirty="0" smtClean="0"/>
                        <a:t>が来場</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186642">
                <a:tc>
                  <a:txBody>
                    <a:bodyPr/>
                    <a:lstStyle/>
                    <a:p>
                      <a:pPr algn="ctr"/>
                      <a:r>
                        <a:rPr kumimoji="1" lang="ja-JP" altLang="en-US" sz="1050" dirty="0" smtClean="0"/>
                        <a:t>計</a:t>
                      </a:r>
                      <a:endParaRPr kumimoji="1" lang="ja-JP" altLang="en-US" sz="105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l"/>
                      <a:r>
                        <a:rPr kumimoji="1" lang="ja-JP" altLang="en-US" sz="1050" u="none" dirty="0" smtClean="0"/>
                        <a:t>　</a:t>
                      </a:r>
                      <a:r>
                        <a:rPr kumimoji="1" lang="ja-JP" altLang="en-US" sz="1050" u="none" baseline="0" dirty="0" smtClean="0"/>
                        <a:t> </a:t>
                      </a:r>
                      <a:r>
                        <a:rPr kumimoji="1" lang="en-US" altLang="ja-JP" sz="1050" u="none" dirty="0" smtClean="0"/>
                        <a:t>3000</a:t>
                      </a:r>
                      <a:r>
                        <a:rPr kumimoji="1" lang="ja-JP" altLang="en-US" sz="1050" u="none" dirty="0" smtClean="0"/>
                        <a:t>万人</a:t>
                      </a:r>
                      <a:endParaRPr kumimoji="1" lang="ja-JP" altLang="en-US" sz="1050" u="none"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Tree>
    <p:extLst>
      <p:ext uri="{BB962C8B-B14F-4D97-AF65-F5344CB8AC3E}">
        <p14:creationId xmlns:p14="http://schemas.microsoft.com/office/powerpoint/2010/main" val="405977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15</a:t>
            </a:fld>
            <a:endParaRPr lang="ja-JP" altLang="en-US">
              <a:solidFill>
                <a:prstClr val="black">
                  <a:tint val="75000"/>
                </a:prstClr>
              </a:solidFill>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0423" y="3797704"/>
            <a:ext cx="4487892" cy="3119953"/>
          </a:xfrm>
          <a:prstGeom prst="rect">
            <a:avLst/>
          </a:prstGeom>
        </p:spPr>
      </p:pic>
      <p:sp>
        <p:nvSpPr>
          <p:cNvPr id="4" name="テキスト ボックス 3"/>
          <p:cNvSpPr txBox="1"/>
          <p:nvPr/>
        </p:nvSpPr>
        <p:spPr>
          <a:xfrm>
            <a:off x="76133" y="597269"/>
            <a:ext cx="6567055" cy="307777"/>
          </a:xfrm>
          <a:prstGeom prst="rect">
            <a:avLst/>
          </a:prstGeom>
          <a:noFill/>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■開催候補地（案）としての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夢</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洲</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地区</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（大阪市此花区）</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テキスト ボックス 6"/>
          <p:cNvSpPr txBox="1"/>
          <p:nvPr/>
        </p:nvSpPr>
        <p:spPr>
          <a:xfrm>
            <a:off x="66043" y="905046"/>
            <a:ext cx="6715931" cy="1759456"/>
          </a:xfrm>
          <a:prstGeom prst="rect">
            <a:avLst/>
          </a:prstGeom>
          <a:noFill/>
        </p:spPr>
        <p:txBody>
          <a:bodyPr wrap="square" rtlCol="0">
            <a:spAutoFit/>
          </a:bodyPr>
          <a:lstStyle/>
          <a:p>
            <a:pPr marL="261938" indent="-87313">
              <a:lnSpc>
                <a:spcPts val="15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・地勢的に日本の交通・物流の結節点である大阪は、世界初の海上空港として開港した関西国際空港、阪神港などのインフラ</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を有し、アジアを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はじめとした世界の玄関口である。近年、全国</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平均を大幅に上回る外国人旅行客数の増加率を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記録するなど、世界の交流の舞台となっている。また、大阪・関西には、</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医療・健康に</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関する</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企業、研究機関、大学等が</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集積している。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363538" indent="-188913">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87313">
              <a:lnSpc>
                <a:spcPts val="15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・その中でも、夢洲地区は、神戸</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京都など各都市からのアクセス面の利便性が高く、環境・エネルギー等の先端産業の集積や</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MICE</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機能と国際的</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エンターテイメントなど</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魅力あ</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る</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観光</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拠点形成</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をめざす地区であり、世界</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への情報発信拠点として、ふさわしい地で</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ある。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377371" y="2898069"/>
            <a:ext cx="6265817" cy="669414"/>
          </a:xfrm>
          <a:prstGeom prst="rect">
            <a:avLst/>
          </a:prstGeom>
          <a:noFill/>
        </p:spPr>
        <p:txBody>
          <a:bodyPr wrap="square" rtlCol="0">
            <a:spAutoFit/>
          </a:bodyPr>
          <a:lstStyle/>
          <a:p>
            <a:pPr>
              <a:lnSpc>
                <a:spcPts val="1500"/>
              </a:lnSpc>
            </a:pP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利用可能面積は最大</a:t>
            </a:r>
            <a:r>
              <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160ha</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程度と想定</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87313">
              <a:lnSpc>
                <a:spcPts val="15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夢洲</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は</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世界第一級</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の統合型リゾート（ＩＲ）の整備が計画されており、現在埋立中。</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261938" indent="-87313">
              <a:lnSpc>
                <a:spcPts val="15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これらの計画、地盤沈下も見越したスケジュール等の調整による。</a:t>
            </a:r>
            <a:endPar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9" name="図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4448" y="7823200"/>
            <a:ext cx="2815537" cy="1841800"/>
          </a:xfrm>
          <a:prstGeom prst="rect">
            <a:avLst/>
          </a:prstGeom>
        </p:spPr>
      </p:pic>
      <p:sp>
        <p:nvSpPr>
          <p:cNvPr id="20" name="テキスト ボックス 19"/>
          <p:cNvSpPr txBox="1"/>
          <p:nvPr/>
        </p:nvSpPr>
        <p:spPr>
          <a:xfrm>
            <a:off x="1774008" y="7417096"/>
            <a:ext cx="956415" cy="261610"/>
          </a:xfrm>
          <a:prstGeom prst="rect">
            <a:avLst/>
          </a:prstGeom>
          <a:noFill/>
        </p:spPr>
        <p:txBody>
          <a:bodyPr wrap="square" rtlCol="0">
            <a:spAutoFit/>
          </a:bodyPr>
          <a:lstStyle/>
          <a:p>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夢</a:t>
            </a:r>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洲</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地区</a:t>
            </a:r>
            <a:endPar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rotWithShape="1">
          <a:blip r:embed="rId4" cstate="print">
            <a:extLst>
              <a:ext uri="{28A0092B-C50C-407E-A947-70E740481C1C}">
                <a14:useLocalDpi xmlns:a14="http://schemas.microsoft.com/office/drawing/2010/main" val="0"/>
              </a:ext>
            </a:extLst>
          </a:blip>
          <a:srcRect l="9801"/>
          <a:stretch/>
        </p:blipFill>
        <p:spPr>
          <a:xfrm>
            <a:off x="4005943" y="6931619"/>
            <a:ext cx="2264745" cy="2875513"/>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511044">
            <a:off x="4658300" y="6026386"/>
            <a:ext cx="1236852" cy="674114"/>
          </a:xfrm>
          <a:prstGeom prst="rect">
            <a:avLst/>
          </a:prstGeom>
        </p:spPr>
      </p:pic>
    </p:spTree>
    <p:extLst>
      <p:ext uri="{BB962C8B-B14F-4D97-AF65-F5344CB8AC3E}">
        <p14:creationId xmlns:p14="http://schemas.microsoft.com/office/powerpoint/2010/main" val="16690930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16</a:t>
            </a:fld>
            <a:endParaRPr lang="ja-JP" altLang="en-US">
              <a:solidFill>
                <a:prstClr val="black">
                  <a:tint val="75000"/>
                </a:prstClr>
              </a:solidFill>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3143" y="1104635"/>
            <a:ext cx="5739162" cy="3220345"/>
          </a:xfrm>
          <a:prstGeom prst="rect">
            <a:avLst/>
          </a:prstGeom>
        </p:spPr>
      </p:pic>
      <p:pic>
        <p:nvPicPr>
          <p:cNvPr id="1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649" y="5157432"/>
            <a:ext cx="6310889" cy="4125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テキスト ボックス 4"/>
          <p:cNvSpPr txBox="1"/>
          <p:nvPr/>
        </p:nvSpPr>
        <p:spPr>
          <a:xfrm>
            <a:off x="2733692" y="6807335"/>
            <a:ext cx="1577051" cy="553998"/>
          </a:xfrm>
          <a:prstGeom prst="rect">
            <a:avLst/>
          </a:prstGeom>
          <a:solidFill>
            <a:schemeClr val="bg1"/>
          </a:solidFill>
        </p:spPr>
        <p:txBody>
          <a:bodyPr wrap="square" tIns="0" rtlCol="0" anchor="ctr" anchorCtr="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en-US" altLang="ja-JP" sz="1200" b="1" dirty="0" smtClean="0">
                <a:solidFill>
                  <a:prstClr val="black"/>
                </a:solidFill>
              </a:rPr>
              <a:t>2025</a:t>
            </a:r>
          </a:p>
          <a:p>
            <a:pPr algn="ctr"/>
            <a:r>
              <a:rPr lang="ja-JP" altLang="en-US" sz="1050" b="1" dirty="0" smtClean="0">
                <a:solidFill>
                  <a:prstClr val="black"/>
                </a:solidFill>
              </a:rPr>
              <a:t>日本万国博覧会</a:t>
            </a:r>
            <a:endParaRPr lang="en-US" altLang="ja-JP" sz="1050" b="1" dirty="0" smtClean="0">
              <a:solidFill>
                <a:prstClr val="black"/>
              </a:solidFill>
            </a:endParaRPr>
          </a:p>
          <a:p>
            <a:r>
              <a:rPr lang="ja-JP" altLang="en-US" sz="1050" b="1" dirty="0" smtClean="0">
                <a:solidFill>
                  <a:prstClr val="black"/>
                </a:solidFill>
              </a:rPr>
              <a:t>　＜健康・長寿＞</a:t>
            </a:r>
            <a:endParaRPr lang="ja-JP" altLang="en-US" sz="1050" b="1" dirty="0">
              <a:solidFill>
                <a:prstClr val="black"/>
              </a:solidFill>
            </a:endParaRPr>
          </a:p>
        </p:txBody>
      </p:sp>
    </p:spTree>
    <p:extLst>
      <p:ext uri="{BB962C8B-B14F-4D97-AF65-F5344CB8AC3E}">
        <p14:creationId xmlns:p14="http://schemas.microsoft.com/office/powerpoint/2010/main" val="31829284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3995649"/>
            <a:ext cx="5915025" cy="1914702"/>
          </a:xfrm>
          <a:ln w="19050">
            <a:solidFill>
              <a:srgbClr val="9999FF"/>
            </a:solidFill>
          </a:ln>
        </p:spPr>
        <p:txBody>
          <a:bodyPr/>
          <a:lstStyle/>
          <a:p>
            <a:pPr algn="ctr"/>
            <a:r>
              <a:rPr kumimoji="1" lang="en-US" altLang="ja-JP" dirty="0" smtClean="0">
                <a:latin typeface="メイリオ" panose="020B0604030504040204" pitchFamily="50" charset="-128"/>
                <a:ea typeface="メイリオ" panose="020B0604030504040204" pitchFamily="50" charset="-128"/>
              </a:rPr>
              <a:t>Ⅱ</a:t>
            </a:r>
            <a:r>
              <a:rPr kumimoji="1" lang="ja-JP" altLang="en-US" dirty="0" smtClean="0">
                <a:latin typeface="メイリオ" panose="020B0604030504040204" pitchFamily="50" charset="-128"/>
                <a:ea typeface="メイリオ" panose="020B0604030504040204" pitchFamily="50" charset="-128"/>
              </a:rPr>
              <a:t>　事業展開イメージ</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17</a:t>
            </a:fld>
            <a:endParaRPr lang="ja-JP" altLang="en-US">
              <a:solidFill>
                <a:prstClr val="black">
                  <a:tint val="75000"/>
                </a:prstClr>
              </a:solidFill>
            </a:endParaRPr>
          </a:p>
        </p:txBody>
      </p:sp>
    </p:spTree>
    <p:extLst>
      <p:ext uri="{BB962C8B-B14F-4D97-AF65-F5344CB8AC3E}">
        <p14:creationId xmlns:p14="http://schemas.microsoft.com/office/powerpoint/2010/main" val="13530449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18</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雲 65"/>
          <p:cNvSpPr/>
          <p:nvPr/>
        </p:nvSpPr>
        <p:spPr>
          <a:xfrm>
            <a:off x="355100" y="6677960"/>
            <a:ext cx="1620957" cy="1501764"/>
          </a:xfrm>
          <a:prstGeom prst="cloud">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19</a:t>
            </a:fld>
            <a:endParaRPr lang="ja-JP" altLang="en-US">
              <a:solidFill>
                <a:prstClr val="black">
                  <a:tint val="75000"/>
                </a:prstClr>
              </a:solidFill>
            </a:endParaRPr>
          </a:p>
        </p:txBody>
      </p:sp>
      <p:sp>
        <p:nvSpPr>
          <p:cNvPr id="2" name="テキスト ボックス 1"/>
          <p:cNvSpPr txBox="1"/>
          <p:nvPr/>
        </p:nvSpPr>
        <p:spPr>
          <a:xfrm>
            <a:off x="99921" y="538971"/>
            <a:ext cx="6726522" cy="3416320"/>
          </a:xfrm>
          <a:prstGeom prst="rect">
            <a:avLst/>
          </a:prstGeom>
          <a:noFill/>
        </p:spPr>
        <p:txBody>
          <a:bodyPr wrap="square" rtlCol="0">
            <a:spAutoFit/>
          </a:bodyPr>
          <a:lstStyle/>
          <a:p>
            <a:pPr algn="ctr"/>
            <a:r>
              <a:rPr lang="ja-JP" altLang="en-US" sz="3600" dirty="0" smtClean="0">
                <a:solidFill>
                  <a:prstClr val="black"/>
                </a:solidFill>
                <a:latin typeface="メイリオ" panose="020B0604030504040204" pitchFamily="50" charset="-128"/>
                <a:ea typeface="メイリオ" panose="020B0604030504040204" pitchFamily="50" charset="-128"/>
              </a:rPr>
              <a:t>世界から“知”を集め</a:t>
            </a:r>
            <a:endParaRPr lang="en-US" altLang="ja-JP" sz="3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3600" dirty="0" smtClean="0">
                <a:solidFill>
                  <a:prstClr val="black"/>
                </a:solidFill>
                <a:latin typeface="メイリオ" panose="020B0604030504040204" pitchFamily="50" charset="-128"/>
                <a:ea typeface="メイリオ" panose="020B0604030504040204" pitchFamily="50" charset="-128"/>
              </a:rPr>
              <a:t>博覧を超えた</a:t>
            </a:r>
            <a:endParaRPr lang="en-US" altLang="ja-JP" sz="3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3600" dirty="0" smtClean="0">
                <a:solidFill>
                  <a:prstClr val="black"/>
                </a:solidFill>
                <a:latin typeface="メイリオ" panose="020B0604030504040204" pitchFamily="50" charset="-128"/>
                <a:ea typeface="メイリオ" panose="020B0604030504040204" pitchFamily="50" charset="-128"/>
              </a:rPr>
              <a:t>「参加・体験」によって</a:t>
            </a:r>
            <a:endParaRPr lang="en-US" altLang="ja-JP" sz="3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3600" dirty="0" smtClean="0">
                <a:solidFill>
                  <a:prstClr val="black"/>
                </a:solidFill>
                <a:latin typeface="メイリオ" panose="020B0604030504040204" pitchFamily="50" charset="-128"/>
                <a:ea typeface="メイリオ" panose="020B0604030504040204" pitchFamily="50" charset="-128"/>
              </a:rPr>
              <a:t>“人類の健康・長寿への挑戦”</a:t>
            </a:r>
            <a:endParaRPr lang="en-US" altLang="ja-JP" sz="3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3600" dirty="0" smtClean="0">
                <a:solidFill>
                  <a:prstClr val="black"/>
                </a:solidFill>
                <a:latin typeface="メイリオ" panose="020B0604030504040204" pitchFamily="50" charset="-128"/>
                <a:ea typeface="メイリオ" panose="020B0604030504040204" pitchFamily="50" charset="-128"/>
              </a:rPr>
              <a:t>に向けた行動を呼びおこす</a:t>
            </a:r>
            <a:endParaRPr lang="en-US" altLang="ja-JP" sz="3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3600" dirty="0" smtClean="0">
                <a:solidFill>
                  <a:prstClr val="black"/>
                </a:solidFill>
                <a:latin typeface="メイリオ" panose="020B0604030504040204" pitchFamily="50" charset="-128"/>
                <a:ea typeface="メイリオ" panose="020B0604030504040204" pitchFamily="50" charset="-128"/>
              </a:rPr>
              <a:t>交流の舞台　</a:t>
            </a:r>
            <a:endParaRPr lang="ja-JP" altLang="en-US" sz="3600" dirty="0">
              <a:solidFill>
                <a:prstClr val="black"/>
              </a:solidFill>
              <a:latin typeface="メイリオ" panose="020B0604030504040204" pitchFamily="50" charset="-128"/>
              <a:ea typeface="メイリオ" panose="020B0604030504040204" pitchFamily="50" charset="-128"/>
            </a:endParaRPr>
          </a:p>
        </p:txBody>
      </p:sp>
      <p:sp>
        <p:nvSpPr>
          <p:cNvPr id="73" name="テキスト ボックス 72"/>
          <p:cNvSpPr txBox="1"/>
          <p:nvPr/>
        </p:nvSpPr>
        <p:spPr>
          <a:xfrm>
            <a:off x="2759586" y="53257"/>
            <a:ext cx="1338828" cy="369332"/>
          </a:xfrm>
          <a:prstGeom prst="rect">
            <a:avLst/>
          </a:prstGeom>
          <a:noFill/>
        </p:spPr>
        <p:txBody>
          <a:bodyPr wrap="none" rtlCol="0">
            <a:spAutoFit/>
          </a:bodyPr>
          <a:lstStyle/>
          <a:p>
            <a:r>
              <a:rPr lang="ja-JP" altLang="en-US" b="1" dirty="0">
                <a:solidFill>
                  <a:prstClr val="black"/>
                </a:solidFill>
                <a:latin typeface="メイリオ" panose="020B0604030504040204" pitchFamily="50" charset="-128"/>
                <a:ea typeface="メイリオ" panose="020B0604030504040204" pitchFamily="50" charset="-128"/>
              </a:rPr>
              <a:t>コンセプト</a:t>
            </a:r>
          </a:p>
        </p:txBody>
      </p:sp>
      <p:sp>
        <p:nvSpPr>
          <p:cNvPr id="4" name="星 32 3"/>
          <p:cNvSpPr/>
          <p:nvPr/>
        </p:nvSpPr>
        <p:spPr>
          <a:xfrm>
            <a:off x="2122171" y="5054138"/>
            <a:ext cx="2376400" cy="2109477"/>
          </a:xfrm>
          <a:prstGeom prst="star32">
            <a:avLst/>
          </a:prstGeom>
          <a:gradFill flip="none" rotWithShape="1">
            <a:gsLst>
              <a:gs pos="0">
                <a:srgbClr val="FFFF00">
                  <a:shade val="30000"/>
                  <a:satMod val="115000"/>
                </a:srgbClr>
              </a:gs>
              <a:gs pos="50000">
                <a:srgbClr val="FFFF00">
                  <a:shade val="67500"/>
                  <a:satMod val="115000"/>
                </a:srgbClr>
              </a:gs>
              <a:gs pos="100000">
                <a:srgbClr val="FFFF00">
                  <a:shade val="100000"/>
                  <a:satMod val="11500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5" name="二等辺三角形 4"/>
          <p:cNvSpPr/>
          <p:nvPr/>
        </p:nvSpPr>
        <p:spPr>
          <a:xfrm rot="3489351">
            <a:off x="1716928" y="6721601"/>
            <a:ext cx="810489" cy="350652"/>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8" name="二等辺三角形 67"/>
          <p:cNvSpPr/>
          <p:nvPr/>
        </p:nvSpPr>
        <p:spPr>
          <a:xfrm rot="3358367">
            <a:off x="3962571" y="5242499"/>
            <a:ext cx="1185050" cy="439004"/>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テキスト ボックス 5"/>
          <p:cNvSpPr txBox="1"/>
          <p:nvPr/>
        </p:nvSpPr>
        <p:spPr>
          <a:xfrm>
            <a:off x="497540" y="6306284"/>
            <a:ext cx="1261884" cy="307777"/>
          </a:xfrm>
          <a:prstGeom prst="rect">
            <a:avLst/>
          </a:prstGeom>
          <a:gradFill flip="none" rotWithShape="1">
            <a:gsLst>
              <a:gs pos="0">
                <a:srgbClr val="92D050">
                  <a:tint val="66000"/>
                  <a:satMod val="160000"/>
                </a:srgbClr>
              </a:gs>
              <a:gs pos="50000">
                <a:srgbClr val="92D050">
                  <a:tint val="44500"/>
                  <a:satMod val="160000"/>
                </a:srgbClr>
              </a:gs>
              <a:gs pos="100000">
                <a:srgbClr val="92D050">
                  <a:tint val="23500"/>
                  <a:satMod val="160000"/>
                </a:srgbClr>
              </a:gs>
            </a:gsLst>
            <a:path path="circle">
              <a:fillToRect l="50000" t="50000" r="50000" b="50000"/>
            </a:path>
            <a:tileRect/>
          </a:gradFill>
          <a:ln>
            <a:noFill/>
          </a:ln>
        </p:spPr>
        <p:style>
          <a:lnRef idx="1">
            <a:schemeClr val="accent3"/>
          </a:lnRef>
          <a:fillRef idx="2">
            <a:schemeClr val="accent3"/>
          </a:fillRef>
          <a:effectRef idx="1">
            <a:schemeClr val="accent3"/>
          </a:effectRef>
          <a:fontRef idx="minor">
            <a:schemeClr val="dk1"/>
          </a:fontRef>
        </p:style>
        <p:txBody>
          <a:bodyPr wrap="none" rtlCol="0">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開催前の活動</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2" name="テキスト ボックス 71"/>
          <p:cNvSpPr txBox="1"/>
          <p:nvPr/>
        </p:nvSpPr>
        <p:spPr>
          <a:xfrm>
            <a:off x="2358432" y="4248974"/>
            <a:ext cx="1797921" cy="738664"/>
          </a:xfrm>
          <a:prstGeom prst="rect">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path path="circle">
              <a:fillToRect l="50000" t="50000" r="50000" b="50000"/>
            </a:path>
            <a:tileRect/>
          </a:gradFill>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２０２５</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日本万国博覧会</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　催</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7" name="テキスト ボックス 76"/>
          <p:cNvSpPr txBox="1"/>
          <p:nvPr/>
        </p:nvSpPr>
        <p:spPr>
          <a:xfrm>
            <a:off x="397374" y="7030615"/>
            <a:ext cx="1569660" cy="861774"/>
          </a:xfrm>
          <a:prstGeom prst="rect">
            <a:avLst/>
          </a:prstGeom>
          <a:noFill/>
        </p:spPr>
        <p:txBody>
          <a:bodyPr wrap="none" rtlCol="0">
            <a:spAutoFit/>
          </a:bodyPr>
          <a:lstStyle/>
          <a:p>
            <a:pPr algn="ctr"/>
            <a:r>
              <a:rPr lang="ja-JP" altLang="en-US" b="1" dirty="0">
                <a:solidFill>
                  <a:prstClr val="black"/>
                </a:solidFill>
                <a:latin typeface="メイリオ" panose="020B0604030504040204" pitchFamily="50" charset="-128"/>
                <a:ea typeface="メイリオ" panose="020B0604030504040204" pitchFamily="50" charset="-128"/>
              </a:rPr>
              <a:t>＜知の創造＞</a:t>
            </a:r>
            <a:endParaRPr lang="en-US" altLang="ja-JP" b="1" dirty="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世界に向け</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呼びかけ</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78" name="テキスト ボックス 77"/>
          <p:cNvSpPr txBox="1"/>
          <p:nvPr/>
        </p:nvSpPr>
        <p:spPr>
          <a:xfrm>
            <a:off x="2294707" y="5481156"/>
            <a:ext cx="2031326" cy="1415772"/>
          </a:xfrm>
          <a:prstGeom prst="rect">
            <a:avLst/>
          </a:prstGeom>
          <a:noFill/>
        </p:spPr>
        <p:txBody>
          <a:bodyPr wrap="none" rtlCol="0">
            <a:spAutoFit/>
          </a:bodyPr>
          <a:lstStyle/>
          <a:p>
            <a:pPr algn="ctr"/>
            <a:r>
              <a:rPr lang="ja-JP" altLang="en-US" b="1" dirty="0">
                <a:solidFill>
                  <a:prstClr val="black"/>
                </a:solidFill>
                <a:latin typeface="メイリオ" panose="020B0604030504040204" pitchFamily="50" charset="-128"/>
                <a:ea typeface="メイリオ" panose="020B0604030504040204" pitchFamily="50" charset="-128"/>
              </a:rPr>
              <a:t>＜知の結集</a:t>
            </a:r>
            <a:r>
              <a:rPr lang="ja-JP" altLang="en-US" b="1" dirty="0" smtClean="0">
                <a:solidFill>
                  <a:prstClr val="black"/>
                </a:solidFill>
                <a:latin typeface="メイリオ" panose="020B0604030504040204" pitchFamily="50" charset="-128"/>
                <a:ea typeface="メイリオ" panose="020B0604030504040204" pitchFamily="50" charset="-128"/>
              </a:rPr>
              <a:t>＞</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lgn="ctr"/>
            <a:endParaRPr lang="en-US" altLang="ja-JP" sz="1600" dirty="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世界的規模で</a:t>
            </a:r>
            <a:endParaRPr lang="en-US" altLang="ja-JP" sz="1600" dirty="0" smtClean="0">
              <a:solidFill>
                <a:prstClr val="black"/>
              </a:solidFill>
              <a:latin typeface="メイリオ" panose="020B0604030504040204" pitchFamily="50" charset="-128"/>
              <a:ea typeface="メイリオ" panose="020B0604030504040204" pitchFamily="50" charset="-128"/>
            </a:endParaRPr>
          </a:p>
          <a:p>
            <a:pPr algn="ctr"/>
            <a:r>
              <a:rPr lang="ja-JP" altLang="en-US" b="1" dirty="0" smtClean="0">
                <a:solidFill>
                  <a:prstClr val="black"/>
                </a:solidFill>
                <a:latin typeface="メイリオ" panose="020B0604030504040204" pitchFamily="50" charset="-128"/>
                <a:ea typeface="メイリオ" panose="020B0604030504040204" pitchFamily="50" charset="-128"/>
              </a:rPr>
              <a:t>＜健康への挑戦＞</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lgn="ctr"/>
            <a:r>
              <a:rPr lang="ja-JP" altLang="en-US" sz="1600" dirty="0" smtClean="0">
                <a:solidFill>
                  <a:prstClr val="black"/>
                </a:solidFill>
                <a:latin typeface="メイリオ" panose="020B0604030504040204" pitchFamily="50" charset="-128"/>
                <a:ea typeface="メイリオ" panose="020B0604030504040204" pitchFamily="50" charset="-128"/>
              </a:rPr>
              <a:t>を誘発</a:t>
            </a:r>
            <a:endParaRPr lang="en-US" altLang="ja-JP" sz="1600" dirty="0" smtClean="0">
              <a:solidFill>
                <a:prstClr val="black"/>
              </a:solidFill>
              <a:latin typeface="メイリオ" panose="020B0604030504040204" pitchFamily="50" charset="-128"/>
              <a:ea typeface="メイリオ" panose="020B0604030504040204" pitchFamily="50" charset="-128"/>
            </a:endParaRPr>
          </a:p>
        </p:txBody>
      </p:sp>
      <p:sp>
        <p:nvSpPr>
          <p:cNvPr id="16" name="円/楕円 15"/>
          <p:cNvSpPr/>
          <p:nvPr/>
        </p:nvSpPr>
        <p:spPr>
          <a:xfrm>
            <a:off x="4621575" y="3640975"/>
            <a:ext cx="2204867" cy="2192746"/>
          </a:xfrm>
          <a:prstGeom prst="ellipse">
            <a:avLst/>
          </a:prstGeom>
          <a:gradFill flip="none" rotWithShape="1">
            <a:gsLst>
              <a:gs pos="0">
                <a:srgbClr val="FDE191"/>
              </a:gs>
              <a:gs pos="50000">
                <a:srgbClr val="FEDD66"/>
              </a:gs>
              <a:gs pos="100000">
                <a:srgbClr val="FEB602"/>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8" name="テキスト ボックス 17"/>
          <p:cNvSpPr txBox="1"/>
          <p:nvPr/>
        </p:nvSpPr>
        <p:spPr>
          <a:xfrm>
            <a:off x="5078557" y="4259075"/>
            <a:ext cx="1338828" cy="923330"/>
          </a:xfrm>
          <a:prstGeom prst="rect">
            <a:avLst/>
          </a:prstGeom>
          <a:noFill/>
        </p:spPr>
        <p:txBody>
          <a:bodyPr wrap="none" rtlCol="0">
            <a:spAutoFit/>
          </a:bodyPr>
          <a:lstStyle/>
          <a:p>
            <a:pPr algn="ctr">
              <a:lnSpc>
                <a:spcPct val="150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a:t>
            </a:r>
            <a:r>
              <a:rPr lang="ja-JP" altLang="en-US" b="1"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長寿</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lnSpc>
                <a:spcPct val="150000"/>
              </a:lnSpc>
            </a:pP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社会の実現</a:t>
            </a:r>
            <a:endParaRPr lang="en-US" altLang="ja-JP"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二等辺三角形 10"/>
          <p:cNvSpPr/>
          <p:nvPr/>
        </p:nvSpPr>
        <p:spPr>
          <a:xfrm rot="10800000">
            <a:off x="3002799" y="5837410"/>
            <a:ext cx="615142" cy="136331"/>
          </a:xfrm>
          <a:prstGeom prst="triangl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2" name="線吹き出し 2 (枠付き) 11"/>
          <p:cNvSpPr/>
          <p:nvPr/>
        </p:nvSpPr>
        <p:spPr>
          <a:xfrm>
            <a:off x="3002799" y="7378377"/>
            <a:ext cx="3823643" cy="2148011"/>
          </a:xfrm>
          <a:prstGeom prst="borderCallout2">
            <a:avLst>
              <a:gd name="adj1" fmla="val 19524"/>
              <a:gd name="adj2" fmla="val -584"/>
              <a:gd name="adj3" fmla="val 20298"/>
              <a:gd name="adj4" fmla="val -10145"/>
              <a:gd name="adj5" fmla="val -38429"/>
              <a:gd name="adj6" fmla="val -11548"/>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400" b="1" u="sng" dirty="0">
                <a:solidFill>
                  <a:prstClr val="black"/>
                </a:solidFill>
                <a:latin typeface="メイリオ" panose="020B0604030504040204" pitchFamily="50" charset="-128"/>
                <a:ea typeface="メイリオ" panose="020B0604030504040204" pitchFamily="50" charset="-128"/>
              </a:rPr>
              <a:t>取り組みをより効果あるものとする</a:t>
            </a:r>
            <a:r>
              <a:rPr lang="ja-JP" altLang="en-US" sz="1400" b="1" u="sng" dirty="0" smtClean="0">
                <a:solidFill>
                  <a:prstClr val="black"/>
                </a:solidFill>
                <a:latin typeface="メイリオ" panose="020B0604030504040204" pitchFamily="50" charset="-128"/>
                <a:ea typeface="メイリオ" panose="020B0604030504040204" pitchFamily="50" charset="-128"/>
              </a:rPr>
              <a:t>ため</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rPr>
              <a:t>　①来場者が主体となって参加できる工夫</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rPr>
              <a:t>　　⇒博覧を超えた</a:t>
            </a:r>
            <a:r>
              <a:rPr lang="ja-JP" altLang="en-US" sz="1200" b="1" dirty="0" smtClean="0">
                <a:solidFill>
                  <a:prstClr val="black"/>
                </a:solidFill>
                <a:latin typeface="メイリオ" panose="020B0604030504040204" pitchFamily="50" charset="-128"/>
                <a:ea typeface="メイリオ" panose="020B0604030504040204" pitchFamily="50" charset="-128"/>
              </a:rPr>
              <a:t>「参加・体験」</a:t>
            </a:r>
            <a:r>
              <a:rPr lang="ja-JP" altLang="en-US" sz="1200" dirty="0" smtClean="0">
                <a:solidFill>
                  <a:prstClr val="black"/>
                </a:solidFill>
                <a:latin typeface="メイリオ" panose="020B0604030504040204" pitchFamily="50" charset="-128"/>
                <a:ea typeface="メイリオ" panose="020B0604030504040204" pitchFamily="50" charset="-128"/>
              </a:rPr>
              <a:t>ができる会場</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rPr>
              <a:t>　②博覧会での取組みが社会に還元できる工夫</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⇒健康・長寿社会の実現に</a:t>
            </a:r>
            <a:r>
              <a:rPr lang="ja-JP" altLang="en-US" sz="1200" dirty="0">
                <a:solidFill>
                  <a:prstClr val="black"/>
                </a:solidFill>
                <a:latin typeface="メイリオ" panose="020B0604030504040204" pitchFamily="50" charset="-128"/>
                <a:ea typeface="メイリオ" panose="020B0604030504040204" pitchFamily="50" charset="-128"/>
              </a:rPr>
              <a:t>向けた</a:t>
            </a:r>
            <a:r>
              <a:rPr lang="ja-JP" altLang="en-US" sz="1200" b="1" dirty="0">
                <a:solidFill>
                  <a:prstClr val="black"/>
                </a:solidFill>
                <a:latin typeface="メイリオ" panose="020B0604030504040204" pitchFamily="50" charset="-128"/>
                <a:ea typeface="メイリオ" panose="020B0604030504040204" pitchFamily="50" charset="-128"/>
              </a:rPr>
              <a:t>「実験場」</a:t>
            </a:r>
            <a:r>
              <a:rPr lang="ja-JP" altLang="en-US" sz="1200" dirty="0" smtClean="0">
                <a:solidFill>
                  <a:prstClr val="black"/>
                </a:solidFill>
                <a:latin typeface="メイリオ" panose="020B0604030504040204" pitchFamily="50" charset="-128"/>
                <a:ea typeface="メイリオ" panose="020B0604030504040204" pitchFamily="50" charset="-128"/>
              </a:rPr>
              <a:t>と</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なる</a:t>
            </a:r>
            <a:r>
              <a:rPr lang="ja-JP" altLang="en-US" sz="1200" dirty="0">
                <a:solidFill>
                  <a:prstClr val="black"/>
                </a:solidFill>
                <a:latin typeface="メイリオ" panose="020B0604030504040204" pitchFamily="50" charset="-128"/>
                <a:ea typeface="メイリオ" panose="020B0604030504040204" pitchFamily="50" charset="-128"/>
              </a:rPr>
              <a:t>会場</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rPr>
              <a:t>　③世界的規模での「挑戦」を誘発する工夫</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⇒多様</a:t>
            </a:r>
            <a:r>
              <a:rPr lang="ja-JP" altLang="en-US" sz="1200" dirty="0">
                <a:solidFill>
                  <a:prstClr val="black"/>
                </a:solidFill>
                <a:latin typeface="メイリオ" panose="020B0604030504040204" pitchFamily="50" charset="-128"/>
                <a:ea typeface="メイリオ" panose="020B0604030504040204" pitchFamily="50" charset="-128"/>
              </a:rPr>
              <a:t>かつ多数の</a:t>
            </a:r>
            <a:r>
              <a:rPr lang="ja-JP" altLang="en-US" sz="1200" b="1" dirty="0">
                <a:solidFill>
                  <a:prstClr val="black"/>
                </a:solidFill>
                <a:latin typeface="メイリオ" panose="020B0604030504040204" pitchFamily="50" charset="-128"/>
                <a:ea typeface="メイリオ" panose="020B0604030504040204" pitchFamily="50" charset="-128"/>
              </a:rPr>
              <a:t>参加</a:t>
            </a:r>
            <a:r>
              <a:rPr lang="ja-JP" altLang="en-US" sz="1200" b="1" dirty="0" smtClean="0">
                <a:solidFill>
                  <a:prstClr val="black"/>
                </a:solidFill>
                <a:latin typeface="メイリオ" panose="020B0604030504040204" pitchFamily="50" charset="-128"/>
                <a:ea typeface="メイリオ" panose="020B0604030504040204" pitchFamily="50" charset="-128"/>
              </a:rPr>
              <a:t>と提案</a:t>
            </a:r>
            <a:r>
              <a:rPr lang="ja-JP" altLang="en-US" sz="1200" b="1" dirty="0">
                <a:solidFill>
                  <a:prstClr val="black"/>
                </a:solidFill>
                <a:latin typeface="メイリオ" panose="020B0604030504040204" pitchFamily="50" charset="-128"/>
                <a:ea typeface="メイリオ" panose="020B0604030504040204" pitchFamily="50" charset="-128"/>
              </a:rPr>
              <a:t>の呼びかけ</a:t>
            </a:r>
            <a:endParaRPr lang="en-US" altLang="ja-JP" sz="1200" b="1" dirty="0">
              <a:solidFill>
                <a:prstClr val="black"/>
              </a:solidFill>
              <a:latin typeface="メイリオ" panose="020B0604030504040204" pitchFamily="50" charset="-128"/>
              <a:ea typeface="メイリオ" panose="020B0604030504040204" pitchFamily="50" charset="-128"/>
            </a:endParaRPr>
          </a:p>
          <a:p>
            <a:pPr>
              <a:lnSpc>
                <a:spcPts val="1800"/>
              </a:lnSpc>
            </a:pPr>
            <a:r>
              <a:rPr lang="ja-JP" altLang="en-US" sz="1200" dirty="0" smtClean="0">
                <a:solidFill>
                  <a:prstClr val="black"/>
                </a:solidFill>
                <a:latin typeface="メイリオ" panose="020B0604030504040204" pitchFamily="50" charset="-128"/>
                <a:ea typeface="メイリオ" panose="020B0604030504040204" pitchFamily="50" charset="-128"/>
              </a:rPr>
              <a:t>　　⇒社会的</a:t>
            </a:r>
            <a:r>
              <a:rPr lang="ja-JP" altLang="en-US" sz="1200" dirty="0">
                <a:solidFill>
                  <a:prstClr val="black"/>
                </a:solidFill>
                <a:latin typeface="メイリオ" panose="020B0604030504040204" pitchFamily="50" charset="-128"/>
                <a:ea typeface="メイリオ" panose="020B0604030504040204" pitchFamily="50" charset="-128"/>
              </a:rPr>
              <a:t>な</a:t>
            </a:r>
            <a:r>
              <a:rPr lang="ja-JP" altLang="en-US" sz="1200" b="1" dirty="0">
                <a:solidFill>
                  <a:prstClr val="black"/>
                </a:solidFill>
                <a:latin typeface="メイリオ" panose="020B0604030504040204" pitchFamily="50" charset="-128"/>
                <a:ea typeface="メイリオ" panose="020B0604030504040204" pitchFamily="50" charset="-128"/>
              </a:rPr>
              <a:t>関心の</a:t>
            </a:r>
            <a:r>
              <a:rPr lang="ja-JP" altLang="en-US" sz="1200" b="1" dirty="0" smtClean="0">
                <a:solidFill>
                  <a:prstClr val="black"/>
                </a:solidFill>
                <a:latin typeface="メイリオ" panose="020B0604030504040204" pitchFamily="50" charset="-128"/>
                <a:ea typeface="メイリオ" panose="020B0604030504040204" pitchFamily="50" charset="-128"/>
              </a:rPr>
              <a:t>喚起</a:t>
            </a:r>
            <a:endParaRPr lang="ja-JP" altLang="en-US" sz="1200" b="1" dirty="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7014562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20</a:t>
            </a:fld>
            <a:endParaRPr lang="ja-JP" altLang="en-US">
              <a:solidFill>
                <a:prstClr val="black">
                  <a:tint val="75000"/>
                </a:prstClr>
              </a:solidFill>
            </a:endParaRPr>
          </a:p>
        </p:txBody>
      </p:sp>
      <p:sp>
        <p:nvSpPr>
          <p:cNvPr id="3" name="正方形/長方形 2"/>
          <p:cNvSpPr/>
          <p:nvPr/>
        </p:nvSpPr>
        <p:spPr>
          <a:xfrm>
            <a:off x="294988" y="698485"/>
            <a:ext cx="1620957" cy="338554"/>
          </a:xfrm>
          <a:prstGeom prst="rect">
            <a:avLst/>
          </a:prstGeom>
        </p:spPr>
        <p:txBody>
          <a:bodyPr wrap="none">
            <a:spAutoFit/>
          </a:bodyPr>
          <a:lstStyle/>
          <a:p>
            <a:r>
              <a:rPr lang="ja-JP" altLang="en-US" sz="1600" b="1" dirty="0">
                <a:solidFill>
                  <a:prstClr val="black"/>
                </a:solidFill>
                <a:latin typeface="メイリオ" panose="020B0604030504040204" pitchFamily="50" charset="-128"/>
                <a:ea typeface="メイリオ" panose="020B0604030504040204" pitchFamily="50" charset="-128"/>
              </a:rPr>
              <a:t>■</a:t>
            </a:r>
            <a:r>
              <a:rPr lang="ja-JP" altLang="en-US" sz="1600" b="1" dirty="0" smtClean="0">
                <a:solidFill>
                  <a:prstClr val="black"/>
                </a:solidFill>
                <a:latin typeface="メイリオ" panose="020B0604030504040204" pitchFamily="50" charset="-128"/>
                <a:ea typeface="メイリオ" panose="020B0604030504040204" pitchFamily="50" charset="-128"/>
              </a:rPr>
              <a:t>主会場の配置</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2759586" y="24717"/>
            <a:ext cx="1338828" cy="369332"/>
          </a:xfrm>
          <a:prstGeom prst="rect">
            <a:avLst/>
          </a:prstGeom>
          <a:noFill/>
        </p:spPr>
        <p:txBody>
          <a:bodyPr wrap="none" rtlCol="0">
            <a:spAutoFit/>
          </a:bodyPr>
          <a:lstStyle/>
          <a:p>
            <a:r>
              <a:rPr lang="ja-JP" altLang="en-US" b="1" dirty="0">
                <a:solidFill>
                  <a:prstClr val="black"/>
                </a:solidFill>
                <a:latin typeface="メイリオ" panose="020B0604030504040204" pitchFamily="50" charset="-128"/>
                <a:ea typeface="メイリオ" panose="020B0604030504040204" pitchFamily="50" charset="-128"/>
              </a:rPr>
              <a:t>会場</a:t>
            </a:r>
            <a:r>
              <a:rPr lang="ja-JP" altLang="en-US" b="1" dirty="0" smtClean="0">
                <a:solidFill>
                  <a:prstClr val="black"/>
                </a:solidFill>
                <a:latin typeface="メイリオ" panose="020B0604030504040204" pitchFamily="50" charset="-128"/>
                <a:ea typeface="メイリオ" panose="020B0604030504040204" pitchFamily="50" charset="-128"/>
              </a:rPr>
              <a:t>の構成</a:t>
            </a:r>
            <a:endParaRPr lang="ja-JP" altLang="en-US" b="1" dirty="0">
              <a:solidFill>
                <a:srgbClr val="5B9BD5"/>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538214" y="8214327"/>
            <a:ext cx="6168295" cy="1318310"/>
          </a:xfrm>
          <a:prstGeom prst="rect">
            <a:avLst/>
          </a:prstGeom>
          <a:noFill/>
        </p:spPr>
        <p:txBody>
          <a:bodyPr wrap="square" rtlCol="0">
            <a:spAutoFit/>
          </a:bodyPr>
          <a:lstStyle/>
          <a:p>
            <a:pPr marL="449263" indent="-449263"/>
            <a:r>
              <a:rPr lang="ja-JP" altLang="en-US" sz="1400" b="1" dirty="0">
                <a:solidFill>
                  <a:prstClr val="black"/>
                </a:solidFill>
                <a:latin typeface="メイリオ" panose="020B0604030504040204" pitchFamily="50" charset="-128"/>
                <a:ea typeface="メイリオ" panose="020B0604030504040204" pitchFamily="50" charset="-128"/>
              </a:rPr>
              <a:t>＜</a:t>
            </a:r>
            <a:r>
              <a:rPr lang="ja-JP" altLang="en-US" sz="1400" b="1" dirty="0" smtClean="0">
                <a:solidFill>
                  <a:prstClr val="black"/>
                </a:solidFill>
                <a:latin typeface="メイリオ" panose="020B0604030504040204" pitchFamily="50" charset="-128"/>
                <a:ea typeface="メイリオ" panose="020B0604030504040204" pitchFamily="50" charset="-128"/>
              </a:rPr>
              <a:t>例＞</a:t>
            </a:r>
            <a:endParaRPr lang="en-US" altLang="ja-JP" sz="1400" b="1" dirty="0" smtClean="0">
              <a:solidFill>
                <a:prstClr val="black"/>
              </a:solidFill>
              <a:latin typeface="メイリオ" panose="020B0604030504040204" pitchFamily="50" charset="-128"/>
              <a:ea typeface="メイリオ" panose="020B0604030504040204" pitchFamily="50" charset="-128"/>
            </a:endParaRPr>
          </a:p>
          <a:p>
            <a:pPr marL="449263" indent="-449263"/>
            <a:r>
              <a:rPr lang="ja-JP" altLang="en-US" sz="1400" b="1" dirty="0">
                <a:solidFill>
                  <a:prstClr val="black"/>
                </a:solidFill>
                <a:latin typeface="メイリオ" panose="020B0604030504040204" pitchFamily="50" charset="-128"/>
                <a:ea typeface="メイリオ" panose="020B0604030504040204" pitchFamily="50" charset="-128"/>
              </a:rPr>
              <a:t>　〇</a:t>
            </a:r>
            <a:r>
              <a:rPr lang="ja-JP" altLang="en-US" sz="1400" b="1" dirty="0" smtClean="0">
                <a:solidFill>
                  <a:prstClr val="black"/>
                </a:solidFill>
                <a:latin typeface="メイリオ" panose="020B0604030504040204" pitchFamily="50" charset="-128"/>
                <a:ea typeface="メイリオ" panose="020B0604030504040204" pitchFamily="50" charset="-128"/>
              </a:rPr>
              <a:t>知のネットワーク拠点</a:t>
            </a:r>
            <a:endParaRPr lang="en-US" altLang="ja-JP" sz="1400" b="1" dirty="0" smtClean="0">
              <a:solidFill>
                <a:prstClr val="black"/>
              </a:solidFill>
              <a:latin typeface="メイリオ" panose="020B0604030504040204" pitchFamily="50" charset="-128"/>
              <a:ea typeface="メイリオ" panose="020B0604030504040204" pitchFamily="50" charset="-128"/>
            </a:endParaRPr>
          </a:p>
          <a:p>
            <a:pPr marL="449263" indent="-84138">
              <a:lnSpc>
                <a:spcPts val="1400"/>
              </a:lnSpc>
            </a:pPr>
            <a:r>
              <a:rPr lang="ja-JP" altLang="en-US" sz="1200" dirty="0" smtClean="0">
                <a:solidFill>
                  <a:prstClr val="black"/>
                </a:solidFill>
                <a:latin typeface="メイリオ" panose="020B0604030504040204" pitchFamily="50" charset="-128"/>
                <a:ea typeface="メイリオ" panose="020B0604030504040204" pitchFamily="50" charset="-128"/>
              </a:rPr>
              <a:t>・世界の様々な「知の拠点」とネットワークを結び、人類</a:t>
            </a:r>
            <a:r>
              <a:rPr lang="ja-JP" altLang="en-US" sz="1200" dirty="0">
                <a:solidFill>
                  <a:prstClr val="black"/>
                </a:solidFill>
                <a:latin typeface="メイリオ" panose="020B0604030504040204" pitchFamily="50" charset="-128"/>
                <a:ea typeface="メイリオ" panose="020B0604030504040204" pitchFamily="50" charset="-128"/>
              </a:rPr>
              <a:t>の健康に対する</a:t>
            </a:r>
            <a:r>
              <a:rPr lang="ja-JP" altLang="en-US" sz="1200" dirty="0" smtClean="0">
                <a:solidFill>
                  <a:prstClr val="black"/>
                </a:solidFill>
                <a:latin typeface="メイリオ" panose="020B0604030504040204" pitchFamily="50" charset="-128"/>
                <a:ea typeface="メイリオ" panose="020B0604030504040204" pitchFamily="50" charset="-128"/>
              </a:rPr>
              <a:t>課題と</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449263" indent="-84138">
              <a:lnSpc>
                <a:spcPts val="1400"/>
              </a:lnSpc>
            </a:pPr>
            <a:r>
              <a:rPr lang="ja-JP" altLang="en-US" sz="1200" dirty="0" smtClean="0">
                <a:solidFill>
                  <a:prstClr val="black"/>
                </a:solidFill>
                <a:latin typeface="メイリオ" panose="020B0604030504040204" pitchFamily="50" charset="-128"/>
                <a:ea typeface="メイリオ" panose="020B0604030504040204" pitchFamily="50" charset="-128"/>
              </a:rPr>
              <a:t>　対応に関する情報を発信し、挑戦をリードする。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449263" indent="-84138">
              <a:lnSpc>
                <a:spcPts val="1400"/>
              </a:lnSpc>
            </a:pPr>
            <a:r>
              <a:rPr lang="ja-JP" altLang="en-US" sz="1200" dirty="0" smtClean="0">
                <a:solidFill>
                  <a:prstClr val="black"/>
                </a:solidFill>
                <a:latin typeface="メイリオ" panose="020B0604030504040204" pitchFamily="50" charset="-128"/>
                <a:ea typeface="メイリオ" panose="020B0604030504040204" pitchFamily="50" charset="-128"/>
              </a:rPr>
              <a:t>・世界の大学、研究機関や博物館、美術館などと連携プログラム等を開催する。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449263" indent="-84138" algn="r">
              <a:lnSpc>
                <a:spcPts val="1400"/>
              </a:lnSpc>
            </a:pPr>
            <a:r>
              <a:rPr lang="ja-JP" altLang="en-US" sz="1200" dirty="0" smtClean="0">
                <a:solidFill>
                  <a:prstClr val="black"/>
                </a:solidFill>
                <a:latin typeface="メイリオ" panose="020B0604030504040204" pitchFamily="50" charset="-128"/>
                <a:ea typeface="メイリオ" panose="020B0604030504040204" pitchFamily="50" charset="-128"/>
              </a:rPr>
              <a:t>など</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531813" indent="-166688">
              <a:lnSpc>
                <a:spcPts val="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32" name="正方形/長方形 31"/>
          <p:cNvSpPr/>
          <p:nvPr/>
        </p:nvSpPr>
        <p:spPr>
          <a:xfrm>
            <a:off x="327581" y="7875773"/>
            <a:ext cx="4493538" cy="338554"/>
          </a:xfrm>
          <a:prstGeom prst="rect">
            <a:avLst/>
          </a:prstGeom>
        </p:spPr>
        <p:txBody>
          <a:bodyPr wrap="none">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rPr>
              <a:t>■世界との多様なネットワークによる広域展開</a:t>
            </a:r>
            <a:endParaRPr lang="ja-JP" altLang="en-US" sz="1600" b="1" strike="dblStrike" dirty="0">
              <a:solidFill>
                <a:prstClr val="black"/>
              </a:solidFill>
              <a:latin typeface="メイリオ" panose="020B0604030504040204" pitchFamily="50" charset="-128"/>
              <a:ea typeface="メイリオ" panose="020B0604030504040204" pitchFamily="50" charset="-128"/>
            </a:endParaRPr>
          </a:p>
        </p:txBody>
      </p:sp>
      <p:grpSp>
        <p:nvGrpSpPr>
          <p:cNvPr id="5" name="グループ化 4"/>
          <p:cNvGrpSpPr/>
          <p:nvPr/>
        </p:nvGrpSpPr>
        <p:grpSpPr>
          <a:xfrm>
            <a:off x="477675" y="1259767"/>
            <a:ext cx="6228834" cy="6056642"/>
            <a:chOff x="461639" y="1093710"/>
            <a:chExt cx="6228834" cy="6056642"/>
          </a:xfrm>
        </p:grpSpPr>
        <p:grpSp>
          <p:nvGrpSpPr>
            <p:cNvPr id="4" name="グループ化 3"/>
            <p:cNvGrpSpPr/>
            <p:nvPr/>
          </p:nvGrpSpPr>
          <p:grpSpPr>
            <a:xfrm>
              <a:off x="695666" y="2010561"/>
              <a:ext cx="5606704" cy="4339607"/>
              <a:chOff x="1063664" y="2309467"/>
              <a:chExt cx="5606704" cy="4339607"/>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val="0"/>
                  </a:ext>
                </a:extLst>
              </a:blip>
              <a:srcRect l="1297" t="7197" r="1666" b="4186"/>
              <a:stretch/>
            </p:blipFill>
            <p:spPr>
              <a:xfrm rot="5400000">
                <a:off x="1697212" y="1675919"/>
                <a:ext cx="4339607" cy="5606704"/>
              </a:xfrm>
              <a:prstGeom prst="rect">
                <a:avLst/>
              </a:prstGeom>
              <a:ln>
                <a:solidFill>
                  <a:schemeClr val="bg1">
                    <a:lumMod val="50000"/>
                  </a:schemeClr>
                </a:solidFill>
              </a:ln>
            </p:spPr>
          </p:pic>
          <p:sp>
            <p:nvSpPr>
              <p:cNvPr id="55" name="テキスト ボックス 54"/>
              <p:cNvSpPr txBox="1"/>
              <p:nvPr/>
            </p:nvSpPr>
            <p:spPr>
              <a:xfrm>
                <a:off x="1677024" y="4693145"/>
                <a:ext cx="1595309"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公式参加国</a:t>
                </a:r>
                <a:r>
                  <a:rPr lang="ja-JP" altLang="en-US" sz="1000" dirty="0" smtClean="0">
                    <a:solidFill>
                      <a:prstClr val="black"/>
                    </a:solidFill>
                    <a:latin typeface="メイリオ" panose="020B0604030504040204" pitchFamily="50" charset="-128"/>
                    <a:ea typeface="メイリオ" panose="020B0604030504040204" pitchFamily="50" charset="-128"/>
                  </a:rPr>
                  <a:t>（単独館）</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57" name="テキスト ボックス 56"/>
              <p:cNvSpPr txBox="1"/>
              <p:nvPr/>
            </p:nvSpPr>
            <p:spPr>
              <a:xfrm>
                <a:off x="2464139" y="5602056"/>
                <a:ext cx="954107" cy="430887"/>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公式参加国</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000" dirty="0" smtClean="0">
                    <a:solidFill>
                      <a:prstClr val="black"/>
                    </a:solidFill>
                    <a:latin typeface="メイリオ" panose="020B0604030504040204" pitchFamily="50" charset="-128"/>
                    <a:ea typeface="メイリオ" panose="020B0604030504040204" pitchFamily="50" charset="-128"/>
                  </a:rPr>
                  <a:t>（集合館）</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58" name="テキスト ボックス 57"/>
              <p:cNvSpPr txBox="1"/>
              <p:nvPr/>
            </p:nvSpPr>
            <p:spPr>
              <a:xfrm>
                <a:off x="3874563" y="3305838"/>
                <a:ext cx="646331" cy="276999"/>
              </a:xfrm>
              <a:prstGeom prst="rect">
                <a:avLst/>
              </a:prstGeom>
              <a:noFill/>
            </p:spPr>
            <p:txBody>
              <a:bodyPr wrap="non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日本</a:t>
                </a:r>
                <a:r>
                  <a:rPr lang="ja-JP" altLang="en-US" sz="1200" dirty="0">
                    <a:solidFill>
                      <a:prstClr val="black"/>
                    </a:solidFill>
                    <a:latin typeface="メイリオ" panose="020B0604030504040204" pitchFamily="50" charset="-128"/>
                    <a:ea typeface="メイリオ" panose="020B0604030504040204" pitchFamily="50" charset="-128"/>
                  </a:rPr>
                  <a:t>館</a:t>
                </a:r>
              </a:p>
            </p:txBody>
          </p:sp>
          <p:sp>
            <p:nvSpPr>
              <p:cNvPr id="59" name="テキスト ボックス 58"/>
              <p:cNvSpPr txBox="1"/>
              <p:nvPr/>
            </p:nvSpPr>
            <p:spPr>
              <a:xfrm>
                <a:off x="4239806" y="3047768"/>
                <a:ext cx="697627" cy="246221"/>
              </a:xfrm>
              <a:prstGeom prst="rect">
                <a:avLst/>
              </a:prstGeom>
              <a:noFill/>
            </p:spPr>
            <p:txBody>
              <a:bodyPr wrap="none" rtlCol="0">
                <a:spAutoFit/>
              </a:bodyPr>
              <a:lstStyle/>
              <a:p>
                <a:r>
                  <a:rPr lang="ja-JP" altLang="en-US" sz="1000" dirty="0" smtClean="0">
                    <a:solidFill>
                      <a:prstClr val="black"/>
                    </a:solidFill>
                    <a:latin typeface="メイリオ" panose="020B0604030504040204" pitchFamily="50" charset="-128"/>
                    <a:ea typeface="メイリオ" panose="020B0604030504040204" pitchFamily="50" charset="-128"/>
                  </a:rPr>
                  <a:t>企業出展</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60" name="テキスト ボックス 59"/>
              <p:cNvSpPr txBox="1"/>
              <p:nvPr/>
            </p:nvSpPr>
            <p:spPr>
              <a:xfrm>
                <a:off x="2812869" y="3182728"/>
                <a:ext cx="697627" cy="246221"/>
              </a:xfrm>
              <a:prstGeom prst="rect">
                <a:avLst/>
              </a:prstGeom>
              <a:noFill/>
            </p:spPr>
            <p:txBody>
              <a:bodyPr wrap="none" rtlCol="0">
                <a:spAutoFit/>
              </a:bodyPr>
              <a:lstStyle/>
              <a:p>
                <a:r>
                  <a:rPr lang="ja-JP" altLang="en-US" sz="1000" dirty="0" smtClean="0">
                    <a:solidFill>
                      <a:prstClr val="black"/>
                    </a:solidFill>
                    <a:latin typeface="メイリオ" panose="020B0604030504040204" pitchFamily="50" charset="-128"/>
                    <a:ea typeface="メイリオ" panose="020B0604030504040204" pitchFamily="50" charset="-128"/>
                  </a:rPr>
                  <a:t>大阪出展</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61" name="正方形/長方形 60"/>
              <p:cNvSpPr/>
              <p:nvPr/>
            </p:nvSpPr>
            <p:spPr>
              <a:xfrm>
                <a:off x="2574876" y="5034042"/>
                <a:ext cx="800219" cy="276999"/>
              </a:xfrm>
              <a:prstGeom prst="rect">
                <a:avLst/>
              </a:prstGeom>
            </p:spPr>
            <p:txBody>
              <a:bodyPr wrap="none">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テーマ館</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62" name="正方形/長方形 61"/>
              <p:cNvSpPr/>
              <p:nvPr/>
            </p:nvSpPr>
            <p:spPr>
              <a:xfrm>
                <a:off x="2921359" y="5900296"/>
                <a:ext cx="1261884" cy="461665"/>
              </a:xfrm>
              <a:prstGeom prst="rect">
                <a:avLst/>
              </a:prstGeom>
            </p:spPr>
            <p:txBody>
              <a:bodyPr wrap="none">
                <a:spAutoFit/>
              </a:bodyPr>
              <a:lstStyle/>
              <a:p>
                <a:pPr algn="r"/>
                <a:r>
                  <a:rPr lang="ja-JP" altLang="en-US" sz="1200" dirty="0" smtClean="0">
                    <a:solidFill>
                      <a:prstClr val="black"/>
                    </a:solidFill>
                    <a:latin typeface="メイリオ" panose="020B0604030504040204" pitchFamily="50" charset="-128"/>
                    <a:ea typeface="メイリオ" panose="020B0604030504040204" pitchFamily="50" charset="-128"/>
                  </a:rPr>
                  <a:t>テーマ</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イベントホール</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63" name="テキスト ボックス 62"/>
              <p:cNvSpPr txBox="1"/>
              <p:nvPr/>
            </p:nvSpPr>
            <p:spPr>
              <a:xfrm>
                <a:off x="3874563" y="4479271"/>
                <a:ext cx="800219" cy="215444"/>
              </a:xfrm>
              <a:prstGeom prst="rect">
                <a:avLst/>
              </a:prstGeom>
              <a:noFill/>
            </p:spPr>
            <p:txBody>
              <a:bodyPr wrap="none"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rPr>
                  <a:t>■ゲート広場</a:t>
                </a:r>
                <a:endParaRPr lang="ja-JP" altLang="en-US" sz="800" dirty="0">
                  <a:solidFill>
                    <a:prstClr val="black"/>
                  </a:solidFill>
                  <a:latin typeface="メイリオ" panose="020B0604030504040204" pitchFamily="50" charset="-128"/>
                  <a:ea typeface="メイリオ" panose="020B0604030504040204" pitchFamily="50" charset="-128"/>
                </a:endParaRPr>
              </a:p>
            </p:txBody>
          </p:sp>
          <p:sp>
            <p:nvSpPr>
              <p:cNvPr id="64" name="テキスト ボックス 63"/>
              <p:cNvSpPr txBox="1"/>
              <p:nvPr/>
            </p:nvSpPr>
            <p:spPr>
              <a:xfrm>
                <a:off x="3945479" y="4064321"/>
                <a:ext cx="389850" cy="215444"/>
              </a:xfrm>
              <a:prstGeom prst="rect">
                <a:avLst/>
              </a:prstGeom>
              <a:noFill/>
            </p:spPr>
            <p:txBody>
              <a:bodyPr wrap="none"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rPr>
                  <a:t>■駅</a:t>
                </a:r>
                <a:endParaRPr lang="ja-JP" altLang="en-US" sz="800" dirty="0">
                  <a:solidFill>
                    <a:prstClr val="black"/>
                  </a:solidFill>
                  <a:latin typeface="メイリオ" panose="020B0604030504040204" pitchFamily="50" charset="-128"/>
                  <a:ea typeface="メイリオ" panose="020B0604030504040204" pitchFamily="50" charset="-128"/>
                </a:endParaRPr>
              </a:p>
            </p:txBody>
          </p:sp>
          <p:sp>
            <p:nvSpPr>
              <p:cNvPr id="65" name="テキスト ボックス 64"/>
              <p:cNvSpPr txBox="1"/>
              <p:nvPr/>
            </p:nvSpPr>
            <p:spPr>
              <a:xfrm>
                <a:off x="2035906" y="5916921"/>
                <a:ext cx="800219" cy="215444"/>
              </a:xfrm>
              <a:prstGeom prst="rect">
                <a:avLst/>
              </a:prstGeom>
              <a:noFill/>
            </p:spPr>
            <p:txBody>
              <a:bodyPr wrap="none" rtlCol="0">
                <a:spAutoFit/>
              </a:bodyPr>
              <a:lstStyle/>
              <a:p>
                <a:r>
                  <a:rPr lang="ja-JP" altLang="en-US" sz="800" dirty="0" smtClean="0">
                    <a:solidFill>
                      <a:prstClr val="black"/>
                    </a:solidFill>
                    <a:latin typeface="メイリオ" panose="020B0604030504040204" pitchFamily="50" charset="-128"/>
                    <a:ea typeface="メイリオ" panose="020B0604030504040204" pitchFamily="50" charset="-128"/>
                  </a:rPr>
                  <a:t>■海のゲート</a:t>
                </a:r>
                <a:endParaRPr lang="ja-JP" altLang="en-US" sz="800" dirty="0">
                  <a:solidFill>
                    <a:prstClr val="black"/>
                  </a:solidFill>
                  <a:latin typeface="メイリオ" panose="020B0604030504040204" pitchFamily="50" charset="-128"/>
                  <a:ea typeface="メイリオ" panose="020B0604030504040204" pitchFamily="50" charset="-128"/>
                </a:endParaRPr>
              </a:p>
            </p:txBody>
          </p:sp>
        </p:grpSp>
        <p:sp>
          <p:nvSpPr>
            <p:cNvPr id="6" name="線吹き出し 1 (枠付き) 5"/>
            <p:cNvSpPr/>
            <p:nvPr/>
          </p:nvSpPr>
          <p:spPr>
            <a:xfrm>
              <a:off x="948345" y="6577319"/>
              <a:ext cx="1811241" cy="573031"/>
            </a:xfrm>
            <a:prstGeom prst="borderCallout1">
              <a:avLst>
                <a:gd name="adj1" fmla="val -447"/>
                <a:gd name="adj2" fmla="val 57665"/>
                <a:gd name="adj3" fmla="val -121561"/>
                <a:gd name="adj4" fmla="val 85030"/>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メイリオ" panose="020B0604030504040204" pitchFamily="50" charset="-128"/>
                  <a:ea typeface="メイリオ" panose="020B0604030504040204" pitchFamily="50" charset="-128"/>
                </a:rPr>
                <a:t>自然を感じる会場</a:t>
              </a:r>
            </a:p>
          </p:txBody>
        </p:sp>
        <p:sp>
          <p:nvSpPr>
            <p:cNvPr id="7" name="円/楕円 6"/>
            <p:cNvSpPr/>
            <p:nvPr/>
          </p:nvSpPr>
          <p:spPr>
            <a:xfrm rot="1404608">
              <a:off x="1191051" y="4175454"/>
              <a:ext cx="2953244" cy="20834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2" name="円/楕円 21"/>
            <p:cNvSpPr/>
            <p:nvPr/>
          </p:nvSpPr>
          <p:spPr>
            <a:xfrm rot="347270">
              <a:off x="2523356" y="2369317"/>
              <a:ext cx="2349401" cy="14476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線吹き出し 1 (枠付き) 22"/>
            <p:cNvSpPr/>
            <p:nvPr/>
          </p:nvSpPr>
          <p:spPr>
            <a:xfrm>
              <a:off x="4733186" y="1093710"/>
              <a:ext cx="1957287" cy="553381"/>
            </a:xfrm>
            <a:prstGeom prst="borderCallout1">
              <a:avLst>
                <a:gd name="adj1" fmla="val 98197"/>
                <a:gd name="adj2" fmla="val 19583"/>
                <a:gd name="adj3" fmla="val 276221"/>
                <a:gd name="adj4" fmla="val -43927"/>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600" b="1" dirty="0">
                  <a:solidFill>
                    <a:prstClr val="black"/>
                  </a:solidFill>
                  <a:latin typeface="メイリオ" panose="020B0604030504040204" pitchFamily="50" charset="-128"/>
                  <a:ea typeface="メイリオ" panose="020B0604030504040204" pitchFamily="50" charset="-128"/>
                </a:rPr>
                <a:t>日本ゾーンの設置</a:t>
              </a:r>
              <a:endParaRPr lang="ja-JP" altLang="en-US" dirty="0">
                <a:solidFill>
                  <a:prstClr val="white"/>
                </a:solidFill>
              </a:endParaRPr>
            </a:p>
          </p:txBody>
        </p:sp>
        <p:sp>
          <p:nvSpPr>
            <p:cNvPr id="14" name="フリーフォーム 13"/>
            <p:cNvSpPr/>
            <p:nvPr/>
          </p:nvSpPr>
          <p:spPr>
            <a:xfrm>
              <a:off x="1499117" y="4253767"/>
              <a:ext cx="2201063" cy="2084541"/>
            </a:xfrm>
            <a:custGeom>
              <a:avLst/>
              <a:gdLst>
                <a:gd name="connsiteX0" fmla="*/ 2297529 w 2297529"/>
                <a:gd name="connsiteY0" fmla="*/ 0 h 2165286"/>
                <a:gd name="connsiteX1" fmla="*/ 1466257 w 2297529"/>
                <a:gd name="connsiteY1" fmla="*/ 748146 h 2165286"/>
                <a:gd name="connsiteX2" fmla="*/ 1466257 w 2297529"/>
                <a:gd name="connsiteY2" fmla="*/ 748146 h 2165286"/>
                <a:gd name="connsiteX3" fmla="*/ 784613 w 2297529"/>
                <a:gd name="connsiteY3" fmla="*/ 1130531 h 2165286"/>
                <a:gd name="connsiteX4" fmla="*/ 435479 w 2297529"/>
                <a:gd name="connsiteY4" fmla="*/ 1429789 h 2165286"/>
                <a:gd name="connsiteX5" fmla="*/ 53093 w 2297529"/>
                <a:gd name="connsiteY5" fmla="*/ 2061557 h 2165286"/>
                <a:gd name="connsiteX6" fmla="*/ 3217 w 2297529"/>
                <a:gd name="connsiteY6" fmla="*/ 2161309 h 2165286"/>
                <a:gd name="connsiteX7" fmla="*/ 53093 w 2297529"/>
                <a:gd name="connsiteY7" fmla="*/ 2028306 h 2165286"/>
                <a:gd name="connsiteX0" fmla="*/ 2339789 w 2339789"/>
                <a:gd name="connsiteY0" fmla="*/ 0 h 2300754"/>
                <a:gd name="connsiteX1" fmla="*/ 1508517 w 2339789"/>
                <a:gd name="connsiteY1" fmla="*/ 748146 h 2300754"/>
                <a:gd name="connsiteX2" fmla="*/ 1508517 w 2339789"/>
                <a:gd name="connsiteY2" fmla="*/ 748146 h 2300754"/>
                <a:gd name="connsiteX3" fmla="*/ 826873 w 2339789"/>
                <a:gd name="connsiteY3" fmla="*/ 1130531 h 2300754"/>
                <a:gd name="connsiteX4" fmla="*/ 477739 w 2339789"/>
                <a:gd name="connsiteY4" fmla="*/ 1429789 h 2300754"/>
                <a:gd name="connsiteX5" fmla="*/ 95353 w 2339789"/>
                <a:gd name="connsiteY5" fmla="*/ 2061557 h 2300754"/>
                <a:gd name="connsiteX6" fmla="*/ 45477 w 2339789"/>
                <a:gd name="connsiteY6" fmla="*/ 2161309 h 2300754"/>
                <a:gd name="connsiteX7" fmla="*/ 6987 w 2339789"/>
                <a:gd name="connsiteY7" fmla="*/ 2285204 h 2300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9789" h="2300754">
                  <a:moveTo>
                    <a:pt x="2339789" y="0"/>
                  </a:moveTo>
                  <a:lnTo>
                    <a:pt x="1508517" y="748146"/>
                  </a:lnTo>
                  <a:lnTo>
                    <a:pt x="1508517" y="748146"/>
                  </a:lnTo>
                  <a:cubicBezTo>
                    <a:pt x="1394910" y="811877"/>
                    <a:pt x="998669" y="1016924"/>
                    <a:pt x="826873" y="1130531"/>
                  </a:cubicBezTo>
                  <a:cubicBezTo>
                    <a:pt x="655077" y="1244138"/>
                    <a:pt x="599659" y="1274618"/>
                    <a:pt x="477739" y="1429789"/>
                  </a:cubicBezTo>
                  <a:cubicBezTo>
                    <a:pt x="355819" y="1584960"/>
                    <a:pt x="167397" y="1939637"/>
                    <a:pt x="95353" y="2061557"/>
                  </a:cubicBezTo>
                  <a:cubicBezTo>
                    <a:pt x="23309" y="2183477"/>
                    <a:pt x="60205" y="2124035"/>
                    <a:pt x="45477" y="2161309"/>
                  </a:cubicBezTo>
                  <a:cubicBezTo>
                    <a:pt x="30749" y="2198583"/>
                    <a:pt x="-17951" y="2348934"/>
                    <a:pt x="6987" y="2285204"/>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フリーフォーム 15"/>
            <p:cNvSpPr/>
            <p:nvPr/>
          </p:nvSpPr>
          <p:spPr>
            <a:xfrm>
              <a:off x="3001911" y="4830282"/>
              <a:ext cx="787623" cy="1401914"/>
            </a:xfrm>
            <a:custGeom>
              <a:avLst/>
              <a:gdLst>
                <a:gd name="connsiteX0" fmla="*/ 0 w 787623"/>
                <a:gd name="connsiteY0" fmla="*/ 55252 h 1401914"/>
                <a:gd name="connsiteX1" fmla="*/ 432262 w 787623"/>
                <a:gd name="connsiteY1" fmla="*/ 88503 h 1401914"/>
                <a:gd name="connsiteX2" fmla="*/ 781397 w 787623"/>
                <a:gd name="connsiteY2" fmla="*/ 886525 h 1401914"/>
                <a:gd name="connsiteX3" fmla="*/ 665019 w 787623"/>
                <a:gd name="connsiteY3" fmla="*/ 1401914 h 1401914"/>
                <a:gd name="connsiteX4" fmla="*/ 665019 w 787623"/>
                <a:gd name="connsiteY4" fmla="*/ 1401914 h 1401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7623" h="1401914">
                  <a:moveTo>
                    <a:pt x="0" y="55252"/>
                  </a:moveTo>
                  <a:cubicBezTo>
                    <a:pt x="151014" y="2605"/>
                    <a:pt x="302029" y="-50042"/>
                    <a:pt x="432262" y="88503"/>
                  </a:cubicBezTo>
                  <a:cubicBezTo>
                    <a:pt x="562495" y="227048"/>
                    <a:pt x="742604" y="667623"/>
                    <a:pt x="781397" y="886525"/>
                  </a:cubicBezTo>
                  <a:cubicBezTo>
                    <a:pt x="820190" y="1105427"/>
                    <a:pt x="665019" y="1401914"/>
                    <a:pt x="665019" y="1401914"/>
                  </a:cubicBezTo>
                  <a:lnTo>
                    <a:pt x="665019" y="1401914"/>
                  </a:lnTo>
                </a:path>
              </a:pathLst>
            </a:custGeom>
            <a:noFill/>
            <a:ln w="25400">
              <a:solidFill>
                <a:srgbClr val="FF0000"/>
              </a:solidFill>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フリーフォーム 16"/>
            <p:cNvSpPr/>
            <p:nvPr/>
          </p:nvSpPr>
          <p:spPr>
            <a:xfrm>
              <a:off x="3517254" y="4287018"/>
              <a:ext cx="149676" cy="1030778"/>
            </a:xfrm>
            <a:custGeom>
              <a:avLst/>
              <a:gdLst>
                <a:gd name="connsiteX0" fmla="*/ 149676 w 149676"/>
                <a:gd name="connsiteY0" fmla="*/ 0 h 1067482"/>
                <a:gd name="connsiteX1" fmla="*/ 46 w 149676"/>
                <a:gd name="connsiteY1" fmla="*/ 432262 h 1067482"/>
                <a:gd name="connsiteX2" fmla="*/ 133050 w 149676"/>
                <a:gd name="connsiteY2" fmla="*/ 1030778 h 1067482"/>
                <a:gd name="connsiteX3" fmla="*/ 83174 w 149676"/>
                <a:gd name="connsiteY3" fmla="*/ 1014153 h 1067482"/>
                <a:gd name="connsiteX0" fmla="*/ 149676 w 230007"/>
                <a:gd name="connsiteY0" fmla="*/ 0 h 1268947"/>
                <a:gd name="connsiteX1" fmla="*/ 46 w 230007"/>
                <a:gd name="connsiteY1" fmla="*/ 432262 h 1268947"/>
                <a:gd name="connsiteX2" fmla="*/ 133050 w 230007"/>
                <a:gd name="connsiteY2" fmla="*/ 1030778 h 1268947"/>
                <a:gd name="connsiteX3" fmla="*/ 199855 w 230007"/>
                <a:gd name="connsiteY3" fmla="*/ 1268947 h 1268947"/>
                <a:gd name="connsiteX0" fmla="*/ 149676 w 149676"/>
                <a:gd name="connsiteY0" fmla="*/ 0 h 1030778"/>
                <a:gd name="connsiteX1" fmla="*/ 46 w 149676"/>
                <a:gd name="connsiteY1" fmla="*/ 432262 h 1030778"/>
                <a:gd name="connsiteX2" fmla="*/ 133050 w 149676"/>
                <a:gd name="connsiteY2" fmla="*/ 1030778 h 1030778"/>
              </a:gdLst>
              <a:ahLst/>
              <a:cxnLst>
                <a:cxn ang="0">
                  <a:pos x="connsiteX0" y="connsiteY0"/>
                </a:cxn>
                <a:cxn ang="0">
                  <a:pos x="connsiteX1" y="connsiteY1"/>
                </a:cxn>
                <a:cxn ang="0">
                  <a:pos x="connsiteX2" y="connsiteY2"/>
                </a:cxn>
              </a:cxnLst>
              <a:rect l="l" t="t" r="r" b="b"/>
              <a:pathLst>
                <a:path w="149676" h="1030778">
                  <a:moveTo>
                    <a:pt x="149676" y="0"/>
                  </a:moveTo>
                  <a:cubicBezTo>
                    <a:pt x="76246" y="130233"/>
                    <a:pt x="2817" y="260466"/>
                    <a:pt x="46" y="432262"/>
                  </a:cubicBezTo>
                  <a:cubicBezTo>
                    <a:pt x="-2725" y="604058"/>
                    <a:pt x="119195" y="933796"/>
                    <a:pt x="133050" y="1030778"/>
                  </a:cubicBezTo>
                </a:path>
              </a:pathLst>
            </a:cu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8" name="フリーフォーム 17"/>
            <p:cNvSpPr/>
            <p:nvPr/>
          </p:nvSpPr>
          <p:spPr>
            <a:xfrm>
              <a:off x="3301092" y="2109084"/>
              <a:ext cx="395852" cy="2161309"/>
            </a:xfrm>
            <a:custGeom>
              <a:avLst/>
              <a:gdLst>
                <a:gd name="connsiteX0" fmla="*/ 382463 w 395852"/>
                <a:gd name="connsiteY0" fmla="*/ 2161309 h 2161309"/>
                <a:gd name="connsiteX1" fmla="*/ 349212 w 395852"/>
                <a:gd name="connsiteY1" fmla="*/ 1197032 h 2161309"/>
                <a:gd name="connsiteX2" fmla="*/ 78 w 395852"/>
                <a:gd name="connsiteY2" fmla="*/ 448887 h 2161309"/>
                <a:gd name="connsiteX3" fmla="*/ 382463 w 395852"/>
                <a:gd name="connsiteY3" fmla="*/ 0 h 2161309"/>
              </a:gdLst>
              <a:ahLst/>
              <a:cxnLst>
                <a:cxn ang="0">
                  <a:pos x="connsiteX0" y="connsiteY0"/>
                </a:cxn>
                <a:cxn ang="0">
                  <a:pos x="connsiteX1" y="connsiteY1"/>
                </a:cxn>
                <a:cxn ang="0">
                  <a:pos x="connsiteX2" y="connsiteY2"/>
                </a:cxn>
                <a:cxn ang="0">
                  <a:pos x="connsiteX3" y="connsiteY3"/>
                </a:cxn>
              </a:cxnLst>
              <a:rect l="l" t="t" r="r" b="b"/>
              <a:pathLst>
                <a:path w="395852" h="2161309">
                  <a:moveTo>
                    <a:pt x="382463" y="2161309"/>
                  </a:moveTo>
                  <a:cubicBezTo>
                    <a:pt x="397703" y="1821872"/>
                    <a:pt x="412943" y="1482436"/>
                    <a:pt x="349212" y="1197032"/>
                  </a:cubicBezTo>
                  <a:cubicBezTo>
                    <a:pt x="285481" y="911628"/>
                    <a:pt x="-5464" y="648392"/>
                    <a:pt x="78" y="448887"/>
                  </a:cubicBezTo>
                  <a:cubicBezTo>
                    <a:pt x="5620" y="249382"/>
                    <a:pt x="313190" y="77585"/>
                    <a:pt x="382463" y="0"/>
                  </a:cubicBezTo>
                </a:path>
              </a:pathLst>
            </a:custGeom>
            <a:noFill/>
            <a:ln w="25400">
              <a:solidFill>
                <a:srgbClr val="FF0000"/>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線吹き出し 1 (枠付き) 34"/>
            <p:cNvSpPr/>
            <p:nvPr/>
          </p:nvSpPr>
          <p:spPr>
            <a:xfrm>
              <a:off x="461639" y="1093710"/>
              <a:ext cx="4119274" cy="553381"/>
            </a:xfrm>
            <a:prstGeom prst="borderCallout1">
              <a:avLst>
                <a:gd name="adj1" fmla="val 100424"/>
                <a:gd name="adj2" fmla="val 15013"/>
                <a:gd name="adj3" fmla="val 613011"/>
                <a:gd name="adj4" fmla="val 74216"/>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latin typeface="メイリオ" panose="020B0604030504040204" pitchFamily="50" charset="-128"/>
                  <a:ea typeface="メイリオ" panose="020B0604030504040204" pitchFamily="50" charset="-128"/>
                </a:rPr>
                <a:t>テーマ館－</a:t>
              </a:r>
              <a:r>
                <a:rPr lang="ja-JP" altLang="en-US" sz="1600" b="1" dirty="0" smtClean="0">
                  <a:solidFill>
                    <a:prstClr val="black"/>
                  </a:solidFill>
                  <a:latin typeface="メイリオ" panose="020B0604030504040204" pitchFamily="50" charset="-128"/>
                  <a:ea typeface="メイリオ" panose="020B0604030504040204" pitchFamily="50" charset="-128"/>
                </a:rPr>
                <a:t>テーマイベントホール</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r>
                <a:rPr lang="ja-JP" altLang="en-US" sz="1600" b="1" dirty="0" smtClean="0">
                  <a:solidFill>
                    <a:prstClr val="black"/>
                  </a:solidFill>
                  <a:latin typeface="メイリオ" panose="020B0604030504040204" pitchFamily="50" charset="-128"/>
                  <a:ea typeface="メイリオ" panose="020B0604030504040204" pitchFamily="50" charset="-128"/>
                </a:rPr>
                <a:t>－日本館－各パビリオンを</a:t>
              </a:r>
              <a:r>
                <a:rPr lang="ja-JP" altLang="en-US" sz="1600" b="1" dirty="0">
                  <a:solidFill>
                    <a:prstClr val="black"/>
                  </a:solidFill>
                  <a:latin typeface="メイリオ" panose="020B0604030504040204" pitchFamily="50" charset="-128"/>
                  <a:ea typeface="メイリオ" panose="020B0604030504040204" pitchFamily="50" charset="-128"/>
                </a:rPr>
                <a:t>ループする動線</a:t>
              </a:r>
            </a:p>
          </p:txBody>
        </p:sp>
        <p:sp>
          <p:nvSpPr>
            <p:cNvPr id="36" name="線吹き出し 1 (枠付き) 35"/>
            <p:cNvSpPr/>
            <p:nvPr/>
          </p:nvSpPr>
          <p:spPr>
            <a:xfrm>
              <a:off x="3583257" y="6577319"/>
              <a:ext cx="2750446" cy="573033"/>
            </a:xfrm>
            <a:prstGeom prst="borderCallout1">
              <a:avLst>
                <a:gd name="adj1" fmla="val 2454"/>
                <a:gd name="adj2" fmla="val 17770"/>
                <a:gd name="adj3" fmla="val -79560"/>
                <a:gd name="adj4" fmla="val -5294"/>
              </a:avLst>
            </a:prstGeom>
            <a:solidFill>
              <a:schemeClr val="accent1">
                <a:lumMod val="60000"/>
                <a:lumOff val="40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dirty="0">
                  <a:solidFill>
                    <a:prstClr val="black"/>
                  </a:solidFill>
                  <a:latin typeface="メイリオ" panose="020B0604030504040204" pitchFamily="50" charset="-128"/>
                  <a:ea typeface="メイリオ" panose="020B0604030504040204" pitchFamily="50" charset="-128"/>
                </a:rPr>
                <a:t>テーマ施設を中央に</a:t>
              </a:r>
              <a:r>
                <a:rPr lang="ja-JP" altLang="en-US" sz="1600" b="1" dirty="0" smtClean="0">
                  <a:solidFill>
                    <a:prstClr val="black"/>
                  </a:solidFill>
                  <a:latin typeface="メイリオ" panose="020B0604030504040204" pitchFamily="50" charset="-128"/>
                  <a:ea typeface="メイリオ" panose="020B0604030504040204" pitchFamily="50" charset="-128"/>
                </a:rPr>
                <a:t>、</a:t>
              </a:r>
              <a:endParaRPr lang="en-US" altLang="ja-JP" sz="1600" b="1" dirty="0" smtClean="0">
                <a:solidFill>
                  <a:prstClr val="black"/>
                </a:solidFill>
                <a:latin typeface="メイリオ" panose="020B0604030504040204" pitchFamily="50" charset="-128"/>
                <a:ea typeface="メイリオ" panose="020B0604030504040204" pitchFamily="50" charset="-128"/>
              </a:endParaRPr>
            </a:p>
            <a:p>
              <a:r>
                <a:rPr lang="ja-JP" altLang="en-US" sz="1600" b="1" dirty="0" smtClean="0">
                  <a:solidFill>
                    <a:prstClr val="black"/>
                  </a:solidFill>
                  <a:latin typeface="メイリオ" panose="020B0604030504040204" pitchFamily="50" charset="-128"/>
                  <a:ea typeface="メイリオ" panose="020B0604030504040204" pitchFamily="50" charset="-128"/>
                </a:rPr>
                <a:t>それ</a:t>
              </a:r>
              <a:r>
                <a:rPr lang="ja-JP" altLang="en-US" sz="1600" b="1" dirty="0">
                  <a:solidFill>
                    <a:prstClr val="black"/>
                  </a:solidFill>
                  <a:latin typeface="メイリオ" panose="020B0604030504040204" pitchFamily="50" charset="-128"/>
                  <a:ea typeface="メイリオ" panose="020B0604030504040204" pitchFamily="50" charset="-128"/>
                </a:rPr>
                <a:t>を囲むパビリオン</a:t>
              </a:r>
              <a:r>
                <a:rPr lang="ja-JP" altLang="en-US" sz="1600" b="1" dirty="0" smtClean="0">
                  <a:solidFill>
                    <a:prstClr val="black"/>
                  </a:solidFill>
                  <a:latin typeface="メイリオ" panose="020B0604030504040204" pitchFamily="50" charset="-128"/>
                  <a:ea typeface="メイリオ" panose="020B0604030504040204" pitchFamily="50" charset="-128"/>
                </a:rPr>
                <a:t>配置</a:t>
              </a:r>
              <a:endParaRPr lang="ja-JP" altLang="en-US" dirty="0">
                <a:solidFill>
                  <a:prstClr val="white"/>
                </a:solidFill>
              </a:endParaRPr>
            </a:p>
          </p:txBody>
        </p:sp>
      </p:grpSp>
      <p:sp>
        <p:nvSpPr>
          <p:cNvPr id="8" name="テキスト ボックス 7"/>
          <p:cNvSpPr txBox="1"/>
          <p:nvPr/>
        </p:nvSpPr>
        <p:spPr>
          <a:xfrm>
            <a:off x="4714650" y="6177672"/>
            <a:ext cx="1603756" cy="338554"/>
          </a:xfrm>
          <a:prstGeom prst="rect">
            <a:avLst/>
          </a:prstGeom>
          <a:noFill/>
        </p:spPr>
        <p:txBody>
          <a:bodyPr wrap="square" rtlCol="0">
            <a:spAutoFit/>
          </a:bodyPr>
          <a:lstStyle/>
          <a:p>
            <a:r>
              <a:rPr lang="en-US" altLang="ja-JP" sz="1600" b="1" dirty="0" smtClean="0">
                <a:solidFill>
                  <a:prstClr val="black"/>
                </a:solidFill>
              </a:rPr>
              <a:t>※</a:t>
            </a:r>
            <a:r>
              <a:rPr lang="ja-JP" altLang="en-US" sz="1600" b="1" dirty="0" smtClean="0">
                <a:solidFill>
                  <a:prstClr val="black"/>
                </a:solidFill>
              </a:rPr>
              <a:t>イメージです。</a:t>
            </a:r>
            <a:endParaRPr lang="ja-JP" altLang="en-US" sz="1600" b="1" dirty="0">
              <a:solidFill>
                <a:prstClr val="black"/>
              </a:solidFill>
            </a:endParaRPr>
          </a:p>
        </p:txBody>
      </p:sp>
    </p:spTree>
    <p:extLst>
      <p:ext uri="{BB962C8B-B14F-4D97-AF65-F5344CB8AC3E}">
        <p14:creationId xmlns:p14="http://schemas.microsoft.com/office/powerpoint/2010/main" val="17812073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21</a:t>
            </a:fld>
            <a:endParaRPr lang="ja-JP" altLang="en-US">
              <a:solidFill>
                <a:prstClr val="black">
                  <a:tint val="75000"/>
                </a:prstClr>
              </a:solidFill>
            </a:endParaRPr>
          </a:p>
        </p:txBody>
      </p:sp>
      <p:sp>
        <p:nvSpPr>
          <p:cNvPr id="3" name="テキスト ボックス 2"/>
          <p:cNvSpPr txBox="1"/>
          <p:nvPr/>
        </p:nvSpPr>
        <p:spPr>
          <a:xfrm>
            <a:off x="565266" y="-1389"/>
            <a:ext cx="5941982" cy="369332"/>
          </a:xfrm>
          <a:prstGeom prst="rect">
            <a:avLst/>
          </a:prstGeom>
          <a:noFill/>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会場での展開</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9" name="横巻き 8"/>
          <p:cNvSpPr/>
          <p:nvPr/>
        </p:nvSpPr>
        <p:spPr>
          <a:xfrm>
            <a:off x="383193" y="484318"/>
            <a:ext cx="6091612" cy="1494111"/>
          </a:xfrm>
          <a:prstGeom prst="horizontalScroll">
            <a:avLst/>
          </a:prstGeom>
          <a:gradFill flip="none" rotWithShape="1">
            <a:gsLst>
              <a:gs pos="0">
                <a:schemeClr val="accent4">
                  <a:shade val="30000"/>
                  <a:satMod val="115000"/>
                </a:schemeClr>
              </a:gs>
              <a:gs pos="50000">
                <a:schemeClr val="accent4">
                  <a:shade val="67500"/>
                  <a:satMod val="115000"/>
                </a:schemeClr>
              </a:gs>
              <a:gs pos="100000">
                <a:schemeClr val="accent4">
                  <a:shade val="100000"/>
                  <a:satMod val="115000"/>
                </a:schemeClr>
              </a:gs>
            </a:gsLst>
            <a:lin ang="16200000" scaled="1"/>
            <a:tileRect/>
          </a:gradFill>
          <a:ln w="25400">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solidFill>
                  <a:prstClr val="black"/>
                </a:solidFill>
              </a:rPr>
              <a:t>　＜会場での展開コンセプト＞</a:t>
            </a:r>
            <a:endParaRPr lang="en-US" altLang="ja-JP" sz="2000" dirty="0" smtClean="0">
              <a:solidFill>
                <a:prstClr val="black"/>
              </a:solidFill>
            </a:endParaRPr>
          </a:p>
          <a:p>
            <a:pPr algn="ctr"/>
            <a:r>
              <a:rPr lang="ja-JP" altLang="en-US" sz="4400" dirty="0" smtClean="0">
                <a:solidFill>
                  <a:prstClr val="black"/>
                </a:solidFill>
              </a:rPr>
              <a:t>健康になる博覧会</a:t>
            </a:r>
            <a:endParaRPr lang="ja-JP" altLang="en-US" sz="4400" dirty="0">
              <a:solidFill>
                <a:prstClr val="black"/>
              </a:solidFill>
            </a:endParaRPr>
          </a:p>
        </p:txBody>
      </p:sp>
      <p:grpSp>
        <p:nvGrpSpPr>
          <p:cNvPr id="22" name="グループ化 21"/>
          <p:cNvGrpSpPr/>
          <p:nvPr/>
        </p:nvGrpSpPr>
        <p:grpSpPr>
          <a:xfrm>
            <a:off x="588216" y="3849311"/>
            <a:ext cx="5606704" cy="4339607"/>
            <a:chOff x="1063664" y="2309467"/>
            <a:chExt cx="5606704" cy="4339607"/>
          </a:xfrm>
        </p:grpSpPr>
        <p:pic>
          <p:nvPicPr>
            <p:cNvPr id="34" name="図 33"/>
            <p:cNvPicPr>
              <a:picLocks noChangeAspect="1"/>
            </p:cNvPicPr>
            <p:nvPr/>
          </p:nvPicPr>
          <p:blipFill rotWithShape="1">
            <a:blip r:embed="rId2" cstate="print">
              <a:extLst>
                <a:ext uri="{28A0092B-C50C-407E-A947-70E740481C1C}">
                  <a14:useLocalDpi xmlns:a14="http://schemas.microsoft.com/office/drawing/2010/main" val="0"/>
                </a:ext>
              </a:extLst>
            </a:blip>
            <a:srcRect l="1297" t="7197" r="1666" b="4186"/>
            <a:stretch/>
          </p:blipFill>
          <p:spPr>
            <a:xfrm rot="5400000">
              <a:off x="1697212" y="1675919"/>
              <a:ext cx="4339607" cy="5606704"/>
            </a:xfrm>
            <a:prstGeom prst="rect">
              <a:avLst/>
            </a:prstGeom>
            <a:ln>
              <a:solidFill>
                <a:schemeClr val="bg1">
                  <a:lumMod val="50000"/>
                </a:schemeClr>
              </a:solidFill>
            </a:ln>
          </p:spPr>
        </p:pic>
        <p:sp>
          <p:nvSpPr>
            <p:cNvPr id="35" name="テキスト ボックス 54"/>
            <p:cNvSpPr txBox="1"/>
            <p:nvPr/>
          </p:nvSpPr>
          <p:spPr>
            <a:xfrm>
              <a:off x="1677024" y="4693145"/>
              <a:ext cx="1595309"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prstClr val="black"/>
                  </a:solidFill>
                  <a:latin typeface="メイリオ" panose="020B0604030504040204" pitchFamily="50" charset="-128"/>
                  <a:ea typeface="メイリオ" panose="020B0604030504040204" pitchFamily="50" charset="-128"/>
                </a:rPr>
                <a:t>公式参加国</a:t>
              </a:r>
              <a:r>
                <a:rPr lang="ja-JP" altLang="en-US" sz="1000" dirty="0" smtClean="0">
                  <a:solidFill>
                    <a:prstClr val="black"/>
                  </a:solidFill>
                  <a:latin typeface="メイリオ" panose="020B0604030504040204" pitchFamily="50" charset="-128"/>
                  <a:ea typeface="メイリオ" panose="020B0604030504040204" pitchFamily="50" charset="-128"/>
                </a:rPr>
                <a:t>（単独館）</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36" name="テキスト ボックス 56"/>
            <p:cNvSpPr txBox="1"/>
            <p:nvPr/>
          </p:nvSpPr>
          <p:spPr>
            <a:xfrm>
              <a:off x="2464139" y="5602056"/>
              <a:ext cx="954107" cy="430887"/>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prstClr val="black"/>
                  </a:solidFill>
                  <a:latin typeface="メイリオ" panose="020B0604030504040204" pitchFamily="50" charset="-128"/>
                  <a:ea typeface="メイリオ" panose="020B0604030504040204" pitchFamily="50" charset="-128"/>
                </a:rPr>
                <a:t>公式参加国</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000" dirty="0" smtClean="0">
                  <a:solidFill>
                    <a:prstClr val="black"/>
                  </a:solidFill>
                  <a:latin typeface="メイリオ" panose="020B0604030504040204" pitchFamily="50" charset="-128"/>
                  <a:ea typeface="メイリオ" panose="020B0604030504040204" pitchFamily="50" charset="-128"/>
                </a:rPr>
                <a:t>（集合館）</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37" name="テキスト ボックス 57"/>
            <p:cNvSpPr txBox="1"/>
            <p:nvPr/>
          </p:nvSpPr>
          <p:spPr>
            <a:xfrm>
              <a:off x="3874563" y="3305838"/>
              <a:ext cx="646331" cy="276999"/>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prstClr val="black"/>
                  </a:solidFill>
                  <a:latin typeface="メイリオ" panose="020B0604030504040204" pitchFamily="50" charset="-128"/>
                  <a:ea typeface="メイリオ" panose="020B0604030504040204" pitchFamily="50" charset="-128"/>
                </a:rPr>
                <a:t>日本</a:t>
              </a:r>
              <a:r>
                <a:rPr lang="ja-JP" altLang="en-US" sz="1200" dirty="0">
                  <a:solidFill>
                    <a:prstClr val="black"/>
                  </a:solidFill>
                  <a:latin typeface="メイリオ" panose="020B0604030504040204" pitchFamily="50" charset="-128"/>
                  <a:ea typeface="メイリオ" panose="020B0604030504040204" pitchFamily="50" charset="-128"/>
                </a:rPr>
                <a:t>館</a:t>
              </a:r>
            </a:p>
          </p:txBody>
        </p:sp>
        <p:sp>
          <p:nvSpPr>
            <p:cNvPr id="38" name="テキスト ボックス 58"/>
            <p:cNvSpPr txBox="1"/>
            <p:nvPr/>
          </p:nvSpPr>
          <p:spPr>
            <a:xfrm>
              <a:off x="4239806" y="3047768"/>
              <a:ext cx="697627" cy="24622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smtClean="0">
                  <a:solidFill>
                    <a:prstClr val="black"/>
                  </a:solidFill>
                  <a:latin typeface="メイリオ" panose="020B0604030504040204" pitchFamily="50" charset="-128"/>
                  <a:ea typeface="メイリオ" panose="020B0604030504040204" pitchFamily="50" charset="-128"/>
                </a:rPr>
                <a:t>企業出展</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39" name="テキスト ボックス 59"/>
            <p:cNvSpPr txBox="1"/>
            <p:nvPr/>
          </p:nvSpPr>
          <p:spPr>
            <a:xfrm>
              <a:off x="2812869" y="3182728"/>
              <a:ext cx="697627" cy="246221"/>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000" dirty="0" smtClean="0">
                  <a:solidFill>
                    <a:prstClr val="black"/>
                  </a:solidFill>
                  <a:latin typeface="メイリオ" panose="020B0604030504040204" pitchFamily="50" charset="-128"/>
                  <a:ea typeface="メイリオ" panose="020B0604030504040204" pitchFamily="50" charset="-128"/>
                </a:rPr>
                <a:t>大阪出展</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40" name="正方形/長方形 39"/>
            <p:cNvSpPr/>
            <p:nvPr/>
          </p:nvSpPr>
          <p:spPr>
            <a:xfrm>
              <a:off x="2793216" y="5156196"/>
              <a:ext cx="800219" cy="276999"/>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prstClr val="black"/>
                  </a:solidFill>
                  <a:latin typeface="メイリオ" panose="020B0604030504040204" pitchFamily="50" charset="-128"/>
                  <a:ea typeface="メイリオ" panose="020B0604030504040204" pitchFamily="50" charset="-128"/>
                </a:rPr>
                <a:t>テーマ館</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4011705" y="5901533"/>
              <a:ext cx="1261884" cy="461665"/>
            </a:xfrm>
            <a:prstGeom prst="rect">
              <a:avLst/>
            </a:prstGeom>
          </p:spPr>
          <p:txBody>
            <a:bodyPr wrap="non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1200" dirty="0" smtClean="0">
                  <a:solidFill>
                    <a:prstClr val="black"/>
                  </a:solidFill>
                  <a:latin typeface="メイリオ" panose="020B0604030504040204" pitchFamily="50" charset="-128"/>
                  <a:ea typeface="メイリオ" panose="020B0604030504040204" pitchFamily="50" charset="-128"/>
                </a:rPr>
                <a:t>テーマ</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イベントホール</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42" name="テキスト ボックス 62"/>
            <p:cNvSpPr txBox="1"/>
            <p:nvPr/>
          </p:nvSpPr>
          <p:spPr>
            <a:xfrm>
              <a:off x="3874563" y="4479271"/>
              <a:ext cx="800219" cy="21544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メイリオ" panose="020B0604030504040204" pitchFamily="50" charset="-128"/>
                  <a:ea typeface="メイリオ" panose="020B0604030504040204" pitchFamily="50" charset="-128"/>
                </a:rPr>
                <a:t>■ゲート広場</a:t>
              </a:r>
              <a:endParaRPr lang="ja-JP" altLang="en-US" sz="800" dirty="0">
                <a:solidFill>
                  <a:prstClr val="black"/>
                </a:solidFill>
                <a:latin typeface="メイリオ" panose="020B0604030504040204" pitchFamily="50" charset="-128"/>
                <a:ea typeface="メイリオ" panose="020B0604030504040204" pitchFamily="50" charset="-128"/>
              </a:endParaRPr>
            </a:p>
          </p:txBody>
        </p:sp>
        <p:sp>
          <p:nvSpPr>
            <p:cNvPr id="43" name="テキスト ボックス 63"/>
            <p:cNvSpPr txBox="1"/>
            <p:nvPr/>
          </p:nvSpPr>
          <p:spPr>
            <a:xfrm>
              <a:off x="3945479" y="4064321"/>
              <a:ext cx="389850" cy="21544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メイリオ" panose="020B0604030504040204" pitchFamily="50" charset="-128"/>
                  <a:ea typeface="メイリオ" panose="020B0604030504040204" pitchFamily="50" charset="-128"/>
                </a:rPr>
                <a:t>■駅</a:t>
              </a:r>
              <a:endParaRPr lang="ja-JP" altLang="en-US" sz="800" dirty="0">
                <a:solidFill>
                  <a:prstClr val="black"/>
                </a:solidFill>
                <a:latin typeface="メイリオ" panose="020B0604030504040204" pitchFamily="50" charset="-128"/>
                <a:ea typeface="メイリオ" panose="020B0604030504040204" pitchFamily="50" charset="-128"/>
              </a:endParaRPr>
            </a:p>
          </p:txBody>
        </p:sp>
        <p:sp>
          <p:nvSpPr>
            <p:cNvPr id="44" name="テキスト ボックス 64"/>
            <p:cNvSpPr txBox="1"/>
            <p:nvPr/>
          </p:nvSpPr>
          <p:spPr>
            <a:xfrm>
              <a:off x="2035906" y="5916921"/>
              <a:ext cx="800219" cy="215444"/>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sz="800" dirty="0" smtClean="0">
                  <a:solidFill>
                    <a:prstClr val="black"/>
                  </a:solidFill>
                  <a:latin typeface="メイリオ" panose="020B0604030504040204" pitchFamily="50" charset="-128"/>
                  <a:ea typeface="メイリオ" panose="020B0604030504040204" pitchFamily="50" charset="-128"/>
                </a:rPr>
                <a:t>■海のゲート</a:t>
              </a:r>
              <a:endParaRPr lang="ja-JP" altLang="en-US" sz="800" dirty="0">
                <a:solidFill>
                  <a:prstClr val="black"/>
                </a:solidFill>
                <a:latin typeface="メイリオ" panose="020B0604030504040204" pitchFamily="50" charset="-128"/>
                <a:ea typeface="メイリオ" panose="020B0604030504040204" pitchFamily="50" charset="-128"/>
              </a:endParaRPr>
            </a:p>
          </p:txBody>
        </p:sp>
      </p:grpSp>
      <p:sp>
        <p:nvSpPr>
          <p:cNvPr id="4" name="角丸四角形 3"/>
          <p:cNvSpPr/>
          <p:nvPr/>
        </p:nvSpPr>
        <p:spPr>
          <a:xfrm>
            <a:off x="1362854" y="8379046"/>
            <a:ext cx="2688235" cy="643418"/>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健康・長寿に挑戦する</a:t>
            </a:r>
            <a:endParaRPr lang="en-US" altLang="ja-JP" b="1" dirty="0">
              <a:solidFill>
                <a:prstClr val="black"/>
              </a:solidFill>
            </a:endParaRPr>
          </a:p>
          <a:p>
            <a:pPr algn="ctr"/>
            <a:r>
              <a:rPr lang="ja-JP" altLang="en-US" b="1" dirty="0">
                <a:solidFill>
                  <a:prstClr val="black"/>
                </a:solidFill>
              </a:rPr>
              <a:t>世界の知恵に驚く</a:t>
            </a:r>
            <a:r>
              <a:rPr lang="ja-JP" altLang="en-US" b="1" dirty="0" smtClean="0">
                <a:solidFill>
                  <a:prstClr val="black"/>
                </a:solidFill>
              </a:rPr>
              <a:t>！</a:t>
            </a:r>
            <a:endParaRPr lang="ja-JP" altLang="en-US" b="1" dirty="0">
              <a:solidFill>
                <a:prstClr val="black"/>
              </a:solidFill>
            </a:endParaRPr>
          </a:p>
        </p:txBody>
      </p:sp>
      <p:cxnSp>
        <p:nvCxnSpPr>
          <p:cNvPr id="6" name="直線矢印コネクタ 5"/>
          <p:cNvCxnSpPr/>
          <p:nvPr/>
        </p:nvCxnSpPr>
        <p:spPr>
          <a:xfrm flipH="1" flipV="1">
            <a:off x="2611658" y="7499912"/>
            <a:ext cx="331140" cy="87913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5" name="直線矢印コネクタ 44"/>
          <p:cNvCxnSpPr/>
          <p:nvPr/>
        </p:nvCxnSpPr>
        <p:spPr>
          <a:xfrm flipH="1" flipV="1">
            <a:off x="1560458" y="6563402"/>
            <a:ext cx="718938" cy="1815646"/>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flipH="1" flipV="1">
            <a:off x="2942798" y="6973040"/>
            <a:ext cx="294985" cy="1406008"/>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2" name="円/楕円 51"/>
          <p:cNvSpPr/>
          <p:nvPr/>
        </p:nvSpPr>
        <p:spPr>
          <a:xfrm>
            <a:off x="1087044" y="6124765"/>
            <a:ext cx="1637037" cy="433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53" name="円/楕円 52"/>
          <p:cNvSpPr/>
          <p:nvPr/>
        </p:nvSpPr>
        <p:spPr>
          <a:xfrm>
            <a:off x="1938816" y="7099481"/>
            <a:ext cx="954107" cy="433681"/>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56" name="円/楕円 55"/>
          <p:cNvSpPr/>
          <p:nvPr/>
        </p:nvSpPr>
        <p:spPr>
          <a:xfrm>
            <a:off x="2255316" y="6662790"/>
            <a:ext cx="862672" cy="277000"/>
          </a:xfrm>
          <a:prstGeom prst="ellipse">
            <a:avLst/>
          </a:prstGeom>
          <a:no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60" name="角丸四角形 59"/>
          <p:cNvSpPr/>
          <p:nvPr/>
        </p:nvSpPr>
        <p:spPr>
          <a:xfrm>
            <a:off x="4113171" y="5942484"/>
            <a:ext cx="2688235" cy="643418"/>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健康・長寿に挑戦する</a:t>
            </a:r>
            <a:endParaRPr lang="en-US" altLang="ja-JP" b="1" dirty="0">
              <a:solidFill>
                <a:prstClr val="black"/>
              </a:solidFill>
            </a:endParaRPr>
          </a:p>
          <a:p>
            <a:pPr algn="ctr"/>
            <a:r>
              <a:rPr lang="ja-JP" altLang="en-US" b="1" dirty="0">
                <a:solidFill>
                  <a:prstClr val="black"/>
                </a:solidFill>
              </a:rPr>
              <a:t>世界の人とつながる</a:t>
            </a:r>
            <a:r>
              <a:rPr lang="ja-JP" altLang="en-US" b="1" dirty="0" smtClean="0">
                <a:solidFill>
                  <a:prstClr val="black"/>
                </a:solidFill>
              </a:rPr>
              <a:t>！</a:t>
            </a:r>
            <a:endParaRPr lang="ja-JP" altLang="en-US" b="1" dirty="0">
              <a:solidFill>
                <a:prstClr val="black"/>
              </a:solidFill>
            </a:endParaRPr>
          </a:p>
        </p:txBody>
      </p:sp>
      <p:cxnSp>
        <p:nvCxnSpPr>
          <p:cNvPr id="62" name="直線矢印コネクタ 61"/>
          <p:cNvCxnSpPr/>
          <p:nvPr/>
        </p:nvCxnSpPr>
        <p:spPr>
          <a:xfrm flipH="1">
            <a:off x="4798141" y="6585902"/>
            <a:ext cx="659147" cy="986885"/>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円/楕円 64"/>
          <p:cNvSpPr/>
          <p:nvPr/>
        </p:nvSpPr>
        <p:spPr>
          <a:xfrm>
            <a:off x="3319346" y="7441377"/>
            <a:ext cx="1637037" cy="433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67" name="角丸四角形 66"/>
          <p:cNvSpPr/>
          <p:nvPr/>
        </p:nvSpPr>
        <p:spPr>
          <a:xfrm>
            <a:off x="1430989" y="3055571"/>
            <a:ext cx="3237683" cy="64341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b="1" dirty="0">
                <a:solidFill>
                  <a:prstClr val="black"/>
                </a:solidFill>
              </a:rPr>
              <a:t>健康・長寿に挑戦する</a:t>
            </a:r>
            <a:endParaRPr lang="en-US" altLang="ja-JP" b="1" dirty="0">
              <a:solidFill>
                <a:prstClr val="black"/>
              </a:solidFill>
            </a:endParaRPr>
          </a:p>
          <a:p>
            <a:pPr algn="ctr"/>
            <a:r>
              <a:rPr lang="ja-JP" altLang="en-US" b="1" dirty="0">
                <a:solidFill>
                  <a:prstClr val="black"/>
                </a:solidFill>
              </a:rPr>
              <a:t>日本の未来技術を体験する！</a:t>
            </a:r>
          </a:p>
        </p:txBody>
      </p:sp>
      <p:sp>
        <p:nvSpPr>
          <p:cNvPr id="68" name="円/楕円 67"/>
          <p:cNvSpPr/>
          <p:nvPr/>
        </p:nvSpPr>
        <p:spPr>
          <a:xfrm>
            <a:off x="2255316" y="4258202"/>
            <a:ext cx="2362379" cy="1345963"/>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cxnSp>
        <p:nvCxnSpPr>
          <p:cNvPr id="69" name="直線矢印コネクタ 68"/>
          <p:cNvCxnSpPr/>
          <p:nvPr/>
        </p:nvCxnSpPr>
        <p:spPr>
          <a:xfrm>
            <a:off x="2883700" y="3693879"/>
            <a:ext cx="354083" cy="564323"/>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2" name="円弧 81"/>
          <p:cNvSpPr/>
          <p:nvPr/>
        </p:nvSpPr>
        <p:spPr>
          <a:xfrm rot="5400000">
            <a:off x="2220058" y="4811865"/>
            <a:ext cx="3958552" cy="3729176"/>
          </a:xfrm>
          <a:prstGeom prst="arc">
            <a:avLst>
              <a:gd name="adj1" fmla="val 16077442"/>
              <a:gd name="adj2" fmla="val 86610"/>
            </a:avLst>
          </a:prstGeom>
          <a:noFill/>
          <a:ln w="254000">
            <a:gradFill flip="none" rotWithShape="1">
              <a:gsLst>
                <a:gs pos="0">
                  <a:schemeClr val="accent1">
                    <a:lumMod val="75000"/>
                  </a:schemeClr>
                </a:gs>
                <a:gs pos="50000">
                  <a:srgbClr val="F1C9EB"/>
                </a:gs>
                <a:gs pos="100000">
                  <a:srgbClr val="FF9489"/>
                </a:gs>
              </a:gsLst>
              <a:lin ang="162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4" name="円弧 83"/>
          <p:cNvSpPr/>
          <p:nvPr/>
        </p:nvSpPr>
        <p:spPr>
          <a:xfrm>
            <a:off x="3213708" y="3286380"/>
            <a:ext cx="2859771" cy="5030838"/>
          </a:xfrm>
          <a:prstGeom prst="arc">
            <a:avLst/>
          </a:prstGeom>
          <a:noFill/>
          <a:ln w="254000">
            <a:gradFill flip="none" rotWithShape="1">
              <a:gsLst>
                <a:gs pos="0">
                  <a:srgbClr val="FF9489"/>
                </a:gs>
                <a:gs pos="50000">
                  <a:schemeClr val="accent4">
                    <a:lumMod val="20000"/>
                    <a:lumOff val="80000"/>
                  </a:schemeClr>
                </a:gs>
                <a:gs pos="100000">
                  <a:srgbClr val="92D050"/>
                </a:gs>
              </a:gsLst>
              <a:lin ang="162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6" name="円弧 85"/>
          <p:cNvSpPr/>
          <p:nvPr/>
        </p:nvSpPr>
        <p:spPr>
          <a:xfrm rot="11305213">
            <a:off x="402251" y="3014612"/>
            <a:ext cx="2859771" cy="5676542"/>
          </a:xfrm>
          <a:prstGeom prst="arc">
            <a:avLst>
              <a:gd name="adj1" fmla="val 16391136"/>
              <a:gd name="adj2" fmla="val 4319951"/>
            </a:avLst>
          </a:prstGeom>
          <a:noFill/>
          <a:ln w="254000">
            <a:gradFill flip="none" rotWithShape="1">
              <a:gsLst>
                <a:gs pos="0">
                  <a:srgbClr val="92D050"/>
                </a:gs>
                <a:gs pos="50000">
                  <a:srgbClr val="D9F3E9"/>
                </a:gs>
                <a:gs pos="100000">
                  <a:srgbClr val="9999FF"/>
                </a:gs>
              </a:gsLst>
              <a:lin ang="16200000" scaled="1"/>
              <a:tileRect/>
            </a:gradFill>
            <a:headEnd type="triangl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87" name="テキスト ボックス 86"/>
          <p:cNvSpPr txBox="1"/>
          <p:nvPr/>
        </p:nvSpPr>
        <p:spPr>
          <a:xfrm>
            <a:off x="383193" y="2094807"/>
            <a:ext cx="6091612" cy="738664"/>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各施設をぐるぐる巡って、</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「参加・体験」</a:t>
            </a:r>
            <a:endParaRPr lang="en-US" altLang="ja-JP"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世界中の様々な人々との</a:t>
            </a:r>
            <a:r>
              <a:rPr lang="ja-JP" altLang="en-US"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交流</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a:t>
            </a:r>
            <a:r>
              <a:rPr lang="ja-JP" altLang="en-US" sz="24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心も体も健康に</a:t>
            </a:r>
            <a:r>
              <a:rPr lang="en-US" altLang="ja-JP" sz="2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2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46" name="円/楕円 45"/>
          <p:cNvSpPr/>
          <p:nvPr/>
        </p:nvSpPr>
        <p:spPr>
          <a:xfrm>
            <a:off x="3658554" y="6790929"/>
            <a:ext cx="1334166" cy="43368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400" smtClean="0">
                <a:solidFill>
                  <a:prstClr val="black"/>
                </a:solidFill>
              </a:rPr>
              <a:t>交流拠点</a:t>
            </a:r>
            <a:endParaRPr lang="ja-JP" altLang="en-US" sz="1400" dirty="0">
              <a:solidFill>
                <a:prstClr val="black"/>
              </a:solidFill>
            </a:endParaRPr>
          </a:p>
        </p:txBody>
      </p:sp>
      <p:cxnSp>
        <p:nvCxnSpPr>
          <p:cNvPr id="47" name="直線矢印コネクタ 46"/>
          <p:cNvCxnSpPr/>
          <p:nvPr/>
        </p:nvCxnSpPr>
        <p:spPr>
          <a:xfrm flipH="1">
            <a:off x="4461986" y="6585902"/>
            <a:ext cx="865834" cy="205027"/>
          </a:xfrm>
          <a:prstGeom prst="straightConnector1">
            <a:avLst/>
          </a:prstGeom>
          <a:ln w="1905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62717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657475" y="9485969"/>
            <a:ext cx="1543050" cy="527403"/>
          </a:xfrm>
        </p:spPr>
        <p:txBody>
          <a:bodyPr/>
          <a:lstStyle/>
          <a:p>
            <a:fld id="{54012EB8-5B46-4F34-ACC3-DEAA983F7D2C}" type="slidenum">
              <a:rPr lang="ja-JP" altLang="en-US" smtClean="0">
                <a:solidFill>
                  <a:prstClr val="black">
                    <a:tint val="75000"/>
                  </a:prstClr>
                </a:solidFill>
              </a:rPr>
              <a:pPr/>
              <a:t>22</a:t>
            </a:fld>
            <a:endParaRPr lang="ja-JP" altLang="en-US" dirty="0">
              <a:solidFill>
                <a:prstClr val="black">
                  <a:tint val="75000"/>
                </a:prstClr>
              </a:solidFill>
            </a:endParaRPr>
          </a:p>
        </p:txBody>
      </p:sp>
      <p:sp>
        <p:nvSpPr>
          <p:cNvPr id="3" name="テキスト ボックス 2"/>
          <p:cNvSpPr txBox="1"/>
          <p:nvPr/>
        </p:nvSpPr>
        <p:spPr>
          <a:xfrm>
            <a:off x="2699152" y="552764"/>
            <a:ext cx="4158848" cy="1169551"/>
          </a:xfrm>
          <a:prstGeom prst="rect">
            <a:avLst/>
          </a:prstGeom>
          <a:noFill/>
        </p:spPr>
        <p:txBody>
          <a:bodyPr wrap="square" rtlCol="0">
            <a:spAutoFit/>
          </a:bodyPr>
          <a:lstStyle/>
          <a:p>
            <a:endParaRPr lang="en-US" altLang="ja-JP" dirty="0" smtClean="0">
              <a:solidFill>
                <a:prstClr val="black"/>
              </a:solidFill>
              <a:latin typeface="メイリオ" panose="020B0604030504040204" pitchFamily="50" charset="-128"/>
              <a:ea typeface="メイリオ" panose="020B0604030504040204" pitchFamily="50" charset="-128"/>
            </a:endParaRPr>
          </a:p>
          <a:p>
            <a:r>
              <a:rPr lang="ja-JP" altLang="en-US" u="sng" dirty="0" smtClean="0">
                <a:solidFill>
                  <a:prstClr val="black"/>
                </a:solidFill>
                <a:latin typeface="メイリオ" panose="020B0604030504040204" pitchFamily="50" charset="-128"/>
                <a:ea typeface="メイリオ" panose="020B0604030504040204" pitchFamily="50" charset="-128"/>
              </a:rPr>
              <a:t>■テーマ館</a:t>
            </a:r>
            <a:endParaRPr lang="en-US" altLang="ja-JP" u="sng" dirty="0" smtClean="0">
              <a:solidFill>
                <a:prstClr val="black"/>
              </a:solidFill>
              <a:latin typeface="メイリオ" panose="020B0604030504040204" pitchFamily="50" charset="-128"/>
              <a:ea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人類の健康・長寿への挑戦</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過去から現在、そして未来へ ～</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2801117" y="1628571"/>
            <a:ext cx="3965186" cy="923330"/>
          </a:xfrm>
          <a:prstGeom prst="rect">
            <a:avLst/>
          </a:prstGeom>
          <a:noFill/>
        </p:spPr>
        <p:txBody>
          <a:bodyPr wrap="square" rtlCol="0">
            <a:spAutoFit/>
          </a:bodyPr>
          <a:lstStyle/>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○展示例</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人類の健康・長寿に挑戦する知恵を世界から凝縮</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未来の「健康・長寿社会」を実感</a:t>
            </a:r>
            <a:r>
              <a:rPr lang="ja-JP" altLang="en-US" sz="1200" dirty="0">
                <a:solidFill>
                  <a:prstClr val="black"/>
                </a:solidFill>
                <a:latin typeface="メイリオ" panose="020B0604030504040204" pitchFamily="50" charset="-128"/>
                <a:ea typeface="メイリオ" panose="020B0604030504040204" pitchFamily="50" charset="-128"/>
              </a:rPr>
              <a:t>　</a:t>
            </a:r>
          </a:p>
        </p:txBody>
      </p:sp>
      <p:sp>
        <p:nvSpPr>
          <p:cNvPr id="13" name="テキスト ボックス 12"/>
          <p:cNvSpPr txBox="1"/>
          <p:nvPr/>
        </p:nvSpPr>
        <p:spPr>
          <a:xfrm>
            <a:off x="41831" y="5357974"/>
            <a:ext cx="3960614" cy="923330"/>
          </a:xfrm>
          <a:prstGeom prst="rect">
            <a:avLst/>
          </a:prstGeom>
          <a:noFill/>
        </p:spPr>
        <p:txBody>
          <a:bodyPr wrap="square" rtlCol="0">
            <a:spAutoFit/>
          </a:bodyPr>
          <a:lstStyle/>
          <a:p>
            <a:r>
              <a:rPr lang="ja-JP" altLang="en-US" u="sng" dirty="0" smtClean="0">
                <a:solidFill>
                  <a:prstClr val="black"/>
                </a:solidFill>
                <a:latin typeface="メイリオ" panose="020B0604030504040204" pitchFamily="50" charset="-128"/>
                <a:ea typeface="メイリオ" panose="020B0604030504040204" pitchFamily="50" charset="-128"/>
              </a:rPr>
              <a:t>■テーマイベントホール</a:t>
            </a:r>
            <a:endParaRPr lang="en-US" altLang="ja-JP" u="sng" dirty="0" smtClean="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人類</a:t>
            </a:r>
            <a:r>
              <a:rPr lang="ja-JP" altLang="en-US" sz="1600" dirty="0">
                <a:solidFill>
                  <a:prstClr val="black"/>
                </a:solidFill>
                <a:latin typeface="メイリオ" panose="020B0604030504040204" pitchFamily="50" charset="-128"/>
                <a:ea typeface="メイリオ" panose="020B0604030504040204" pitchFamily="50" charset="-128"/>
              </a:rPr>
              <a:t>社会は</a:t>
            </a:r>
            <a:r>
              <a:rPr lang="ja-JP" altLang="en-US" sz="1600" dirty="0" smtClean="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a:t>
            </a:r>
            <a:r>
              <a:rPr lang="ja-JP" altLang="en-US" sz="1600" dirty="0">
                <a:solidFill>
                  <a:prstClr val="black"/>
                </a:solidFill>
                <a:latin typeface="メイリオ" panose="020B0604030504040204" pitchFamily="50" charset="-128"/>
                <a:ea typeface="メイリオ" panose="020B0604030504040204" pitchFamily="50" charset="-128"/>
              </a:rPr>
              <a:t>健康に挑戦する</a:t>
            </a:r>
            <a:r>
              <a:rPr lang="ja-JP" altLang="en-US" sz="1600" dirty="0" smtClean="0">
                <a:solidFill>
                  <a:prstClr val="black"/>
                </a:solidFill>
                <a:latin typeface="メイリオ" panose="020B0604030504040204" pitchFamily="50" charset="-128"/>
                <a:ea typeface="メイリオ" panose="020B0604030504040204" pitchFamily="50" charset="-128"/>
              </a:rPr>
              <a:t>一つ</a:t>
            </a:r>
            <a:r>
              <a:rPr lang="ja-JP" altLang="en-US" sz="1600" dirty="0">
                <a:solidFill>
                  <a:prstClr val="black"/>
                </a:solidFill>
                <a:latin typeface="メイリオ" panose="020B0604030504040204" pitchFamily="50" charset="-128"/>
                <a:ea typeface="メイリオ" panose="020B0604030504040204" pitchFamily="50" charset="-128"/>
              </a:rPr>
              <a:t>の</a:t>
            </a:r>
            <a:r>
              <a:rPr lang="ja-JP" altLang="en-US" sz="1600" dirty="0" smtClean="0">
                <a:solidFill>
                  <a:prstClr val="black"/>
                </a:solidFill>
                <a:latin typeface="メイリオ" panose="020B0604030504040204" pitchFamily="50" charset="-128"/>
                <a:ea typeface="メイリオ" panose="020B0604030504040204" pitchFamily="50" charset="-128"/>
              </a:rPr>
              <a:t>共同体 ～</a:t>
            </a:r>
            <a:endParaRPr lang="en-US" altLang="ja-JP" sz="1600" dirty="0" smtClean="0">
              <a:solidFill>
                <a:prstClr val="black"/>
              </a:solidFill>
              <a:latin typeface="メイリオ" panose="020B0604030504040204" pitchFamily="50" charset="-128"/>
              <a:ea typeface="メイリオ" panose="020B0604030504040204" pitchFamily="50" charset="-128"/>
            </a:endParaRPr>
          </a:p>
        </p:txBody>
      </p:sp>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23316"/>
            <a:ext cx="27622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1"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5750" y="5190025"/>
            <a:ext cx="27622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直線矢印コネクタ 5"/>
          <p:cNvCxnSpPr/>
          <p:nvPr/>
        </p:nvCxnSpPr>
        <p:spPr>
          <a:xfrm flipH="1">
            <a:off x="981075" y="1009650"/>
            <a:ext cx="1230428" cy="118645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7" name="角丸四角形 26"/>
          <p:cNvSpPr/>
          <p:nvPr/>
        </p:nvSpPr>
        <p:spPr>
          <a:xfrm>
            <a:off x="2288498" y="486381"/>
            <a:ext cx="4055151" cy="285165"/>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b="1" dirty="0">
                <a:solidFill>
                  <a:prstClr val="black"/>
                </a:solidFill>
              </a:rPr>
              <a:t>健康・長寿に挑戦</a:t>
            </a:r>
            <a:r>
              <a:rPr lang="ja-JP" altLang="en-US" sz="1600" b="1" dirty="0" smtClean="0">
                <a:solidFill>
                  <a:prstClr val="black"/>
                </a:solidFill>
              </a:rPr>
              <a:t>する世界</a:t>
            </a:r>
            <a:r>
              <a:rPr lang="ja-JP" altLang="en-US" sz="1600" b="1" dirty="0">
                <a:solidFill>
                  <a:prstClr val="black"/>
                </a:solidFill>
              </a:rPr>
              <a:t>の知恵に驚く</a:t>
            </a:r>
            <a:r>
              <a:rPr lang="ja-JP" altLang="en-US" sz="1600" b="1" dirty="0" smtClean="0">
                <a:solidFill>
                  <a:prstClr val="black"/>
                </a:solidFill>
              </a:rPr>
              <a:t>！</a:t>
            </a:r>
            <a:endParaRPr lang="ja-JP" altLang="en-US" sz="1600" b="1" dirty="0">
              <a:solidFill>
                <a:prstClr val="black"/>
              </a:solidFill>
            </a:endParaRPr>
          </a:p>
        </p:txBody>
      </p:sp>
      <p:sp>
        <p:nvSpPr>
          <p:cNvPr id="9" name="下矢印 8"/>
          <p:cNvSpPr/>
          <p:nvPr/>
        </p:nvSpPr>
        <p:spPr>
          <a:xfrm>
            <a:off x="2782507" y="2958550"/>
            <a:ext cx="219075" cy="877900"/>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角丸四角形 29"/>
          <p:cNvSpPr/>
          <p:nvPr/>
        </p:nvSpPr>
        <p:spPr>
          <a:xfrm>
            <a:off x="2711509" y="3842361"/>
            <a:ext cx="4054794" cy="720285"/>
          </a:xfrm>
          <a:prstGeom prst="roundRect">
            <a:avLst/>
          </a:prstGeom>
          <a:solidFill>
            <a:srgbClr val="00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rPr>
              <a:t>☆健康・長寿に挑んだ先人や世界の人々の 思いを</a:t>
            </a:r>
            <a:endParaRPr lang="en-US" altLang="ja-JP" sz="1400" b="1" dirty="0" smtClean="0">
              <a:solidFill>
                <a:prstClr val="black"/>
              </a:solidFill>
            </a:endParaRPr>
          </a:p>
          <a:p>
            <a:r>
              <a:rPr lang="ja-JP" altLang="en-US" sz="1400" b="1" dirty="0">
                <a:solidFill>
                  <a:prstClr val="black"/>
                </a:solidFill>
              </a:rPr>
              <a:t>　</a:t>
            </a:r>
            <a:r>
              <a:rPr lang="ja-JP" altLang="en-US" sz="1400" b="1" dirty="0" smtClean="0">
                <a:solidFill>
                  <a:prstClr val="black"/>
                </a:solidFill>
              </a:rPr>
              <a:t> 共有</a:t>
            </a:r>
            <a:endParaRPr lang="en-US" altLang="ja-JP" sz="1400" b="1" dirty="0" smtClean="0">
              <a:solidFill>
                <a:prstClr val="black"/>
              </a:solidFill>
            </a:endParaRPr>
          </a:p>
          <a:p>
            <a:r>
              <a:rPr lang="ja-JP" altLang="en-US" sz="1400" b="1" dirty="0" smtClean="0">
                <a:solidFill>
                  <a:prstClr val="black"/>
                </a:solidFill>
              </a:rPr>
              <a:t>☆健康・長寿社会の実現に挑戦する意義を認識</a:t>
            </a:r>
            <a:endParaRPr lang="en-US" altLang="ja-JP" sz="1400" b="1" dirty="0" smtClean="0">
              <a:solidFill>
                <a:prstClr val="black"/>
              </a:solidFill>
            </a:endParaRPr>
          </a:p>
        </p:txBody>
      </p:sp>
      <p:sp>
        <p:nvSpPr>
          <p:cNvPr id="32" name="角丸四角形 31"/>
          <p:cNvSpPr/>
          <p:nvPr/>
        </p:nvSpPr>
        <p:spPr>
          <a:xfrm>
            <a:off x="161972" y="4990284"/>
            <a:ext cx="4253710" cy="276724"/>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b="1" dirty="0">
                <a:solidFill>
                  <a:prstClr val="black"/>
                </a:solidFill>
              </a:rPr>
              <a:t>健康・長寿に挑戦</a:t>
            </a:r>
            <a:r>
              <a:rPr lang="ja-JP" altLang="en-US" sz="1600" b="1" dirty="0" smtClean="0">
                <a:solidFill>
                  <a:prstClr val="black"/>
                </a:solidFill>
              </a:rPr>
              <a:t>する世界</a:t>
            </a:r>
            <a:r>
              <a:rPr lang="ja-JP" altLang="en-US" sz="1600" b="1" dirty="0">
                <a:solidFill>
                  <a:prstClr val="black"/>
                </a:solidFill>
              </a:rPr>
              <a:t>の人とつながる</a:t>
            </a:r>
            <a:r>
              <a:rPr lang="ja-JP" altLang="en-US" sz="1600" b="1" dirty="0" smtClean="0">
                <a:solidFill>
                  <a:prstClr val="black"/>
                </a:solidFill>
              </a:rPr>
              <a:t>！</a:t>
            </a:r>
            <a:endParaRPr lang="ja-JP" altLang="en-US" sz="1600" b="1" dirty="0">
              <a:solidFill>
                <a:prstClr val="black"/>
              </a:solidFill>
            </a:endParaRPr>
          </a:p>
        </p:txBody>
      </p:sp>
      <p:cxnSp>
        <p:nvCxnSpPr>
          <p:cNvPr id="33" name="直線矢印コネクタ 32"/>
          <p:cNvCxnSpPr/>
          <p:nvPr/>
        </p:nvCxnSpPr>
        <p:spPr>
          <a:xfrm>
            <a:off x="2835312" y="5531252"/>
            <a:ext cx="2641563" cy="1404349"/>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215898" y="6335436"/>
            <a:ext cx="4399127" cy="1200329"/>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○構成例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rPr>
              <a:t>・公式参加国のナショナルデープログラムとして実施</a:t>
            </a: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・各国</a:t>
            </a:r>
            <a:r>
              <a:rPr lang="ja-JP" altLang="en-US" sz="1200" dirty="0">
                <a:solidFill>
                  <a:prstClr val="black"/>
                </a:solidFill>
                <a:latin typeface="メイリオ" panose="020B0604030504040204" pitchFamily="50" charset="-128"/>
                <a:ea typeface="メイリオ" panose="020B0604030504040204" pitchFamily="50" charset="-128"/>
              </a:rPr>
              <a:t>の会場と博覧会会場を</a:t>
            </a:r>
            <a:r>
              <a:rPr lang="ja-JP" altLang="en-US" sz="1200" dirty="0" smtClean="0">
                <a:solidFill>
                  <a:prstClr val="black"/>
                </a:solidFill>
                <a:latin typeface="メイリオ" panose="020B0604030504040204" pitchFamily="50" charset="-128"/>
                <a:ea typeface="メイリオ" panose="020B0604030504040204" pitchFamily="50" charset="-128"/>
              </a:rPr>
              <a:t>つなぐ</a:t>
            </a:r>
            <a:r>
              <a:rPr lang="ja-JP" altLang="en-US" sz="1050" dirty="0" smtClean="0">
                <a:solidFill>
                  <a:prstClr val="black"/>
                </a:solidFill>
                <a:latin typeface="メイリオ" panose="020B0604030504040204" pitchFamily="50" charset="-128"/>
                <a:ea typeface="メイリオ" panose="020B0604030504040204" pitchFamily="50" charset="-128"/>
              </a:rPr>
              <a:t>（各国テレビ局と連携）</a:t>
            </a:r>
            <a:endParaRPr lang="ja-JP" altLang="en-US" sz="105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・その国で過去から伝統的に実践されてきた心の健康を</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得るための祈り、</a:t>
            </a:r>
            <a:r>
              <a:rPr lang="ja-JP" altLang="en-US" sz="1200" dirty="0">
                <a:solidFill>
                  <a:prstClr val="black"/>
                </a:solidFill>
                <a:latin typeface="メイリオ" panose="020B0604030504040204" pitchFamily="50" charset="-128"/>
                <a:ea typeface="メイリオ" panose="020B0604030504040204" pitchFamily="50" charset="-128"/>
              </a:rPr>
              <a:t>祭り</a:t>
            </a:r>
            <a:r>
              <a:rPr lang="ja-JP" altLang="en-US" sz="1200" dirty="0" smtClean="0">
                <a:solidFill>
                  <a:prstClr val="black"/>
                </a:solidFill>
                <a:latin typeface="メイリオ" panose="020B0604030504040204" pitchFamily="50" charset="-128"/>
                <a:ea typeface="メイリオ" panose="020B0604030504040204" pitchFamily="50" charset="-128"/>
              </a:rPr>
              <a:t>、音楽、風習、知恵など、</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日替わりで発信</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41" name="下矢印 40"/>
          <p:cNvSpPr/>
          <p:nvPr/>
        </p:nvSpPr>
        <p:spPr>
          <a:xfrm>
            <a:off x="287940" y="6553200"/>
            <a:ext cx="230093" cy="2456472"/>
          </a:xfrm>
          <a:prstGeom prst="downArrow">
            <a:avLst/>
          </a:prstGeom>
          <a:solidFill>
            <a:srgbClr val="FAB6B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2" name="角丸四角形 41"/>
          <p:cNvSpPr/>
          <p:nvPr/>
        </p:nvSpPr>
        <p:spPr>
          <a:xfrm>
            <a:off x="287940" y="9009673"/>
            <a:ext cx="4092279" cy="594114"/>
          </a:xfrm>
          <a:prstGeom prst="roundRect">
            <a:avLst/>
          </a:prstGeom>
          <a:solidFill>
            <a:srgbClr val="FF7C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rPr>
              <a:t>☆世界のあらゆる人と心と心の結びつきを感じる</a:t>
            </a:r>
            <a:endParaRPr lang="en-US" altLang="ja-JP" sz="1400" b="1" dirty="0" smtClean="0">
              <a:solidFill>
                <a:prstClr val="black"/>
              </a:solidFill>
            </a:endParaRPr>
          </a:p>
          <a:p>
            <a:r>
              <a:rPr lang="ja-JP" altLang="en-US" sz="1400" b="1" dirty="0" smtClean="0">
                <a:solidFill>
                  <a:prstClr val="black"/>
                </a:solidFill>
              </a:rPr>
              <a:t>☆多様性を心で感じ、心の健康を得る</a:t>
            </a:r>
            <a:endParaRPr lang="en-US" altLang="ja-JP" sz="1400" b="1" dirty="0" smtClean="0">
              <a:solidFill>
                <a:prstClr val="black"/>
              </a:solidFill>
            </a:endParaRPr>
          </a:p>
        </p:txBody>
      </p:sp>
      <p:cxnSp>
        <p:nvCxnSpPr>
          <p:cNvPr id="23" name="直線矢印コネクタ 22"/>
          <p:cNvCxnSpPr/>
          <p:nvPr/>
        </p:nvCxnSpPr>
        <p:spPr>
          <a:xfrm flipV="1">
            <a:off x="736671" y="2367235"/>
            <a:ext cx="111054" cy="32316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直線矢印コネクタ 23"/>
          <p:cNvCxnSpPr/>
          <p:nvPr/>
        </p:nvCxnSpPr>
        <p:spPr>
          <a:xfrm flipH="1" flipV="1">
            <a:off x="408496" y="2114551"/>
            <a:ext cx="334454" cy="575849"/>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2762249" y="2690400"/>
            <a:ext cx="3235941" cy="646331"/>
          </a:xfrm>
          <a:prstGeom prst="rect">
            <a:avLst/>
          </a:prstGeom>
          <a:noFill/>
        </p:spPr>
        <p:txBody>
          <a:bodyPr wrap="square" rtlCol="0">
            <a:spAutoFit/>
          </a:bodyPr>
          <a:lstStyle/>
          <a:p>
            <a:r>
              <a:rPr lang="ja-JP" altLang="en-US" u="sng" dirty="0" smtClean="0">
                <a:solidFill>
                  <a:prstClr val="black"/>
                </a:solidFill>
                <a:latin typeface="メイリオ" panose="020B0604030504040204" pitchFamily="50" charset="-128"/>
                <a:ea typeface="メイリオ" panose="020B0604030504040204" pitchFamily="50" charset="-128"/>
              </a:rPr>
              <a:t>■公式参加国等パビリオン</a:t>
            </a:r>
            <a:endParaRPr lang="en-US" altLang="ja-JP" u="sng" dirty="0" smtClean="0">
              <a:solidFill>
                <a:prstClr val="black"/>
              </a:solidFill>
              <a:latin typeface="メイリオ" panose="020B0604030504040204" pitchFamily="50" charset="-128"/>
              <a:ea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世界から“知”を集める </a:t>
            </a:r>
            <a:r>
              <a:rPr lang="ja-JP" altLang="en-US" sz="1600" dirty="0">
                <a:solidFill>
                  <a:prstClr val="black"/>
                </a:solidFill>
                <a:latin typeface="メイリオ" panose="020B0604030504040204" pitchFamily="50" charset="-128"/>
                <a:ea typeface="メイリオ" panose="020B0604030504040204" pitchFamily="50" charset="-128"/>
              </a:rPr>
              <a:t>～</a:t>
            </a:r>
            <a:endParaRPr lang="en-US" altLang="ja-JP" sz="1600" dirty="0" smtClean="0">
              <a:solidFill>
                <a:prstClr val="black"/>
              </a:solidFill>
              <a:latin typeface="メイリオ" panose="020B0604030504040204" pitchFamily="50" charset="-128"/>
              <a:ea typeface="メイリオ" panose="020B0604030504040204" pitchFamily="50" charset="-128"/>
            </a:endParaRPr>
          </a:p>
        </p:txBody>
      </p:sp>
      <p:pic>
        <p:nvPicPr>
          <p:cNvPr id="1026" name="Picture 2" descr="D:\KatsumiY\Desktop\social-media-550767_640.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1610" y="2871192"/>
            <a:ext cx="1829516" cy="182951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D:\KatsumiY\Desktop\balloons-874838_64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15025" y="7681309"/>
            <a:ext cx="1764278" cy="12460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D:\KatsumiY\Desktop\concert-336695_960_72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75944" y="7673914"/>
            <a:ext cx="1869030" cy="124602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p:cNvSpPr txBox="1"/>
          <p:nvPr/>
        </p:nvSpPr>
        <p:spPr>
          <a:xfrm rot="961721">
            <a:off x="2158357" y="2909820"/>
            <a:ext cx="386194" cy="1631216"/>
          </a:xfrm>
          <a:prstGeom prst="rect">
            <a:avLst/>
          </a:prstGeom>
          <a:noFill/>
        </p:spPr>
        <p:txBody>
          <a:bodyPr wrap="square" rtlCol="0">
            <a:spAutoFit/>
          </a:bodyPr>
          <a:lstStyle/>
          <a:p>
            <a:r>
              <a:rPr lang="en-US" altLang="ja-JP" sz="10000" dirty="0" smtClean="0">
                <a:solidFill>
                  <a:prstClr val="black"/>
                </a:solidFill>
              </a:rPr>
              <a:t>!</a:t>
            </a:r>
            <a:endParaRPr lang="ja-JP" altLang="en-US" sz="10000" dirty="0">
              <a:solidFill>
                <a:prstClr val="black"/>
              </a:solidFill>
            </a:endParaRPr>
          </a:p>
        </p:txBody>
      </p:sp>
      <p:sp>
        <p:nvSpPr>
          <p:cNvPr id="31" name="テキスト ボックス 30"/>
          <p:cNvSpPr txBox="1"/>
          <p:nvPr/>
        </p:nvSpPr>
        <p:spPr>
          <a:xfrm>
            <a:off x="1944293" y="19050"/>
            <a:ext cx="2723823"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主要な施設・事業の展開</a:t>
            </a:r>
            <a:endParaRPr lang="ja-JP" altLang="en-US" b="1" dirty="0">
              <a:solidFill>
                <a:prstClr val="black"/>
              </a:solidFill>
              <a:latin typeface="メイリオ" panose="020B0604030504040204" pitchFamily="50" charset="-128"/>
              <a:ea typeface="メイリオ" panose="020B0604030504040204" pitchFamily="50" charset="-128"/>
            </a:endParaRPr>
          </a:p>
        </p:txBody>
      </p:sp>
      <p:cxnSp>
        <p:nvCxnSpPr>
          <p:cNvPr id="35" name="直線矢印コネクタ 34"/>
          <p:cNvCxnSpPr/>
          <p:nvPr/>
        </p:nvCxnSpPr>
        <p:spPr>
          <a:xfrm flipH="1">
            <a:off x="2191126" y="1009650"/>
            <a:ext cx="571125" cy="0"/>
          </a:xfrm>
          <a:prstGeom prst="straightConnector1">
            <a:avLst/>
          </a:prstGeom>
          <a:ln w="19050">
            <a:solidFill>
              <a:srgbClr val="0070C0"/>
            </a:solidFill>
            <a:tailEnd type="none"/>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flipH="1" flipV="1">
            <a:off x="742950" y="2690400"/>
            <a:ext cx="2058166" cy="147466"/>
          </a:xfrm>
          <a:prstGeom prst="straightConnector1">
            <a:avLst/>
          </a:prstGeom>
          <a:ln w="19050">
            <a:solidFill>
              <a:srgbClr val="0070C0"/>
            </a:solidFill>
            <a:tailEnd type="none"/>
          </a:ln>
        </p:spPr>
        <p:style>
          <a:lnRef idx="1">
            <a:schemeClr val="accent1"/>
          </a:lnRef>
          <a:fillRef idx="0">
            <a:schemeClr val="accent1"/>
          </a:fillRef>
          <a:effectRef idx="0">
            <a:schemeClr val="accent1"/>
          </a:effectRef>
          <a:fontRef idx="minor">
            <a:schemeClr val="tx1"/>
          </a:fontRef>
        </p:style>
      </p:cxnSp>
      <p:pic>
        <p:nvPicPr>
          <p:cNvPr id="51" name="Picture 2" descr="C:\Users\KatsumiY\AppData\Local\Microsoft\Windows\Temporary Internet Files\Content.Outlook\0UV9P6BF\0001361 (2).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5723" y="7681309"/>
            <a:ext cx="1855280" cy="1231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34900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5" descr="Y:\_12主要個別課題（2025年万博）\◎基本構想たたき台づくり\20160512-16_修正作業（澤田顧問＋知事レク後）\画像データ\人＋家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50033" y="4203875"/>
            <a:ext cx="1606924" cy="1124847"/>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0" y="881111"/>
            <a:ext cx="2762250"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スライド番号プレースホルダー 1"/>
          <p:cNvSpPr>
            <a:spLocks noGrp="1"/>
          </p:cNvSpPr>
          <p:nvPr>
            <p:ph type="sldNum" sz="quarter" idx="12"/>
          </p:nvPr>
        </p:nvSpPr>
        <p:spPr>
          <a:xfrm>
            <a:off x="2657475" y="9175915"/>
            <a:ext cx="1403197" cy="466683"/>
          </a:xfrm>
        </p:spPr>
        <p:txBody>
          <a:bodyPr/>
          <a:lstStyle/>
          <a:p>
            <a:fld id="{54012EB8-5B46-4F34-ACC3-DEAA983F7D2C}" type="slidenum">
              <a:rPr lang="ja-JP" altLang="en-US" smtClean="0">
                <a:solidFill>
                  <a:prstClr val="black">
                    <a:tint val="75000"/>
                  </a:prstClr>
                </a:solidFill>
              </a:rPr>
              <a:pPr/>
              <a:t>23</a:t>
            </a:fld>
            <a:endParaRPr lang="ja-JP" altLang="en-US" dirty="0">
              <a:solidFill>
                <a:prstClr val="black">
                  <a:tint val="75000"/>
                </a:prstClr>
              </a:solidFill>
            </a:endParaRPr>
          </a:p>
        </p:txBody>
      </p:sp>
      <p:sp>
        <p:nvSpPr>
          <p:cNvPr id="8" name="テキスト ボックス 7"/>
          <p:cNvSpPr txBox="1"/>
          <p:nvPr/>
        </p:nvSpPr>
        <p:spPr>
          <a:xfrm>
            <a:off x="2665958" y="869386"/>
            <a:ext cx="4192042" cy="923330"/>
          </a:xfrm>
          <a:prstGeom prst="rect">
            <a:avLst/>
          </a:prstGeom>
          <a:noFill/>
        </p:spPr>
        <p:txBody>
          <a:bodyPr wrap="square" rtlCol="0">
            <a:spAutoFit/>
          </a:bodyPr>
          <a:lstStyle/>
          <a:p>
            <a:r>
              <a:rPr lang="ja-JP" altLang="en-US" dirty="0" smtClean="0">
                <a:solidFill>
                  <a:prstClr val="black"/>
                </a:solidFill>
                <a:latin typeface="メイリオ" panose="020B0604030504040204" pitchFamily="50" charset="-128"/>
                <a:ea typeface="メイリオ" panose="020B0604030504040204" pitchFamily="50" charset="-128"/>
              </a:rPr>
              <a:t>■日本ゾーン　　</a:t>
            </a:r>
            <a:endParaRPr lang="en-US" altLang="ja-JP" dirty="0" smtClean="0">
              <a:solidFill>
                <a:prstClr val="black"/>
              </a:solidFill>
              <a:latin typeface="メイリオ" panose="020B0604030504040204" pitchFamily="50" charset="-128"/>
              <a:ea typeface="メイリオ" panose="020B0604030504040204" pitchFamily="50" charset="-128"/>
            </a:endParaRPr>
          </a:p>
          <a:p>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rPr>
              <a:t>～ 健康・長寿社会</a:t>
            </a:r>
            <a:r>
              <a:rPr lang="ja-JP" altLang="en-US" sz="1600" dirty="0">
                <a:solidFill>
                  <a:prstClr val="black"/>
                </a:solidFill>
                <a:latin typeface="メイリオ" panose="020B0604030504040204" pitchFamily="50" charset="-128"/>
                <a:ea typeface="メイリオ" panose="020B0604030504040204" pitchFamily="50" charset="-128"/>
              </a:rPr>
              <a:t>を</a:t>
            </a:r>
            <a:r>
              <a:rPr lang="ja-JP" altLang="en-US" sz="1600" dirty="0" smtClean="0">
                <a:solidFill>
                  <a:prstClr val="black"/>
                </a:solidFill>
                <a:latin typeface="メイリオ" panose="020B0604030504040204" pitchFamily="50" charset="-128"/>
                <a:ea typeface="メイリオ" panose="020B0604030504040204" pitchFamily="50" charset="-128"/>
              </a:rPr>
              <a:t>つくる</a:t>
            </a:r>
            <a:endParaRPr lang="en-US" altLang="ja-JP" sz="1600" dirty="0" smtClean="0">
              <a:solidFill>
                <a:prstClr val="black"/>
              </a:solidFill>
              <a:latin typeface="メイリオ" panose="020B0604030504040204" pitchFamily="50" charset="-128"/>
              <a:ea typeface="メイリオ" panose="020B0604030504040204" pitchFamily="50" charset="-128"/>
            </a:endParaRPr>
          </a:p>
          <a:p>
            <a:r>
              <a:rPr lang="ja-JP" altLang="en-US" sz="1600" dirty="0" smtClean="0">
                <a:solidFill>
                  <a:prstClr val="black"/>
                </a:solidFill>
                <a:latin typeface="メイリオ" panose="020B0604030504040204" pitchFamily="50" charset="-128"/>
                <a:ea typeface="メイリオ" panose="020B0604030504040204" pitchFamily="50" charset="-128"/>
              </a:rPr>
              <a:t>　　                     日本</a:t>
            </a:r>
            <a:r>
              <a:rPr lang="ja-JP" altLang="en-US" sz="1600" dirty="0">
                <a:solidFill>
                  <a:prstClr val="black"/>
                </a:solidFill>
                <a:latin typeface="メイリオ" panose="020B0604030504040204" pitchFamily="50" charset="-128"/>
                <a:ea typeface="メイリオ" panose="020B0604030504040204" pitchFamily="50" charset="-128"/>
              </a:rPr>
              <a:t>からの</a:t>
            </a:r>
            <a:r>
              <a:rPr lang="ja-JP" altLang="en-US" sz="1600" dirty="0" smtClean="0">
                <a:solidFill>
                  <a:prstClr val="black"/>
                </a:solidFill>
                <a:latin typeface="メイリオ" panose="020B0604030504040204" pitchFamily="50" charset="-128"/>
                <a:ea typeface="メイリオ" panose="020B0604030504040204" pitchFamily="50" charset="-128"/>
              </a:rPr>
              <a:t>提案 ～</a:t>
            </a:r>
            <a:r>
              <a:rPr lang="ja-JP" altLang="en-US" dirty="0" smtClean="0">
                <a:solidFill>
                  <a:prstClr val="black"/>
                </a:solidFill>
                <a:latin typeface="メイリオ" panose="020B0604030504040204" pitchFamily="50" charset="-128"/>
                <a:ea typeface="メイリオ" panose="020B0604030504040204" pitchFamily="50" charset="-128"/>
              </a:rPr>
              <a:t>　　</a:t>
            </a:r>
            <a:endParaRPr lang="ja-JP" altLang="en-US" dirty="0">
              <a:solidFill>
                <a:prstClr val="black"/>
              </a:solidFill>
              <a:latin typeface="メイリオ" panose="020B0604030504040204" pitchFamily="50" charset="-128"/>
              <a:ea typeface="メイリオ" panose="020B0604030504040204" pitchFamily="50" charset="-128"/>
            </a:endParaRPr>
          </a:p>
        </p:txBody>
      </p:sp>
      <p:grpSp>
        <p:nvGrpSpPr>
          <p:cNvPr id="25" name="グループ化 24"/>
          <p:cNvGrpSpPr/>
          <p:nvPr/>
        </p:nvGrpSpPr>
        <p:grpSpPr>
          <a:xfrm>
            <a:off x="3308543" y="1843260"/>
            <a:ext cx="3158390" cy="1763547"/>
            <a:chOff x="2283411" y="1068136"/>
            <a:chExt cx="3158390" cy="1763547"/>
          </a:xfrm>
        </p:grpSpPr>
        <p:sp>
          <p:nvSpPr>
            <p:cNvPr id="10" name="円/楕円 9"/>
            <p:cNvSpPr/>
            <p:nvPr/>
          </p:nvSpPr>
          <p:spPr>
            <a:xfrm>
              <a:off x="3339000" y="1727200"/>
              <a:ext cx="540000" cy="540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000" dirty="0" smtClean="0">
                  <a:solidFill>
                    <a:prstClr val="white"/>
                  </a:solidFill>
                  <a:latin typeface="メイリオ" panose="020B0604030504040204" pitchFamily="50" charset="-128"/>
                  <a:ea typeface="メイリオ" panose="020B0604030504040204" pitchFamily="50" charset="-128"/>
                </a:rPr>
                <a:t>日本館</a:t>
              </a:r>
              <a:endParaRPr lang="ja-JP" altLang="en-US" sz="1000" dirty="0">
                <a:solidFill>
                  <a:prstClr val="white"/>
                </a:solidFill>
                <a:latin typeface="メイリオ" panose="020B0604030504040204" pitchFamily="50" charset="-128"/>
                <a:ea typeface="メイリオ" panose="020B0604030504040204" pitchFamily="50" charset="-128"/>
              </a:endParaRPr>
            </a:p>
          </p:txBody>
        </p:sp>
        <p:sp>
          <p:nvSpPr>
            <p:cNvPr id="12" name="円/楕円 11"/>
            <p:cNvSpPr/>
            <p:nvPr/>
          </p:nvSpPr>
          <p:spPr>
            <a:xfrm>
              <a:off x="3187700" y="1157358"/>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5" name="円/楕円 14"/>
            <p:cNvSpPr/>
            <p:nvPr/>
          </p:nvSpPr>
          <p:spPr>
            <a:xfrm>
              <a:off x="3547700" y="1108668"/>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6" name="円/楕円 15"/>
            <p:cNvSpPr/>
            <p:nvPr/>
          </p:nvSpPr>
          <p:spPr>
            <a:xfrm>
              <a:off x="2531200" y="1727200"/>
              <a:ext cx="540000" cy="540000"/>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ja-JP" altLang="en-US" sz="1000" dirty="0">
                <a:solidFill>
                  <a:prstClr val="white"/>
                </a:solidFill>
                <a:latin typeface="メイリオ" panose="020B0604030504040204" pitchFamily="50" charset="-128"/>
                <a:ea typeface="メイリオ" panose="020B0604030504040204" pitchFamily="50" charset="-128"/>
              </a:endParaRPr>
            </a:p>
          </p:txBody>
        </p:sp>
        <p:sp>
          <p:nvSpPr>
            <p:cNvPr id="17" name="円/楕円 16"/>
            <p:cNvSpPr/>
            <p:nvPr/>
          </p:nvSpPr>
          <p:spPr>
            <a:xfrm>
              <a:off x="2801200" y="2222200"/>
              <a:ext cx="360000" cy="360000"/>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9" name="円/楕円 18"/>
            <p:cNvSpPr/>
            <p:nvPr/>
          </p:nvSpPr>
          <p:spPr>
            <a:xfrm>
              <a:off x="2891200" y="1351570"/>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0" name="円/楕円 19"/>
            <p:cNvSpPr/>
            <p:nvPr/>
          </p:nvSpPr>
          <p:spPr>
            <a:xfrm>
              <a:off x="3874125" y="1257894"/>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1" name="円/楕円 20"/>
            <p:cNvSpPr/>
            <p:nvPr/>
          </p:nvSpPr>
          <p:spPr>
            <a:xfrm>
              <a:off x="4090200" y="1526543"/>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2" name="円/楕円 21"/>
            <p:cNvSpPr/>
            <p:nvPr/>
          </p:nvSpPr>
          <p:spPr>
            <a:xfrm>
              <a:off x="4051200" y="2228166"/>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3" name="円/楕円 22"/>
            <p:cNvSpPr/>
            <p:nvPr/>
          </p:nvSpPr>
          <p:spPr>
            <a:xfrm>
              <a:off x="3774100" y="2466506"/>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4" name="円/楕円 23"/>
            <p:cNvSpPr/>
            <p:nvPr/>
          </p:nvSpPr>
          <p:spPr>
            <a:xfrm>
              <a:off x="4163600" y="1884071"/>
              <a:ext cx="360000" cy="360000"/>
            </a:xfrm>
            <a:prstGeom prst="ellipse">
              <a:avLst/>
            </a:prstGeom>
            <a:solidFill>
              <a:srgbClr val="CC99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18" name="テキスト ボックス 17"/>
            <p:cNvSpPr txBox="1"/>
            <p:nvPr/>
          </p:nvSpPr>
          <p:spPr>
            <a:xfrm>
              <a:off x="2427858" y="1889218"/>
              <a:ext cx="697627" cy="246221"/>
            </a:xfrm>
            <a:prstGeom prst="rect">
              <a:avLst/>
            </a:prstGeom>
            <a:noFill/>
            <a:ln>
              <a:noFill/>
            </a:ln>
          </p:spPr>
          <p:txBody>
            <a:bodyPr wrap="none" rtlCol="0">
              <a:spAutoFit/>
            </a:bodyPr>
            <a:lstStyle/>
            <a:p>
              <a:r>
                <a:rPr lang="ja-JP" altLang="en-US" sz="1000" dirty="0" smtClean="0">
                  <a:solidFill>
                    <a:prstClr val="black"/>
                  </a:solidFill>
                  <a:latin typeface="メイリオ" panose="020B0604030504040204" pitchFamily="50" charset="-128"/>
                  <a:ea typeface="メイリオ" panose="020B0604030504040204" pitchFamily="50" charset="-128"/>
                </a:rPr>
                <a:t>大阪府館</a:t>
              </a:r>
              <a:endParaRPr lang="ja-JP" altLang="en-US" sz="1000" dirty="0">
                <a:solidFill>
                  <a:prstClr val="black"/>
                </a:solidFill>
                <a:latin typeface="メイリオ" panose="020B0604030504040204" pitchFamily="50" charset="-128"/>
                <a:ea typeface="メイリオ" panose="020B0604030504040204" pitchFamily="50" charset="-128"/>
              </a:endParaRPr>
            </a:p>
          </p:txBody>
        </p:sp>
        <p:sp>
          <p:nvSpPr>
            <p:cNvPr id="26" name="テキスト ボックス 25"/>
            <p:cNvSpPr txBox="1"/>
            <p:nvPr/>
          </p:nvSpPr>
          <p:spPr>
            <a:xfrm>
              <a:off x="2451226" y="2321188"/>
              <a:ext cx="761747"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関西広域館</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27" name="テキスト ボックス 26"/>
            <p:cNvSpPr txBox="1"/>
            <p:nvPr/>
          </p:nvSpPr>
          <p:spPr>
            <a:xfrm>
              <a:off x="4051200" y="1593526"/>
              <a:ext cx="877163"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企業館（食）</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28" name="テキスト ボックス 27"/>
            <p:cNvSpPr txBox="1"/>
            <p:nvPr/>
          </p:nvSpPr>
          <p:spPr>
            <a:xfrm>
              <a:off x="4163600" y="1948655"/>
              <a:ext cx="1107996"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企業館（住まい）</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29" name="テキスト ボックス 28"/>
            <p:cNvSpPr txBox="1"/>
            <p:nvPr/>
          </p:nvSpPr>
          <p:spPr>
            <a:xfrm>
              <a:off x="3835709" y="2600851"/>
              <a:ext cx="1223412"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企業館（スポーツ）</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30" name="テキスト ボックス 29"/>
            <p:cNvSpPr txBox="1"/>
            <p:nvPr/>
          </p:nvSpPr>
          <p:spPr>
            <a:xfrm>
              <a:off x="4102973" y="2290486"/>
              <a:ext cx="1338828"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企業館（都市・地域）</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31" name="テキスト ボックス 30"/>
            <p:cNvSpPr txBox="1"/>
            <p:nvPr/>
          </p:nvSpPr>
          <p:spPr>
            <a:xfrm>
              <a:off x="3936300" y="1287722"/>
              <a:ext cx="992579"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企業館（衣料）</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32" name="テキスト ボックス 31"/>
            <p:cNvSpPr txBox="1"/>
            <p:nvPr/>
          </p:nvSpPr>
          <p:spPr>
            <a:xfrm>
              <a:off x="3534021" y="1068136"/>
              <a:ext cx="992579"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企業館（輸送）</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33" name="テキスト ボックス 32"/>
            <p:cNvSpPr txBox="1"/>
            <p:nvPr/>
          </p:nvSpPr>
          <p:spPr>
            <a:xfrm>
              <a:off x="2283411" y="1165501"/>
              <a:ext cx="1338828"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企業館（エネルギー）</a:t>
              </a:r>
              <a:endParaRPr lang="ja-JP" altLang="en-US" sz="900" dirty="0">
                <a:solidFill>
                  <a:prstClr val="black"/>
                </a:solidFill>
                <a:latin typeface="メイリオ" panose="020B0604030504040204" pitchFamily="50" charset="-128"/>
                <a:ea typeface="メイリオ" panose="020B0604030504040204" pitchFamily="50" charset="-128"/>
              </a:endParaRPr>
            </a:p>
          </p:txBody>
        </p:sp>
        <p:sp>
          <p:nvSpPr>
            <p:cNvPr id="34" name="テキスト ボックス 33"/>
            <p:cNvSpPr txBox="1"/>
            <p:nvPr/>
          </p:nvSpPr>
          <p:spPr>
            <a:xfrm>
              <a:off x="2300299" y="1417572"/>
              <a:ext cx="950901" cy="230832"/>
            </a:xfrm>
            <a:prstGeom prst="rect">
              <a:avLst/>
            </a:prstGeom>
            <a:noFill/>
            <a:ln>
              <a:noFill/>
            </a:ln>
          </p:spPr>
          <p:txBody>
            <a:bodyPr wrap="none" rtlCol="0">
              <a:spAutoFit/>
            </a:bodyPr>
            <a:lstStyle/>
            <a:p>
              <a:r>
                <a:rPr lang="ja-JP" altLang="en-US" sz="900" dirty="0" smtClean="0">
                  <a:solidFill>
                    <a:prstClr val="black"/>
                  </a:solidFill>
                  <a:latin typeface="メイリオ" panose="020B0604030504040204" pitchFamily="50" charset="-128"/>
                  <a:ea typeface="メイリオ" panose="020B0604030504040204" pitchFamily="50" charset="-128"/>
                </a:rPr>
                <a:t>企業館（</a:t>
              </a:r>
              <a:r>
                <a:rPr lang="en-US" altLang="ja-JP" sz="900" dirty="0" err="1" smtClean="0">
                  <a:solidFill>
                    <a:prstClr val="black"/>
                  </a:solidFill>
                  <a:latin typeface="メイリオ" panose="020B0604030504040204" pitchFamily="50" charset="-128"/>
                  <a:ea typeface="メイリオ" panose="020B0604030504040204" pitchFamily="50" charset="-128"/>
                </a:rPr>
                <a:t>IoT</a:t>
              </a:r>
              <a:r>
                <a:rPr lang="ja-JP" altLang="en-US" sz="900" dirty="0" smtClean="0">
                  <a:solidFill>
                    <a:prstClr val="black"/>
                  </a:solidFill>
                  <a:latin typeface="メイリオ" panose="020B0604030504040204" pitchFamily="50" charset="-128"/>
                  <a:ea typeface="メイリオ" panose="020B0604030504040204" pitchFamily="50" charset="-128"/>
                </a:rPr>
                <a:t>）</a:t>
              </a:r>
              <a:endParaRPr lang="ja-JP" altLang="en-US" sz="900" dirty="0">
                <a:solidFill>
                  <a:prstClr val="black"/>
                </a:solidFill>
                <a:latin typeface="メイリオ" panose="020B0604030504040204" pitchFamily="50" charset="-128"/>
                <a:ea typeface="メイリオ" panose="020B0604030504040204" pitchFamily="50" charset="-128"/>
              </a:endParaRPr>
            </a:p>
          </p:txBody>
        </p:sp>
      </p:grpSp>
      <p:sp>
        <p:nvSpPr>
          <p:cNvPr id="37" name="AutoShape 16" descr="「体験型映像」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38" name="角丸四角形 37"/>
          <p:cNvSpPr/>
          <p:nvPr/>
        </p:nvSpPr>
        <p:spPr>
          <a:xfrm>
            <a:off x="1894722" y="501721"/>
            <a:ext cx="4867033" cy="351652"/>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r>
              <a:rPr lang="ja-JP" altLang="en-US" sz="1600" b="1" dirty="0">
                <a:solidFill>
                  <a:prstClr val="black"/>
                </a:solidFill>
              </a:rPr>
              <a:t>健康・長寿に挑戦</a:t>
            </a:r>
            <a:r>
              <a:rPr lang="ja-JP" altLang="en-US" sz="1600" b="1" dirty="0" smtClean="0">
                <a:solidFill>
                  <a:prstClr val="black"/>
                </a:solidFill>
              </a:rPr>
              <a:t>する日本</a:t>
            </a:r>
            <a:r>
              <a:rPr lang="ja-JP" altLang="en-US" sz="1600" b="1" dirty="0">
                <a:solidFill>
                  <a:prstClr val="black"/>
                </a:solidFill>
              </a:rPr>
              <a:t>の未来技術を体験する！</a:t>
            </a:r>
          </a:p>
        </p:txBody>
      </p:sp>
      <p:cxnSp>
        <p:nvCxnSpPr>
          <p:cNvPr id="40" name="直線矢印コネクタ 39"/>
          <p:cNvCxnSpPr/>
          <p:nvPr/>
        </p:nvCxnSpPr>
        <p:spPr>
          <a:xfrm flipH="1">
            <a:off x="1780477" y="1072939"/>
            <a:ext cx="1026773" cy="348410"/>
          </a:xfrm>
          <a:prstGeom prst="straightConnector1">
            <a:avLst/>
          </a:prstGeom>
          <a:ln w="1905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3" name="円/楕円 42"/>
          <p:cNvSpPr/>
          <p:nvPr/>
        </p:nvSpPr>
        <p:spPr>
          <a:xfrm rot="347270">
            <a:off x="951503" y="1127745"/>
            <a:ext cx="1123669" cy="72703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46" name="円/楕円 45"/>
          <p:cNvSpPr/>
          <p:nvPr/>
        </p:nvSpPr>
        <p:spPr>
          <a:xfrm rot="347270">
            <a:off x="2878805" y="1746597"/>
            <a:ext cx="3648469" cy="1939611"/>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endParaRPr lang="ja-JP" altLang="en-US">
              <a:solidFill>
                <a:prstClr val="white"/>
              </a:solidFill>
            </a:endParaRPr>
          </a:p>
        </p:txBody>
      </p:sp>
      <p:sp>
        <p:nvSpPr>
          <p:cNvPr id="13" name="右矢印 12"/>
          <p:cNvSpPr/>
          <p:nvPr/>
        </p:nvSpPr>
        <p:spPr>
          <a:xfrm rot="2448774">
            <a:off x="1966609" y="1487152"/>
            <a:ext cx="1146171" cy="1058788"/>
          </a:xfrm>
          <a:custGeom>
            <a:avLst/>
            <a:gdLst>
              <a:gd name="connsiteX0" fmla="*/ 0 w 1197032"/>
              <a:gd name="connsiteY0" fmla="*/ 205817 h 823268"/>
              <a:gd name="connsiteX1" fmla="*/ 785398 w 1197032"/>
              <a:gd name="connsiteY1" fmla="*/ 205817 h 823268"/>
              <a:gd name="connsiteX2" fmla="*/ 785398 w 1197032"/>
              <a:gd name="connsiteY2" fmla="*/ 0 h 823268"/>
              <a:gd name="connsiteX3" fmla="*/ 1197032 w 1197032"/>
              <a:gd name="connsiteY3" fmla="*/ 411634 h 823268"/>
              <a:gd name="connsiteX4" fmla="*/ 785398 w 1197032"/>
              <a:gd name="connsiteY4" fmla="*/ 823268 h 823268"/>
              <a:gd name="connsiteX5" fmla="*/ 785398 w 1197032"/>
              <a:gd name="connsiteY5" fmla="*/ 617451 h 823268"/>
              <a:gd name="connsiteX6" fmla="*/ 0 w 1197032"/>
              <a:gd name="connsiteY6" fmla="*/ 617451 h 823268"/>
              <a:gd name="connsiteX7" fmla="*/ 0 w 1197032"/>
              <a:gd name="connsiteY7" fmla="*/ 205817 h 823268"/>
              <a:gd name="connsiteX0" fmla="*/ 16625 w 1197032"/>
              <a:gd name="connsiteY0" fmla="*/ 405322 h 823268"/>
              <a:gd name="connsiteX1" fmla="*/ 785398 w 1197032"/>
              <a:gd name="connsiteY1" fmla="*/ 205817 h 823268"/>
              <a:gd name="connsiteX2" fmla="*/ 785398 w 1197032"/>
              <a:gd name="connsiteY2" fmla="*/ 0 h 823268"/>
              <a:gd name="connsiteX3" fmla="*/ 1197032 w 1197032"/>
              <a:gd name="connsiteY3" fmla="*/ 411634 h 823268"/>
              <a:gd name="connsiteX4" fmla="*/ 785398 w 1197032"/>
              <a:gd name="connsiteY4" fmla="*/ 823268 h 823268"/>
              <a:gd name="connsiteX5" fmla="*/ 785398 w 1197032"/>
              <a:gd name="connsiteY5" fmla="*/ 617451 h 823268"/>
              <a:gd name="connsiteX6" fmla="*/ 0 w 1197032"/>
              <a:gd name="connsiteY6" fmla="*/ 617451 h 823268"/>
              <a:gd name="connsiteX7" fmla="*/ 16625 w 1197032"/>
              <a:gd name="connsiteY7" fmla="*/ 405322 h 823268"/>
              <a:gd name="connsiteX0" fmla="*/ 0 w 1180407"/>
              <a:gd name="connsiteY0" fmla="*/ 405322 h 823268"/>
              <a:gd name="connsiteX1" fmla="*/ 768773 w 1180407"/>
              <a:gd name="connsiteY1" fmla="*/ 205817 h 823268"/>
              <a:gd name="connsiteX2" fmla="*/ 768773 w 1180407"/>
              <a:gd name="connsiteY2" fmla="*/ 0 h 823268"/>
              <a:gd name="connsiteX3" fmla="*/ 1180407 w 1180407"/>
              <a:gd name="connsiteY3" fmla="*/ 411634 h 823268"/>
              <a:gd name="connsiteX4" fmla="*/ 768773 w 1180407"/>
              <a:gd name="connsiteY4" fmla="*/ 823268 h 823268"/>
              <a:gd name="connsiteX5" fmla="*/ 768773 w 1180407"/>
              <a:gd name="connsiteY5" fmla="*/ 617451 h 823268"/>
              <a:gd name="connsiteX6" fmla="*/ 0 w 1180407"/>
              <a:gd name="connsiteY6" fmla="*/ 550949 h 823268"/>
              <a:gd name="connsiteX7" fmla="*/ 0 w 1180407"/>
              <a:gd name="connsiteY7" fmla="*/ 405322 h 823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0407" h="823268">
                <a:moveTo>
                  <a:pt x="0" y="405322"/>
                </a:moveTo>
                <a:lnTo>
                  <a:pt x="768773" y="205817"/>
                </a:lnTo>
                <a:lnTo>
                  <a:pt x="768773" y="0"/>
                </a:lnTo>
                <a:lnTo>
                  <a:pt x="1180407" y="411634"/>
                </a:lnTo>
                <a:lnTo>
                  <a:pt x="768773" y="823268"/>
                </a:lnTo>
                <a:lnTo>
                  <a:pt x="768773" y="617451"/>
                </a:lnTo>
                <a:lnTo>
                  <a:pt x="0" y="550949"/>
                </a:lnTo>
                <a:lnTo>
                  <a:pt x="0" y="405322"/>
                </a:lnTo>
                <a:close/>
              </a:path>
            </a:pathLst>
          </a:cu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テキスト ボックス 34"/>
          <p:cNvSpPr txBox="1"/>
          <p:nvPr/>
        </p:nvSpPr>
        <p:spPr>
          <a:xfrm>
            <a:off x="233319" y="4373152"/>
            <a:ext cx="4801314" cy="830997"/>
          </a:xfrm>
          <a:prstGeom prst="rect">
            <a:avLst/>
          </a:prstGeom>
          <a:noFill/>
        </p:spPr>
        <p:txBody>
          <a:bodyPr wrap="none" rtlCol="0">
            <a:spAutoFit/>
          </a:bodyPr>
          <a:lstStyle/>
          <a:p>
            <a:pPr>
              <a:lnSpc>
                <a:spcPct val="150000"/>
              </a:lnSpc>
            </a:pPr>
            <a:r>
              <a:rPr lang="ja-JP" altLang="en-US" sz="1600" b="1" dirty="0" smtClean="0">
                <a:solidFill>
                  <a:prstClr val="black"/>
                </a:solidFill>
                <a:latin typeface="メイリオ" panose="020B0604030504040204" pitchFamily="50" charset="-128"/>
                <a:ea typeface="メイリオ" panose="020B0604030504040204" pitchFamily="50" charset="-128"/>
              </a:rPr>
              <a:t>　</a:t>
            </a:r>
            <a:r>
              <a:rPr lang="ja-JP" altLang="en-US" sz="1600" b="1" u="sng" dirty="0" smtClean="0">
                <a:solidFill>
                  <a:prstClr val="black"/>
                </a:solidFill>
                <a:latin typeface="メイリオ" panose="020B0604030504040204" pitchFamily="50" charset="-128"/>
                <a:ea typeface="メイリオ" panose="020B0604030504040204" pitchFamily="50" charset="-128"/>
              </a:rPr>
              <a:t>「滞在型究極健康ハウス」</a:t>
            </a:r>
            <a:endParaRPr lang="en-US" altLang="ja-JP" sz="1600" b="1" u="sng"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企業の技術・サービス力を結集した究極の衣食住を滞在型で体感</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（○○日で人はこんなに健康になれる！）</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41" name="正方形/長方形 40"/>
          <p:cNvSpPr/>
          <p:nvPr/>
        </p:nvSpPr>
        <p:spPr>
          <a:xfrm>
            <a:off x="631218" y="5437576"/>
            <a:ext cx="5767293" cy="1330985"/>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42" name="角丸四角形 41"/>
          <p:cNvSpPr/>
          <p:nvPr/>
        </p:nvSpPr>
        <p:spPr>
          <a:xfrm>
            <a:off x="391995" y="5291509"/>
            <a:ext cx="1904484" cy="2921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white"/>
                </a:solidFill>
              </a:rPr>
              <a:t>最新の衣食住の体感</a:t>
            </a:r>
            <a:endParaRPr lang="ja-JP" altLang="en-US" sz="1300" dirty="0">
              <a:solidFill>
                <a:prstClr val="white"/>
              </a:solidFill>
            </a:endParaRPr>
          </a:p>
        </p:txBody>
      </p:sp>
      <p:sp>
        <p:nvSpPr>
          <p:cNvPr id="44" name="テキスト ボックス 43"/>
          <p:cNvSpPr txBox="1"/>
          <p:nvPr/>
        </p:nvSpPr>
        <p:spPr>
          <a:xfrm>
            <a:off x="757933" y="5545343"/>
            <a:ext cx="5667874" cy="369332"/>
          </a:xfrm>
          <a:prstGeom prst="rect">
            <a:avLst/>
          </a:prstGeom>
          <a:noFill/>
        </p:spPr>
        <p:txBody>
          <a:bodyPr wrap="square" rtlCol="0">
            <a:spAutoFit/>
          </a:bodyPr>
          <a:lstStyle/>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・○日間「健康ハウス」に滞在して、最新の衣食住を体感して健康体になる</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pic>
        <p:nvPicPr>
          <p:cNvPr id="45" name="Picture 4" descr="Y:\_12主要個別課題（2025年万博）\◎基本構想たたき台づくり\20160512-16_修正作業（澤田顧問＋知事レク後）\画像データ\人＋食.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27631" y="5813556"/>
            <a:ext cx="1225803" cy="742113"/>
          </a:xfrm>
          <a:prstGeom prst="rect">
            <a:avLst/>
          </a:prstGeom>
          <a:noFill/>
          <a:extLst>
            <a:ext uri="{909E8E84-426E-40DD-AFC4-6F175D3DCCD1}">
              <a14:hiddenFill xmlns:a14="http://schemas.microsoft.com/office/drawing/2010/main">
                <a:solidFill>
                  <a:srgbClr val="FFFFFF"/>
                </a:solidFill>
              </a14:hiddenFill>
            </a:ext>
          </a:extLst>
        </p:spPr>
      </p:pic>
      <p:sp>
        <p:nvSpPr>
          <p:cNvPr id="47" name="テキスト ボックス 46"/>
          <p:cNvSpPr txBox="1"/>
          <p:nvPr/>
        </p:nvSpPr>
        <p:spPr>
          <a:xfrm>
            <a:off x="1363209" y="6505489"/>
            <a:ext cx="803442" cy="307777"/>
          </a:xfrm>
          <a:prstGeom prst="rect">
            <a:avLst/>
          </a:prstGeom>
          <a:noFill/>
        </p:spPr>
        <p:txBody>
          <a:bodyPr wrap="square" rtlCol="0">
            <a:spAutoFit/>
          </a:bodyPr>
          <a:lstStyle/>
          <a:p>
            <a:r>
              <a:rPr lang="ja-JP" altLang="en-US" sz="1400" b="1" dirty="0" smtClean="0">
                <a:solidFill>
                  <a:prstClr val="black"/>
                </a:solidFill>
              </a:rPr>
              <a:t>食事</a:t>
            </a:r>
            <a:endParaRPr lang="ja-JP" altLang="en-US" sz="1400" b="1" dirty="0">
              <a:solidFill>
                <a:prstClr val="black"/>
              </a:solidFill>
            </a:endParaRPr>
          </a:p>
        </p:txBody>
      </p:sp>
      <p:sp>
        <p:nvSpPr>
          <p:cNvPr id="48" name="左右矢印 47"/>
          <p:cNvSpPr/>
          <p:nvPr/>
        </p:nvSpPr>
        <p:spPr>
          <a:xfrm>
            <a:off x="2209696" y="6021126"/>
            <a:ext cx="643625" cy="402129"/>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pic>
        <p:nvPicPr>
          <p:cNvPr id="49" name="Picture 2" descr="Y:\_12主要個別課題（2025年万博）\◎基本構想たたき台づくり\20160512-16_修正作業（澤田顧問＋知事レク後）\画像データ\ベッド.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8831" y="5817873"/>
            <a:ext cx="1171907" cy="820335"/>
          </a:xfrm>
          <a:prstGeom prst="rect">
            <a:avLst/>
          </a:prstGeom>
          <a:noFill/>
          <a:extLst>
            <a:ext uri="{909E8E84-426E-40DD-AFC4-6F175D3DCCD1}">
              <a14:hiddenFill xmlns:a14="http://schemas.microsoft.com/office/drawing/2010/main">
                <a:solidFill>
                  <a:srgbClr val="FFFFFF"/>
                </a:solidFill>
              </a14:hiddenFill>
            </a:ext>
          </a:extLst>
        </p:spPr>
      </p:pic>
      <p:sp>
        <p:nvSpPr>
          <p:cNvPr id="50" name="左右矢印 49"/>
          <p:cNvSpPr/>
          <p:nvPr/>
        </p:nvSpPr>
        <p:spPr>
          <a:xfrm>
            <a:off x="4205843" y="6027053"/>
            <a:ext cx="643625" cy="402129"/>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pic>
        <p:nvPicPr>
          <p:cNvPr id="51" name="Picture 8" descr="Y:\_12主要個別課題（2025年万博）\◎基本構想たたき台づくり\20160512-16_修正作業（澤田顧問＋知事レク後）\画像データ\人＋PC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25449" y="5803242"/>
            <a:ext cx="933026" cy="933026"/>
          </a:xfrm>
          <a:prstGeom prst="rect">
            <a:avLst/>
          </a:prstGeom>
          <a:noFill/>
          <a:extLst>
            <a:ext uri="{909E8E84-426E-40DD-AFC4-6F175D3DCCD1}">
              <a14:hiddenFill xmlns:a14="http://schemas.microsoft.com/office/drawing/2010/main">
                <a:solidFill>
                  <a:srgbClr val="FFFFFF"/>
                </a:solidFill>
              </a14:hiddenFill>
            </a:ext>
          </a:extLst>
        </p:spPr>
      </p:pic>
      <p:sp>
        <p:nvSpPr>
          <p:cNvPr id="52" name="テキスト ボックス 51"/>
          <p:cNvSpPr txBox="1"/>
          <p:nvPr/>
        </p:nvSpPr>
        <p:spPr>
          <a:xfrm>
            <a:off x="3371022" y="6501728"/>
            <a:ext cx="803442" cy="307777"/>
          </a:xfrm>
          <a:prstGeom prst="rect">
            <a:avLst/>
          </a:prstGeom>
          <a:noFill/>
        </p:spPr>
        <p:txBody>
          <a:bodyPr wrap="square" rtlCol="0">
            <a:spAutoFit/>
          </a:bodyPr>
          <a:lstStyle/>
          <a:p>
            <a:r>
              <a:rPr lang="ja-JP" altLang="en-US" sz="1400" b="1" dirty="0" smtClean="0">
                <a:solidFill>
                  <a:prstClr val="black"/>
                </a:solidFill>
              </a:rPr>
              <a:t>睡眠</a:t>
            </a:r>
            <a:endParaRPr lang="ja-JP" altLang="en-US" sz="1400" b="1" dirty="0">
              <a:solidFill>
                <a:prstClr val="black"/>
              </a:solidFill>
            </a:endParaRPr>
          </a:p>
        </p:txBody>
      </p:sp>
      <p:sp>
        <p:nvSpPr>
          <p:cNvPr id="53" name="テキスト ボックス 52"/>
          <p:cNvSpPr txBox="1"/>
          <p:nvPr/>
        </p:nvSpPr>
        <p:spPr>
          <a:xfrm>
            <a:off x="5157330" y="6515376"/>
            <a:ext cx="803442" cy="307777"/>
          </a:xfrm>
          <a:prstGeom prst="rect">
            <a:avLst/>
          </a:prstGeom>
          <a:noFill/>
        </p:spPr>
        <p:txBody>
          <a:bodyPr wrap="square" rtlCol="0">
            <a:spAutoFit/>
          </a:bodyPr>
          <a:lstStyle/>
          <a:p>
            <a:r>
              <a:rPr lang="ja-JP" altLang="en-US" sz="1400" b="1" dirty="0" smtClean="0">
                <a:solidFill>
                  <a:prstClr val="black"/>
                </a:solidFill>
              </a:rPr>
              <a:t>環境</a:t>
            </a:r>
            <a:endParaRPr lang="ja-JP" altLang="en-US" sz="1400" b="1" dirty="0">
              <a:solidFill>
                <a:prstClr val="black"/>
              </a:solidFill>
            </a:endParaRPr>
          </a:p>
        </p:txBody>
      </p:sp>
      <p:sp>
        <p:nvSpPr>
          <p:cNvPr id="56" name="正方形/長方形 55"/>
          <p:cNvSpPr/>
          <p:nvPr/>
        </p:nvSpPr>
        <p:spPr>
          <a:xfrm>
            <a:off x="640329" y="6979179"/>
            <a:ext cx="5767293" cy="144403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59" name="正方形/長方形 58"/>
          <p:cNvSpPr/>
          <p:nvPr/>
        </p:nvSpPr>
        <p:spPr>
          <a:xfrm>
            <a:off x="665465" y="8601727"/>
            <a:ext cx="5767293" cy="923287"/>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pic>
        <p:nvPicPr>
          <p:cNvPr id="60" name="Picture 10" descr="Y:\_12主要個別課題（2025年万博）\◎基本構想たたき台づくり\20160512-16_修正作業（澤田顧問＋知事レク後）\画像データ\人.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988096" y="7482867"/>
            <a:ext cx="1098805" cy="769164"/>
          </a:xfrm>
          <a:prstGeom prst="rect">
            <a:avLst/>
          </a:prstGeom>
          <a:noFill/>
          <a:extLst>
            <a:ext uri="{909E8E84-426E-40DD-AFC4-6F175D3DCCD1}">
              <a14:hiddenFill xmlns:a14="http://schemas.microsoft.com/office/drawing/2010/main">
                <a:solidFill>
                  <a:srgbClr val="FFFFFF"/>
                </a:solidFill>
              </a14:hiddenFill>
            </a:ext>
          </a:extLst>
        </p:spPr>
      </p:pic>
      <p:sp>
        <p:nvSpPr>
          <p:cNvPr id="61" name="角丸四角形 60"/>
          <p:cNvSpPr/>
          <p:nvPr/>
        </p:nvSpPr>
        <p:spPr>
          <a:xfrm>
            <a:off x="444974" y="6824074"/>
            <a:ext cx="1606883" cy="2928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white"/>
                </a:solidFill>
              </a:rPr>
              <a:t>健康の過程</a:t>
            </a:r>
            <a:r>
              <a:rPr lang="ja-JP" altLang="en-US" sz="1300" dirty="0">
                <a:solidFill>
                  <a:prstClr val="white"/>
                </a:solidFill>
              </a:rPr>
              <a:t>を</a:t>
            </a:r>
            <a:r>
              <a:rPr lang="ja-JP" altLang="en-US" sz="1300" dirty="0" smtClean="0">
                <a:solidFill>
                  <a:prstClr val="white"/>
                </a:solidFill>
              </a:rPr>
              <a:t>実感</a:t>
            </a:r>
            <a:endParaRPr lang="ja-JP" altLang="en-US" sz="1300" dirty="0">
              <a:solidFill>
                <a:prstClr val="white"/>
              </a:solidFill>
            </a:endParaRPr>
          </a:p>
        </p:txBody>
      </p:sp>
      <p:sp>
        <p:nvSpPr>
          <p:cNvPr id="62" name="角丸四角形 61"/>
          <p:cNvSpPr/>
          <p:nvPr/>
        </p:nvSpPr>
        <p:spPr>
          <a:xfrm>
            <a:off x="499566" y="8458453"/>
            <a:ext cx="2111871" cy="28626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00" dirty="0" smtClean="0">
                <a:solidFill>
                  <a:prstClr val="white"/>
                </a:solidFill>
              </a:rPr>
              <a:t>個別にプログラムの提案</a:t>
            </a:r>
            <a:endParaRPr lang="ja-JP" altLang="en-US" sz="1300" dirty="0">
              <a:solidFill>
                <a:prstClr val="white"/>
              </a:solidFill>
            </a:endParaRPr>
          </a:p>
        </p:txBody>
      </p:sp>
      <p:pic>
        <p:nvPicPr>
          <p:cNvPr id="63" name="Picture 5" descr="Y:\_12主要個別課題（2025年万博）\◎基本構想たたき台づくり\20160512-16_修正作業（澤田顧問＋知事レク後）\画像データ\風呂.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5696" y="7599520"/>
            <a:ext cx="1016874" cy="711811"/>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7" descr="Y:\_12主要個別課題（2025年万博）\◎基本構想たたき台づくり\20160512-16_修正作業（澤田顧問＋知事レク後）\画像データ\グラフ1.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066638" y="8651626"/>
            <a:ext cx="656895" cy="83244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5" name="テキスト ボックス 64"/>
          <p:cNvSpPr txBox="1"/>
          <p:nvPr/>
        </p:nvSpPr>
        <p:spPr>
          <a:xfrm>
            <a:off x="674451" y="8683474"/>
            <a:ext cx="3950321" cy="1200329"/>
          </a:xfrm>
          <a:prstGeom prst="rect">
            <a:avLst/>
          </a:prstGeom>
          <a:noFill/>
        </p:spPr>
        <p:txBody>
          <a:bodyPr wrap="square" rtlCol="0">
            <a:spAutoFit/>
          </a:bodyPr>
          <a:lstStyle/>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・個別に体験前と体験後の健康状態をデータ化</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・日常生活の改善点を把握</a:t>
            </a:r>
            <a:r>
              <a:rPr lang="ja-JP" altLang="en-US" sz="1200" dirty="0">
                <a:solidFill>
                  <a:prstClr val="black"/>
                </a:solidFill>
                <a:latin typeface="メイリオ" panose="020B0604030504040204" pitchFamily="50" charset="-128"/>
                <a:ea typeface="メイリオ" panose="020B0604030504040204" pitchFamily="50" charset="-128"/>
              </a:rPr>
              <a:t>する</a:t>
            </a:r>
            <a:r>
              <a:rPr lang="ja-JP" altLang="en-US" sz="1200" dirty="0" smtClean="0">
                <a:solidFill>
                  <a:prstClr val="black"/>
                </a:solidFill>
                <a:latin typeface="メイリオ" panose="020B0604030504040204" pitchFamily="50" charset="-128"/>
                <a:ea typeface="メイリオ" panose="020B0604030504040204" pitchFamily="50" charset="-128"/>
              </a:rPr>
              <a:t>データ分析</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・個人に合った世界で１つの健康プログラムを提案</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67" name="テキスト ボックス 66"/>
          <p:cNvSpPr txBox="1"/>
          <p:nvPr/>
        </p:nvSpPr>
        <p:spPr>
          <a:xfrm>
            <a:off x="3207061" y="8152410"/>
            <a:ext cx="1184114" cy="307777"/>
          </a:xfrm>
          <a:prstGeom prst="rect">
            <a:avLst/>
          </a:prstGeom>
          <a:noFill/>
        </p:spPr>
        <p:txBody>
          <a:bodyPr wrap="square" rtlCol="0">
            <a:spAutoFit/>
          </a:bodyPr>
          <a:lstStyle/>
          <a:p>
            <a:r>
              <a:rPr lang="ja-JP" altLang="en-US" sz="1400" b="1" dirty="0" smtClean="0">
                <a:solidFill>
                  <a:prstClr val="black"/>
                </a:solidFill>
              </a:rPr>
              <a:t>リラックス</a:t>
            </a:r>
            <a:endParaRPr lang="ja-JP" altLang="en-US" sz="1400" b="1" dirty="0">
              <a:solidFill>
                <a:prstClr val="black"/>
              </a:solidFill>
            </a:endParaRPr>
          </a:p>
        </p:txBody>
      </p:sp>
      <p:sp>
        <p:nvSpPr>
          <p:cNvPr id="68" name="右矢印 67"/>
          <p:cNvSpPr/>
          <p:nvPr/>
        </p:nvSpPr>
        <p:spPr>
          <a:xfrm>
            <a:off x="4428964" y="7659713"/>
            <a:ext cx="460250" cy="607308"/>
          </a:xfrm>
          <a:prstGeom prst="rightArrow">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ja-JP" altLang="en-US">
              <a:solidFill>
                <a:prstClr val="black"/>
              </a:solidFill>
            </a:endParaRPr>
          </a:p>
        </p:txBody>
      </p:sp>
      <p:sp>
        <p:nvSpPr>
          <p:cNvPr id="69" name="テキスト ボックス 68"/>
          <p:cNvSpPr txBox="1"/>
          <p:nvPr/>
        </p:nvSpPr>
        <p:spPr>
          <a:xfrm>
            <a:off x="5117828" y="8160748"/>
            <a:ext cx="1184114" cy="307777"/>
          </a:xfrm>
          <a:prstGeom prst="rect">
            <a:avLst/>
          </a:prstGeom>
          <a:noFill/>
        </p:spPr>
        <p:txBody>
          <a:bodyPr wrap="square" rtlCol="0">
            <a:spAutoFit/>
          </a:bodyPr>
          <a:lstStyle/>
          <a:p>
            <a:r>
              <a:rPr lang="ja-JP" altLang="en-US" sz="1400" b="1" dirty="0" smtClean="0">
                <a:solidFill>
                  <a:srgbClr val="4472C4"/>
                </a:solidFill>
              </a:rPr>
              <a:t>健康体に！</a:t>
            </a:r>
            <a:endParaRPr lang="ja-JP" altLang="en-US" sz="1400" b="1" dirty="0">
              <a:solidFill>
                <a:srgbClr val="4472C4"/>
              </a:solidFill>
            </a:endParaRPr>
          </a:p>
        </p:txBody>
      </p:sp>
      <p:pic>
        <p:nvPicPr>
          <p:cNvPr id="70" name="Picture 6" descr="Y:\_12主要個別課題（2025年万博）\◎基本構想たたき台づくり\20160512-16_修正作業（澤田顧問＋知事レク後）\画像データ\自転車.pn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71956" y="7585951"/>
            <a:ext cx="894968" cy="626478"/>
          </a:xfrm>
          <a:prstGeom prst="rect">
            <a:avLst/>
          </a:prstGeom>
          <a:noFill/>
          <a:extLst>
            <a:ext uri="{909E8E84-426E-40DD-AFC4-6F175D3DCCD1}">
              <a14:hiddenFill xmlns:a14="http://schemas.microsoft.com/office/drawing/2010/main">
                <a:solidFill>
                  <a:srgbClr val="FFFFFF"/>
                </a:solidFill>
              </a14:hiddenFill>
            </a:ext>
          </a:extLst>
        </p:spPr>
      </p:pic>
      <p:sp>
        <p:nvSpPr>
          <p:cNvPr id="71" name="テキスト ボックス 70"/>
          <p:cNvSpPr txBox="1"/>
          <p:nvPr/>
        </p:nvSpPr>
        <p:spPr>
          <a:xfrm>
            <a:off x="931221" y="8130540"/>
            <a:ext cx="2073183" cy="307777"/>
          </a:xfrm>
          <a:prstGeom prst="rect">
            <a:avLst/>
          </a:prstGeom>
          <a:noFill/>
        </p:spPr>
        <p:txBody>
          <a:bodyPr wrap="square" rtlCol="0">
            <a:spAutoFit/>
          </a:bodyPr>
          <a:lstStyle/>
          <a:p>
            <a:r>
              <a:rPr lang="ja-JP" altLang="en-US" sz="1400" b="1" dirty="0" smtClean="0">
                <a:solidFill>
                  <a:prstClr val="black"/>
                </a:solidFill>
              </a:rPr>
              <a:t>レジャー・スポーツ</a:t>
            </a:r>
            <a:endParaRPr lang="ja-JP" altLang="en-US" sz="1400" b="1" dirty="0">
              <a:solidFill>
                <a:prstClr val="black"/>
              </a:solidFill>
            </a:endParaRPr>
          </a:p>
        </p:txBody>
      </p:sp>
      <p:sp>
        <p:nvSpPr>
          <p:cNvPr id="72" name="左右矢印 71"/>
          <p:cNvSpPr/>
          <p:nvPr/>
        </p:nvSpPr>
        <p:spPr>
          <a:xfrm>
            <a:off x="2219448" y="7687467"/>
            <a:ext cx="643625" cy="402129"/>
          </a:xfrm>
          <a:prstGeom prst="lef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a:solidFill>
                <a:prstClr val="black"/>
              </a:solidFill>
            </a:endParaRPr>
          </a:p>
        </p:txBody>
      </p:sp>
      <p:sp>
        <p:nvSpPr>
          <p:cNvPr id="73" name="下矢印 72"/>
          <p:cNvSpPr/>
          <p:nvPr/>
        </p:nvSpPr>
        <p:spPr>
          <a:xfrm>
            <a:off x="3182141" y="8419850"/>
            <a:ext cx="975517" cy="26362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8" name="テキスト ボックス 57"/>
          <p:cNvSpPr txBox="1"/>
          <p:nvPr/>
        </p:nvSpPr>
        <p:spPr>
          <a:xfrm>
            <a:off x="107434" y="3791580"/>
            <a:ext cx="6750566" cy="338554"/>
          </a:xfrm>
          <a:prstGeom prst="rect">
            <a:avLst/>
          </a:prstGeom>
          <a:noFill/>
        </p:spPr>
        <p:txBody>
          <a:bodyPr wrap="none" rtlCol="0">
            <a:spAutoFit/>
          </a:bodyPr>
          <a:lstStyle/>
          <a:p>
            <a:r>
              <a:rPr lang="ja-JP" altLang="en-US" sz="1550" dirty="0" smtClean="0">
                <a:solidFill>
                  <a:prstClr val="black"/>
                </a:solidFill>
                <a:latin typeface="メイリオ" panose="020B0604030504040204" pitchFamily="50" charset="-128"/>
                <a:ea typeface="メイリオ" panose="020B0604030504040204" pitchFamily="50" charset="-128"/>
              </a:rPr>
              <a:t>●企業・団体　健康・長寿社会を実現する多様な製品やサービスを提案</a:t>
            </a:r>
            <a:endParaRPr lang="ja-JP" altLang="en-US" sz="1550" dirty="0">
              <a:solidFill>
                <a:prstClr val="black"/>
              </a:solidFill>
              <a:latin typeface="メイリオ" panose="020B0604030504040204" pitchFamily="50" charset="-128"/>
              <a:ea typeface="メイリオ" panose="020B0604030504040204" pitchFamily="50" charset="-128"/>
            </a:endParaRPr>
          </a:p>
        </p:txBody>
      </p:sp>
      <p:sp>
        <p:nvSpPr>
          <p:cNvPr id="54" name="下矢印 53"/>
          <p:cNvSpPr/>
          <p:nvPr/>
        </p:nvSpPr>
        <p:spPr>
          <a:xfrm>
            <a:off x="3153639" y="6774844"/>
            <a:ext cx="975517" cy="34211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6" name="テキスト ボックス 65"/>
          <p:cNvSpPr txBox="1"/>
          <p:nvPr/>
        </p:nvSpPr>
        <p:spPr>
          <a:xfrm>
            <a:off x="789297" y="7062372"/>
            <a:ext cx="4599521" cy="646331"/>
          </a:xfrm>
          <a:prstGeom prst="rect">
            <a:avLst/>
          </a:prstGeom>
          <a:noFill/>
        </p:spPr>
        <p:txBody>
          <a:bodyPr wrap="square" rtlCol="0">
            <a:spAutoFit/>
          </a:bodyPr>
          <a:lstStyle/>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・未体験の最新技術や知識に触れ、健康を実感する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・レジャーやスポーツ、癒しを体験して心身ともに健康に！</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39735" y="4034598"/>
            <a:ext cx="1247526" cy="338554"/>
          </a:xfrm>
          <a:prstGeom prst="rect">
            <a:avLst/>
          </a:prstGeom>
          <a:noFill/>
        </p:spPr>
        <p:txBody>
          <a:bodyPr wrap="square" rtlCol="0">
            <a:spAutoFit/>
          </a:bodyPr>
          <a:lstStyle/>
          <a:p>
            <a:r>
              <a:rPr lang="ja-JP" altLang="en-US" sz="1600" b="1" dirty="0" smtClean="0">
                <a:solidFill>
                  <a:prstClr val="black"/>
                </a:solidFill>
                <a:latin typeface="ＭＳ Ｐゴシック"/>
              </a:rPr>
              <a:t>○実施例</a:t>
            </a:r>
            <a:endParaRPr lang="ja-JP" altLang="en-US" sz="1600" b="1" dirty="0">
              <a:solidFill>
                <a:prstClr val="black"/>
              </a:solidFill>
              <a:latin typeface="ＭＳ Ｐゴシック"/>
            </a:endParaRPr>
          </a:p>
        </p:txBody>
      </p:sp>
      <p:sp>
        <p:nvSpPr>
          <p:cNvPr id="74" name="スライド番号プレースホルダー 1"/>
          <p:cNvSpPr txBox="1">
            <a:spLocks/>
          </p:cNvSpPr>
          <p:nvPr/>
        </p:nvSpPr>
        <p:spPr>
          <a:xfrm>
            <a:off x="2657475" y="9485969"/>
            <a:ext cx="1543050" cy="527403"/>
          </a:xfrm>
          <a:prstGeom prst="rect">
            <a:avLst/>
          </a:prstGeom>
        </p:spPr>
        <p:txBody>
          <a:bodyPr vert="horz" lIns="91440" tIns="45720" rIns="91440" bIns="45720" rtlCol="0" anchor="ctr"/>
          <a:lstStyle>
            <a:defPPr>
              <a:defRPr lang="ja-JP"/>
            </a:defPPr>
            <a:lvl1pPr marL="0" algn="ctr" defTabSz="914400" rtl="0" eaLnBrk="1" latinLnBrk="0" hangingPunct="1">
              <a:defRPr kumimoji="1" sz="900" kern="1200">
                <a:solidFill>
                  <a:schemeClr val="tx1">
                    <a:tint val="75000"/>
                  </a:schemeClr>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54012EB8-5B46-4F34-ACC3-DEAA983F7D2C}" type="slidenum">
              <a:rPr lang="ja-JP" altLang="en-US" smtClean="0">
                <a:solidFill>
                  <a:prstClr val="black">
                    <a:tint val="75000"/>
                  </a:prstClr>
                </a:solidFill>
              </a:rPr>
              <a:pPr/>
              <a:t>23</a:t>
            </a:fld>
            <a:endParaRPr lang="ja-JP" altLang="en-US" dirty="0">
              <a:solidFill>
                <a:prstClr val="black">
                  <a:tint val="75000"/>
                </a:prstClr>
              </a:solidFill>
            </a:endParaRPr>
          </a:p>
        </p:txBody>
      </p:sp>
    </p:spTree>
    <p:extLst>
      <p:ext uri="{BB962C8B-B14F-4D97-AF65-F5344CB8AC3E}">
        <p14:creationId xmlns:p14="http://schemas.microsoft.com/office/powerpoint/2010/main" val="21231492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24</a:t>
            </a:fld>
            <a:endParaRPr lang="ja-JP" altLang="en-US">
              <a:solidFill>
                <a:prstClr val="black">
                  <a:tint val="75000"/>
                </a:prstClr>
              </a:solidFill>
            </a:endParaRPr>
          </a:p>
        </p:txBody>
      </p:sp>
      <p:sp>
        <p:nvSpPr>
          <p:cNvPr id="5" name="テキスト ボックス 4"/>
          <p:cNvSpPr txBox="1"/>
          <p:nvPr/>
        </p:nvSpPr>
        <p:spPr>
          <a:xfrm>
            <a:off x="194632" y="403523"/>
            <a:ext cx="5609228" cy="338554"/>
          </a:xfrm>
          <a:prstGeom prst="rect">
            <a:avLst/>
          </a:prstGeom>
          <a:noFill/>
        </p:spPr>
        <p:txBody>
          <a:bodyPr wrap="non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●健康・長寿社会</a:t>
            </a:r>
            <a:r>
              <a:rPr lang="ja-JP" altLang="en-US" sz="1600" dirty="0">
                <a:solidFill>
                  <a:prstClr val="black"/>
                </a:solidFill>
                <a:latin typeface="メイリオ" panose="020B0604030504040204" pitchFamily="50" charset="-128"/>
                <a:ea typeface="メイリオ" panose="020B0604030504040204" pitchFamily="50" charset="-128"/>
              </a:rPr>
              <a:t>を</a:t>
            </a:r>
            <a:r>
              <a:rPr lang="ja-JP" altLang="en-US" sz="1600" dirty="0" smtClean="0">
                <a:solidFill>
                  <a:prstClr val="black"/>
                </a:solidFill>
                <a:latin typeface="メイリオ" panose="020B0604030504040204" pitchFamily="50" charset="-128"/>
                <a:ea typeface="メイリオ" panose="020B0604030504040204" pitchFamily="50" charset="-128"/>
              </a:rPr>
              <a:t>つくる「知」と「技」のネットワーク</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10" name="AutoShape 2" descr="「適塾」の画像検索結果"/>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11" name="AutoShape 18" descr="「懐徳堂」の画像検索結果"/>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a:solidFill>
                <a:prstClr val="black"/>
              </a:solidFill>
            </a:endParaRPr>
          </a:p>
        </p:txBody>
      </p:sp>
      <p:sp>
        <p:nvSpPr>
          <p:cNvPr id="44" name="テキスト ボックス 43"/>
          <p:cNvSpPr txBox="1"/>
          <p:nvPr/>
        </p:nvSpPr>
        <p:spPr>
          <a:xfrm>
            <a:off x="526122" y="871408"/>
            <a:ext cx="6333635" cy="1477328"/>
          </a:xfrm>
          <a:prstGeom prst="rect">
            <a:avLst/>
          </a:prstGeom>
          <a:noFill/>
        </p:spPr>
        <p:txBody>
          <a:bodyPr wrap="square" rtlCol="0">
            <a:spAutoFit/>
          </a:bodyPr>
          <a:lstStyle/>
          <a:p>
            <a:pPr>
              <a:lnSpc>
                <a:spcPct val="150000"/>
              </a:lnSpc>
            </a:pPr>
            <a:r>
              <a:rPr lang="ja-JP" altLang="ja-JP" sz="1600" b="1" u="sng" dirty="0" smtClean="0">
                <a:solidFill>
                  <a:prstClr val="black"/>
                </a:solidFill>
                <a:latin typeface="メイリオ" panose="020B0604030504040204" pitchFamily="50" charset="-128"/>
                <a:ea typeface="メイリオ" panose="020B0604030504040204" pitchFamily="50" charset="-128"/>
              </a:rPr>
              <a:t>「</a:t>
            </a:r>
            <a:r>
              <a:rPr lang="ja-JP" altLang="ja-JP" sz="1600" b="1" u="sng" dirty="0">
                <a:solidFill>
                  <a:prstClr val="black"/>
                </a:solidFill>
                <a:latin typeface="メイリオ" panose="020B0604030504040204" pitchFamily="50" charset="-128"/>
                <a:ea typeface="メイリオ" panose="020B0604030504040204" pitchFamily="50" charset="-128"/>
              </a:rPr>
              <a:t>大阪ライフサイエンス　ショーケース</a:t>
            </a:r>
            <a:r>
              <a:rPr lang="ja-JP" altLang="ja-JP" sz="1600" b="1" u="sng" dirty="0" smtClean="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～大阪の歴史と今、そして未来へ～</a:t>
            </a:r>
            <a:endParaRPr lang="ja-JP" altLang="ja-JP" sz="1050" dirty="0" smtClean="0">
              <a:solidFill>
                <a:prstClr val="black"/>
              </a:solidFill>
              <a:latin typeface="メイリオ" panose="020B0604030504040204" pitchFamily="50" charset="-128"/>
              <a:ea typeface="メイリオ" panose="020B0604030504040204" pitchFamily="50" charset="-128"/>
            </a:endParaRPr>
          </a:p>
          <a:p>
            <a:r>
              <a:rPr lang="ja-JP" altLang="ja-JP" sz="1200" dirty="0" smtClean="0">
                <a:solidFill>
                  <a:prstClr val="black"/>
                </a:solidFill>
                <a:latin typeface="メイリオ" panose="020B0604030504040204" pitchFamily="50" charset="-128"/>
                <a:ea typeface="メイリオ" panose="020B0604030504040204" pitchFamily="50" charset="-128"/>
              </a:rPr>
              <a:t>・ライフサイエンス分野における大阪の歩みを紹介</a:t>
            </a:r>
          </a:p>
          <a:p>
            <a:r>
              <a:rPr lang="ja-JP" altLang="ja-JP" sz="1000" dirty="0">
                <a:solidFill>
                  <a:prstClr val="black"/>
                </a:solidFill>
                <a:latin typeface="メイリオ" panose="020B0604030504040204" pitchFamily="50" charset="-128"/>
                <a:ea typeface="メイリオ" panose="020B0604030504040204" pitchFamily="50" charset="-128"/>
              </a:rPr>
              <a:t>　（適塾・懐徳堂から大学への知のネットワーク</a:t>
            </a:r>
            <a:r>
              <a:rPr lang="ja-JP" altLang="ja-JP" sz="1000" dirty="0" smtClean="0">
                <a:solidFill>
                  <a:prstClr val="black"/>
                </a:solidFill>
                <a:latin typeface="メイリオ" panose="020B0604030504040204" pitchFamily="50" charset="-128"/>
                <a:ea typeface="メイリオ" panose="020B0604030504040204" pitchFamily="50" charset="-128"/>
              </a:rPr>
              <a:t>、</a:t>
            </a:r>
            <a:endParaRPr lang="en-US" altLang="ja-JP" sz="1000" dirty="0" smtClean="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　</a:t>
            </a:r>
            <a:r>
              <a:rPr lang="ja-JP" altLang="en-US" sz="1000" dirty="0" smtClean="0">
                <a:solidFill>
                  <a:prstClr val="black"/>
                </a:solidFill>
                <a:latin typeface="メイリオ" panose="020B0604030504040204" pitchFamily="50" charset="-128"/>
                <a:ea typeface="メイリオ" panose="020B0604030504040204" pitchFamily="50" charset="-128"/>
              </a:rPr>
              <a:t>　</a:t>
            </a:r>
            <a:r>
              <a:rPr lang="ja-JP" altLang="ja-JP" sz="1000" dirty="0" smtClean="0">
                <a:solidFill>
                  <a:prstClr val="black"/>
                </a:solidFill>
                <a:latin typeface="メイリオ" panose="020B0604030504040204" pitchFamily="50" charset="-128"/>
                <a:ea typeface="メイリオ" panose="020B0604030504040204" pitchFamily="50" charset="-128"/>
              </a:rPr>
              <a:t>道</a:t>
            </a:r>
            <a:r>
              <a:rPr lang="ja-JP" altLang="ja-JP" sz="1000" dirty="0">
                <a:solidFill>
                  <a:prstClr val="black"/>
                </a:solidFill>
                <a:latin typeface="メイリオ" panose="020B0604030504040204" pitchFamily="50" charset="-128"/>
                <a:ea typeface="メイリオ" panose="020B0604030504040204" pitchFamily="50" charset="-128"/>
              </a:rPr>
              <a:t>修町の薬種問屋から世界的な製薬企業の誕生</a:t>
            </a:r>
            <a:r>
              <a:rPr lang="ja-JP" altLang="ja-JP" sz="1000" dirty="0" smtClean="0">
                <a:solidFill>
                  <a:prstClr val="black"/>
                </a:solidFill>
                <a:latin typeface="メイリオ" panose="020B0604030504040204" pitchFamily="50" charset="-128"/>
                <a:ea typeface="メイリオ" panose="020B0604030504040204" pitchFamily="50" charset="-128"/>
              </a:rPr>
              <a:t>へ）</a:t>
            </a:r>
            <a:endParaRPr lang="en-US" altLang="ja-JP" sz="10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・現在進行中の研究内容と想定される実用事例を発信</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～未来の医療は</a:t>
            </a:r>
            <a:r>
              <a:rPr lang="ja-JP" altLang="en-US" sz="1200" dirty="0">
                <a:solidFill>
                  <a:prstClr val="black"/>
                </a:solidFill>
                <a:latin typeface="メイリオ" panose="020B0604030504040204" pitchFamily="50" charset="-128"/>
                <a:ea typeface="メイリオ" panose="020B0604030504040204" pitchFamily="50" charset="-128"/>
              </a:rPr>
              <a:t>ここ</a:t>
            </a:r>
            <a:r>
              <a:rPr lang="ja-JP" altLang="en-US" sz="1200" dirty="0" smtClean="0">
                <a:solidFill>
                  <a:prstClr val="black"/>
                </a:solidFill>
                <a:latin typeface="メイリオ" panose="020B0604030504040204" pitchFamily="50" charset="-128"/>
                <a:ea typeface="メイリオ" panose="020B0604030504040204" pitchFamily="50" charset="-128"/>
              </a:rPr>
              <a:t>まで進化する～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000" dirty="0">
                <a:solidFill>
                  <a:prstClr val="black"/>
                </a:solidFill>
                <a:latin typeface="メイリオ" panose="020B0604030504040204" pitchFamily="50" charset="-128"/>
                <a:ea typeface="メイリオ" panose="020B0604030504040204" pitchFamily="50" charset="-128"/>
              </a:rPr>
              <a:t>　</a:t>
            </a:r>
            <a:r>
              <a:rPr lang="ja-JP" altLang="en-US" sz="1000" dirty="0" smtClean="0">
                <a:solidFill>
                  <a:prstClr val="black"/>
                </a:solidFill>
                <a:latin typeface="メイリオ" panose="020B0604030504040204" pitchFamily="50" charset="-128"/>
                <a:ea typeface="メイリオ" panose="020B0604030504040204" pitchFamily="50" charset="-128"/>
              </a:rPr>
              <a:t>　あらゆる感染症にワクチン？がん撲滅？あらゆる臓器を再生？</a:t>
            </a:r>
            <a:endParaRPr lang="en-US" altLang="ja-JP" sz="1000" dirty="0" smtClean="0">
              <a:solidFill>
                <a:prstClr val="black"/>
              </a:solidFill>
              <a:latin typeface="メイリオ" panose="020B0604030504040204" pitchFamily="50" charset="-128"/>
              <a:ea typeface="メイリオ" panose="020B0604030504040204" pitchFamily="50" charset="-128"/>
            </a:endParaRPr>
          </a:p>
        </p:txBody>
      </p:sp>
      <p:pic>
        <p:nvPicPr>
          <p:cNvPr id="4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64565" y="1235558"/>
            <a:ext cx="1238793" cy="965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テキスト ボックス 5"/>
          <p:cNvSpPr txBox="1"/>
          <p:nvPr/>
        </p:nvSpPr>
        <p:spPr>
          <a:xfrm>
            <a:off x="537428" y="2349180"/>
            <a:ext cx="5955808" cy="892552"/>
          </a:xfrm>
          <a:prstGeom prst="rect">
            <a:avLst/>
          </a:prstGeom>
          <a:noFill/>
        </p:spPr>
        <p:txBody>
          <a:bodyPr wrap="square" rtlCol="0">
            <a:spAutoFit/>
          </a:bodyPr>
          <a:lstStyle/>
          <a:p>
            <a:r>
              <a:rPr lang="ja-JP" altLang="en-US" sz="1600" b="1" u="sng" dirty="0">
                <a:solidFill>
                  <a:prstClr val="black"/>
                </a:solidFill>
                <a:latin typeface="メイリオ" panose="020B0604030504040204" pitchFamily="50" charset="-128"/>
                <a:ea typeface="メイリオ" panose="020B0604030504040204" pitchFamily="50" charset="-128"/>
              </a:rPr>
              <a:t>「みんなでつくる」未来の技術・サービスの「ひろば」</a:t>
            </a:r>
            <a:endParaRPr lang="ja-JP" altLang="ja-JP" sz="1600" b="1" u="sng" dirty="0">
              <a:solidFill>
                <a:prstClr val="black"/>
              </a:solidFill>
              <a:latin typeface="メイリオ" panose="020B0604030504040204" pitchFamily="50" charset="-128"/>
              <a:ea typeface="メイリオ" panose="020B0604030504040204" pitchFamily="50" charset="-128"/>
            </a:endParaRPr>
          </a:p>
          <a:p>
            <a:r>
              <a:rPr lang="ja-JP"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広く市民の賛同を得て開発した</a:t>
            </a:r>
            <a:r>
              <a:rPr lang="ja-JP" altLang="ja-JP" sz="1200" dirty="0">
                <a:solidFill>
                  <a:prstClr val="black"/>
                </a:solidFill>
                <a:latin typeface="メイリオ" panose="020B0604030504040204" pitchFamily="50" charset="-128"/>
                <a:ea typeface="メイリオ" panose="020B0604030504040204" pitchFamily="50" charset="-128"/>
              </a:rPr>
              <a:t>最先端技術</a:t>
            </a:r>
            <a:r>
              <a:rPr lang="ja-JP" altLang="en-US" sz="1200" dirty="0">
                <a:solidFill>
                  <a:prstClr val="black"/>
                </a:solidFill>
                <a:latin typeface="メイリオ" panose="020B0604030504040204" pitchFamily="50" charset="-128"/>
                <a:ea typeface="メイリオ" panose="020B0604030504040204" pitchFamily="50" charset="-128"/>
              </a:rPr>
              <a:t>・サービス</a:t>
            </a:r>
            <a:r>
              <a:rPr lang="ja-JP" altLang="ja-JP" sz="1200" dirty="0">
                <a:solidFill>
                  <a:prstClr val="black"/>
                </a:solidFill>
                <a:latin typeface="メイリオ" panose="020B0604030504040204" pitchFamily="50" charset="-128"/>
                <a:ea typeface="メイリオ" panose="020B0604030504040204" pitchFamily="50" charset="-128"/>
              </a:rPr>
              <a:t>を発信</a:t>
            </a:r>
          </a:p>
          <a:p>
            <a:r>
              <a:rPr lang="ja-JP" altLang="en-US" sz="1200" dirty="0">
                <a:solidFill>
                  <a:prstClr val="black"/>
                </a:solidFill>
                <a:latin typeface="メイリオ" panose="020B0604030504040204" pitchFamily="50" charset="-128"/>
                <a:ea typeface="メイリオ" panose="020B0604030504040204" pitchFamily="50" charset="-128"/>
              </a:rPr>
              <a:t>　世界</a:t>
            </a:r>
            <a:r>
              <a:rPr lang="ja-JP" altLang="ja-JP" sz="1200" dirty="0">
                <a:solidFill>
                  <a:prstClr val="black"/>
                </a:solidFill>
                <a:latin typeface="メイリオ" panose="020B0604030504040204" pitchFamily="50" charset="-128"/>
                <a:ea typeface="メイリオ" panose="020B0604030504040204" pitchFamily="50" charset="-128"/>
              </a:rPr>
              <a:t>に向け、大阪企業の高い技術力をアピール</a:t>
            </a:r>
            <a:r>
              <a:rPr lang="ja-JP" altLang="en-US" sz="1200" dirty="0">
                <a:solidFill>
                  <a:prstClr val="black"/>
                </a:solidFill>
                <a:latin typeface="メイリオ" panose="020B0604030504040204" pitchFamily="50" charset="-128"/>
                <a:ea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endParaRPr>
          </a:p>
          <a:p>
            <a:endParaRPr lang="ja-JP" altLang="en-US" sz="1200" dirty="0">
              <a:solidFill>
                <a:prstClr val="black"/>
              </a:solidFill>
            </a:endParaRPr>
          </a:p>
        </p:txBody>
      </p:sp>
      <p:sp>
        <p:nvSpPr>
          <p:cNvPr id="16" name="角丸四角形 15"/>
          <p:cNvSpPr/>
          <p:nvPr/>
        </p:nvSpPr>
        <p:spPr>
          <a:xfrm>
            <a:off x="612775" y="3193824"/>
            <a:ext cx="5890582" cy="2586762"/>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dirty="0">
              <a:solidFill>
                <a:prstClr val="black"/>
              </a:solidFill>
            </a:endParaRPr>
          </a:p>
        </p:txBody>
      </p:sp>
      <p:sp>
        <p:nvSpPr>
          <p:cNvPr id="58" name="角丸四角形 57"/>
          <p:cNvSpPr/>
          <p:nvPr/>
        </p:nvSpPr>
        <p:spPr>
          <a:xfrm>
            <a:off x="612775" y="6019049"/>
            <a:ext cx="5890582" cy="71820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59" name="角丸四角形 58"/>
          <p:cNvSpPr/>
          <p:nvPr/>
        </p:nvSpPr>
        <p:spPr>
          <a:xfrm>
            <a:off x="597800" y="6975352"/>
            <a:ext cx="5905556" cy="489298"/>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ja-JP" altLang="en-US">
              <a:solidFill>
                <a:prstClr val="black"/>
              </a:solidFill>
            </a:endParaRPr>
          </a:p>
        </p:txBody>
      </p:sp>
      <p:sp>
        <p:nvSpPr>
          <p:cNvPr id="60" name="テキスト ボックス 59"/>
          <p:cNvSpPr txBox="1"/>
          <p:nvPr/>
        </p:nvSpPr>
        <p:spPr>
          <a:xfrm>
            <a:off x="789732" y="5850368"/>
            <a:ext cx="125208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400" dirty="0" smtClean="0">
                <a:solidFill>
                  <a:prstClr val="white"/>
                </a:solidFill>
              </a:rPr>
              <a:t>博覧会期間中</a:t>
            </a:r>
            <a:endParaRPr lang="ja-JP" altLang="en-US" sz="1400" dirty="0">
              <a:solidFill>
                <a:prstClr val="white"/>
              </a:solidFill>
            </a:endParaRPr>
          </a:p>
        </p:txBody>
      </p:sp>
      <p:sp>
        <p:nvSpPr>
          <p:cNvPr id="61" name="テキスト ボックス 60"/>
          <p:cNvSpPr txBox="1"/>
          <p:nvPr/>
        </p:nvSpPr>
        <p:spPr>
          <a:xfrm>
            <a:off x="788872" y="6807511"/>
            <a:ext cx="1288813"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400" dirty="0" smtClean="0">
                <a:solidFill>
                  <a:prstClr val="white"/>
                </a:solidFill>
              </a:rPr>
              <a:t>博覧会終了後</a:t>
            </a:r>
            <a:endParaRPr lang="ja-JP" altLang="en-US" sz="1400" dirty="0">
              <a:solidFill>
                <a:prstClr val="white"/>
              </a:solidFill>
            </a:endParaRPr>
          </a:p>
        </p:txBody>
      </p:sp>
      <p:pic>
        <p:nvPicPr>
          <p:cNvPr id="1027" name="Picture 3" descr="Y:\_12主要個別課題（2025年万博）\◎基本構想たたき台づくり\20160512-16_修正作業（澤田顧問＋知事レク後）\画像データ\pixabay\medic-563423_960_72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7535" y="1468129"/>
            <a:ext cx="1280997" cy="85399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D:\MorimotoMay\Desktop\social-media-550778_960_720.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2939" y="3522523"/>
            <a:ext cx="2567130" cy="14761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D:\MorimotoMay\Desktop\internet-1295531_960_720[1].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46708" y="4107375"/>
            <a:ext cx="2586909" cy="1537579"/>
          </a:xfrm>
          <a:prstGeom prst="rect">
            <a:avLst/>
          </a:prstGeom>
          <a:noFill/>
          <a:extLst>
            <a:ext uri="{909E8E84-426E-40DD-AFC4-6F175D3DCCD1}">
              <a14:hiddenFill xmlns:a14="http://schemas.microsoft.com/office/drawing/2010/main">
                <a:solidFill>
                  <a:srgbClr val="FFFFFF"/>
                </a:solidFill>
              </a14:hiddenFill>
            </a:ext>
          </a:extLst>
        </p:spPr>
      </p:pic>
      <p:sp>
        <p:nvSpPr>
          <p:cNvPr id="17" name="テキスト ボックス 16"/>
          <p:cNvSpPr txBox="1"/>
          <p:nvPr/>
        </p:nvSpPr>
        <p:spPr>
          <a:xfrm>
            <a:off x="783562" y="3022807"/>
            <a:ext cx="1252080" cy="30777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ja-JP" altLang="en-US" sz="1400" dirty="0" smtClean="0">
                <a:solidFill>
                  <a:prstClr val="white"/>
                </a:solidFill>
              </a:rPr>
              <a:t>博覧会開催前</a:t>
            </a:r>
            <a:endParaRPr lang="ja-JP" altLang="en-US" sz="1400" dirty="0">
              <a:solidFill>
                <a:prstClr val="white"/>
              </a:solidFill>
            </a:endParaRPr>
          </a:p>
        </p:txBody>
      </p:sp>
      <p:sp>
        <p:nvSpPr>
          <p:cNvPr id="21" name="左カーブ矢印 20"/>
          <p:cNvSpPr/>
          <p:nvPr/>
        </p:nvSpPr>
        <p:spPr>
          <a:xfrm rot="15249478">
            <a:off x="3363743" y="2904799"/>
            <a:ext cx="700482" cy="1545589"/>
          </a:xfrm>
          <a:prstGeom prst="curvedLef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2" name="テキスト ボックス 21"/>
          <p:cNvSpPr txBox="1"/>
          <p:nvPr/>
        </p:nvSpPr>
        <p:spPr>
          <a:xfrm>
            <a:off x="799081" y="3413196"/>
            <a:ext cx="2473123" cy="646331"/>
          </a:xfrm>
          <a:prstGeom prst="rect">
            <a:avLst/>
          </a:prstGeom>
          <a:noFill/>
        </p:spPr>
        <p:txBody>
          <a:bodyPr wrap="square" rtlCol="0">
            <a:spAutoFit/>
          </a:bodyPr>
          <a:lstStyle/>
          <a:p>
            <a:r>
              <a:rPr lang="ja-JP" altLang="en-US" sz="1200" i="1" dirty="0" smtClean="0">
                <a:solidFill>
                  <a:prstClr val="black"/>
                </a:solidFill>
              </a:rPr>
              <a:t>新製品を開発したい！</a:t>
            </a:r>
            <a:endParaRPr lang="en-US" altLang="ja-JP" sz="1200" i="1" dirty="0" smtClean="0">
              <a:solidFill>
                <a:prstClr val="black"/>
              </a:solidFill>
            </a:endParaRPr>
          </a:p>
          <a:p>
            <a:r>
              <a:rPr lang="ja-JP" altLang="en-US" sz="1200" i="1" dirty="0" smtClean="0">
                <a:solidFill>
                  <a:prstClr val="black"/>
                </a:solidFill>
              </a:rPr>
              <a:t>一般向けにコンセプトを紹介し、</a:t>
            </a:r>
            <a:endParaRPr lang="en-US" altLang="ja-JP" sz="1200" i="1" dirty="0" smtClean="0">
              <a:solidFill>
                <a:prstClr val="black"/>
              </a:solidFill>
            </a:endParaRPr>
          </a:p>
          <a:p>
            <a:r>
              <a:rPr lang="ja-JP" altLang="en-US" sz="1200" i="1" dirty="0" smtClean="0">
                <a:solidFill>
                  <a:prstClr val="black"/>
                </a:solidFill>
              </a:rPr>
              <a:t>商品開発への協力者を広く募集</a:t>
            </a:r>
            <a:endParaRPr lang="ja-JP" altLang="en-US" sz="1200" i="1" dirty="0">
              <a:solidFill>
                <a:prstClr val="black"/>
              </a:solidFill>
            </a:endParaRPr>
          </a:p>
        </p:txBody>
      </p:sp>
      <p:sp>
        <p:nvSpPr>
          <p:cNvPr id="23" name="左カーブ矢印 22"/>
          <p:cNvSpPr/>
          <p:nvPr/>
        </p:nvSpPr>
        <p:spPr>
          <a:xfrm rot="14591306" flipH="1" flipV="1">
            <a:off x="3437818" y="4468524"/>
            <a:ext cx="712121" cy="1637718"/>
          </a:xfrm>
          <a:prstGeom prst="curvedLeftArrow">
            <a:avLst/>
          </a:prstGeom>
          <a:gradFill flip="none" rotWithShape="1">
            <a:gsLst>
              <a:gs pos="0">
                <a:srgbClr val="FFFF00">
                  <a:tint val="66000"/>
                  <a:satMod val="160000"/>
                </a:srgbClr>
              </a:gs>
              <a:gs pos="50000">
                <a:srgbClr val="FFFF00">
                  <a:tint val="44500"/>
                  <a:satMod val="160000"/>
                </a:srgbClr>
              </a:gs>
              <a:gs pos="100000">
                <a:srgbClr val="FFFF00">
                  <a:tint val="23500"/>
                  <a:satMod val="160000"/>
                </a:srgbClr>
              </a:gs>
            </a:gsLst>
            <a:lin ang="81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24" name="テキスト ボックス 23"/>
          <p:cNvSpPr txBox="1"/>
          <p:nvPr/>
        </p:nvSpPr>
        <p:spPr>
          <a:xfrm>
            <a:off x="4473286" y="4998623"/>
            <a:ext cx="2092611" cy="646331"/>
          </a:xfrm>
          <a:prstGeom prst="rect">
            <a:avLst/>
          </a:prstGeom>
          <a:noFill/>
        </p:spPr>
        <p:txBody>
          <a:bodyPr wrap="square" rtlCol="0">
            <a:spAutoFit/>
          </a:bodyPr>
          <a:lstStyle/>
          <a:p>
            <a:r>
              <a:rPr lang="ja-JP" altLang="en-US" sz="1200" i="1" dirty="0" smtClean="0">
                <a:solidFill>
                  <a:prstClr val="black"/>
                </a:solidFill>
              </a:rPr>
              <a:t>共感し、資金支援！</a:t>
            </a:r>
            <a:endParaRPr lang="en-US" altLang="ja-JP" sz="1200" i="1" dirty="0" smtClean="0">
              <a:solidFill>
                <a:prstClr val="black"/>
              </a:solidFill>
            </a:endParaRPr>
          </a:p>
          <a:p>
            <a:r>
              <a:rPr lang="ja-JP" altLang="en-US" sz="1200" i="1" dirty="0" smtClean="0">
                <a:solidFill>
                  <a:prstClr val="black"/>
                </a:solidFill>
              </a:rPr>
              <a:t>商品開発への主体的参加</a:t>
            </a:r>
            <a:endParaRPr lang="en-US" altLang="ja-JP" sz="1200" i="1" dirty="0" smtClean="0">
              <a:solidFill>
                <a:prstClr val="black"/>
              </a:solidFill>
            </a:endParaRPr>
          </a:p>
          <a:p>
            <a:r>
              <a:rPr lang="ja-JP" altLang="en-US" sz="1200" i="1" dirty="0" smtClean="0">
                <a:solidFill>
                  <a:prstClr val="black"/>
                </a:solidFill>
              </a:rPr>
              <a:t>博覧会への機運醸成</a:t>
            </a:r>
            <a:endParaRPr lang="en-US" altLang="ja-JP" sz="1200" i="1" dirty="0" smtClean="0">
              <a:solidFill>
                <a:prstClr val="black"/>
              </a:solidFill>
            </a:endParaRPr>
          </a:p>
        </p:txBody>
      </p:sp>
      <p:sp>
        <p:nvSpPr>
          <p:cNvPr id="27" name="テキスト ボックス 26"/>
          <p:cNvSpPr txBox="1"/>
          <p:nvPr/>
        </p:nvSpPr>
        <p:spPr>
          <a:xfrm>
            <a:off x="744490" y="6191675"/>
            <a:ext cx="4444529" cy="309526"/>
          </a:xfrm>
          <a:prstGeom prst="rect">
            <a:avLst/>
          </a:prstGeom>
          <a:noFill/>
        </p:spPr>
        <p:txBody>
          <a:bodyPr wrap="square" rtlCol="0">
            <a:spAutoFit/>
          </a:bodyPr>
          <a:lstStyle/>
          <a:p>
            <a:r>
              <a:rPr lang="ja-JP" altLang="en-US" sz="1400" dirty="0" smtClean="0">
                <a:solidFill>
                  <a:prstClr val="black"/>
                </a:solidFill>
              </a:rPr>
              <a:t>開発した新製品・新サービスの博覧会出展・実証実験</a:t>
            </a:r>
            <a:endParaRPr lang="en-US" altLang="ja-JP" sz="1400" dirty="0" smtClean="0">
              <a:solidFill>
                <a:prstClr val="black"/>
              </a:solidFill>
            </a:endParaRPr>
          </a:p>
        </p:txBody>
      </p:sp>
      <p:sp>
        <p:nvSpPr>
          <p:cNvPr id="34" name="テキスト ボックス 33"/>
          <p:cNvSpPr txBox="1"/>
          <p:nvPr/>
        </p:nvSpPr>
        <p:spPr>
          <a:xfrm>
            <a:off x="755795" y="6446609"/>
            <a:ext cx="3632625" cy="307777"/>
          </a:xfrm>
          <a:prstGeom prst="rect">
            <a:avLst/>
          </a:prstGeom>
          <a:noFill/>
        </p:spPr>
        <p:txBody>
          <a:bodyPr wrap="square" rtlCol="0">
            <a:spAutoFit/>
          </a:bodyPr>
          <a:lstStyle/>
          <a:p>
            <a:r>
              <a:rPr lang="ja-JP" altLang="en-US" sz="1400" dirty="0" smtClean="0">
                <a:solidFill>
                  <a:prstClr val="black"/>
                </a:solidFill>
              </a:rPr>
              <a:t>一般から選ばれた製品等を実際に体験！</a:t>
            </a:r>
            <a:endParaRPr lang="en-US" altLang="ja-JP" sz="1400" dirty="0" smtClean="0">
              <a:solidFill>
                <a:prstClr val="black"/>
              </a:solidFill>
            </a:endParaRPr>
          </a:p>
        </p:txBody>
      </p:sp>
      <p:sp>
        <p:nvSpPr>
          <p:cNvPr id="4" name="右矢印 3"/>
          <p:cNvSpPr/>
          <p:nvPr/>
        </p:nvSpPr>
        <p:spPr>
          <a:xfrm rot="5400000">
            <a:off x="3486788" y="5736676"/>
            <a:ext cx="390359" cy="425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3" name="テキスト ボックス 42"/>
          <p:cNvSpPr txBox="1"/>
          <p:nvPr/>
        </p:nvSpPr>
        <p:spPr>
          <a:xfrm>
            <a:off x="560308" y="7156873"/>
            <a:ext cx="5932928" cy="307777"/>
          </a:xfrm>
          <a:prstGeom prst="rect">
            <a:avLst/>
          </a:prstGeom>
          <a:noFill/>
        </p:spPr>
        <p:txBody>
          <a:bodyPr wrap="square" rtlCol="0">
            <a:spAutoFit/>
          </a:bodyPr>
          <a:lstStyle/>
          <a:p>
            <a:pPr algn="ctr"/>
            <a:r>
              <a:rPr lang="ja-JP" altLang="en-US" sz="1400" dirty="0" smtClean="0">
                <a:solidFill>
                  <a:prstClr val="black"/>
                </a:solidFill>
              </a:rPr>
              <a:t>ビッグデータ入手・分析、活用</a:t>
            </a:r>
            <a:r>
              <a:rPr lang="ja-JP" altLang="en-US" sz="1400" dirty="0">
                <a:solidFill>
                  <a:prstClr val="black"/>
                </a:solidFill>
              </a:rPr>
              <a:t>　</a:t>
            </a:r>
            <a:r>
              <a:rPr lang="ja-JP" altLang="en-US" sz="1400" dirty="0" smtClean="0">
                <a:solidFill>
                  <a:prstClr val="black"/>
                </a:solidFill>
              </a:rPr>
              <a:t>⇒　製品</a:t>
            </a:r>
            <a:r>
              <a:rPr lang="ja-JP" altLang="en-US" sz="1400" dirty="0">
                <a:solidFill>
                  <a:prstClr val="black"/>
                </a:solidFill>
              </a:rPr>
              <a:t>・サービスの</a:t>
            </a:r>
            <a:r>
              <a:rPr lang="ja-JP" altLang="en-US" sz="1400" dirty="0" smtClean="0">
                <a:solidFill>
                  <a:prstClr val="black"/>
                </a:solidFill>
              </a:rPr>
              <a:t>バージョンアップ</a:t>
            </a:r>
            <a:r>
              <a:rPr lang="ja-JP" altLang="en-US" sz="1400" dirty="0">
                <a:solidFill>
                  <a:prstClr val="black"/>
                </a:solidFill>
              </a:rPr>
              <a:t>！</a:t>
            </a:r>
          </a:p>
        </p:txBody>
      </p:sp>
      <p:sp>
        <p:nvSpPr>
          <p:cNvPr id="36" name="テキスト ボックス 35"/>
          <p:cNvSpPr txBox="1"/>
          <p:nvPr/>
        </p:nvSpPr>
        <p:spPr>
          <a:xfrm>
            <a:off x="328292" y="7738670"/>
            <a:ext cx="6237605" cy="646331"/>
          </a:xfrm>
          <a:prstGeom prst="rect">
            <a:avLst/>
          </a:prstGeom>
          <a:noFill/>
        </p:spPr>
        <p:txBody>
          <a:bodyPr wrap="none" rtlCol="0">
            <a:spAutoFit/>
          </a:bodyPr>
          <a:lstStyle/>
          <a:p>
            <a:pPr>
              <a:lnSpc>
                <a:spcPct val="150000"/>
              </a:lnSpc>
            </a:pPr>
            <a:r>
              <a:rPr lang="ja-JP" altLang="en-US" sz="1600" dirty="0" smtClean="0">
                <a:solidFill>
                  <a:prstClr val="black"/>
                </a:solidFill>
                <a:latin typeface="メイリオ" panose="020B0604030504040204" pitchFamily="50" charset="-128"/>
                <a:ea typeface="メイリオ" panose="020B0604030504040204" pitchFamily="50" charset="-128"/>
              </a:rPr>
              <a:t>　</a:t>
            </a:r>
            <a:r>
              <a:rPr lang="ja-JP" altLang="en-US" sz="1600" b="1" u="sng" dirty="0" smtClean="0">
                <a:solidFill>
                  <a:prstClr val="black"/>
                </a:solidFill>
                <a:latin typeface="メイリオ" panose="020B0604030504040204" pitchFamily="50" charset="-128"/>
                <a:ea typeface="メイリオ" panose="020B0604030504040204" pitchFamily="50" charset="-128"/>
              </a:rPr>
              <a:t>日本文化体験ツアー</a:t>
            </a:r>
            <a:r>
              <a:rPr lang="ja-JP" altLang="en-US" sz="1200" dirty="0" smtClean="0">
                <a:solidFill>
                  <a:prstClr val="black"/>
                </a:solidFill>
                <a:latin typeface="メイリオ" panose="020B0604030504040204" pitchFamily="50" charset="-128"/>
                <a:ea typeface="メイリオ" panose="020B0604030504040204" pitchFamily="50" charset="-128"/>
              </a:rPr>
              <a:t>　　会場外との広域展開で、座禅、修験道、茶道、華道、</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温泉など日本文化の神髄に触れる旅で心の健康を！</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47" name="右矢印 46"/>
          <p:cNvSpPr/>
          <p:nvPr/>
        </p:nvSpPr>
        <p:spPr>
          <a:xfrm rot="5400000">
            <a:off x="3486789" y="6705292"/>
            <a:ext cx="390359" cy="42528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8" name="Picture 2" descr="「座禅 写真 フリー」の画像検索結果"/>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41290" y="8449020"/>
            <a:ext cx="1518312" cy="1000706"/>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4" descr="http://img-cdn.jg.jugem.jp/a22/507490/20141105_1222571.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98075" y="8449019"/>
            <a:ext cx="1323173" cy="93283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MorimotoMay\Desktop\茶道.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69326" y="8429357"/>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MorimotoMay\Desktop\japan-958679_960_720.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97800" y="8429357"/>
            <a:ext cx="1360492" cy="1020369"/>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294327" y="674835"/>
            <a:ext cx="1247526" cy="338554"/>
          </a:xfrm>
          <a:prstGeom prst="rect">
            <a:avLst/>
          </a:prstGeom>
          <a:noFill/>
        </p:spPr>
        <p:txBody>
          <a:bodyPr wrap="square" rtlCol="0">
            <a:spAutoFit/>
          </a:bodyPr>
          <a:lstStyle/>
          <a:p>
            <a:r>
              <a:rPr lang="ja-JP" altLang="en-US" sz="1600" b="1" dirty="0" smtClean="0">
                <a:solidFill>
                  <a:prstClr val="black"/>
                </a:solidFill>
                <a:latin typeface="ＭＳ Ｐゴシック"/>
              </a:rPr>
              <a:t>○実施例</a:t>
            </a:r>
            <a:endParaRPr lang="ja-JP" altLang="en-US" sz="1600" b="1" dirty="0">
              <a:solidFill>
                <a:prstClr val="black"/>
              </a:solidFill>
              <a:latin typeface="ＭＳ Ｐゴシック"/>
            </a:endParaRPr>
          </a:p>
        </p:txBody>
      </p:sp>
      <p:sp>
        <p:nvSpPr>
          <p:cNvPr id="7" name="テキスト ボックス 6"/>
          <p:cNvSpPr txBox="1"/>
          <p:nvPr/>
        </p:nvSpPr>
        <p:spPr>
          <a:xfrm>
            <a:off x="1801504" y="4141415"/>
            <a:ext cx="1151602" cy="292388"/>
          </a:xfrm>
          <a:prstGeom prst="rect">
            <a:avLst/>
          </a:prstGeom>
          <a:noFill/>
        </p:spPr>
        <p:txBody>
          <a:bodyPr wrap="square" rtlCol="0">
            <a:spAutoFit/>
          </a:bodyPr>
          <a:lstStyle/>
          <a:p>
            <a:r>
              <a:rPr lang="ja-JP" altLang="en-US" sz="1300" b="1" dirty="0" smtClean="0">
                <a:solidFill>
                  <a:prstClr val="black"/>
                </a:solidFill>
              </a:rPr>
              <a:t>新商品開発</a:t>
            </a:r>
            <a:endParaRPr lang="ja-JP" altLang="en-US" sz="1300" b="1" dirty="0">
              <a:solidFill>
                <a:prstClr val="black"/>
              </a:solidFill>
            </a:endParaRPr>
          </a:p>
        </p:txBody>
      </p:sp>
    </p:spTree>
    <p:extLst>
      <p:ext uri="{BB962C8B-B14F-4D97-AF65-F5344CB8AC3E}">
        <p14:creationId xmlns:p14="http://schemas.microsoft.com/office/powerpoint/2010/main" val="257642903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角丸四角形 32"/>
          <p:cNvSpPr/>
          <p:nvPr/>
        </p:nvSpPr>
        <p:spPr>
          <a:xfrm>
            <a:off x="411500" y="1036876"/>
            <a:ext cx="6043891" cy="6523984"/>
          </a:xfrm>
          <a:prstGeom prst="roundRect">
            <a:avLst/>
          </a:prstGeom>
          <a:solidFill>
            <a:srgbClr val="FFFFCD"/>
          </a:solidFill>
          <a:ln>
            <a:solidFill>
              <a:srgbClr val="FFF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25</a:t>
            </a:fld>
            <a:endParaRPr lang="ja-JP" altLang="en-US">
              <a:solidFill>
                <a:prstClr val="black">
                  <a:tint val="75000"/>
                </a:prstClr>
              </a:solidFill>
            </a:endParaRPr>
          </a:p>
        </p:txBody>
      </p:sp>
      <p:sp>
        <p:nvSpPr>
          <p:cNvPr id="9" name="テキスト ボックス 8"/>
          <p:cNvSpPr txBox="1"/>
          <p:nvPr/>
        </p:nvSpPr>
        <p:spPr>
          <a:xfrm>
            <a:off x="1739583" y="509310"/>
            <a:ext cx="3385595" cy="646331"/>
          </a:xfrm>
          <a:prstGeom prst="rect">
            <a:avLst/>
          </a:prstGeom>
          <a:solidFill>
            <a:srgbClr val="FFFFCD"/>
          </a:solidFill>
          <a:ln>
            <a:solidFill>
              <a:schemeClr val="accent4">
                <a:lumMod val="40000"/>
                <a:lumOff val="60000"/>
              </a:schemeClr>
            </a:solidFill>
          </a:ln>
        </p:spPr>
        <p:txBody>
          <a:bodyPr wrap="square" rtlCol="0">
            <a:spAutoFit/>
          </a:bodyPr>
          <a:lstStyle/>
          <a:p>
            <a:pPr algn="ctr"/>
            <a:r>
              <a:rPr lang="ja-JP" altLang="en-US" b="1" dirty="0" smtClean="0">
                <a:solidFill>
                  <a:prstClr val="black"/>
                </a:solidFill>
                <a:latin typeface="メイリオ" panose="020B0604030504040204" pitchFamily="50" charset="-128"/>
                <a:ea typeface="メイリオ" panose="020B0604030504040204" pitchFamily="50" charset="-128"/>
              </a:rPr>
              <a:t>日本ゾーン全体で展開する</a:t>
            </a:r>
            <a:endParaRPr lang="en-US" altLang="ja-JP" b="1" dirty="0" smtClean="0">
              <a:solidFill>
                <a:prstClr val="black"/>
              </a:solidFill>
              <a:latin typeface="メイリオ" panose="020B0604030504040204" pitchFamily="50" charset="-128"/>
              <a:ea typeface="メイリオ" panose="020B0604030504040204" pitchFamily="50" charset="-128"/>
            </a:endParaRPr>
          </a:p>
          <a:p>
            <a:pPr algn="ctr"/>
            <a:r>
              <a:rPr lang="ja-JP" altLang="en-US" b="1" dirty="0" smtClean="0">
                <a:solidFill>
                  <a:prstClr val="black"/>
                </a:solidFill>
                <a:latin typeface="メイリオ" panose="020B0604030504040204" pitchFamily="50" charset="-128"/>
                <a:ea typeface="メイリオ" panose="020B0604030504040204" pitchFamily="50" charset="-128"/>
              </a:rPr>
              <a:t>最新の健康スマートタウン体験　　</a:t>
            </a:r>
            <a:endParaRPr lang="ja-JP" altLang="en-US" b="1" dirty="0">
              <a:solidFill>
                <a:prstClr val="black"/>
              </a:solidFill>
              <a:latin typeface="メイリオ" panose="020B0604030504040204" pitchFamily="50" charset="-128"/>
              <a:ea typeface="メイリオ" panose="020B0604030504040204" pitchFamily="50" charset="-128"/>
            </a:endParaRPr>
          </a:p>
        </p:txBody>
      </p:sp>
      <p:pic>
        <p:nvPicPr>
          <p:cNvPr id="10" name="Picture 2" descr="Y:\_12主要個別課題（2025年万博）\◎基本構想たたき台づくり\20160512-16_修正作業（澤田顧問＋知事レク後）\画像データ\ウエアラブル.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6326" y="1201112"/>
            <a:ext cx="1082848" cy="1082848"/>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p:cNvSpPr txBox="1"/>
          <p:nvPr/>
        </p:nvSpPr>
        <p:spPr>
          <a:xfrm>
            <a:off x="2268063" y="1338370"/>
            <a:ext cx="2090094" cy="276999"/>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・ウエアラブル端末を装着</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2" name="Picture 3" descr="D:\MorimotoMay\Desktop\矢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8486343">
            <a:off x="2305479" y="1696131"/>
            <a:ext cx="737276" cy="866170"/>
          </a:xfrm>
          <a:prstGeom prst="rect">
            <a:avLst/>
          </a:prstGeom>
          <a:extLst/>
        </p:spPr>
      </p:pic>
      <p:sp>
        <p:nvSpPr>
          <p:cNvPr id="13" name="テキスト ボックス 12"/>
          <p:cNvSpPr txBox="1"/>
          <p:nvPr/>
        </p:nvSpPr>
        <p:spPr>
          <a:xfrm>
            <a:off x="3005839" y="2003615"/>
            <a:ext cx="3261165" cy="646331"/>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・未来の技術やサービス（</a:t>
            </a:r>
            <a:r>
              <a:rPr lang="ja-JP" altLang="en-US" sz="1200" dirty="0">
                <a:solidFill>
                  <a:prstClr val="black"/>
                </a:solidFill>
                <a:latin typeface="メイリオ" panose="020B0604030504040204" pitchFamily="50" charset="-128"/>
                <a:ea typeface="メイリオ" panose="020B0604030504040204" pitchFamily="50" charset="-128"/>
              </a:rPr>
              <a:t>住まい、仕事場</a:t>
            </a: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移動</a:t>
            </a:r>
            <a:r>
              <a:rPr lang="ja-JP" altLang="en-US" sz="1200" dirty="0">
                <a:solidFill>
                  <a:prstClr val="black"/>
                </a:solidFill>
                <a:latin typeface="メイリオ" panose="020B0604030504040204" pitchFamily="50" charset="-128"/>
                <a:ea typeface="メイリオ" panose="020B0604030504040204" pitchFamily="50" charset="-128"/>
              </a:rPr>
              <a:t>、レジャー</a:t>
            </a:r>
            <a:r>
              <a:rPr lang="ja-JP" altLang="en-US" sz="1200" dirty="0" smtClean="0">
                <a:solidFill>
                  <a:prstClr val="black"/>
                </a:solidFill>
                <a:latin typeface="メイリオ" panose="020B0604030504040204" pitchFamily="50" charset="-128"/>
                <a:ea typeface="メイリオ" panose="020B0604030504040204" pitchFamily="50" charset="-128"/>
              </a:rPr>
              <a:t>）を体験</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・健康、長寿への知の深化</a:t>
            </a:r>
            <a:endParaRPr lang="ja-JP" altLang="en-US" dirty="0">
              <a:solidFill>
                <a:prstClr val="black"/>
              </a:solidFill>
            </a:endParaRPr>
          </a:p>
        </p:txBody>
      </p:sp>
      <p:pic>
        <p:nvPicPr>
          <p:cNvPr id="15" name="Picture 7" descr="D:\MorimotoMay\Desktop\cc-library010009987.jpg"/>
          <p:cNvPicPr>
            <a:picLocks noChangeAspect="1" noChangeArrowheads="1"/>
          </p:cNvPicPr>
          <p:nvPr/>
        </p:nvPicPr>
        <p:blipFill>
          <a:blip r:embed="rId4">
            <a:extLst>
              <a:ext uri="{BEBA8EAE-BF5A-486C-A8C5-ECC9F3942E4B}">
                <a14:imgProps xmlns:a14="http://schemas.microsoft.com/office/drawing/2010/main">
                  <a14:imgLayer r:embed="rId5">
                    <a14:imgEffect>
                      <a14:artisticCrisscrossEtching trans="28000"/>
                    </a14:imgEffect>
                  </a14:imgLayer>
                </a14:imgProps>
              </a:ext>
              <a:ext uri="{28A0092B-C50C-407E-A947-70E740481C1C}">
                <a14:useLocalDpi xmlns:a14="http://schemas.microsoft.com/office/drawing/2010/main" val="0"/>
              </a:ext>
            </a:extLst>
          </a:blip>
          <a:srcRect/>
          <a:stretch>
            <a:fillRect/>
          </a:stretch>
        </p:blipFill>
        <p:spPr bwMode="auto">
          <a:xfrm>
            <a:off x="1735760" y="2915227"/>
            <a:ext cx="3240902" cy="1636931"/>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D:\MorimotoMay\Desktop\cc-library010010074dq15y.png"/>
          <p:cNvPicPr>
            <a:picLocks noChangeAspect="1" noChangeArrowheads="1"/>
          </p:cNvPicPr>
          <p:nvPr/>
        </p:nvPicPr>
        <p:blipFill>
          <a:blip r:embed="rId6" cstate="print">
            <a:extLst>
              <a:ext uri="{BEBA8EAE-BF5A-486C-A8C5-ECC9F3942E4B}">
                <a14:imgProps xmlns:a14="http://schemas.microsoft.com/office/drawing/2010/main">
                  <a14:imgLayer r:embed="rId7">
                    <a14:imgEffect>
                      <a14:artisticCrisscrossEtching trans="52000"/>
                    </a14:imgEffect>
                  </a14:imgLayer>
                </a14:imgProps>
              </a:ext>
              <a:ext uri="{28A0092B-C50C-407E-A947-70E740481C1C}">
                <a14:useLocalDpi xmlns:a14="http://schemas.microsoft.com/office/drawing/2010/main" val="0"/>
              </a:ext>
            </a:extLst>
          </a:blip>
          <a:srcRect/>
          <a:stretch>
            <a:fillRect/>
          </a:stretch>
        </p:blipFill>
        <p:spPr bwMode="auto">
          <a:xfrm>
            <a:off x="1062345" y="3245295"/>
            <a:ext cx="4501530" cy="1295627"/>
          </a:xfrm>
          <a:prstGeom prst="rect">
            <a:avLst/>
          </a:prstGeom>
          <a:noFill/>
          <a:extLst>
            <a:ext uri="{909E8E84-426E-40DD-AFC4-6F175D3DCCD1}">
              <a14:hiddenFill xmlns:a14="http://schemas.microsoft.com/office/drawing/2010/main">
                <a:solidFill>
                  <a:srgbClr val="FFFFFF"/>
                </a:solidFill>
              </a14:hiddenFill>
            </a:ext>
          </a:extLst>
        </p:spPr>
      </p:pic>
      <p:sp>
        <p:nvSpPr>
          <p:cNvPr id="16" name="テキスト ボックス 15"/>
          <p:cNvSpPr txBox="1"/>
          <p:nvPr/>
        </p:nvSpPr>
        <p:spPr>
          <a:xfrm>
            <a:off x="2078487" y="2598362"/>
            <a:ext cx="2695323" cy="369332"/>
          </a:xfrm>
          <a:prstGeom prst="rect">
            <a:avLst/>
          </a:prstGeom>
          <a:noFill/>
        </p:spPr>
        <p:txBody>
          <a:bodyPr wrap="square" rtlCol="0">
            <a:spAutoFit/>
          </a:bodyPr>
          <a:lstStyle/>
          <a:p>
            <a:r>
              <a:rPr lang="ja-JP" altLang="en-US" b="1" dirty="0" smtClean="0">
                <a:solidFill>
                  <a:srgbClr val="FFC000"/>
                </a:solidFill>
              </a:rPr>
              <a:t>会場：健康スマートタウン</a:t>
            </a:r>
            <a:endParaRPr lang="ja-JP" altLang="en-US" b="1" dirty="0">
              <a:solidFill>
                <a:srgbClr val="FFC000"/>
              </a:solidFill>
            </a:endParaRPr>
          </a:p>
        </p:txBody>
      </p:sp>
      <p:sp>
        <p:nvSpPr>
          <p:cNvPr id="17" name="円/楕円 16"/>
          <p:cNvSpPr/>
          <p:nvPr/>
        </p:nvSpPr>
        <p:spPr>
          <a:xfrm rot="20672904">
            <a:off x="533256" y="2864629"/>
            <a:ext cx="1768120" cy="1153864"/>
          </a:xfrm>
          <a:prstGeom prst="ellipse">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9" name="Picture 2" descr="C:\Users\KatsumiY\AppData\Local\Microsoft\Windows\Temporary Internet Files\Content.Outlook\0UV9P6BF\yoga-1137307_960_720.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263765">
            <a:off x="919646" y="2691527"/>
            <a:ext cx="960363" cy="1144164"/>
          </a:xfrm>
          <a:prstGeom prst="rect">
            <a:avLst/>
          </a:prstGeom>
          <a:noFill/>
          <a:extLst>
            <a:ext uri="{909E8E84-426E-40DD-AFC4-6F175D3DCCD1}">
              <a14:hiddenFill xmlns:a14="http://schemas.microsoft.com/office/drawing/2010/main">
                <a:solidFill>
                  <a:srgbClr val="FFFFFF"/>
                </a:solidFill>
              </a14:hiddenFill>
            </a:ext>
          </a:extLst>
        </p:spPr>
      </p:pic>
      <p:sp>
        <p:nvSpPr>
          <p:cNvPr id="20" name="円/楕円 19"/>
          <p:cNvSpPr/>
          <p:nvPr/>
        </p:nvSpPr>
        <p:spPr>
          <a:xfrm>
            <a:off x="681571" y="4178584"/>
            <a:ext cx="1586491" cy="915748"/>
          </a:xfrm>
          <a:prstGeom prst="ellipse">
            <a:avLst/>
          </a:prstGeom>
          <a:solidFill>
            <a:srgbClr val="FFCCFF"/>
          </a:solid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8" name="Picture 20" descr="D:\MorimotoMay\Desktop\car-35263_960_720.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20270" y="4324818"/>
            <a:ext cx="1295630" cy="647815"/>
          </a:xfrm>
          <a:prstGeom prst="rect">
            <a:avLst/>
          </a:prstGeom>
          <a:noFill/>
          <a:extLst>
            <a:ext uri="{909E8E84-426E-40DD-AFC4-6F175D3DCCD1}">
              <a14:hiddenFill xmlns:a14="http://schemas.microsoft.com/office/drawing/2010/main">
                <a:solidFill>
                  <a:srgbClr val="FFFFFF"/>
                </a:solidFill>
              </a14:hiddenFill>
            </a:ext>
          </a:extLst>
        </p:spPr>
      </p:pic>
      <p:sp>
        <p:nvSpPr>
          <p:cNvPr id="21" name="テキスト ボックス 20"/>
          <p:cNvSpPr txBox="1"/>
          <p:nvPr/>
        </p:nvSpPr>
        <p:spPr>
          <a:xfrm>
            <a:off x="633314" y="5176710"/>
            <a:ext cx="4538276" cy="830997"/>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・スマートタウン体験後に、それぞれ</a:t>
            </a:r>
            <a:r>
              <a:rPr lang="ja-JP" altLang="en-US" sz="1200" dirty="0">
                <a:solidFill>
                  <a:prstClr val="black"/>
                </a:solidFill>
                <a:latin typeface="メイリオ" panose="020B0604030504040204" pitchFamily="50" charset="-128"/>
                <a:ea typeface="メイリオ" panose="020B0604030504040204" pitchFamily="50" charset="-128"/>
              </a:rPr>
              <a:t>の健康状態を</a:t>
            </a:r>
            <a:r>
              <a:rPr lang="ja-JP" altLang="en-US" sz="1200" dirty="0" smtClean="0">
                <a:solidFill>
                  <a:prstClr val="black"/>
                </a:solidFill>
                <a:latin typeface="メイリオ" panose="020B0604030504040204" pitchFamily="50" charset="-128"/>
                <a:ea typeface="メイリオ" panose="020B0604030504040204" pitchFamily="50" charset="-128"/>
              </a:rPr>
              <a:t>チェックし、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その</a:t>
            </a:r>
            <a:r>
              <a:rPr lang="ja-JP" altLang="en-US" sz="1200" dirty="0">
                <a:solidFill>
                  <a:prstClr val="black"/>
                </a:solidFill>
                <a:latin typeface="メイリオ" panose="020B0604030504040204" pitchFamily="50" charset="-128"/>
                <a:ea typeface="メイリオ" panose="020B0604030504040204" pitchFamily="50" charset="-128"/>
              </a:rPr>
              <a:t>人に</a:t>
            </a:r>
            <a:r>
              <a:rPr lang="ja-JP" altLang="en-US" sz="1200" dirty="0" smtClean="0">
                <a:solidFill>
                  <a:prstClr val="black"/>
                </a:solidFill>
                <a:latin typeface="メイリオ" panose="020B0604030504040204" pitchFamily="50" charset="-128"/>
                <a:ea typeface="メイリオ" panose="020B0604030504040204" pitchFamily="50" charset="-128"/>
              </a:rPr>
              <a:t>あった健康</a:t>
            </a:r>
            <a:r>
              <a:rPr lang="ja-JP" altLang="en-US" sz="1200" dirty="0">
                <a:solidFill>
                  <a:prstClr val="black"/>
                </a:solidFill>
                <a:latin typeface="メイリオ" panose="020B0604030504040204" pitchFamily="50" charset="-128"/>
                <a:ea typeface="メイリオ" panose="020B0604030504040204" pitchFamily="50" charset="-128"/>
              </a:rPr>
              <a:t>行動を提案、即行動につなげる</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・来場者との共同による実証実験結果</a:t>
            </a:r>
            <a:r>
              <a:rPr lang="ja-JP" altLang="en-US" sz="1200" dirty="0" smtClean="0">
                <a:solidFill>
                  <a:prstClr val="black"/>
                </a:solidFill>
                <a:latin typeface="メイリオ" panose="020B0604030504040204" pitchFamily="50" charset="-128"/>
                <a:ea typeface="メイリオ" panose="020B0604030504040204" pitchFamily="50" charset="-128"/>
              </a:rPr>
              <a:t>を蓄積・活用</a:t>
            </a:r>
            <a:r>
              <a:rPr lang="ja-JP" altLang="en-US" sz="1200" dirty="0">
                <a:solidFill>
                  <a:prstClr val="black"/>
                </a:solidFill>
                <a:latin typeface="メイリオ" panose="020B0604030504040204" pitchFamily="50" charset="-128"/>
                <a:ea typeface="メイリオ" panose="020B0604030504040204" pitchFamily="50" charset="-128"/>
              </a:rPr>
              <a:t>して</a:t>
            </a:r>
            <a:r>
              <a:rPr lang="ja-JP" altLang="en-US" sz="1200" dirty="0" smtClean="0">
                <a:solidFill>
                  <a:prstClr val="black"/>
                </a:solidFill>
                <a:latin typeface="メイリオ" panose="020B0604030504040204" pitchFamily="50" charset="-128"/>
                <a:ea typeface="メイリオ" panose="020B0604030504040204" pitchFamily="50" charset="-128"/>
              </a:rPr>
              <a:t>、企業</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の新たな製品・サービス開発</a:t>
            </a:r>
            <a:r>
              <a:rPr lang="ja-JP" altLang="en-US" sz="1200" dirty="0">
                <a:solidFill>
                  <a:prstClr val="black"/>
                </a:solidFill>
                <a:latin typeface="メイリオ" panose="020B0604030504040204" pitchFamily="50" charset="-128"/>
                <a:ea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rPr>
              <a:t>つなげる</a:t>
            </a:r>
            <a:endParaRPr lang="ja-JP" altLang="en-US" dirty="0">
              <a:solidFill>
                <a:prstClr val="black"/>
              </a:solidFill>
            </a:endParaRPr>
          </a:p>
        </p:txBody>
      </p:sp>
      <p:pic>
        <p:nvPicPr>
          <p:cNvPr id="22" name="Picture 16" descr="D:\MorimotoMay\Desktop\new-york-1071162__180.jp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0232" y="6130845"/>
            <a:ext cx="1341362" cy="802961"/>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4" descr="D:\MorimotoMay\Desktop\family-1023036_960_720.jpg"/>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2766651" y="6088104"/>
            <a:ext cx="1316955" cy="863953"/>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11" descr="Y:\_12主要個別課題（2025年万博）\◎基本構想たたき台づくり\20160512-16_修正作業（澤田顧問＋知事レク後）\画像データ\pixabay\belly-2473_960_720.jpg"/>
          <p:cNvPicPr>
            <a:picLocks noChangeAspect="1" noChangeArrowheads="1"/>
          </p:cNvPicPr>
          <p:nvPr/>
        </p:nvPicPr>
        <p:blipFill>
          <a:blip r:embed="rId12" cstate="print">
            <a:extLst>
              <a:ext uri="{BEBA8EAE-BF5A-486C-A8C5-ECC9F3942E4B}">
                <a14:imgProps xmlns:a14="http://schemas.microsoft.com/office/drawing/2010/main">
                  <a14:imgLayer r:embed="rId13">
                    <a14:imgEffect>
                      <a14:artisticPhotocopy/>
                    </a14:imgEffect>
                  </a14:imgLayer>
                </a14:imgProps>
              </a:ext>
              <a:ext uri="{28A0092B-C50C-407E-A947-70E740481C1C}">
                <a14:useLocalDpi xmlns:a14="http://schemas.microsoft.com/office/drawing/2010/main" val="0"/>
              </a:ext>
            </a:extLst>
          </a:blip>
          <a:srcRect/>
          <a:stretch>
            <a:fillRect/>
          </a:stretch>
        </p:blipFill>
        <p:spPr bwMode="auto">
          <a:xfrm>
            <a:off x="4820627" y="6076789"/>
            <a:ext cx="1246964" cy="831309"/>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3" descr="D:\MorimotoMay\Desktop\矢印.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1827962">
            <a:off x="5027057" y="5059932"/>
            <a:ext cx="522023" cy="918751"/>
          </a:xfrm>
          <a:prstGeom prst="rect">
            <a:avLst/>
          </a:prstGeom>
          <a:noFill/>
          <a:extLst>
            <a:ext uri="{909E8E84-426E-40DD-AFC4-6F175D3DCCD1}">
              <a14:hiddenFill xmlns:a14="http://schemas.microsoft.com/office/drawing/2010/main">
                <a:solidFill>
                  <a:srgbClr val="FFFFFF"/>
                </a:solidFill>
              </a14:hiddenFill>
            </a:ext>
          </a:extLst>
        </p:spPr>
      </p:pic>
      <p:sp>
        <p:nvSpPr>
          <p:cNvPr id="27" name="円/楕円 26"/>
          <p:cNvSpPr/>
          <p:nvPr/>
        </p:nvSpPr>
        <p:spPr>
          <a:xfrm rot="319500">
            <a:off x="4667320" y="4044053"/>
            <a:ext cx="1556271" cy="1007928"/>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26" name="Picture 13" descr="D:\MorimotoMay\Desktop\office-730681_960_720.jpg"/>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rot="338108">
            <a:off x="4853157" y="4213169"/>
            <a:ext cx="1212779" cy="696994"/>
          </a:xfrm>
          <a:prstGeom prst="rect">
            <a:avLst/>
          </a:prstGeom>
          <a:noFill/>
          <a:extLst>
            <a:ext uri="{909E8E84-426E-40DD-AFC4-6F175D3DCCD1}">
              <a14:hiddenFill xmlns:a14="http://schemas.microsoft.com/office/drawing/2010/main">
                <a:solidFill>
                  <a:srgbClr val="FFFFFF"/>
                </a:solidFill>
              </a14:hiddenFill>
            </a:ext>
          </a:extLst>
        </p:spPr>
      </p:pic>
      <p:sp>
        <p:nvSpPr>
          <p:cNvPr id="29" name="円/楕円 28"/>
          <p:cNvSpPr/>
          <p:nvPr/>
        </p:nvSpPr>
        <p:spPr>
          <a:xfrm>
            <a:off x="3889384" y="3379100"/>
            <a:ext cx="1235795" cy="1049838"/>
          </a:xfrm>
          <a:prstGeom prst="ellipse">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円/楕円 30"/>
          <p:cNvSpPr/>
          <p:nvPr/>
        </p:nvSpPr>
        <p:spPr>
          <a:xfrm>
            <a:off x="4678499" y="2731834"/>
            <a:ext cx="1464131" cy="965171"/>
          </a:xfrm>
          <a:prstGeom prst="ellipse">
            <a:avLst/>
          </a:prstGeom>
          <a:solidFill>
            <a:srgbClr val="FFC000"/>
          </a:solidFill>
          <a:ln>
            <a:solidFill>
              <a:srgbClr val="FF99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0" name="Picture 9" descr="D:\MorimotoMay\Desktop\summer-food-1324396_960_720.jp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rot="21053702">
            <a:off x="4890324" y="2843084"/>
            <a:ext cx="1180170" cy="677807"/>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10" descr="D:\MorimotoMay\Desktop\anatomy-254129_960_720.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626309">
            <a:off x="4148481" y="3509439"/>
            <a:ext cx="799490" cy="789161"/>
          </a:xfrm>
          <a:prstGeom prst="rect">
            <a:avLst/>
          </a:prstGeom>
          <a:noFill/>
          <a:extLst>
            <a:ext uri="{909E8E84-426E-40DD-AFC4-6F175D3DCCD1}">
              <a14:hiddenFill xmlns:a14="http://schemas.microsoft.com/office/drawing/2010/main">
                <a:solidFill>
                  <a:srgbClr val="FFFFFF"/>
                </a:solidFill>
              </a14:hiddenFill>
            </a:ext>
          </a:extLst>
        </p:spPr>
      </p:pic>
      <p:sp>
        <p:nvSpPr>
          <p:cNvPr id="32" name="テキスト ボックス 31"/>
          <p:cNvSpPr txBox="1"/>
          <p:nvPr/>
        </p:nvSpPr>
        <p:spPr>
          <a:xfrm>
            <a:off x="807653" y="7056919"/>
            <a:ext cx="5519460" cy="338554"/>
          </a:xfrm>
          <a:prstGeom prst="rect">
            <a:avLst/>
          </a:prstGeom>
          <a:noFill/>
        </p:spPr>
        <p:txBody>
          <a:bodyPr wrap="none"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rPr>
              <a:t>企業と来場者がともにつくり上げる「健康・長寿社会」</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pic>
        <p:nvPicPr>
          <p:cNvPr id="34" name="Picture 3" descr="Y:\_12主要個別課題（2025年万博）\◎基本構想たたき台づくり\20160512-16_修正作業（澤田顧問＋知事レク後）\画像データ\ドローン2.jpg"/>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377182" y="7664911"/>
            <a:ext cx="1380817" cy="1035613"/>
          </a:xfrm>
          <a:prstGeom prst="rect">
            <a:avLst/>
          </a:prstGeom>
          <a:noFill/>
          <a:extLst>
            <a:ext uri="{909E8E84-426E-40DD-AFC4-6F175D3DCCD1}">
              <a14:hiddenFill xmlns:a14="http://schemas.microsoft.com/office/drawing/2010/main">
                <a:solidFill>
                  <a:srgbClr val="FFFFFF"/>
                </a:solidFill>
              </a14:hiddenFill>
            </a:ext>
          </a:extLst>
        </p:spPr>
      </p:pic>
      <p:sp>
        <p:nvSpPr>
          <p:cNvPr id="35" name="テキスト ボックス 34"/>
          <p:cNvSpPr txBox="1"/>
          <p:nvPr/>
        </p:nvSpPr>
        <p:spPr>
          <a:xfrm>
            <a:off x="292055" y="7664911"/>
            <a:ext cx="3467616" cy="338554"/>
          </a:xfrm>
          <a:prstGeom prst="rect">
            <a:avLst/>
          </a:prstGeom>
          <a:noFill/>
        </p:spPr>
        <p:txBody>
          <a:bodyPr wrap="non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●国・企業などによる実証試験　　</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36" name="テキスト ボックス 35"/>
          <p:cNvSpPr txBox="1"/>
          <p:nvPr/>
        </p:nvSpPr>
        <p:spPr>
          <a:xfrm>
            <a:off x="906628" y="8003465"/>
            <a:ext cx="4138017" cy="830997"/>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〇実施例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b="1" u="sng" dirty="0" smtClean="0">
                <a:solidFill>
                  <a:prstClr val="black"/>
                </a:solidFill>
                <a:latin typeface="メイリオ" panose="020B0604030504040204" pitchFamily="50" charset="-128"/>
                <a:ea typeface="メイリオ" panose="020B0604030504040204" pitchFamily="50" charset="-128"/>
              </a:rPr>
              <a:t>最先端の技術に触れる実証ゾーン</a:t>
            </a:r>
            <a:endParaRPr lang="en-US" altLang="ja-JP" sz="1200" b="1" u="sng"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暮らしを支えるロボットによるサービス、</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ドローン、自動運転などによる輸送</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37" name="角丸四角形 36"/>
          <p:cNvSpPr/>
          <p:nvPr/>
        </p:nvSpPr>
        <p:spPr>
          <a:xfrm>
            <a:off x="729208" y="8943646"/>
            <a:ext cx="3806373" cy="51106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r>
              <a:rPr lang="ja-JP" altLang="en-US" sz="1400" b="1" dirty="0" smtClean="0">
                <a:solidFill>
                  <a:prstClr val="black"/>
                </a:solidFill>
              </a:rPr>
              <a:t>☆日本から超高齢社会へのモデルを発信</a:t>
            </a:r>
            <a:endParaRPr lang="en-US" altLang="ja-JP" sz="1400" b="1" dirty="0" smtClean="0">
              <a:solidFill>
                <a:prstClr val="black"/>
              </a:solidFill>
            </a:endParaRPr>
          </a:p>
          <a:p>
            <a:r>
              <a:rPr lang="ja-JP" altLang="en-US" sz="1400" b="1" dirty="0" smtClean="0">
                <a:solidFill>
                  <a:prstClr val="black"/>
                </a:solidFill>
              </a:rPr>
              <a:t>☆日本の先進</a:t>
            </a:r>
            <a:r>
              <a:rPr lang="ja-JP" altLang="en-US" sz="1400" b="1" dirty="0">
                <a:solidFill>
                  <a:prstClr val="black"/>
                </a:solidFill>
              </a:rPr>
              <a:t>技術で人類</a:t>
            </a:r>
            <a:r>
              <a:rPr lang="ja-JP" altLang="en-US" sz="1400" b="1" dirty="0" smtClean="0">
                <a:solidFill>
                  <a:prstClr val="black"/>
                </a:solidFill>
              </a:rPr>
              <a:t>の健康・長寿に貢献</a:t>
            </a:r>
            <a:endParaRPr lang="en-US" altLang="ja-JP" sz="1400" b="1" dirty="0" smtClean="0">
              <a:solidFill>
                <a:prstClr val="black"/>
              </a:solidFill>
            </a:endParaRPr>
          </a:p>
        </p:txBody>
      </p:sp>
      <p:pic>
        <p:nvPicPr>
          <p:cNvPr id="39" name="Picture 4" descr="Y:\_12主要個別課題（2025年万博）\◎基本構想たたき台づくり\20160512-16_修正作業（澤田顧問＋知事レク後）\画像データ\ロボット.jpg"/>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4579780" y="8003465"/>
            <a:ext cx="929729" cy="1239304"/>
          </a:xfrm>
          <a:prstGeom prst="rect">
            <a:avLst/>
          </a:prstGeom>
          <a:noFill/>
          <a:extLst>
            <a:ext uri="{909E8E84-426E-40DD-AFC4-6F175D3DCCD1}">
              <a14:hiddenFill xmlns:a14="http://schemas.microsoft.com/office/drawing/2010/main">
                <a:solidFill>
                  <a:srgbClr val="FFFFFF"/>
                </a:solidFill>
              </a14:hiddenFill>
            </a:ext>
          </a:extLst>
        </p:spPr>
      </p:pic>
      <p:sp>
        <p:nvSpPr>
          <p:cNvPr id="3" name="曲折矢印 2"/>
          <p:cNvSpPr/>
          <p:nvPr/>
        </p:nvSpPr>
        <p:spPr>
          <a:xfrm flipV="1">
            <a:off x="95533" y="3650938"/>
            <a:ext cx="643124" cy="5711231"/>
          </a:xfrm>
          <a:prstGeom prst="bentArrow">
            <a:avLst/>
          </a:prstGeom>
          <a:gradFill flip="none" rotWithShape="1">
            <a:gsLst>
              <a:gs pos="39999">
                <a:schemeClr val="accent6">
                  <a:lumMod val="60000"/>
                  <a:lumOff val="40000"/>
                </a:schemeClr>
              </a:gs>
              <a:gs pos="70000">
                <a:schemeClr val="accent6">
                  <a:lumMod val="60000"/>
                  <a:lumOff val="40000"/>
                  <a:alpha val="0"/>
                </a:schemeClr>
              </a:gs>
              <a:gs pos="2083">
                <a:schemeClr val="accent6">
                  <a:lumMod val="60000"/>
                  <a:lumOff val="40000"/>
                </a:schemeClr>
              </a:gs>
              <a:gs pos="100000">
                <a:schemeClr val="bg1"/>
              </a:gs>
            </a:gsLst>
            <a:lin ang="5400000" scaled="1"/>
            <a:tileRec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a:solidFill>
                <a:prstClr val="black"/>
              </a:solidFill>
            </a:endParaRPr>
          </a:p>
        </p:txBody>
      </p:sp>
    </p:spTree>
    <p:extLst>
      <p:ext uri="{BB962C8B-B14F-4D97-AF65-F5344CB8AC3E}">
        <p14:creationId xmlns:p14="http://schemas.microsoft.com/office/powerpoint/2010/main" val="108302213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26</a:t>
            </a:fld>
            <a:endParaRPr lang="ja-JP" altLang="en-US">
              <a:solidFill>
                <a:prstClr val="black">
                  <a:tint val="75000"/>
                </a:prstClr>
              </a:solidFill>
            </a:endParaRPr>
          </a:p>
        </p:txBody>
      </p:sp>
      <p:sp>
        <p:nvSpPr>
          <p:cNvPr id="4" name="テキスト ボックス 3"/>
          <p:cNvSpPr txBox="1"/>
          <p:nvPr/>
        </p:nvSpPr>
        <p:spPr>
          <a:xfrm>
            <a:off x="2659415" y="20859"/>
            <a:ext cx="1569660"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開催</a:t>
            </a:r>
            <a:r>
              <a:rPr lang="ja-JP" altLang="en-US" b="1" dirty="0">
                <a:solidFill>
                  <a:prstClr val="black"/>
                </a:solidFill>
                <a:latin typeface="メイリオ" panose="020B0604030504040204" pitchFamily="50" charset="-128"/>
                <a:ea typeface="メイリオ" panose="020B0604030504040204" pitchFamily="50" charset="-128"/>
              </a:rPr>
              <a:t>前</a:t>
            </a:r>
            <a:r>
              <a:rPr lang="ja-JP" altLang="en-US" b="1" dirty="0" smtClean="0">
                <a:solidFill>
                  <a:prstClr val="black"/>
                </a:solidFill>
                <a:latin typeface="メイリオ" panose="020B0604030504040204" pitchFamily="50" charset="-128"/>
                <a:ea typeface="メイリオ" panose="020B0604030504040204" pitchFamily="50" charset="-128"/>
              </a:rPr>
              <a:t>の活動</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677196" y="616065"/>
            <a:ext cx="5493813" cy="1754326"/>
          </a:xfrm>
          <a:prstGeom prst="rect">
            <a:avLst/>
          </a:prstGeom>
          <a:noFill/>
        </p:spPr>
        <p:txBody>
          <a:bodyPr wrap="none" rtlCol="0">
            <a:spAutoFit/>
          </a:bodyPr>
          <a:lstStyle/>
          <a:p>
            <a:pPr algn="ctr"/>
            <a:r>
              <a:rPr lang="ja-JP" altLang="en-US" dirty="0" smtClean="0">
                <a:solidFill>
                  <a:prstClr val="black"/>
                </a:solidFill>
                <a:latin typeface="メイリオ" panose="020B0604030504040204" pitchFamily="50" charset="-128"/>
                <a:ea typeface="メイリオ" panose="020B0604030504040204" pitchFamily="50" charset="-128"/>
              </a:rPr>
              <a:t>博覧会会場が、</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人類の健康に挑戦するより良い知（提案）を集め、</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その実践の場となるよう、</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博覧会参加までの期間を準備期間と位置付け、</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多様な主体に「知の創造」を呼びかけるための</a:t>
            </a:r>
            <a:endParaRPr lang="en-US" altLang="ja-JP" dirty="0" smtClean="0">
              <a:solidFill>
                <a:prstClr val="black"/>
              </a:solidFill>
              <a:latin typeface="メイリオ" panose="020B0604030504040204" pitchFamily="50" charset="-128"/>
              <a:ea typeface="メイリオ" panose="020B0604030504040204" pitchFamily="50" charset="-128"/>
            </a:endParaRPr>
          </a:p>
          <a:p>
            <a:pPr algn="ctr"/>
            <a:r>
              <a:rPr lang="ja-JP" altLang="en-US" dirty="0" smtClean="0">
                <a:solidFill>
                  <a:prstClr val="black"/>
                </a:solidFill>
                <a:latin typeface="メイリオ" panose="020B0604030504040204" pitchFamily="50" charset="-128"/>
                <a:ea typeface="メイリオ" panose="020B0604030504040204" pitchFamily="50" charset="-128"/>
              </a:rPr>
              <a:t>開催前活動を展開する</a:t>
            </a:r>
            <a:endParaRPr lang="ja-JP" altLang="en-US" dirty="0">
              <a:solidFill>
                <a:prstClr val="black"/>
              </a:solidFill>
              <a:latin typeface="メイリオ" panose="020B0604030504040204" pitchFamily="50" charset="-128"/>
              <a:ea typeface="メイリオ" panose="020B0604030504040204" pitchFamily="50" charset="-128"/>
            </a:endParaRPr>
          </a:p>
        </p:txBody>
      </p:sp>
      <p:sp>
        <p:nvSpPr>
          <p:cNvPr id="19" name="テキスト ボックス 18"/>
          <p:cNvSpPr txBox="1"/>
          <p:nvPr/>
        </p:nvSpPr>
        <p:spPr>
          <a:xfrm>
            <a:off x="157121" y="2492680"/>
            <a:ext cx="2954655" cy="369332"/>
          </a:xfrm>
          <a:prstGeom prst="rect">
            <a:avLst/>
          </a:prstGeom>
          <a:noFill/>
        </p:spPr>
        <p:txBody>
          <a:bodyPr wrap="none" rtlCol="0">
            <a:spAutoFit/>
          </a:bodyPr>
          <a:lstStyle/>
          <a:p>
            <a:r>
              <a:rPr lang="ja-JP" altLang="en-US" u="sng" dirty="0" smtClean="0">
                <a:solidFill>
                  <a:prstClr val="black"/>
                </a:solidFill>
                <a:latin typeface="メイリオ" panose="020B0604030504040204" pitchFamily="50" charset="-128"/>
                <a:ea typeface="メイリオ" panose="020B0604030504040204" pitchFamily="50" charset="-128"/>
              </a:rPr>
              <a:t>○多様な主体への呼びかけ</a:t>
            </a:r>
            <a:endParaRPr lang="ja-JP" altLang="en-US" u="sng" dirty="0">
              <a:solidFill>
                <a:prstClr val="black"/>
              </a:solidFill>
              <a:latin typeface="メイリオ" panose="020B0604030504040204" pitchFamily="50" charset="-128"/>
              <a:ea typeface="メイリオ" panose="020B0604030504040204" pitchFamily="50" charset="-128"/>
            </a:endParaRPr>
          </a:p>
        </p:txBody>
      </p:sp>
      <p:cxnSp>
        <p:nvCxnSpPr>
          <p:cNvPr id="20" name="直線コネクタ 19"/>
          <p:cNvCxnSpPr/>
          <p:nvPr/>
        </p:nvCxnSpPr>
        <p:spPr>
          <a:xfrm>
            <a:off x="654450" y="2772512"/>
            <a:ext cx="0" cy="5834459"/>
          </a:xfrm>
          <a:prstGeom prst="line">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683478" y="3149624"/>
            <a:ext cx="405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角丸四角形 25"/>
          <p:cNvSpPr/>
          <p:nvPr/>
        </p:nvSpPr>
        <p:spPr>
          <a:xfrm>
            <a:off x="1088571" y="2957178"/>
            <a:ext cx="5602514" cy="1573885"/>
          </a:xfrm>
          <a:prstGeom prst="roundRect">
            <a:avLst>
              <a:gd name="adj" fmla="val 592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■世界の国々、国際機関等への呼びかけ</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（プログラム例）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国際会議・</a:t>
            </a:r>
            <a:r>
              <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シンポジウム</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の開催</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世界の大学、研究機関と</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人類の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健康・長寿へ</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の挑戦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」についての議論</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巻き起こし、</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成果を発信</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・参加国・機関の知</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（提案</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創造活動を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活発化</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0" name="直線コネクタ 29"/>
          <p:cNvCxnSpPr/>
          <p:nvPr/>
        </p:nvCxnSpPr>
        <p:spPr>
          <a:xfrm>
            <a:off x="683478" y="4951406"/>
            <a:ext cx="405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角丸四角形 30"/>
          <p:cNvSpPr/>
          <p:nvPr/>
        </p:nvSpPr>
        <p:spPr>
          <a:xfrm>
            <a:off x="1088571" y="4758962"/>
            <a:ext cx="5602514" cy="1212877"/>
          </a:xfrm>
          <a:prstGeom prst="roundRect">
            <a:avLst>
              <a:gd name="adj" fmla="val 592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■企業への呼びかけ</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（プログラム例）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健康分野にかかるイノベーションフォーラム</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健康分野にかかる産学官マッチングイベント</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・新製品の開発促進と、日本ゾーンへの出展・発信につなげる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2" name="角丸四角形 31"/>
          <p:cNvSpPr/>
          <p:nvPr/>
        </p:nvSpPr>
        <p:spPr>
          <a:xfrm>
            <a:off x="1088571" y="6285001"/>
            <a:ext cx="5602514" cy="1996782"/>
          </a:xfrm>
          <a:prstGeom prst="roundRect">
            <a:avLst>
              <a:gd name="adj" fmla="val 5922"/>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■世界の人々への呼びかけ</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（プログラム例）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21 </a:t>
            </a:r>
            <a:r>
              <a:rPr lang="en-US" altLang="ja-JP"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¼ Japan Pre </a:t>
            </a:r>
            <a:r>
              <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Expo</a:t>
            </a:r>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endParaRPr lang="en-US" altLang="ja-JP"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・博覧会の趣旨に賛同するアーティスト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が結集し</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、日本をはじめ</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世界各国で、ライブコンサート</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実施、同時に有料サイトで</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世界に向けて配信、人々の博覧会への関心を高める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・その他、世界の人々が参加・体験できるイベントを世界各地で</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展開、これらの収益金を博覧会での参加・体験イベントに活用</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するなど、この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取り組みの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流れ</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を博覧会につなげていく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3" name="直線コネクタ 32"/>
          <p:cNvCxnSpPr/>
          <p:nvPr/>
        </p:nvCxnSpPr>
        <p:spPr>
          <a:xfrm>
            <a:off x="690285" y="6506473"/>
            <a:ext cx="4050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角丸四角形 35"/>
          <p:cNvSpPr/>
          <p:nvPr/>
        </p:nvSpPr>
        <p:spPr>
          <a:xfrm>
            <a:off x="324038" y="8606971"/>
            <a:ext cx="4306020" cy="983007"/>
          </a:xfrm>
          <a:prstGeom prst="roundRect">
            <a:avLst/>
          </a:prstGeom>
          <a:noFill/>
          <a:ln w="28575" cmpd="dbl">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①テーマへの理解促進と賛同</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②多様かつ多数の参加の実現</a:t>
            </a:r>
            <a:endParaRPr lang="en-US" altLang="ja-JP"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③博覧会に向けた提案づくりの促進</a:t>
            </a:r>
            <a:endParaRPr lang="ja-JP" altLang="en-US"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2725686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3995649"/>
            <a:ext cx="5915025" cy="1914702"/>
          </a:xfrm>
          <a:ln w="19050">
            <a:solidFill>
              <a:srgbClr val="9999FF"/>
            </a:solidFill>
          </a:ln>
        </p:spPr>
        <p:txBody>
          <a:bodyPr/>
          <a:lstStyle/>
          <a:p>
            <a:pPr algn="ctr"/>
            <a:r>
              <a:rPr lang="en-US" altLang="ja-JP" dirty="0" smtClean="0">
                <a:latin typeface="メイリオ" panose="020B0604030504040204" pitchFamily="50" charset="-128"/>
                <a:ea typeface="メイリオ" panose="020B0604030504040204" pitchFamily="50" charset="-128"/>
              </a:rPr>
              <a:t>Ⅲ</a:t>
            </a:r>
            <a:r>
              <a:rPr lang="ja-JP" altLang="en-US" dirty="0" smtClean="0">
                <a:latin typeface="メイリオ" panose="020B0604030504040204" pitchFamily="50" charset="-128"/>
                <a:ea typeface="メイリオ" panose="020B0604030504040204" pitchFamily="50" charset="-128"/>
              </a:rPr>
              <a:t>　理念の継承</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27</a:t>
            </a:fld>
            <a:endParaRPr lang="ja-JP" altLang="en-US">
              <a:solidFill>
                <a:prstClr val="black">
                  <a:tint val="75000"/>
                </a:prstClr>
              </a:solidFill>
            </a:endParaRPr>
          </a:p>
        </p:txBody>
      </p:sp>
    </p:spTree>
    <p:extLst>
      <p:ext uri="{BB962C8B-B14F-4D97-AF65-F5344CB8AC3E}">
        <p14:creationId xmlns:p14="http://schemas.microsoft.com/office/powerpoint/2010/main" val="33730584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28</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29</a:t>
            </a:fld>
            <a:endParaRPr lang="ja-JP" altLang="en-US">
              <a:solidFill>
                <a:prstClr val="black">
                  <a:tint val="75000"/>
                </a:prstClr>
              </a:solidFill>
            </a:endParaRPr>
          </a:p>
        </p:txBody>
      </p:sp>
      <p:sp>
        <p:nvSpPr>
          <p:cNvPr id="3" name="テキスト ボックス 2"/>
          <p:cNvSpPr txBox="1"/>
          <p:nvPr/>
        </p:nvSpPr>
        <p:spPr>
          <a:xfrm>
            <a:off x="2644170" y="24717"/>
            <a:ext cx="1338828"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理念の継承</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99505" y="399418"/>
            <a:ext cx="6517179" cy="4421723"/>
          </a:xfrm>
          <a:prstGeom prst="rect">
            <a:avLst/>
          </a:prstGeom>
          <a:noFill/>
        </p:spPr>
        <p:txBody>
          <a:bodyPr wrap="square" rtlCol="0">
            <a:spAutoFit/>
          </a:bodyPr>
          <a:lstStyle/>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日本</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万国博覧会で掲げる理念、すなわち結集された「知」・「参加・体験」・「出会い」により生み出された新たなモノ・行動・モデルは、会期の終了によって途絶えさせるのではなく、開催終了後も継承し、人類共通の課題を解決していかなければならな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博覧会の成果を普及・浸透させ、さらに</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新たなモノ・行動・モデルを生み出して</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いくことによって、日本・大阪・関西は開催地として理念の継承の核となる役割を担う。</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1000"/>
              </a:lnSpc>
            </a:pPr>
            <a:endPar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○健康に挑戦するまちづくりの先導</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開催候補地である夢洲は、「知の集積」拠点であり「ライフイノベーション」を生み</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出そうとしているうめきた地区と連動し、「知の実践」拠点に位置付けられていること</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から、絶え間ない「人類の健康への挑戦」の取組が期待できる。</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また、大阪府をはじめ関西圏では、国際級の医療クラスターの実現をめざし、府内で</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は北大阪健康医療都市</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健都</a:t>
            </a:r>
            <a:r>
              <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、神戸では医療産業都市の各プロジェクトが、また京都で</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はライフイノベーションの取組みも進んでいる。こうした大阪・関西で進むまちづくり</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において、国際博覧会の成果を活かしていくことにより、理念を継承していく。</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1966" y="4973484"/>
            <a:ext cx="2561612" cy="14591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2998" y="4979407"/>
            <a:ext cx="2328076" cy="14591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テキスト ボックス 4"/>
          <p:cNvSpPr txBox="1"/>
          <p:nvPr/>
        </p:nvSpPr>
        <p:spPr>
          <a:xfrm>
            <a:off x="904209" y="4727263"/>
            <a:ext cx="1486565" cy="246221"/>
          </a:xfrm>
          <a:prstGeom prst="rect">
            <a:avLst/>
          </a:prstGeom>
          <a:noFill/>
        </p:spPr>
        <p:txBody>
          <a:bodyPr wrap="square" rtlCol="0">
            <a:spAutoFit/>
          </a:bodyPr>
          <a:lstStyle/>
          <a:p>
            <a:pPr algn="ctr"/>
            <a:r>
              <a:rPr lang="ja-JP" altLang="en-US" sz="1000" dirty="0" smtClean="0">
                <a:solidFill>
                  <a:prstClr val="black"/>
                </a:solidFill>
              </a:rPr>
              <a:t>夢洲＝</a:t>
            </a:r>
            <a:r>
              <a:rPr lang="en-US" altLang="ja-JP" sz="1000" dirty="0" smtClean="0">
                <a:solidFill>
                  <a:prstClr val="black"/>
                </a:solidFill>
              </a:rPr>
              <a:t>【</a:t>
            </a:r>
            <a:r>
              <a:rPr lang="ja-JP" altLang="en-US" sz="1000" dirty="0" smtClean="0">
                <a:solidFill>
                  <a:prstClr val="black"/>
                </a:solidFill>
              </a:rPr>
              <a:t>知の実践</a:t>
            </a:r>
            <a:r>
              <a:rPr lang="en-US" altLang="ja-JP" sz="1000" dirty="0" smtClean="0">
                <a:solidFill>
                  <a:prstClr val="black"/>
                </a:solidFill>
              </a:rPr>
              <a:t>】</a:t>
            </a:r>
            <a:endParaRPr lang="ja-JP" altLang="en-US" sz="1000" dirty="0">
              <a:solidFill>
                <a:prstClr val="black"/>
              </a:solidFill>
            </a:endParaRPr>
          </a:p>
        </p:txBody>
      </p:sp>
      <p:sp>
        <p:nvSpPr>
          <p:cNvPr id="6" name="テキスト ボックス 5"/>
          <p:cNvSpPr txBox="1"/>
          <p:nvPr/>
        </p:nvSpPr>
        <p:spPr>
          <a:xfrm>
            <a:off x="3581635" y="4707496"/>
            <a:ext cx="2856463" cy="246221"/>
          </a:xfrm>
          <a:prstGeom prst="rect">
            <a:avLst/>
          </a:prstGeom>
          <a:noFill/>
        </p:spPr>
        <p:txBody>
          <a:bodyPr wrap="square" rtlCol="0">
            <a:spAutoFit/>
          </a:bodyPr>
          <a:lstStyle/>
          <a:p>
            <a:pPr algn="ctr"/>
            <a:r>
              <a:rPr lang="ja-JP" altLang="en-US" sz="1000" dirty="0" smtClean="0">
                <a:solidFill>
                  <a:prstClr val="black"/>
                </a:solidFill>
              </a:rPr>
              <a:t>大阪駅周辺地区（うめきた）＝</a:t>
            </a:r>
            <a:r>
              <a:rPr lang="en-US" altLang="ja-JP" sz="1000" dirty="0" smtClean="0">
                <a:solidFill>
                  <a:prstClr val="black"/>
                </a:solidFill>
              </a:rPr>
              <a:t>【</a:t>
            </a:r>
            <a:r>
              <a:rPr lang="ja-JP" altLang="en-US" sz="1000" dirty="0" smtClean="0">
                <a:solidFill>
                  <a:prstClr val="black"/>
                </a:solidFill>
              </a:rPr>
              <a:t>知の集積</a:t>
            </a:r>
            <a:r>
              <a:rPr lang="en-US" altLang="ja-JP" sz="1000" dirty="0" smtClean="0">
                <a:solidFill>
                  <a:prstClr val="black"/>
                </a:solidFill>
              </a:rPr>
              <a:t>】</a:t>
            </a:r>
            <a:endParaRPr lang="ja-JP" altLang="en-US" sz="1000" dirty="0">
              <a:solidFill>
                <a:prstClr val="black"/>
              </a:solidFill>
            </a:endParaRPr>
          </a:p>
        </p:txBody>
      </p:sp>
      <p:sp>
        <p:nvSpPr>
          <p:cNvPr id="7" name="下カーブ矢印 6"/>
          <p:cNvSpPr/>
          <p:nvPr/>
        </p:nvSpPr>
        <p:spPr>
          <a:xfrm>
            <a:off x="3187381" y="5100862"/>
            <a:ext cx="788508" cy="388146"/>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8" name="上カーブ矢印 7"/>
          <p:cNvSpPr/>
          <p:nvPr/>
        </p:nvSpPr>
        <p:spPr>
          <a:xfrm flipH="1">
            <a:off x="3127106" y="5526100"/>
            <a:ext cx="781397" cy="365760"/>
          </a:xfrm>
          <a:prstGeom prst="curved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black"/>
              </a:solidFill>
            </a:endParaRPr>
          </a:p>
        </p:txBody>
      </p:sp>
      <p:sp>
        <p:nvSpPr>
          <p:cNvPr id="10" name="テキスト ボックス 9"/>
          <p:cNvSpPr txBox="1"/>
          <p:nvPr/>
        </p:nvSpPr>
        <p:spPr>
          <a:xfrm>
            <a:off x="170500" y="6505575"/>
            <a:ext cx="6488514" cy="2954655"/>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国際的な拠点施設の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誘致</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国際連合事務所や国際連合世界食糧計画（ＷＦＰ）</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など、国際的</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な関係機関</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誘致・集積</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をめざす</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○「人類の健康・長寿への挑戦」の</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ムーブメントの誘発</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博覧会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開催によって誘発された「人類の健康・長寿への挑戦」のムーブメントを</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広く世界に、そして後世にいたるまで継続して誘発させるための取組みを</a:t>
            </a:r>
            <a:r>
              <a:rPr lang="ja-JP" altLang="en-US" sz="1200" dirty="0" smtClean="0">
                <a:solidFill>
                  <a:prstClr val="black"/>
                </a:solidFill>
                <a:latin typeface="メイリオ" panose="020B0604030504040204" pitchFamily="50" charset="-128"/>
                <a:ea typeface="メイリオ" panose="020B0604030504040204" pitchFamily="50" charset="-128"/>
              </a:rPr>
              <a:t>残余財産を</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活用して実施</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する。例えば、</a:t>
            </a:r>
            <a:r>
              <a:rPr lang="ja-JP" altLang="en-US" sz="1200" dirty="0">
                <a:solidFill>
                  <a:prstClr val="black"/>
                </a:solidFill>
                <a:latin typeface="メイリオ" panose="020B0604030504040204" pitchFamily="50" charset="-128"/>
                <a:ea typeface="メイリオ" panose="020B0604030504040204" pitchFamily="50" charset="-128"/>
              </a:rPr>
              <a:t>世界</a:t>
            </a:r>
            <a:r>
              <a:rPr lang="ja-JP" altLang="en-US" sz="1200" dirty="0" smtClean="0">
                <a:solidFill>
                  <a:prstClr val="black"/>
                </a:solidFill>
                <a:latin typeface="メイリオ" panose="020B0604030504040204" pitchFamily="50" charset="-128"/>
                <a:ea typeface="メイリオ" panose="020B0604030504040204" pitchFamily="50" charset="-128"/>
              </a:rPr>
              <a:t>から、人類</a:t>
            </a:r>
            <a:r>
              <a:rPr lang="ja-JP" altLang="en-US" sz="1200" dirty="0">
                <a:solidFill>
                  <a:prstClr val="black"/>
                </a:solidFill>
                <a:latin typeface="メイリオ" panose="020B0604030504040204" pitchFamily="50" charset="-128"/>
                <a:ea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rPr>
              <a:t>健康・長寿へ</a:t>
            </a:r>
            <a:r>
              <a:rPr lang="ja-JP" altLang="en-US" sz="1200" dirty="0">
                <a:solidFill>
                  <a:prstClr val="black"/>
                </a:solidFill>
                <a:latin typeface="メイリオ" panose="020B0604030504040204" pitchFamily="50" charset="-128"/>
                <a:ea typeface="メイリオ" panose="020B0604030504040204" pitchFamily="50" charset="-128"/>
              </a:rPr>
              <a:t>の</a:t>
            </a:r>
            <a:r>
              <a:rPr lang="ja-JP" altLang="en-US" sz="1200" dirty="0" smtClean="0">
                <a:solidFill>
                  <a:prstClr val="black"/>
                </a:solidFill>
                <a:latin typeface="メイリオ" panose="020B0604030504040204" pitchFamily="50" charset="-128"/>
                <a:ea typeface="メイリオ" panose="020B0604030504040204" pitchFamily="50" charset="-128"/>
              </a:rPr>
              <a:t>挑戦事業を募集</a:t>
            </a:r>
            <a:r>
              <a:rPr lang="ja-JP" altLang="en-US" sz="1200" dirty="0">
                <a:solidFill>
                  <a:prstClr val="black"/>
                </a:solidFill>
                <a:latin typeface="メイリオ" panose="020B0604030504040204" pitchFamily="50" charset="-128"/>
                <a:ea typeface="メイリオ" panose="020B0604030504040204" pitchFamily="50" charset="-128"/>
              </a:rPr>
              <a:t>し</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優秀</a:t>
            </a:r>
            <a:r>
              <a:rPr lang="ja-JP" altLang="en-US" sz="1200" dirty="0">
                <a:solidFill>
                  <a:prstClr val="black"/>
                </a:solidFill>
                <a:latin typeface="メイリオ" panose="020B0604030504040204" pitchFamily="50" charset="-128"/>
                <a:ea typeface="メイリオ" panose="020B0604030504040204" pitchFamily="50" charset="-128"/>
              </a:rPr>
              <a:t>な</a:t>
            </a:r>
            <a:r>
              <a:rPr lang="ja-JP" altLang="en-US" sz="1200" dirty="0" smtClean="0">
                <a:solidFill>
                  <a:prstClr val="black"/>
                </a:solidFill>
                <a:latin typeface="メイリオ" panose="020B0604030504040204" pitchFamily="50" charset="-128"/>
                <a:ea typeface="メイリオ" panose="020B0604030504040204" pitchFamily="50" charset="-128"/>
              </a:rPr>
              <a:t>事業に対して表彰を行う。</a:t>
            </a:r>
            <a:r>
              <a:rPr lang="ja-JP" altLang="en-US" sz="1200" dirty="0">
                <a:solidFill>
                  <a:prstClr val="black"/>
                </a:solidFill>
                <a:latin typeface="メイリオ" panose="020B0604030504040204" pitchFamily="50" charset="-128"/>
                <a:ea typeface="メイリオ" panose="020B0604030504040204" pitchFamily="50" charset="-128"/>
              </a:rPr>
              <a:t>併せて、課題解決の進捗や</a:t>
            </a:r>
            <a:r>
              <a:rPr lang="ja-JP" altLang="en-US" sz="1200" dirty="0" smtClean="0">
                <a:solidFill>
                  <a:prstClr val="black"/>
                </a:solidFill>
                <a:latin typeface="メイリオ" panose="020B0604030504040204" pitchFamily="50" charset="-128"/>
                <a:ea typeface="メイリオ" panose="020B0604030504040204" pitchFamily="50" charset="-128"/>
              </a:rPr>
              <a:t>必要な対応を話しあう</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国際</a:t>
            </a:r>
            <a:r>
              <a:rPr lang="ja-JP" altLang="en-US" sz="1200" dirty="0">
                <a:solidFill>
                  <a:prstClr val="black"/>
                </a:solidFill>
                <a:latin typeface="メイリオ" panose="020B0604030504040204" pitchFamily="50" charset="-128"/>
                <a:ea typeface="メイリオ" panose="020B0604030504040204" pitchFamily="50" charset="-128"/>
              </a:rPr>
              <a:t>シンポジウムを、関西を中心とする産官学が連携</a:t>
            </a:r>
            <a:r>
              <a:rPr lang="ja-JP" altLang="en-US" sz="1200" dirty="0" smtClean="0">
                <a:solidFill>
                  <a:prstClr val="black"/>
                </a:solidFill>
                <a:latin typeface="メイリオ" panose="020B0604030504040204" pitchFamily="50" charset="-128"/>
                <a:ea typeface="メイリオ" panose="020B0604030504040204" pitchFamily="50" charset="-128"/>
              </a:rPr>
              <a:t>して定期的に開催するなど、</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理念の</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継承を図る。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374738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278030"/>
            <a:ext cx="5915025" cy="569875"/>
          </a:xfrm>
        </p:spPr>
        <p: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目　次</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a:t>
            </a:fld>
            <a:endParaRPr lang="ja-JP" altLang="en-US">
              <a:solidFill>
                <a:prstClr val="black">
                  <a:tint val="75000"/>
                </a:prstClr>
              </a:solidFill>
            </a:endParaRPr>
          </a:p>
        </p:txBody>
      </p:sp>
      <p:sp>
        <p:nvSpPr>
          <p:cNvPr id="4" name="テキスト ボックス 3"/>
          <p:cNvSpPr txBox="1"/>
          <p:nvPr/>
        </p:nvSpPr>
        <p:spPr>
          <a:xfrm>
            <a:off x="515389" y="1014163"/>
            <a:ext cx="5818909" cy="8340745"/>
          </a:xfrm>
          <a:prstGeom prst="rect">
            <a:avLst/>
          </a:prstGeom>
          <a:noFill/>
        </p:spPr>
        <p:txBody>
          <a:bodyPr wrap="square" rtlCol="0">
            <a:spAutoFit/>
          </a:bodyPr>
          <a:lstStyle/>
          <a:p>
            <a:r>
              <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Ⅰ</a:t>
            </a:r>
            <a:r>
              <a:rPr lang="ja-JP" altLang="en-US"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基本概要</a:t>
            </a:r>
            <a:endPar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問題意識</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７</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基本理念	</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１０</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名称	</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１１</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テーマ	</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１２</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サブテーマ	････････････････････　１３</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開催概要	</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１４</a:t>
            </a:r>
            <a:endParaRPr lang="zh-TW"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Ⅱ</a:t>
            </a:r>
            <a:r>
              <a:rPr lang="ja-JP" altLang="en-US"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事業展開イメージ</a:t>
            </a:r>
            <a:endPar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コンセプト	････････････････････　１９</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会場の構成	････････････････････　２０</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会場での展開</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２１</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主要な施設・事業の展開　　･･･････････　２２</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開催前の活動	････････････････････　２６</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Ⅲ</a:t>
            </a:r>
            <a:r>
              <a:rPr lang="ja-JP" altLang="en-US" sz="20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理念の継承</a:t>
            </a:r>
            <a:endParaRPr lang="en-US" altLang="ja-JP" sz="20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理念の継承</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２９</a:t>
            </a:r>
            <a:endPar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Ⅳ</a:t>
            </a:r>
            <a:r>
              <a:rPr lang="ja-JP" altLang="en-US" sz="20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事業推進</a:t>
            </a:r>
            <a:endParaRPr lang="en-US" altLang="ja-JP" sz="20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事業費</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３３</a:t>
            </a:r>
            <a:endPar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開催までのスケジュールイメージ	･･･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３４</a:t>
            </a:r>
            <a:endParaRPr lang="ja-JP"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7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2000" b="1" u="sng"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Ⅴ</a:t>
            </a:r>
            <a:r>
              <a:rPr lang="ja-JP" altLang="en-US"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その他</a:t>
            </a:r>
            <a:endParaRPr lang="en-US" altLang="ja-JP" sz="2000" b="1" u="sng"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会場候補地の概要</a:t>
            </a:r>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３７</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観客輸送計画	････････････････････　３９</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宿泊施設計画	････････････････････　４１</a:t>
            </a:r>
            <a:endParaRPr lang="zh-TW"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zh-TW"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我が国における</a:t>
            </a:r>
            <a:r>
              <a:rPr lang="zh-TW"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開催効果</a:t>
            </a:r>
            <a:r>
              <a:rPr lang="zh-TW"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zh-TW"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zh-TW" altLang="en-US" sz="17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４３</a:t>
            </a:r>
            <a:endParaRPr lang="en-US" altLang="ja-JP" sz="17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76644830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30</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3995649"/>
            <a:ext cx="5915025" cy="1914702"/>
          </a:xfrm>
          <a:ln w="19050">
            <a:solidFill>
              <a:srgbClr val="9999FF"/>
            </a:solidFill>
          </a:ln>
        </p:spPr>
        <p:txBody>
          <a:bodyPr/>
          <a:lstStyle/>
          <a:p>
            <a:pPr algn="ctr"/>
            <a:r>
              <a:rPr lang="en-US" altLang="ja-JP" dirty="0" smtClean="0">
                <a:latin typeface="メイリオ" panose="020B0604030504040204" pitchFamily="50" charset="-128"/>
                <a:ea typeface="メイリオ" panose="020B0604030504040204" pitchFamily="50" charset="-128"/>
              </a:rPr>
              <a:t>Ⅳ</a:t>
            </a:r>
            <a:r>
              <a:rPr lang="ja-JP" altLang="en-US" dirty="0" smtClean="0">
                <a:latin typeface="メイリオ" panose="020B0604030504040204" pitchFamily="50" charset="-128"/>
                <a:ea typeface="メイリオ" panose="020B0604030504040204" pitchFamily="50" charset="-128"/>
              </a:rPr>
              <a:t>　事業推進</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31</a:t>
            </a:fld>
            <a:endParaRPr lang="ja-JP" altLang="en-US">
              <a:solidFill>
                <a:prstClr val="black">
                  <a:tint val="75000"/>
                </a:prstClr>
              </a:solidFill>
            </a:endParaRPr>
          </a:p>
        </p:txBody>
      </p:sp>
    </p:spTree>
    <p:extLst>
      <p:ext uri="{BB962C8B-B14F-4D97-AF65-F5344CB8AC3E}">
        <p14:creationId xmlns:p14="http://schemas.microsoft.com/office/powerpoint/2010/main" val="149502729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32</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33</a:t>
            </a:fld>
            <a:endParaRPr lang="ja-JP" altLang="en-US">
              <a:solidFill>
                <a:prstClr val="black">
                  <a:tint val="75000"/>
                </a:prstClr>
              </a:solidFill>
            </a:endParaRPr>
          </a:p>
        </p:txBody>
      </p:sp>
      <p:sp>
        <p:nvSpPr>
          <p:cNvPr id="3" name="テキスト ボックス 2"/>
          <p:cNvSpPr txBox="1"/>
          <p:nvPr/>
        </p:nvSpPr>
        <p:spPr>
          <a:xfrm>
            <a:off x="3002583" y="14729"/>
            <a:ext cx="877163"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事業費</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247613" y="410272"/>
            <a:ext cx="6387102" cy="9364102"/>
          </a:xfrm>
          <a:prstGeom prst="rect">
            <a:avLst/>
          </a:prstGeom>
          <a:noFill/>
        </p:spPr>
        <p:txBody>
          <a:bodyPr wrap="square" rtlCol="0">
            <a:spAutoFit/>
          </a:bodyPr>
          <a:lstStyle/>
          <a:p>
            <a:pPr marL="266700" indent="-266700">
              <a:lnSpc>
                <a:spcPts val="1800"/>
              </a:lnSpc>
            </a:pPr>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   様々な工夫を凝らすことによって、参加国にとって適切な費用負担で最大の効果が得られる万国博覧会をめざす。</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marL="266700" indent="-266700" algn="ct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050" dirty="0" smtClean="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○事業費の試算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265113">
              <a:lnSpc>
                <a:spcPts val="1600"/>
              </a:lnSpc>
            </a:pPr>
            <a:r>
              <a:rPr lang="ja-JP" altLang="en-US" sz="1200" dirty="0" smtClean="0">
                <a:solidFill>
                  <a:prstClr val="black"/>
                </a:solidFill>
                <a:latin typeface="メイリオ" panose="020B0604030504040204" pitchFamily="50" charset="-128"/>
                <a:ea typeface="メイリオ" panose="020B0604030504040204" pitchFamily="50" charset="-128"/>
              </a:rPr>
              <a:t>　万国博覧会の開催に要する経費については、実施事業や会場建設の具体的な内容に基くため、現時点では、愛知万博の例などを参考に、博覧会</a:t>
            </a:r>
            <a:r>
              <a:rPr lang="ja-JP" altLang="en-US" sz="1200" dirty="0">
                <a:solidFill>
                  <a:prstClr val="black"/>
                </a:solidFill>
                <a:latin typeface="メイリオ" panose="020B0604030504040204" pitchFamily="50" charset="-128"/>
                <a:ea typeface="メイリオ" panose="020B0604030504040204" pitchFamily="50" charset="-128"/>
              </a:rPr>
              <a:t>を運営する主体</a:t>
            </a:r>
            <a:r>
              <a:rPr lang="ja-JP" altLang="en-US" sz="1200" dirty="0" smtClean="0">
                <a:solidFill>
                  <a:prstClr val="black"/>
                </a:solidFill>
                <a:latin typeface="メイリオ" panose="020B0604030504040204" pitchFamily="50" charset="-128"/>
                <a:ea typeface="メイリオ" panose="020B0604030504040204" pitchFamily="50" charset="-128"/>
              </a:rPr>
              <a:t>が負担する事業費を試算した。</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265113">
              <a:lnSpc>
                <a:spcPts val="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265113">
              <a:lnSpc>
                <a:spcPts val="1600"/>
              </a:lnSpc>
            </a:pP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前提条件</a:t>
            </a:r>
            <a:r>
              <a:rPr lang="en-US" altLang="ja-JP" sz="1200" dirty="0" smtClean="0">
                <a:solidFill>
                  <a:prstClr val="black"/>
                </a:solidFill>
                <a:latin typeface="メイリオ" panose="020B0604030504040204" pitchFamily="50" charset="-128"/>
                <a:ea typeface="メイリオ" panose="020B0604030504040204" pitchFamily="50" charset="-128"/>
              </a:rPr>
              <a:t>】</a:t>
            </a:r>
          </a:p>
          <a:p>
            <a:pPr marL="712788" indent="-447675">
              <a:lnSpc>
                <a:spcPts val="1200"/>
              </a:lnSpc>
            </a:pPr>
            <a:r>
              <a:rPr lang="ja-JP" altLang="en-US" sz="1050" dirty="0" smtClean="0">
                <a:solidFill>
                  <a:prstClr val="black"/>
                </a:solidFill>
                <a:latin typeface="メイリオ" panose="020B0604030504040204" pitchFamily="50" charset="-128"/>
                <a:ea typeface="メイリオ" panose="020B0604030504040204" pitchFamily="50" charset="-128"/>
              </a:rPr>
              <a:t>　◆会場</a:t>
            </a:r>
            <a:r>
              <a:rPr lang="ja-JP" altLang="en-US" sz="1050" dirty="0">
                <a:solidFill>
                  <a:prstClr val="black"/>
                </a:solidFill>
                <a:latin typeface="メイリオ" panose="020B0604030504040204" pitchFamily="50" charset="-128"/>
                <a:ea typeface="メイリオ" panose="020B0604030504040204" pitchFamily="50" charset="-128"/>
              </a:rPr>
              <a:t>面積を夢洲地区の</a:t>
            </a:r>
            <a:r>
              <a:rPr lang="en-US" altLang="ja-JP" sz="1050" dirty="0" smtClean="0">
                <a:solidFill>
                  <a:prstClr val="black"/>
                </a:solidFill>
                <a:latin typeface="メイリオ" panose="020B0604030504040204" pitchFamily="50" charset="-128"/>
                <a:ea typeface="メイリオ" panose="020B0604030504040204" pitchFamily="50" charset="-128"/>
              </a:rPr>
              <a:t>160ha</a:t>
            </a:r>
            <a:r>
              <a:rPr lang="ja-JP" altLang="en-US" sz="1050" dirty="0" smtClean="0">
                <a:solidFill>
                  <a:prstClr val="black"/>
                </a:solidFill>
                <a:latin typeface="メイリオ" panose="020B0604030504040204" pitchFamily="50" charset="-128"/>
                <a:ea typeface="メイリオ" panose="020B0604030504040204" pitchFamily="50" charset="-128"/>
              </a:rPr>
              <a:t>と</a:t>
            </a:r>
            <a:r>
              <a:rPr lang="ja-JP" altLang="en-US" sz="1050" dirty="0">
                <a:solidFill>
                  <a:prstClr val="black"/>
                </a:solidFill>
                <a:latin typeface="メイリオ" panose="020B0604030504040204" pitchFamily="50" charset="-128"/>
                <a:ea typeface="メイリオ" panose="020B0604030504040204" pitchFamily="50" charset="-128"/>
              </a:rPr>
              <a:t>想定</a:t>
            </a:r>
            <a:endParaRPr lang="en-US" altLang="ja-JP" sz="1050" dirty="0">
              <a:solidFill>
                <a:prstClr val="black"/>
              </a:solidFill>
              <a:latin typeface="メイリオ" panose="020B0604030504040204" pitchFamily="50" charset="-128"/>
              <a:ea typeface="メイリオ" panose="020B0604030504040204" pitchFamily="50" charset="-128"/>
            </a:endParaRPr>
          </a:p>
          <a:p>
            <a:pPr marL="712788" indent="-447675">
              <a:lnSpc>
                <a:spcPts val="12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◆過去の万博を参考に、愛知万博と同規模の事業費が必要と想定</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712788" indent="-447675">
              <a:lnSpc>
                <a:spcPts val="1200"/>
              </a:lnSpc>
            </a:pPr>
            <a:r>
              <a:rPr lang="ja-JP" altLang="en-US" sz="1050" dirty="0" smtClean="0">
                <a:solidFill>
                  <a:prstClr val="black"/>
                </a:solidFill>
                <a:latin typeface="メイリオ" panose="020B0604030504040204" pitchFamily="50" charset="-128"/>
                <a:ea typeface="メイリオ" panose="020B0604030504040204" pitchFamily="50" charset="-128"/>
              </a:rPr>
              <a:t>　　・愛知万博･･･会場全体面積</a:t>
            </a:r>
            <a:r>
              <a:rPr lang="en-US" altLang="ja-JP" sz="1050" dirty="0" smtClean="0">
                <a:solidFill>
                  <a:prstClr val="black"/>
                </a:solidFill>
                <a:latin typeface="メイリオ" panose="020B0604030504040204" pitchFamily="50" charset="-128"/>
                <a:ea typeface="メイリオ" panose="020B0604030504040204" pitchFamily="50" charset="-128"/>
              </a:rPr>
              <a:t>173ha</a:t>
            </a:r>
            <a:r>
              <a:rPr lang="ja-JP" altLang="en-US" sz="1050" dirty="0" smtClean="0">
                <a:solidFill>
                  <a:prstClr val="black"/>
                </a:solidFill>
                <a:latin typeface="メイリオ" panose="020B0604030504040204" pitchFamily="50" charset="-128"/>
                <a:ea typeface="メイリオ" panose="020B0604030504040204" pitchFamily="50" charset="-128"/>
              </a:rPr>
              <a:t>のうち</a:t>
            </a:r>
            <a:r>
              <a:rPr lang="en-US" altLang="ja-JP" sz="1050" dirty="0" smtClean="0">
                <a:solidFill>
                  <a:prstClr val="black"/>
                </a:solidFill>
                <a:latin typeface="メイリオ" panose="020B0604030504040204" pitchFamily="50" charset="-128"/>
                <a:ea typeface="メイリオ" panose="020B0604030504040204" pitchFamily="50" charset="-128"/>
              </a:rPr>
              <a:t>82ha</a:t>
            </a:r>
            <a:r>
              <a:rPr lang="ja-JP" altLang="en-US" sz="1050" dirty="0" smtClean="0">
                <a:solidFill>
                  <a:prstClr val="black"/>
                </a:solidFill>
                <a:latin typeface="メイリオ" panose="020B0604030504040204" pitchFamily="50" charset="-128"/>
                <a:ea typeface="メイリオ" panose="020B0604030504040204" pitchFamily="50" charset="-128"/>
              </a:rPr>
              <a:t>（</a:t>
            </a:r>
            <a:r>
              <a:rPr lang="en-US" altLang="ja-JP" sz="1050" dirty="0" smtClean="0">
                <a:solidFill>
                  <a:prstClr val="black"/>
                </a:solidFill>
                <a:latin typeface="メイリオ" panose="020B0604030504040204" pitchFamily="50" charset="-128"/>
                <a:ea typeface="メイリオ" panose="020B0604030504040204" pitchFamily="50" charset="-128"/>
              </a:rPr>
              <a:t>47%</a:t>
            </a:r>
            <a:r>
              <a:rPr lang="ja-JP" altLang="en-US" sz="1050" dirty="0" smtClean="0">
                <a:solidFill>
                  <a:prstClr val="black"/>
                </a:solidFill>
                <a:latin typeface="メイリオ" panose="020B0604030504040204" pitchFamily="50" charset="-128"/>
                <a:ea typeface="メイリオ" panose="020B0604030504040204" pitchFamily="50" charset="-128"/>
              </a:rPr>
              <a:t>）が会場として整備</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712788" indent="-447675">
              <a:lnSpc>
                <a:spcPts val="12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・ミラノ博･･･会場全体面積</a:t>
            </a:r>
            <a:r>
              <a:rPr lang="en-US" altLang="ja-JP" sz="1050" dirty="0" smtClean="0">
                <a:solidFill>
                  <a:prstClr val="black"/>
                </a:solidFill>
                <a:latin typeface="メイリオ" panose="020B0604030504040204" pitchFamily="50" charset="-128"/>
                <a:ea typeface="メイリオ" panose="020B0604030504040204" pitchFamily="50" charset="-128"/>
              </a:rPr>
              <a:t>110ha</a:t>
            </a:r>
            <a:r>
              <a:rPr lang="ja-JP" altLang="en-US" sz="1050" dirty="0" smtClean="0">
                <a:solidFill>
                  <a:prstClr val="black"/>
                </a:solidFill>
                <a:latin typeface="メイリオ" panose="020B0604030504040204" pitchFamily="50" charset="-128"/>
                <a:ea typeface="メイリオ" panose="020B0604030504040204" pitchFamily="50" charset="-128"/>
              </a:rPr>
              <a:t>のうち、実測で建物等区画や道路の面積の計が</a:t>
            </a:r>
            <a:r>
              <a:rPr lang="en-US" altLang="ja-JP" sz="1050" dirty="0" smtClean="0">
                <a:solidFill>
                  <a:prstClr val="black"/>
                </a:solidFill>
                <a:latin typeface="メイリオ" panose="020B0604030504040204" pitchFamily="50" charset="-128"/>
                <a:ea typeface="メイリオ" panose="020B0604030504040204" pitchFamily="50" charset="-128"/>
              </a:rPr>
              <a:t>55ha(50%)</a:t>
            </a:r>
          </a:p>
          <a:p>
            <a:pPr marL="712788" indent="-447675">
              <a:lnSpc>
                <a:spcPts val="12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　全体面積の半分程度を整備すると想定</a:t>
            </a:r>
            <a:r>
              <a:rPr lang="en-US" altLang="ja-JP" sz="1050" dirty="0" smtClean="0">
                <a:solidFill>
                  <a:prstClr val="black"/>
                </a:solidFill>
                <a:latin typeface="メイリオ" panose="020B0604030504040204" pitchFamily="50" charset="-128"/>
                <a:ea typeface="メイリオ" panose="020B0604030504040204" pitchFamily="50" charset="-128"/>
              </a:rPr>
              <a:t>(160ha</a:t>
            </a:r>
            <a:r>
              <a:rPr lang="ja-JP" altLang="en-US" sz="1050" dirty="0" smtClean="0">
                <a:solidFill>
                  <a:prstClr val="black"/>
                </a:solidFill>
                <a:latin typeface="メイリオ" panose="020B0604030504040204" pitchFamily="50" charset="-128"/>
                <a:ea typeface="メイリオ" panose="020B0604030504040204" pitchFamily="50" charset="-128"/>
              </a:rPr>
              <a:t>のうち</a:t>
            </a:r>
            <a:r>
              <a:rPr lang="en-US" altLang="ja-JP" sz="1050" dirty="0" smtClean="0">
                <a:solidFill>
                  <a:prstClr val="black"/>
                </a:solidFill>
                <a:latin typeface="メイリオ" panose="020B0604030504040204" pitchFamily="50" charset="-128"/>
                <a:ea typeface="メイリオ" panose="020B0604030504040204" pitchFamily="50" charset="-128"/>
              </a:rPr>
              <a:t>80ha</a:t>
            </a:r>
            <a:r>
              <a:rPr lang="ja-JP" altLang="en-US" sz="1050" dirty="0" smtClean="0">
                <a:solidFill>
                  <a:prstClr val="black"/>
                </a:solidFill>
                <a:latin typeface="メイリオ" panose="020B0604030504040204" pitchFamily="50" charset="-128"/>
                <a:ea typeface="メイリオ" panose="020B0604030504040204" pitchFamily="50" charset="-128"/>
              </a:rPr>
              <a:t>程度</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し、愛知万博と同規模　</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712788" indent="-447675">
              <a:lnSpc>
                <a:spcPts val="12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の事業費が必要とした。</a:t>
            </a:r>
            <a:endParaRPr lang="en-US" altLang="ja-JP" sz="1050" dirty="0">
              <a:solidFill>
                <a:prstClr val="black"/>
              </a:solidFill>
              <a:latin typeface="メイリオ" panose="020B0604030504040204" pitchFamily="50" charset="-128"/>
              <a:ea typeface="メイリオ" panose="020B0604030504040204" pitchFamily="50" charset="-128"/>
            </a:endParaRPr>
          </a:p>
          <a:p>
            <a:pPr marL="712788" indent="-447675">
              <a:lnSpc>
                <a:spcPts val="12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夢</a:t>
            </a:r>
            <a:r>
              <a:rPr lang="ja-JP" altLang="en-US" sz="1050" dirty="0">
                <a:solidFill>
                  <a:prstClr val="black"/>
                </a:solidFill>
                <a:latin typeface="メイリオ" panose="020B0604030504040204" pitchFamily="50" charset="-128"/>
                <a:ea typeface="メイリオ" panose="020B0604030504040204" pitchFamily="50" charset="-128"/>
              </a:rPr>
              <a:t>洲地区は人工島であり、現在、一部建設残土等により埋立中。国際博覧会の開催に</a:t>
            </a:r>
            <a:r>
              <a:rPr lang="ja-JP" altLang="en-US" sz="1050" dirty="0" smtClean="0">
                <a:solidFill>
                  <a:prstClr val="black"/>
                </a:solidFill>
                <a:latin typeface="メイリオ" panose="020B0604030504040204" pitchFamily="50" charset="-128"/>
                <a:ea typeface="メイリオ" panose="020B0604030504040204" pitchFamily="50" charset="-128"/>
              </a:rPr>
              <a:t>合わせ、</a:t>
            </a:r>
            <a:endParaRPr lang="en-US" altLang="ja-JP" sz="1050" dirty="0" smtClean="0">
              <a:solidFill>
                <a:prstClr val="black"/>
              </a:solidFill>
              <a:latin typeface="メイリオ" panose="020B0604030504040204" pitchFamily="50" charset="-128"/>
              <a:ea typeface="メイリオ" panose="020B0604030504040204" pitchFamily="50" charset="-128"/>
            </a:endParaRPr>
          </a:p>
          <a:p>
            <a:pPr marL="712788" indent="-447675">
              <a:lnSpc>
                <a:spcPts val="1200"/>
              </a:lnSpc>
            </a:pPr>
            <a:r>
              <a:rPr lang="ja-JP" altLang="en-US" sz="1050" dirty="0">
                <a:solidFill>
                  <a:prstClr val="black"/>
                </a:solidFill>
                <a:latin typeface="メイリオ" panose="020B0604030504040204" pitchFamily="50" charset="-128"/>
                <a:ea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rPr>
              <a:t>　埋立スケジュール</a:t>
            </a:r>
            <a:r>
              <a:rPr lang="ja-JP" altLang="en-US" sz="1050" dirty="0">
                <a:solidFill>
                  <a:prstClr val="black"/>
                </a:solidFill>
                <a:latin typeface="メイリオ" panose="020B0604030504040204" pitchFamily="50" charset="-128"/>
                <a:ea typeface="メイリオ" panose="020B0604030504040204" pitchFamily="50" charset="-128"/>
              </a:rPr>
              <a:t>を短縮する必要があり、そのためのコストが必要となる</a:t>
            </a:r>
            <a:r>
              <a:rPr lang="en-US" altLang="ja-JP" sz="1050" dirty="0">
                <a:solidFill>
                  <a:prstClr val="black"/>
                </a:solidFill>
                <a:latin typeface="メイリオ" panose="020B0604030504040204" pitchFamily="50" charset="-128"/>
                <a:ea typeface="メイリオ" panose="020B0604030504040204" pitchFamily="50" charset="-128"/>
              </a:rPr>
              <a:t>(</a:t>
            </a:r>
            <a:r>
              <a:rPr lang="ja-JP" altLang="en-US" sz="1050" dirty="0">
                <a:solidFill>
                  <a:prstClr val="black"/>
                </a:solidFill>
                <a:latin typeface="メイリオ" panose="020B0604030504040204" pitchFamily="50" charset="-128"/>
                <a:ea typeface="メイリオ" panose="020B0604030504040204" pitchFamily="50" charset="-128"/>
              </a:rPr>
              <a:t>別事業経費</a:t>
            </a:r>
            <a:r>
              <a:rPr lang="en-US" altLang="ja-JP" sz="1050" dirty="0">
                <a:solidFill>
                  <a:prstClr val="black"/>
                </a:solidFill>
                <a:latin typeface="メイリオ" panose="020B0604030504040204" pitchFamily="50" charset="-128"/>
                <a:ea typeface="メイリオ" panose="020B0604030504040204" pitchFamily="50" charset="-128"/>
              </a:rPr>
              <a:t>)</a:t>
            </a:r>
            <a:r>
              <a:rPr lang="ja-JP" altLang="en-US" sz="1050" dirty="0" err="1">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　　　</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0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（１）会場建設費</a:t>
            </a: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1,</a:t>
            </a:r>
            <a:r>
              <a:rPr lang="ja-JP" altLang="en-US" sz="1200" dirty="0" smtClean="0">
                <a:solidFill>
                  <a:prstClr val="black"/>
                </a:solidFill>
                <a:latin typeface="メイリオ" panose="020B0604030504040204" pitchFamily="50" charset="-128"/>
                <a:ea typeface="メイリオ" panose="020B0604030504040204" pitchFamily="50" charset="-128"/>
              </a:rPr>
              <a:t>５００</a:t>
            </a:r>
            <a:r>
              <a:rPr lang="ja-JP" altLang="en-US" sz="1200" dirty="0">
                <a:solidFill>
                  <a:prstClr val="black"/>
                </a:solidFill>
                <a:latin typeface="メイリオ" panose="020B0604030504040204" pitchFamily="50" charset="-128"/>
                <a:ea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rPr>
              <a:t>1,</a:t>
            </a:r>
            <a:r>
              <a:rPr lang="ja-JP" altLang="en-US" sz="1200" dirty="0" smtClean="0">
                <a:solidFill>
                  <a:prstClr val="black"/>
                </a:solidFill>
                <a:latin typeface="メイリオ" panose="020B0604030504040204" pitchFamily="50" charset="-128"/>
                <a:ea typeface="メイリオ" panose="020B0604030504040204" pitchFamily="50" charset="-128"/>
              </a:rPr>
              <a:t>６００億円程度</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627063">
              <a:lnSpc>
                <a:spcPts val="1200"/>
              </a:lnSpc>
              <a:tabLst>
                <a:tab pos="712788" algn="l"/>
              </a:tabLst>
            </a:pPr>
            <a:r>
              <a:rPr lang="en-US" altLang="ja-JP" sz="1200" dirty="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財源</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国庫支出金、地方公共団体補助金、民間拠出金</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marL="265113" indent="1255713">
              <a:lnSpc>
                <a:spcPts val="1200"/>
              </a:lnSpc>
            </a:pPr>
            <a:r>
              <a:rPr lang="ja-JP" altLang="en-US" sz="900" dirty="0">
                <a:solidFill>
                  <a:prstClr val="black"/>
                </a:solidFill>
                <a:latin typeface="メイリオ" panose="020B0604030504040204" pitchFamily="50" charset="-128"/>
                <a:ea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rPr>
              <a:t>（民間拠出金に公営</a:t>
            </a:r>
            <a:r>
              <a:rPr lang="ja-JP" altLang="en-US" sz="900" smtClean="0">
                <a:solidFill>
                  <a:prstClr val="black"/>
                </a:solidFill>
                <a:latin typeface="メイリオ" panose="020B0604030504040204" pitchFamily="50" charset="-128"/>
                <a:ea typeface="メイリオ" panose="020B0604030504040204" pitchFamily="50" charset="-128"/>
              </a:rPr>
              <a:t>競技、記念</a:t>
            </a:r>
            <a:r>
              <a:rPr lang="ja-JP" altLang="en-US" sz="900" dirty="0" smtClean="0">
                <a:solidFill>
                  <a:prstClr val="black"/>
                </a:solidFill>
                <a:latin typeface="メイリオ" panose="020B0604030504040204" pitchFamily="50" charset="-128"/>
                <a:ea typeface="メイリオ" panose="020B0604030504040204" pitchFamily="50" charset="-128"/>
              </a:rPr>
              <a:t>切手等の収益拠出、現物拠出を含む。）</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indent="990600">
              <a:lnSpc>
                <a:spcPts val="1400"/>
              </a:lnSpc>
            </a:pP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それぞれの負担割合は今後調整。（愛知万博は</a:t>
            </a:r>
            <a:r>
              <a:rPr lang="en-US" altLang="ja-JP" sz="1200" dirty="0" smtClean="0">
                <a:solidFill>
                  <a:prstClr val="black"/>
                </a:solidFill>
                <a:latin typeface="メイリオ" panose="020B0604030504040204" pitchFamily="50" charset="-128"/>
                <a:ea typeface="メイリオ" panose="020B0604030504040204" pitchFamily="50" charset="-128"/>
              </a:rPr>
              <a:t>3</a:t>
            </a:r>
            <a:r>
              <a:rPr lang="ja-JP" altLang="en-US" sz="1200" dirty="0" smtClean="0">
                <a:solidFill>
                  <a:prstClr val="black"/>
                </a:solidFill>
                <a:latin typeface="メイリオ" panose="020B0604030504040204" pitchFamily="50" charset="-128"/>
                <a:ea typeface="メイリオ" panose="020B0604030504040204" pitchFamily="50" charset="-128"/>
              </a:rPr>
              <a:t>分の１ずつ）</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5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２</a:t>
            </a:r>
            <a:r>
              <a:rPr lang="ja-JP" altLang="en-US" sz="1200" dirty="0" smtClean="0">
                <a:solidFill>
                  <a:prstClr val="black"/>
                </a:solidFill>
                <a:latin typeface="メイリオ" panose="020B0604030504040204" pitchFamily="50" charset="-128"/>
                <a:ea typeface="メイリオ" panose="020B0604030504040204" pitchFamily="50" charset="-128"/>
              </a:rPr>
              <a:t>）運営費　　８００億円程度（原則入場料</a:t>
            </a:r>
            <a:r>
              <a:rPr lang="ja-JP" altLang="en-US" sz="1200" dirty="0">
                <a:solidFill>
                  <a:prstClr val="black"/>
                </a:solidFill>
                <a:latin typeface="メイリオ" panose="020B0604030504040204" pitchFamily="50" charset="-128"/>
                <a:ea typeface="メイリオ" panose="020B0604030504040204" pitchFamily="50" charset="-128"/>
              </a:rPr>
              <a:t>収入等の自己財源</a:t>
            </a:r>
            <a:r>
              <a:rPr lang="ja-JP" altLang="en-US" sz="1200" dirty="0" smtClean="0">
                <a:solidFill>
                  <a:prstClr val="black"/>
                </a:solidFill>
                <a:latin typeface="メイリオ" panose="020B0604030504040204" pitchFamily="50" charset="-128"/>
                <a:ea typeface="メイリオ" panose="020B0604030504040204" pitchFamily="50" charset="-128"/>
              </a:rPr>
              <a:t>で賄う。）</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財源</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入場料収入、営業権</a:t>
            </a:r>
            <a:r>
              <a:rPr lang="ja-JP" altLang="en-US" sz="1200" dirty="0">
                <a:solidFill>
                  <a:prstClr val="black"/>
                </a:solidFill>
                <a:latin typeface="メイリオ" panose="020B0604030504040204" pitchFamily="50" charset="-128"/>
                <a:ea typeface="メイリオ" panose="020B0604030504040204" pitchFamily="50" charset="-128"/>
              </a:rPr>
              <a:t>利金</a:t>
            </a:r>
            <a:r>
              <a:rPr lang="ja-JP" altLang="en-US" sz="1200" dirty="0" smtClean="0">
                <a:solidFill>
                  <a:prstClr val="black"/>
                </a:solidFill>
                <a:latin typeface="メイリオ" panose="020B0604030504040204" pitchFamily="50" charset="-128"/>
                <a:ea typeface="メイリオ" panose="020B0604030504040204" pitchFamily="50" charset="-128"/>
              </a:rPr>
              <a:t>収入、ライセンス使用料、ノベルティグッ</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ズ</a:t>
            </a:r>
            <a:r>
              <a:rPr lang="ja-JP" altLang="en-US" sz="1200" dirty="0">
                <a:solidFill>
                  <a:prstClr val="black"/>
                </a:solidFill>
                <a:latin typeface="メイリオ" panose="020B0604030504040204" pitchFamily="50" charset="-128"/>
                <a:ea typeface="メイリオ" panose="020B0604030504040204" pitchFamily="50" charset="-128"/>
              </a:rPr>
              <a:t>販売</a:t>
            </a:r>
            <a:r>
              <a:rPr lang="ja-JP" altLang="en-US" sz="1200" dirty="0" smtClean="0">
                <a:solidFill>
                  <a:prstClr val="black"/>
                </a:solidFill>
                <a:latin typeface="メイリオ" panose="020B0604030504040204" pitchFamily="50" charset="-128"/>
                <a:ea typeface="メイリオ" panose="020B0604030504040204" pitchFamily="50" charset="-128"/>
              </a:rPr>
              <a:t>収益、広告収入、先端的取組に係る国庫補助金等</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indent="265113">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indent="265113">
              <a:lnSpc>
                <a:spcPts val="1000"/>
              </a:lnSpc>
            </a:pPr>
            <a:endParaRPr lang="en-US" altLang="ja-JP" sz="900" dirty="0" smtClean="0">
              <a:solidFill>
                <a:prstClr val="black"/>
              </a:solidFill>
              <a:latin typeface="メイリオ" panose="020B0604030504040204" pitchFamily="50" charset="-128"/>
              <a:ea typeface="メイリオ" panose="020B0604030504040204" pitchFamily="50" charset="-128"/>
            </a:endParaRPr>
          </a:p>
          <a:p>
            <a:pPr indent="265113">
              <a:lnSpc>
                <a:spcPts val="1100"/>
              </a:lnSpc>
            </a:pPr>
            <a:r>
              <a:rPr lang="ja-JP" altLang="en-US" sz="900" dirty="0" smtClean="0">
                <a:solidFill>
                  <a:prstClr val="black"/>
                </a:solidFill>
                <a:latin typeface="メイリオ" panose="020B0604030504040204" pitchFamily="50" charset="-128"/>
                <a:ea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愛知万博入場料････</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大人普通入場券</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当日券</a:t>
            </a:r>
            <a:r>
              <a:rPr lang="en-US" altLang="ja-JP" sz="900" dirty="0" smtClean="0">
                <a:solidFill>
                  <a:prstClr val="black"/>
                </a:solidFill>
                <a:latin typeface="メイリオ" panose="020B0604030504040204" pitchFamily="50" charset="-128"/>
                <a:ea typeface="メイリオ" panose="020B0604030504040204" pitchFamily="50" charset="-128"/>
              </a:rPr>
              <a:t>4,600</a:t>
            </a:r>
            <a:r>
              <a:rPr lang="ja-JP" altLang="en-US" sz="900" dirty="0" smtClean="0">
                <a:solidFill>
                  <a:prstClr val="black"/>
                </a:solidFill>
                <a:latin typeface="メイリオ" panose="020B0604030504040204" pitchFamily="50" charset="-128"/>
                <a:ea typeface="メイリオ" panose="020B0604030504040204" pitchFamily="50" charset="-128"/>
              </a:rPr>
              <a:t>円、前売券</a:t>
            </a:r>
            <a:r>
              <a:rPr lang="en-US" altLang="ja-JP" sz="900" dirty="0" smtClean="0">
                <a:solidFill>
                  <a:prstClr val="black"/>
                </a:solidFill>
                <a:latin typeface="メイリオ" panose="020B0604030504040204" pitchFamily="50" charset="-128"/>
                <a:ea typeface="メイリオ" panose="020B0604030504040204" pitchFamily="50" charset="-128"/>
              </a:rPr>
              <a:t>3,700~4,100</a:t>
            </a:r>
            <a:r>
              <a:rPr lang="ja-JP" altLang="en-US" sz="900" dirty="0" smtClean="0">
                <a:solidFill>
                  <a:prstClr val="black"/>
                </a:solidFill>
                <a:latin typeface="メイリオ" panose="020B0604030504040204" pitchFamily="50" charset="-128"/>
                <a:ea typeface="メイリオ" panose="020B0604030504040204" pitchFamily="50" charset="-128"/>
              </a:rPr>
              <a:t>円</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indent="265113">
              <a:lnSpc>
                <a:spcPts val="1100"/>
              </a:lnSpc>
            </a:pPr>
            <a:r>
              <a:rPr lang="ja-JP" altLang="en-US" sz="900" dirty="0">
                <a:solidFill>
                  <a:prstClr val="black"/>
                </a:solidFill>
                <a:latin typeface="メイリオ" panose="020B0604030504040204" pitchFamily="50" charset="-128"/>
                <a:ea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rPr>
              <a:t>　　ミラノ博入場料････</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大人普通入場券</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smtClean="0">
                <a:solidFill>
                  <a:prstClr val="black"/>
                </a:solidFill>
                <a:latin typeface="メイリオ" panose="020B0604030504040204" pitchFamily="50" charset="-128"/>
                <a:ea typeface="メイリオ" panose="020B0604030504040204" pitchFamily="50" charset="-128"/>
              </a:rPr>
              <a:t>１日券</a:t>
            </a:r>
            <a:r>
              <a:rPr lang="en-US" altLang="ja-JP" sz="900" dirty="0" smtClean="0">
                <a:solidFill>
                  <a:prstClr val="black"/>
                </a:solidFill>
                <a:latin typeface="メイリオ" panose="020B0604030504040204" pitchFamily="50" charset="-128"/>
                <a:ea typeface="メイリオ" panose="020B0604030504040204" pitchFamily="50" charset="-128"/>
              </a:rPr>
              <a:t>5,660</a:t>
            </a:r>
            <a:r>
              <a:rPr lang="ja-JP" altLang="en-US" sz="900" dirty="0" smtClean="0">
                <a:solidFill>
                  <a:prstClr val="black"/>
                </a:solidFill>
                <a:latin typeface="メイリオ" panose="020B0604030504040204" pitchFamily="50" charset="-128"/>
                <a:ea typeface="メイリオ" panose="020B0604030504040204" pitchFamily="50" charset="-128"/>
              </a:rPr>
              <a:t>円、日付指定</a:t>
            </a:r>
            <a:r>
              <a:rPr lang="en-US" altLang="ja-JP" sz="900" dirty="0" smtClean="0">
                <a:solidFill>
                  <a:prstClr val="black"/>
                </a:solidFill>
                <a:latin typeface="メイリオ" panose="020B0604030504040204" pitchFamily="50" charset="-128"/>
                <a:ea typeface="メイリオ" panose="020B0604030504040204" pitchFamily="50" charset="-128"/>
              </a:rPr>
              <a:t>4,930</a:t>
            </a:r>
            <a:r>
              <a:rPr lang="ja-JP" altLang="en-US" sz="900" dirty="0" smtClean="0">
                <a:solidFill>
                  <a:prstClr val="black"/>
                </a:solidFill>
                <a:latin typeface="メイリオ" panose="020B0604030504040204" pitchFamily="50" charset="-128"/>
                <a:ea typeface="メイリオ" panose="020B0604030504040204" pitchFamily="50" charset="-128"/>
              </a:rPr>
              <a:t>円（１€＝約</a:t>
            </a:r>
            <a:r>
              <a:rPr lang="en-US" altLang="ja-JP" sz="900" dirty="0" smtClean="0">
                <a:solidFill>
                  <a:prstClr val="black"/>
                </a:solidFill>
                <a:latin typeface="メイリオ" panose="020B0604030504040204" pitchFamily="50" charset="-128"/>
                <a:ea typeface="メイリオ" panose="020B0604030504040204" pitchFamily="50" charset="-128"/>
              </a:rPr>
              <a:t>145</a:t>
            </a:r>
            <a:r>
              <a:rPr lang="ja-JP" altLang="en-US" sz="900" dirty="0" smtClean="0">
                <a:solidFill>
                  <a:prstClr val="black"/>
                </a:solidFill>
                <a:latin typeface="メイリオ" panose="020B0604030504040204" pitchFamily="50" charset="-128"/>
                <a:ea typeface="メイリオ" panose="020B0604030504040204" pitchFamily="50" charset="-128"/>
              </a:rPr>
              <a:t>円換算）</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indent="265113">
              <a:lnSpc>
                <a:spcPts val="1100"/>
              </a:lnSpc>
            </a:pPr>
            <a:r>
              <a:rPr lang="ja-JP" altLang="en-US" sz="900" dirty="0">
                <a:solidFill>
                  <a:prstClr val="black"/>
                </a:solidFill>
                <a:latin typeface="メイリオ" panose="020B0604030504040204" pitchFamily="50" charset="-128"/>
                <a:ea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rPr>
              <a:t>　　（両万博とも、小人、シニア、夜間割引券等多様な入場券が設定されていた）</a:t>
            </a:r>
            <a:endParaRPr lang="en-US" altLang="ja-JP" sz="900" dirty="0" smtClean="0">
              <a:solidFill>
                <a:prstClr val="black"/>
              </a:solidFill>
              <a:latin typeface="メイリオ" panose="020B0604030504040204" pitchFamily="50" charset="-128"/>
              <a:ea typeface="メイリオ" panose="020B0604030504040204"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982872826"/>
              </p:ext>
            </p:extLst>
          </p:nvPr>
        </p:nvGraphicFramePr>
        <p:xfrm>
          <a:off x="682785" y="4201761"/>
          <a:ext cx="5816010" cy="2346960"/>
        </p:xfrm>
        <a:graphic>
          <a:graphicData uri="http://schemas.openxmlformats.org/drawingml/2006/table">
            <a:tbl>
              <a:tblPr firstRow="1" bandRow="1">
                <a:tableStyleId>{5C22544A-7EE6-4342-B048-85BDC9FD1C3A}</a:tableStyleId>
              </a:tblPr>
              <a:tblGrid>
                <a:gridCol w="1233376"/>
                <a:gridCol w="1169581"/>
                <a:gridCol w="1201479"/>
                <a:gridCol w="2211574"/>
              </a:tblGrid>
              <a:tr h="359607">
                <a:tc>
                  <a:txBody>
                    <a:bodyPr/>
                    <a:lstStyle/>
                    <a:p>
                      <a:pPr marL="0" marR="0" indent="0" algn="r" defTabSz="685800" rtl="0" eaLnBrk="1" fontAlgn="auto" latinLnBrk="0" hangingPunct="1">
                        <a:lnSpc>
                          <a:spcPct val="100000"/>
                        </a:lnSpc>
                        <a:spcBef>
                          <a:spcPts val="0"/>
                        </a:spcBef>
                        <a:spcAft>
                          <a:spcPts val="0"/>
                        </a:spcAft>
                        <a:buClrTx/>
                        <a:buSzTx/>
                        <a:buFontTx/>
                        <a:buNone/>
                        <a:tabLst/>
                        <a:defRPr/>
                      </a:pP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（単位：億円）</a:t>
                      </a:r>
                    </a:p>
                  </a:txBody>
                  <a:tcPr anchor="b"/>
                </a:tc>
                <a:tc>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2005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年愛知万博</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年日本万博試算</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備　考　　　　　　　　</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32564">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土木工事費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116</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142</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rowSpan="8">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○パビリオン建設費及び計にある</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カッコ書きの数字は、公式参加</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国等のパビリオン建設費を</a:t>
                      </a:r>
                      <a:r>
                        <a:rPr kumimoji="1" lang="ja-JP" altLang="en-US" sz="1000" dirty="0" err="1" smtClean="0">
                          <a:latin typeface="メイリオ" panose="020B0604030504040204" pitchFamily="50" charset="-128"/>
                          <a:ea typeface="メイリオ" panose="020B0604030504040204" pitchFamily="50" charset="-128"/>
                          <a:cs typeface="メイリオ" panose="020B0604030504040204" pitchFamily="50" charset="-128"/>
                        </a:rPr>
                        <a:t>除い</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dirty="0" err="1" smtClean="0">
                          <a:latin typeface="メイリオ" panose="020B0604030504040204" pitchFamily="50" charset="-128"/>
                          <a:ea typeface="メイリオ" panose="020B0604030504040204" pitchFamily="50" charset="-128"/>
                          <a:cs typeface="メイリオ" panose="020B0604030504040204" pitchFamily="50" charset="-128"/>
                        </a:rPr>
                        <a:t>た</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値</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○国土交通省「建設工事費デフ</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レーター」の建設物価上昇率</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2005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2014</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年）を参考に</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算出（</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×1.22)</a:t>
                      </a:r>
                    </a:p>
                    <a:p>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232564">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設備工事費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146</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178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232564">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通信工事費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97</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118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パビリオン建設費</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588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baseline="0" dirty="0" smtClean="0">
                          <a:latin typeface="メイリオ" panose="020B0604030504040204" pitchFamily="50" charset="-128"/>
                          <a:ea typeface="メイリオ" panose="020B0604030504040204" pitchFamily="50" charset="-128"/>
                          <a:cs typeface="メイリオ" panose="020B0604030504040204" pitchFamily="50" charset="-128"/>
                        </a:rPr>
                        <a:t>717</a:t>
                      </a:r>
                      <a:r>
                        <a:rPr kumimoji="1" lang="ja-JP" altLang="en-US" sz="10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(688)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232564">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修景工事</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15</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232564">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輸送関係工事</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181</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221</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232564">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設計費・事務費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135</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164</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　会場建設費</a:t>
                      </a:r>
                      <a:r>
                        <a:rPr kumimoji="1" lang="ja-JP" altLang="en-US" sz="1000" b="1"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計</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1,278</a:t>
                      </a:r>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1,558</a:t>
                      </a:r>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(1,529)</a:t>
                      </a:r>
                    </a:p>
                  </a:txBody>
                  <a:tcPr anchor="ctr"/>
                </a:tc>
                <a:tc vMerge="1">
                  <a:txBody>
                    <a:bodyPr/>
                    <a:lstStyle/>
                    <a:p>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graphicFrame>
        <p:nvGraphicFramePr>
          <p:cNvPr id="6" name="表 5"/>
          <p:cNvGraphicFramePr>
            <a:graphicFrameLocks noGrp="1"/>
          </p:cNvGraphicFramePr>
          <p:nvPr>
            <p:extLst>
              <p:ext uri="{D42A27DB-BD31-4B8C-83A1-F6EECF244321}">
                <p14:modId xmlns:p14="http://schemas.microsoft.com/office/powerpoint/2010/main" val="3569509082"/>
              </p:ext>
            </p:extLst>
          </p:nvPr>
        </p:nvGraphicFramePr>
        <p:xfrm>
          <a:off x="706150" y="7288787"/>
          <a:ext cx="5769279" cy="1859280"/>
        </p:xfrm>
        <a:graphic>
          <a:graphicData uri="http://schemas.openxmlformats.org/drawingml/2006/table">
            <a:tbl>
              <a:tblPr firstRow="1" bandRow="1">
                <a:tableStyleId>{5C22544A-7EE6-4342-B048-85BDC9FD1C3A}</a:tableStyleId>
              </a:tblPr>
              <a:tblGrid>
                <a:gridCol w="1601314"/>
                <a:gridCol w="1190847"/>
                <a:gridCol w="1212112"/>
                <a:gridCol w="1765006"/>
              </a:tblGrid>
              <a:tr h="370840">
                <a:tc>
                  <a:txBody>
                    <a:bodyPr/>
                    <a:lstStyle/>
                    <a:p>
                      <a:pPr algn="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（単位：億円）</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b"/>
                </a:tc>
                <a:tc>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2005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年愛知万博</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来場者</a:t>
                      </a:r>
                      <a:r>
                        <a:rPr kumimoji="1" lang="ja-JP" altLang="en-US" sz="1000" baseline="0" dirty="0" smtClean="0">
                          <a:latin typeface="メイリオ" panose="020B0604030504040204" pitchFamily="50" charset="-128"/>
                          <a:ea typeface="メイリオ" panose="020B0604030504040204" pitchFamily="50" charset="-128"/>
                          <a:cs typeface="メイリオ" panose="020B0604030504040204" pitchFamily="50" charset="-128"/>
                        </a:rPr>
                        <a:t> </a:t>
                      </a:r>
                      <a:endParaRPr kumimoji="1" lang="en-US" altLang="ja-JP" sz="1000" baseline="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baseline="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2,204</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万人</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2025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年日本万博</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（想定来場者 </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3,000</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万人）</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備　考</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0">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事業運営費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164</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228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rowSpan="5">
                  <a:txBody>
                    <a:bodyPr/>
                    <a:lstStyle/>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○愛知万博入場者実績と本</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博覧会目標入場者数の比</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率を乗じたうえ、（</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×1.36</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○総務省</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平成</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22</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年基準消</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費者物価指数</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の物価上</a:t>
                      </a:r>
                      <a:endPar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昇率</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(2005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2015</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年</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a:t>
                      </a:r>
                    </a:p>
                    <a:p>
                      <a:pPr algn="l"/>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　を参考に算出（</a:t>
                      </a: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×1.02</a:t>
                      </a:r>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会場管理費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178</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247</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vMerge="1">
                  <a:txBody>
                    <a:bodyPr/>
                    <a:lstStyle/>
                    <a:p>
                      <a:pPr algn="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広報宣伝・入場券関係費</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124</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172</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vMerge="1">
                  <a:txBody>
                    <a:bodyPr/>
                    <a:lstStyle/>
                    <a:p>
                      <a:pPr algn="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r>
                        <a:rPr kumimoji="1" lang="ja-JP" altLang="en-US" sz="1000" dirty="0" smtClean="0">
                          <a:latin typeface="メイリオ" panose="020B0604030504040204" pitchFamily="50" charset="-128"/>
                          <a:ea typeface="メイリオ" panose="020B0604030504040204" pitchFamily="50" charset="-128"/>
                          <a:cs typeface="メイリオ" panose="020B0604030504040204" pitchFamily="50" charset="-128"/>
                        </a:rPr>
                        <a:t>一般管理費等</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166</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r"/>
                      <a:r>
                        <a:rPr kumimoji="1" lang="en-US" altLang="ja-JP" sz="1000" dirty="0" smtClean="0">
                          <a:latin typeface="メイリオ" panose="020B0604030504040204" pitchFamily="50" charset="-128"/>
                          <a:ea typeface="メイリオ" panose="020B0604030504040204" pitchFamily="50" charset="-128"/>
                          <a:cs typeface="メイリオ" panose="020B0604030504040204" pitchFamily="50" charset="-128"/>
                        </a:rPr>
                        <a:t>230</a:t>
                      </a: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vMerge="1">
                  <a:txBody>
                    <a:bodyPr/>
                    <a:lstStyle/>
                    <a:p>
                      <a:pPr algn="r"/>
                      <a:endParaRPr kumimoji="1" lang="ja-JP" altLang="en-US" sz="10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0">
                <a:tc>
                  <a:txBody>
                    <a:bodyPr/>
                    <a:lstStyle/>
                    <a:p>
                      <a:r>
                        <a:rPr kumimoji="1" lang="ja-JP" altLang="en-US" sz="1000" b="1" dirty="0" smtClean="0">
                          <a:latin typeface="メイリオ" panose="020B0604030504040204" pitchFamily="50" charset="-128"/>
                          <a:ea typeface="メイリオ" panose="020B0604030504040204" pitchFamily="50" charset="-128"/>
                          <a:cs typeface="メイリオ" panose="020B0604030504040204" pitchFamily="50" charset="-128"/>
                        </a:rPr>
                        <a:t>運営費 計</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632</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r"/>
                      <a:r>
                        <a:rPr kumimoji="1" lang="en-US" altLang="ja-JP" sz="1000" b="1" dirty="0" smtClean="0">
                          <a:latin typeface="メイリオ" panose="020B0604030504040204" pitchFamily="50" charset="-128"/>
                          <a:ea typeface="メイリオ" panose="020B0604030504040204" pitchFamily="50" charset="-128"/>
                          <a:cs typeface="メイリオ" panose="020B0604030504040204" pitchFamily="50" charset="-128"/>
                        </a:rPr>
                        <a:t>877</a:t>
                      </a: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vMerge="1">
                  <a:txBody>
                    <a:bodyPr/>
                    <a:lstStyle/>
                    <a:p>
                      <a:pPr algn="r"/>
                      <a:endParaRPr kumimoji="1" lang="ja-JP" altLang="en-US" sz="1000" b="1"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7" name="テキスト ボックス 6"/>
          <p:cNvSpPr txBox="1"/>
          <p:nvPr/>
        </p:nvSpPr>
        <p:spPr>
          <a:xfrm>
            <a:off x="5292127" y="14729"/>
            <a:ext cx="877163" cy="369332"/>
          </a:xfrm>
          <a:prstGeom prst="rect">
            <a:avLst/>
          </a:prstGeom>
          <a:noFill/>
          <a:ln w="38100" cmpd="dbl">
            <a:solidFill>
              <a:srgbClr val="FF0000"/>
            </a:solidFill>
          </a:ln>
        </p:spPr>
        <p:txBody>
          <a:bodyPr wrap="none" rtlCol="0">
            <a:spAutoFit/>
          </a:bodyPr>
          <a:lstStyle/>
          <a:p>
            <a:r>
              <a:rPr lang="ja-JP" altLang="en-US" b="1" dirty="0" smtClean="0">
                <a:solidFill>
                  <a:srgbClr val="FF0000"/>
                </a:solidFill>
                <a:latin typeface="メイリオ" panose="020B0604030504040204" pitchFamily="50" charset="-128"/>
                <a:ea typeface="メイリオ" panose="020B0604030504040204" pitchFamily="50" charset="-128"/>
              </a:rPr>
              <a:t>精査中</a:t>
            </a:r>
            <a:endParaRPr lang="ja-JP" altLang="en-US" b="1" dirty="0">
              <a:solidFill>
                <a:srgbClr val="FF0000"/>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584790" y="1871330"/>
            <a:ext cx="6012000" cy="1541721"/>
          </a:xfrm>
          <a:prstGeom prst="rect">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Tree>
    <p:extLst>
      <p:ext uri="{BB962C8B-B14F-4D97-AF65-F5344CB8AC3E}">
        <p14:creationId xmlns:p14="http://schemas.microsoft.com/office/powerpoint/2010/main" val="17666265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34</a:t>
            </a:fld>
            <a:endParaRPr lang="ja-JP" altLang="en-US">
              <a:solidFill>
                <a:prstClr val="black">
                  <a:tint val="75000"/>
                </a:prstClr>
              </a:solidFill>
            </a:endParaRPr>
          </a:p>
        </p:txBody>
      </p:sp>
      <p:sp>
        <p:nvSpPr>
          <p:cNvPr id="3" name="テキスト ボックス 2"/>
          <p:cNvSpPr txBox="1"/>
          <p:nvPr/>
        </p:nvSpPr>
        <p:spPr>
          <a:xfrm>
            <a:off x="1605424" y="0"/>
            <a:ext cx="3647152"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開催までのスケジュールイメージ</a:t>
            </a:r>
            <a:endParaRPr lang="ja-JP" altLang="en-US" b="1" dirty="0">
              <a:solidFill>
                <a:prstClr val="black"/>
              </a:solidFill>
              <a:latin typeface="メイリオ" panose="020B0604030504040204" pitchFamily="50" charset="-128"/>
              <a:ea typeface="メイリオ" panose="020B0604030504040204" pitchFamily="50" charset="-128"/>
            </a:endParaRPr>
          </a:p>
        </p:txBody>
      </p:sp>
      <p:graphicFrame>
        <p:nvGraphicFramePr>
          <p:cNvPr id="28" name="表 27"/>
          <p:cNvGraphicFramePr>
            <a:graphicFrameLocks noGrp="1"/>
          </p:cNvGraphicFramePr>
          <p:nvPr>
            <p:extLst>
              <p:ext uri="{D42A27DB-BD31-4B8C-83A1-F6EECF244321}">
                <p14:modId xmlns:p14="http://schemas.microsoft.com/office/powerpoint/2010/main" val="2264781014"/>
              </p:ext>
            </p:extLst>
          </p:nvPr>
        </p:nvGraphicFramePr>
        <p:xfrm>
          <a:off x="465513" y="619298"/>
          <a:ext cx="6084916" cy="8605520"/>
        </p:xfrm>
        <a:graphic>
          <a:graphicData uri="http://schemas.openxmlformats.org/drawingml/2006/table">
            <a:tbl>
              <a:tblPr firstRow="1" bandRow="1">
                <a:tableStyleId>{5C22544A-7EE6-4342-B048-85BDC9FD1C3A}</a:tableStyleId>
              </a:tblPr>
              <a:tblGrid>
                <a:gridCol w="1563312"/>
                <a:gridCol w="4521604"/>
              </a:tblGrid>
              <a:tr h="370840">
                <a:tc>
                  <a:txBody>
                    <a:bodyPr/>
                    <a:lstStyle/>
                    <a:p>
                      <a:pPr algn="ctr">
                        <a:spcAft>
                          <a:spcPts val="0"/>
                        </a:spcAft>
                      </a:pP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pPr algn="ctr"/>
                      <a:r>
                        <a:rPr kumimoji="1" lang="ja-JP" altLang="en-US" dirty="0" smtClean="0">
                          <a:latin typeface="メイリオ" panose="020B0604030504040204" pitchFamily="50" charset="-128"/>
                          <a:ea typeface="メイリオ" panose="020B0604030504040204" pitchFamily="50" charset="-128"/>
                          <a:cs typeface="メイリオ" panose="020B0604030504040204" pitchFamily="50" charset="-128"/>
                        </a:rPr>
                        <a:t>主催事項等</a:t>
                      </a:r>
                      <a:endParaRPr kumimoji="1" lang="ja-JP" altLang="en-US"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2448387">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2016</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28</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2017</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29</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2018</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30</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2019</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31</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2020</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32</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2021</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33</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2022</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34</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2023</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35</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2024</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36</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r h="370840">
                <a:tc>
                  <a:txBody>
                    <a:bodyPr/>
                    <a:lstStyle/>
                    <a:p>
                      <a:pPr algn="ctr">
                        <a:spcAft>
                          <a:spcPts val="0"/>
                        </a:spcAft>
                      </a:pP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2025</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年（平成</a:t>
                      </a:r>
                      <a:r>
                        <a:rPr lang="en-US" sz="1200" kern="100" dirty="0">
                          <a:effectLst/>
                          <a:latin typeface="メイリオ" panose="020B0604030504040204" pitchFamily="50" charset="-128"/>
                          <a:ea typeface="メイリオ" panose="020B0604030504040204" pitchFamily="50" charset="-128"/>
                          <a:cs typeface="メイリオ" panose="020B0604030504040204" pitchFamily="50" charset="-128"/>
                        </a:rPr>
                        <a:t>37</a:t>
                      </a:r>
                      <a:r>
                        <a:rPr lang="ja-JP" sz="1200" kern="100" dirty="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105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68580" marR="68580" marT="0" marB="0" anchor="ctr"/>
                </a:tc>
                <a:tc>
                  <a:txBody>
                    <a:bodyPr/>
                    <a:lstStyle/>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p>
                      <a:endParaRPr kumimoji="1" lang="en-US" altLang="ja-JP" sz="11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r>
            </a:tbl>
          </a:graphicData>
        </a:graphic>
      </p:graphicFrame>
      <p:sp>
        <p:nvSpPr>
          <p:cNvPr id="4" name="正方形/長方形 3"/>
          <p:cNvSpPr/>
          <p:nvPr/>
        </p:nvSpPr>
        <p:spPr>
          <a:xfrm>
            <a:off x="2200274" y="1077416"/>
            <a:ext cx="3603626" cy="203176"/>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地元による「</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年日本万国博覧会基本構想」試案</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6" name="直線矢印コネクタ 5"/>
          <p:cNvCxnSpPr/>
          <p:nvPr/>
        </p:nvCxnSpPr>
        <p:spPr>
          <a:xfrm>
            <a:off x="2444750" y="1276350"/>
            <a:ext cx="0" cy="457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2527300" y="1352550"/>
            <a:ext cx="3632200" cy="253916"/>
          </a:xfrm>
          <a:prstGeom prst="rect">
            <a:avLst/>
          </a:prstGeom>
          <a:noFill/>
        </p:spPr>
        <p:txBody>
          <a:bodyPr wrap="square" rtlCol="0">
            <a:spAutoFit/>
          </a:bodyPr>
          <a:lstStyle/>
          <a:p>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有識者等で構成する基本構想検討会議でさらなる検討</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2200274" y="1733550"/>
            <a:ext cx="3603626" cy="190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地元による「</a:t>
            </a: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年日本万国博覧会基本構想」策定</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2" name="直線矢印コネクタ 11"/>
          <p:cNvCxnSpPr/>
          <p:nvPr/>
        </p:nvCxnSpPr>
        <p:spPr>
          <a:xfrm>
            <a:off x="2444750" y="1924050"/>
            <a:ext cx="0" cy="673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テキスト ボックス 13"/>
          <p:cNvSpPr txBox="1"/>
          <p:nvPr/>
        </p:nvSpPr>
        <p:spPr>
          <a:xfrm>
            <a:off x="2305050" y="2057568"/>
            <a:ext cx="3276600" cy="253916"/>
          </a:xfrm>
          <a:prstGeom prst="rect">
            <a:avLst/>
          </a:prstGeom>
          <a:solidFill>
            <a:schemeClr val="accent5">
              <a:lumMod val="20000"/>
              <a:lumOff val="80000"/>
            </a:schemeClr>
          </a:solidFill>
        </p:spPr>
        <p:txBody>
          <a:bodyPr wrap="square" rtlCol="0">
            <a:spAutoFit/>
          </a:bodyPr>
          <a:lstStyle/>
          <a:p>
            <a:r>
              <a:rPr lang="en-US" altLang="zh-TW"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zh-TW"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年日本万国覧会誘致推進組織設置</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 name="正方形/長方形 15"/>
          <p:cNvSpPr/>
          <p:nvPr/>
        </p:nvSpPr>
        <p:spPr>
          <a:xfrm>
            <a:off x="2200274" y="2597150"/>
            <a:ext cx="3603626" cy="190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年開催について閣議了解</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7" name="直線矢印コネクタ 16"/>
          <p:cNvCxnSpPr/>
          <p:nvPr/>
        </p:nvCxnSpPr>
        <p:spPr>
          <a:xfrm>
            <a:off x="2438400" y="2787650"/>
            <a:ext cx="0" cy="3429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テキスト ボックス 18"/>
          <p:cNvSpPr txBox="1"/>
          <p:nvPr/>
        </p:nvSpPr>
        <p:spPr>
          <a:xfrm>
            <a:off x="2200274" y="3111500"/>
            <a:ext cx="3632200" cy="253916"/>
          </a:xfrm>
          <a:prstGeom prst="rect">
            <a:avLst/>
          </a:prstGeom>
          <a:noFill/>
        </p:spPr>
        <p:txBody>
          <a:bodyPr wrap="square" rtlCol="0">
            <a:spAutoFit/>
          </a:bodyPr>
          <a:lstStyle/>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ＢＩＥへ開催希望通告</a:t>
            </a:r>
          </a:p>
        </p:txBody>
      </p:sp>
      <p:cxnSp>
        <p:nvCxnSpPr>
          <p:cNvPr id="20" name="直線矢印コネクタ 19"/>
          <p:cNvCxnSpPr/>
          <p:nvPr/>
        </p:nvCxnSpPr>
        <p:spPr>
          <a:xfrm>
            <a:off x="2444750" y="3295650"/>
            <a:ext cx="0" cy="635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正方形/長方形 22"/>
          <p:cNvSpPr/>
          <p:nvPr/>
        </p:nvSpPr>
        <p:spPr>
          <a:xfrm>
            <a:off x="2200274" y="3937000"/>
            <a:ext cx="3603626" cy="190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CN"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zh-CN"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年日本万国博覧会構想」策定</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4" name="直線矢印コネクタ 23"/>
          <p:cNvCxnSpPr/>
          <p:nvPr/>
        </p:nvCxnSpPr>
        <p:spPr>
          <a:xfrm>
            <a:off x="2444750" y="4140200"/>
            <a:ext cx="0" cy="482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2130424" y="4619625"/>
            <a:ext cx="3632200" cy="253916"/>
          </a:xfrm>
          <a:prstGeom prst="rect">
            <a:avLst/>
          </a:prstGeom>
          <a:noFill/>
        </p:spPr>
        <p:txBody>
          <a:bodyPr wrap="square" rtlCol="0">
            <a:spAutoFit/>
          </a:bodyPr>
          <a:lstStyle/>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ＢＩＥ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総会</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において投票</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7" name="正方形/長方形 26"/>
          <p:cNvSpPr/>
          <p:nvPr/>
        </p:nvSpPr>
        <p:spPr>
          <a:xfrm>
            <a:off x="2260104" y="4805933"/>
            <a:ext cx="845046" cy="190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開催決定</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29" name="直線矢印コネクタ 28"/>
          <p:cNvCxnSpPr/>
          <p:nvPr/>
        </p:nvCxnSpPr>
        <p:spPr>
          <a:xfrm>
            <a:off x="2444750" y="4996433"/>
            <a:ext cx="0" cy="1001142"/>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0" name="正方形/長方形 29"/>
          <p:cNvSpPr/>
          <p:nvPr/>
        </p:nvSpPr>
        <p:spPr>
          <a:xfrm>
            <a:off x="2200274" y="6003925"/>
            <a:ext cx="3603626" cy="190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TW"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TW"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zh-TW"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年日本万国博登録申請書（全体計画）」策定</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1" name="テキスト ボックス 30"/>
          <p:cNvSpPr txBox="1"/>
          <p:nvPr/>
        </p:nvSpPr>
        <p:spPr>
          <a:xfrm>
            <a:off x="2200274" y="6194425"/>
            <a:ext cx="3632200" cy="415498"/>
          </a:xfrm>
          <a:prstGeom prst="rect">
            <a:avLst/>
          </a:prstGeom>
          <a:noFill/>
        </p:spPr>
        <p:txBody>
          <a:bodyPr wrap="square" rtlCol="0">
            <a:spAutoFit/>
          </a:bodyPr>
          <a:lstStyle/>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ＢＩＥ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へ登録申請書を</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提出</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ＢＩＥ</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総会において登録を承認</a:t>
            </a:r>
          </a:p>
        </p:txBody>
      </p:sp>
      <p:cxnSp>
        <p:nvCxnSpPr>
          <p:cNvPr id="32" name="直線矢印コネクタ 31"/>
          <p:cNvCxnSpPr/>
          <p:nvPr/>
        </p:nvCxnSpPr>
        <p:spPr>
          <a:xfrm>
            <a:off x="2444750" y="6533133"/>
            <a:ext cx="0" cy="5005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3" name="テキスト ボックス 32"/>
          <p:cNvSpPr txBox="1"/>
          <p:nvPr/>
        </p:nvSpPr>
        <p:spPr>
          <a:xfrm>
            <a:off x="2533650" y="5159375"/>
            <a:ext cx="3632200" cy="253916"/>
          </a:xfrm>
          <a:prstGeom prst="rect">
            <a:avLst/>
          </a:prstGeom>
          <a:noFill/>
        </p:spPr>
        <p:txBody>
          <a:bodyPr wrap="square" rtlCol="0">
            <a:spAutoFit/>
          </a:bodyPr>
          <a:lstStyle/>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実施主体設立（公益法人等）</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5" name="正方形/長方形 34"/>
          <p:cNvSpPr/>
          <p:nvPr/>
        </p:nvSpPr>
        <p:spPr>
          <a:xfrm>
            <a:off x="2200274" y="7033704"/>
            <a:ext cx="3603626" cy="1905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en-US" altLang="zh-CN"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2025</a:t>
            </a:r>
            <a:r>
              <a:rPr lang="zh-CN"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年日本万国博覧会基本計画」策定</a:t>
            </a:r>
            <a:endParaRPr lang="ja-JP" altLang="en-US"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36" name="直線矢印コネクタ 35"/>
          <p:cNvCxnSpPr/>
          <p:nvPr/>
        </p:nvCxnSpPr>
        <p:spPr>
          <a:xfrm>
            <a:off x="2444750" y="7224204"/>
            <a:ext cx="0" cy="147847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2463800" y="7836481"/>
            <a:ext cx="3632200" cy="253916"/>
          </a:xfrm>
          <a:prstGeom prst="rect">
            <a:avLst/>
          </a:prstGeom>
          <a:noFill/>
        </p:spPr>
        <p:txBody>
          <a:bodyPr wrap="square" rtlCol="0">
            <a:spAutoFit/>
          </a:bodyPr>
          <a:lstStyle/>
          <a:p>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会場起工</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9" name="正方形/長方形 38"/>
          <p:cNvSpPr/>
          <p:nvPr/>
        </p:nvSpPr>
        <p:spPr>
          <a:xfrm>
            <a:off x="2200274" y="8716453"/>
            <a:ext cx="714376" cy="284671"/>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開 催 </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ストライプ矢印 4"/>
          <p:cNvSpPr/>
          <p:nvPr/>
        </p:nvSpPr>
        <p:spPr>
          <a:xfrm rot="5400000">
            <a:off x="4714605" y="7115446"/>
            <a:ext cx="2861214" cy="62547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テキスト ボックス 6"/>
          <p:cNvSpPr txBox="1"/>
          <p:nvPr/>
        </p:nvSpPr>
        <p:spPr>
          <a:xfrm>
            <a:off x="5969828" y="6118069"/>
            <a:ext cx="353943" cy="2594131"/>
          </a:xfrm>
          <a:prstGeom prst="rect">
            <a:avLst/>
          </a:prstGeom>
          <a:noFill/>
        </p:spPr>
        <p:txBody>
          <a:bodyPr vert="eaVert" wrap="square" rtlCol="0">
            <a:spAutoFit/>
          </a:bodyPr>
          <a:lstStyle/>
          <a:p>
            <a:r>
              <a:rPr lang="ja-JP" altLang="en-US" sz="1100" dirty="0" smtClean="0">
                <a:solidFill>
                  <a:prstClr val="black"/>
                </a:solidFill>
              </a:rPr>
              <a:t>多様な主体による「知の創造」の呼びかけ</a:t>
            </a:r>
            <a:endParaRPr lang="ja-JP" altLang="en-US" sz="1100" dirty="0">
              <a:solidFill>
                <a:prstClr val="black"/>
              </a:solidFill>
            </a:endParaRPr>
          </a:p>
        </p:txBody>
      </p:sp>
    </p:spTree>
    <p:extLst>
      <p:ext uri="{BB962C8B-B14F-4D97-AF65-F5344CB8AC3E}">
        <p14:creationId xmlns:p14="http://schemas.microsoft.com/office/powerpoint/2010/main" val="18425301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1488" y="3995649"/>
            <a:ext cx="5915025" cy="1914702"/>
          </a:xfrm>
          <a:ln w="19050">
            <a:solidFill>
              <a:srgbClr val="9999FF"/>
            </a:solidFill>
          </a:ln>
        </p:spPr>
        <p:txBody>
          <a:bodyPr/>
          <a:lstStyle/>
          <a:p>
            <a:pPr algn="ctr"/>
            <a:r>
              <a:rPr lang="en-US" altLang="ja-JP" dirty="0">
                <a:latin typeface="メイリオ" panose="020B0604030504040204" pitchFamily="50" charset="-128"/>
                <a:ea typeface="メイリオ" panose="020B0604030504040204" pitchFamily="50" charset="-128"/>
              </a:rPr>
              <a:t>Ⅴ</a:t>
            </a:r>
            <a:r>
              <a:rPr lang="ja-JP" altLang="en-US" dirty="0" smtClean="0">
                <a:latin typeface="メイリオ" panose="020B0604030504040204" pitchFamily="50" charset="-128"/>
                <a:ea typeface="メイリオ" panose="020B0604030504040204" pitchFamily="50" charset="-128"/>
              </a:rPr>
              <a:t>　その他</a:t>
            </a:r>
            <a:endParaRPr kumimoji="1" lang="ja-JP" altLang="en-US" dirty="0">
              <a:latin typeface="メイリオ" panose="020B0604030504040204" pitchFamily="50" charset="-128"/>
              <a:ea typeface="メイリオ" panose="020B0604030504040204" pitchFamily="50" charset="-128"/>
            </a:endParaRPr>
          </a:p>
        </p:txBody>
      </p:sp>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35</a:t>
            </a:fld>
            <a:endParaRPr lang="ja-JP" altLang="en-US">
              <a:solidFill>
                <a:prstClr val="black">
                  <a:tint val="75000"/>
                </a:prstClr>
              </a:solidFill>
            </a:endParaRPr>
          </a:p>
        </p:txBody>
      </p:sp>
    </p:spTree>
    <p:extLst>
      <p:ext uri="{BB962C8B-B14F-4D97-AF65-F5344CB8AC3E}">
        <p14:creationId xmlns:p14="http://schemas.microsoft.com/office/powerpoint/2010/main" val="13944269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36</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37</a:t>
            </a:fld>
            <a:endParaRPr lang="ja-JP" altLang="en-US">
              <a:solidFill>
                <a:prstClr val="black">
                  <a:tint val="75000"/>
                </a:prstClr>
              </a:solidFill>
            </a:endParaRPr>
          </a:p>
        </p:txBody>
      </p:sp>
      <p:sp>
        <p:nvSpPr>
          <p:cNvPr id="4" name="テキスト ボックス 3"/>
          <p:cNvSpPr txBox="1"/>
          <p:nvPr/>
        </p:nvSpPr>
        <p:spPr>
          <a:xfrm>
            <a:off x="255995" y="1272506"/>
            <a:ext cx="6254053" cy="1538883"/>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アクセス</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面</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800"/>
              </a:lnSpc>
            </a:pP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夢</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洲は交通ネットワークが充実した大阪臨海部の中心に位置し</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多彩</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アプローチ</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が</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関西</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空港から</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のアクセスが</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・鉄道・道路ネットワークもさらに強化</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都心</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から直通可になる）</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7639" y="2749655"/>
            <a:ext cx="5625327" cy="3808534"/>
          </a:xfrm>
          <a:prstGeom prst="rect">
            <a:avLst/>
          </a:prstGeom>
        </p:spPr>
      </p:pic>
      <p:sp>
        <p:nvSpPr>
          <p:cNvPr id="7" name="テキスト ボックス 6"/>
          <p:cNvSpPr txBox="1"/>
          <p:nvPr/>
        </p:nvSpPr>
        <p:spPr>
          <a:xfrm>
            <a:off x="255995" y="7072440"/>
            <a:ext cx="5802785" cy="1272143"/>
          </a:xfrm>
          <a:prstGeom prst="rect">
            <a:avLst/>
          </a:prstGeom>
          <a:noFill/>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集客面</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ts val="800"/>
              </a:lnSpc>
            </a:pP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今後整備予定のＩＲ、抜群の集客力を誇る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ユ</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バーサル</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スタジ</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オ</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・ジャパン（ＵＳＪ</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など、周辺</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立地する観光・</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宿泊施設等</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と</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連携</a:t>
            </a:r>
            <a:r>
              <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よ</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り</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集客アップが期待</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できる</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2"/>
          <p:cNvSpPr txBox="1"/>
          <p:nvPr/>
        </p:nvSpPr>
        <p:spPr>
          <a:xfrm>
            <a:off x="2414297" y="-9525"/>
            <a:ext cx="2031325" cy="369332"/>
          </a:xfrm>
          <a:prstGeom prst="rect">
            <a:avLst/>
          </a:prstGeom>
          <a:noFill/>
        </p:spPr>
        <p:txBody>
          <a:bodyPr wrap="non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r>
              <a:rPr lang="ja-JP" altLang="en-US" b="1" dirty="0" smtClean="0">
                <a:solidFill>
                  <a:prstClr val="black"/>
                </a:solidFill>
                <a:latin typeface="メイリオ" panose="020B0604030504040204" pitchFamily="50" charset="-128"/>
                <a:ea typeface="メイリオ" panose="020B0604030504040204" pitchFamily="50" charset="-128"/>
              </a:rPr>
              <a:t>会場候補地の概要</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3" name="テキスト ボックス 2"/>
          <p:cNvSpPr txBox="1"/>
          <p:nvPr/>
        </p:nvSpPr>
        <p:spPr>
          <a:xfrm>
            <a:off x="255995" y="595086"/>
            <a:ext cx="6362519" cy="584775"/>
          </a:xfrm>
          <a:prstGeom prst="rect">
            <a:avLst/>
          </a:prstGeom>
          <a:noFill/>
        </p:spPr>
        <p:txBody>
          <a:bodyPr wrap="squar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以下、夢洲地区を会場候補地とし、アクセス面・集客面等からの検討を行う。</a:t>
            </a:r>
            <a:endParaRPr lang="ja-JP" altLang="en-US" sz="16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9509555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正方形/長方形 11"/>
          <p:cNvSpPr/>
          <p:nvPr/>
        </p:nvSpPr>
        <p:spPr>
          <a:xfrm>
            <a:off x="619125" y="6085978"/>
            <a:ext cx="5505450" cy="354379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dirty="0">
              <a:solidFill>
                <a:prstClr val="white"/>
              </a:solidFill>
            </a:endParaRPr>
          </a:p>
        </p:txBody>
      </p:sp>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38</a:t>
            </a:fld>
            <a:endParaRPr lang="ja-JP" altLang="en-US">
              <a:solidFill>
                <a:prstClr val="black">
                  <a:tint val="75000"/>
                </a:prstClr>
              </a:solidFill>
            </a:endParaRPr>
          </a:p>
        </p:txBody>
      </p:sp>
      <p:sp>
        <p:nvSpPr>
          <p:cNvPr id="7" name="テキスト ボックス 6"/>
          <p:cNvSpPr txBox="1"/>
          <p:nvPr/>
        </p:nvSpPr>
        <p:spPr>
          <a:xfrm>
            <a:off x="145143" y="638629"/>
            <a:ext cx="6560457" cy="2593018"/>
          </a:xfrm>
          <a:prstGeom prst="rect">
            <a:avLst/>
          </a:prstGeom>
          <a:noFill/>
        </p:spPr>
        <p:txBody>
          <a:bodyPr wrap="square" rtlCol="0">
            <a:spAutoFit/>
          </a:bodyPr>
          <a:lstStyle/>
          <a:p>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ja-JP" sz="14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可能</a:t>
            </a:r>
            <a:r>
              <a:rPr lang="ja-JP" altLang="ja-JP"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面積</a:t>
            </a:r>
            <a:r>
              <a:rPr lang="ja-JP" altLang="en-US" sz="14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について</a:t>
            </a:r>
            <a:endParaRPr lang="ja-JP" altLang="ja-JP"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夢洲には開発可能な広大な土地があり、さまざまな機能導入が可能となっている。「夢洲まちづくり構想（案）～中間とりまとめ～（平成２７年２月）」によると、基本的なゾーニングとして①観光ゾーン、②産業・物流ゾーン、③リザーブゾーン、④その他（緑地・メガソーラー）ゾーンの４つに区分し、それぞれの土地利用想定面積は下表の通り計画されている。</a:t>
            </a:r>
          </a:p>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今回</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、国際博覧会の会場として利用可能となるゾーンは、上記の内、①観光ゾーンの一部、③リザーブゾーンの最大１６０ｈａ</a:t>
            </a:r>
            <a:r>
              <a:rPr lang="ja-JP" altLang="ja-JP" sz="1200" baseline="30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を想定している</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en-US"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夢洲でのＩＲ用地を約３０ｈａと仮定した場合</a:t>
            </a:r>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r>
            <a:b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b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世界</a:t>
            </a:r>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第一級のＭＩＣＥ機能や世界最高水準のエンターテイメント拠点をめざすＩＲは</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３０</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ha</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以上に拡</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en-US"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a:t>
            </a:r>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する可能性があるため、国際博覧会の会場とする場合は</a:t>
            </a:r>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利用</a:t>
            </a:r>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区域や</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スケジュール</a:t>
            </a:r>
            <a:r>
              <a:rPr lang="ja-JP" altLang="ja-JP"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に関する調整が</a:t>
            </a:r>
            <a:r>
              <a:rPr lang="ja-JP"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一会場として十分な土地が確保できない場合には、府内の他の用地をサブ会場とするプランの検討が</a:t>
            </a:r>
            <a:endParaRPr lang="en-US" altLang="ja-JP"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必要。</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テキスト ボックス 5"/>
          <p:cNvSpPr txBox="1"/>
          <p:nvPr/>
        </p:nvSpPr>
        <p:spPr>
          <a:xfrm>
            <a:off x="1487299" y="3184616"/>
            <a:ext cx="4235450" cy="3810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r>
              <a:rPr lang="ja-JP" altLang="en-US" sz="900" kern="100" dirty="0">
                <a:solidFill>
                  <a:prstClr val="black"/>
                </a:solidFill>
                <a:ea typeface="Meiryo UI"/>
                <a:cs typeface="Times New Roman"/>
              </a:rPr>
              <a:t>夢洲のゾーニングと土地利用想定面積</a:t>
            </a:r>
            <a:endParaRPr lang="ja-JP" altLang="en-US" sz="1050" kern="100" dirty="0">
              <a:solidFill>
                <a:prstClr val="black"/>
              </a:solidFill>
              <a:ea typeface="ＭＳ 明朝"/>
              <a:cs typeface="Times New Roman"/>
            </a:endParaRPr>
          </a:p>
        </p:txBody>
      </p:sp>
      <p:pic>
        <p:nvPicPr>
          <p:cNvPr id="9" name="図 8"/>
          <p:cNvPicPr/>
          <p:nvPr/>
        </p:nvPicPr>
        <p:blipFill>
          <a:blip r:embed="rId2" cstate="print">
            <a:extLst>
              <a:ext uri="{28A0092B-C50C-407E-A947-70E740481C1C}">
                <a14:useLocalDpi xmlns:a14="http://schemas.microsoft.com/office/drawing/2010/main" val="0"/>
              </a:ext>
            </a:extLst>
          </a:blip>
          <a:stretch>
            <a:fillRect/>
          </a:stretch>
        </p:blipFill>
        <p:spPr>
          <a:xfrm>
            <a:off x="1307647" y="3451219"/>
            <a:ext cx="4471052" cy="1449899"/>
          </a:xfrm>
          <a:prstGeom prst="rect">
            <a:avLst/>
          </a:prstGeom>
        </p:spPr>
      </p:pic>
      <p:sp>
        <p:nvSpPr>
          <p:cNvPr id="10" name="テキスト ボックス 11"/>
          <p:cNvSpPr txBox="1"/>
          <p:nvPr/>
        </p:nvSpPr>
        <p:spPr>
          <a:xfrm>
            <a:off x="1307646" y="4901118"/>
            <a:ext cx="4235450" cy="19050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r"/>
            <a:r>
              <a:rPr lang="ja-JP" altLang="en-US" sz="900" kern="100" dirty="0">
                <a:solidFill>
                  <a:prstClr val="black"/>
                </a:solidFill>
                <a:ea typeface="Meiryo UI"/>
                <a:cs typeface="Times New Roman"/>
              </a:rPr>
              <a:t>「夢洲まちづくり構想（案）</a:t>
            </a:r>
            <a:r>
              <a:rPr lang="en-US" sz="900" kern="100" dirty="0">
                <a:solidFill>
                  <a:prstClr val="black"/>
                </a:solidFill>
                <a:ea typeface="Meiryo UI"/>
                <a:cs typeface="Times New Roman"/>
              </a:rPr>
              <a:t>~</a:t>
            </a:r>
            <a:r>
              <a:rPr lang="ja-JP" altLang="en-US" sz="900" kern="100" dirty="0">
                <a:solidFill>
                  <a:prstClr val="black"/>
                </a:solidFill>
                <a:ea typeface="Meiryo UI"/>
                <a:cs typeface="Times New Roman"/>
              </a:rPr>
              <a:t>中間とりまとめ</a:t>
            </a:r>
            <a:r>
              <a:rPr lang="en-US" sz="900" kern="100" dirty="0">
                <a:solidFill>
                  <a:prstClr val="black"/>
                </a:solidFill>
                <a:ea typeface="Meiryo UI"/>
                <a:cs typeface="Times New Roman"/>
              </a:rPr>
              <a:t>~</a:t>
            </a:r>
            <a:r>
              <a:rPr lang="ja-JP" altLang="en-US" sz="900" kern="100" dirty="0">
                <a:solidFill>
                  <a:prstClr val="black"/>
                </a:solidFill>
                <a:ea typeface="Meiryo UI"/>
                <a:cs typeface="Times New Roman"/>
              </a:rPr>
              <a:t>」より抜粋</a:t>
            </a:r>
            <a:endParaRPr lang="ja-JP" altLang="en-US" sz="1050" kern="100" dirty="0">
              <a:solidFill>
                <a:prstClr val="black"/>
              </a:solidFill>
              <a:ea typeface="ＭＳ 明朝"/>
              <a:cs typeface="Times New Roman"/>
            </a:endParaRPr>
          </a:p>
        </p:txBody>
      </p:sp>
      <p:sp>
        <p:nvSpPr>
          <p:cNvPr id="11" name="テキスト ボックス 10"/>
          <p:cNvSpPr txBox="1"/>
          <p:nvPr/>
        </p:nvSpPr>
        <p:spPr>
          <a:xfrm>
            <a:off x="297540" y="5110668"/>
            <a:ext cx="6560457" cy="830997"/>
          </a:xfrm>
          <a:prstGeom prst="rect">
            <a:avLst/>
          </a:prstGeom>
          <a:noFill/>
        </p:spPr>
        <p:txBody>
          <a:bodyPr wrap="square" rtlCol="0">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ただし</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の夢洲の埋立計画によると、①観光ゾーンの約５０ｈａ、③リザーブゾーン（リザーブ②）の約６０ｈａ、合計１１０ｈａについては、埋立完了見込みを２０３２年（平成４４年）以降としており、これらの土地を活用する場合は現在の埋立</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計画</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のスピードアップ</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など</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の対策が必要と</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なる</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（埋立スケジュール（案）を参照）</a:t>
            </a:r>
            <a:r>
              <a:rPr lang="ja-JP"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ja-JP"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5" name="テキスト ボックス 4"/>
          <p:cNvSpPr txBox="1"/>
          <p:nvPr/>
        </p:nvSpPr>
        <p:spPr>
          <a:xfrm>
            <a:off x="619124" y="6086475"/>
            <a:ext cx="2220749" cy="276999"/>
          </a:xfrm>
          <a:prstGeom prst="rect">
            <a:avLst/>
          </a:prstGeom>
          <a:solidFill>
            <a:schemeClr val="accent1">
              <a:lumMod val="60000"/>
              <a:lumOff val="40000"/>
            </a:schemeClr>
          </a:solidFill>
          <a:ln>
            <a:solidFill>
              <a:schemeClr val="tx1"/>
            </a:solidFill>
          </a:ln>
        </p:spPr>
        <p:txBody>
          <a:bodyPr wrap="square" rtlCol="0">
            <a:spAutoFit/>
          </a:bodyP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埋立スケジュール（想定）</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6" name="表 5"/>
          <p:cNvGraphicFramePr>
            <a:graphicFrameLocks noGrp="1"/>
          </p:cNvGraphicFramePr>
          <p:nvPr>
            <p:extLst>
              <p:ext uri="{D42A27DB-BD31-4B8C-83A1-F6EECF244321}">
                <p14:modId xmlns:p14="http://schemas.microsoft.com/office/powerpoint/2010/main" val="1077745148"/>
              </p:ext>
            </p:extLst>
          </p:nvPr>
        </p:nvGraphicFramePr>
        <p:xfrm>
          <a:off x="874630" y="7358380"/>
          <a:ext cx="4954110" cy="2159000"/>
        </p:xfrm>
        <a:graphic>
          <a:graphicData uri="http://schemas.openxmlformats.org/drawingml/2006/table">
            <a:tbl>
              <a:tblPr firstRow="1" bandRow="1">
                <a:tableStyleId>{5C22544A-7EE6-4342-B048-85BDC9FD1C3A}</a:tableStyleId>
              </a:tblPr>
              <a:tblGrid>
                <a:gridCol w="990822"/>
                <a:gridCol w="990822"/>
                <a:gridCol w="990822"/>
                <a:gridCol w="990822"/>
                <a:gridCol w="990822"/>
              </a:tblGrid>
              <a:tr h="0">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概略区分</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２０２２年度</a:t>
                      </a: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（平成３４年度）</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２０２３年度</a:t>
                      </a: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（平成３５年度）</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２０２４年度</a:t>
                      </a: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（平成３６年度）</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２０２５年度</a:t>
                      </a:r>
                      <a:endParaRPr kumimoji="1" lang="en-US" altLang="ja-JP" sz="7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700" dirty="0" smtClean="0">
                          <a:latin typeface="メイリオ" panose="020B0604030504040204" pitchFamily="50" charset="-128"/>
                          <a:ea typeface="メイリオ" panose="020B0604030504040204" pitchFamily="50" charset="-128"/>
                          <a:cs typeface="メイリオ" panose="020B0604030504040204" pitchFamily="50" charset="-128"/>
                        </a:rPr>
                        <a:t>（平成３７年度）</a:t>
                      </a:r>
                      <a:endParaRPr kumimoji="1" lang="ja-JP" altLang="en-US" sz="7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埋立工事</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土木関係</a:t>
                      </a:r>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（園路等施設）</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建築展示</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供給処理</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r h="370840">
                <a:tc>
                  <a:txBody>
                    <a:bodyPr/>
                    <a:lstStyle/>
                    <a:p>
                      <a:pPr algn="ctr"/>
                      <a:r>
                        <a:rPr kumimoji="1" lang="ja-JP" altLang="en-US" sz="900" dirty="0" smtClean="0">
                          <a:latin typeface="メイリオ" panose="020B0604030504040204" pitchFamily="50" charset="-128"/>
                          <a:ea typeface="メイリオ" panose="020B0604030504040204" pitchFamily="50" charset="-128"/>
                          <a:cs typeface="メイリオ" panose="020B0604030504040204" pitchFamily="50" charset="-128"/>
                        </a:rPr>
                        <a:t>駐車場等</a:t>
                      </a:r>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endParaRPr kumimoji="1" lang="ja-JP" altLang="en-US" sz="900" dirty="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ja-JP" altLang="en-US" sz="900">
                        <a:latin typeface="メイリオ" panose="020B0604030504040204" pitchFamily="50" charset="-128"/>
                        <a:ea typeface="メイリオ" panose="020B0604030504040204" pitchFamily="50" charset="-128"/>
                        <a:cs typeface="メイリオ" panose="020B0604030504040204" pitchFamily="50" charset="-128"/>
                      </a:endParaRPr>
                    </a:p>
                  </a:txBody>
                  <a:tcPr/>
                </a:tc>
                <a:tc>
                  <a:txBody>
                    <a:bodyPr/>
                    <a:lstStyle/>
                    <a:p>
                      <a:endParaRPr kumimoji="1" lang="en-US" altLang="ja-JP" sz="900" dirty="0" smtClean="0">
                        <a:latin typeface="メイリオ" panose="020B0604030504040204" pitchFamily="50" charset="-128"/>
                        <a:ea typeface="メイリオ" panose="020B0604030504040204" pitchFamily="50" charset="-128"/>
                        <a:cs typeface="メイリオ" panose="020B0604030504040204" pitchFamily="50" charset="-128"/>
                      </a:endParaRPr>
                    </a:p>
                  </a:txBody>
                  <a:tcPr/>
                </a:tc>
              </a:tr>
            </a:tbl>
          </a:graphicData>
        </a:graphic>
      </p:graphicFrame>
      <p:sp>
        <p:nvSpPr>
          <p:cNvPr id="13" name="ホームベース 12"/>
          <p:cNvSpPr/>
          <p:nvPr/>
        </p:nvSpPr>
        <p:spPr>
          <a:xfrm>
            <a:off x="2867025" y="8148637"/>
            <a:ext cx="962025" cy="119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4" name="ホームベース 13"/>
          <p:cNvSpPr/>
          <p:nvPr/>
        </p:nvSpPr>
        <p:spPr>
          <a:xfrm>
            <a:off x="2857499" y="8529637"/>
            <a:ext cx="1980000" cy="119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5" name="ホームベース 14"/>
          <p:cNvSpPr/>
          <p:nvPr/>
        </p:nvSpPr>
        <p:spPr>
          <a:xfrm>
            <a:off x="2867024" y="8901112"/>
            <a:ext cx="1476000" cy="119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6" name="ホームベース 15"/>
          <p:cNvSpPr/>
          <p:nvPr/>
        </p:nvSpPr>
        <p:spPr>
          <a:xfrm>
            <a:off x="3847499" y="9272587"/>
            <a:ext cx="504000" cy="119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7" name="正方形/長方形 16"/>
          <p:cNvSpPr/>
          <p:nvPr/>
        </p:nvSpPr>
        <p:spPr>
          <a:xfrm>
            <a:off x="4837499" y="7724775"/>
            <a:ext cx="544126" cy="1781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開催期間</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endParaRPr lang="en-US" altLang="ja-JP"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10</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月</a:t>
            </a:r>
            <a:endParaRPr lang="ja-JP" altLang="en-US" sz="10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9" name="正方形/長方形 18"/>
          <p:cNvSpPr/>
          <p:nvPr/>
        </p:nvSpPr>
        <p:spPr>
          <a:xfrm>
            <a:off x="2585438" y="7710487"/>
            <a:ext cx="272062" cy="1781175"/>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ja-JP" altLang="en-US"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埋立完了</a:t>
            </a:r>
            <a:endParaRPr lang="en-US" altLang="ja-JP" sz="8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nvGrpSpPr>
          <p:cNvPr id="23" name="グループ化 22"/>
          <p:cNvGrpSpPr/>
          <p:nvPr/>
        </p:nvGrpSpPr>
        <p:grpSpPr>
          <a:xfrm>
            <a:off x="1890711" y="7777161"/>
            <a:ext cx="949163" cy="119064"/>
            <a:chOff x="1852611" y="7529511"/>
            <a:chExt cx="949163" cy="119064"/>
          </a:xfrm>
        </p:grpSpPr>
        <p:sp>
          <p:nvSpPr>
            <p:cNvPr id="18" name="ホームベース 17"/>
            <p:cNvSpPr/>
            <p:nvPr/>
          </p:nvSpPr>
          <p:spPr>
            <a:xfrm>
              <a:off x="2009774" y="7529512"/>
              <a:ext cx="792000" cy="11906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正方形/長方形 19"/>
            <p:cNvSpPr/>
            <p:nvPr/>
          </p:nvSpPr>
          <p:spPr>
            <a:xfrm>
              <a:off x="1933574" y="7529512"/>
              <a:ext cx="45719"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正方形/長方形 20"/>
            <p:cNvSpPr/>
            <p:nvPr/>
          </p:nvSpPr>
          <p:spPr>
            <a:xfrm>
              <a:off x="1852611" y="7529511"/>
              <a:ext cx="45719" cy="11906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sp>
        <p:nvSpPr>
          <p:cNvPr id="22" name="テキスト ボックス 21"/>
          <p:cNvSpPr txBox="1"/>
          <p:nvPr/>
        </p:nvSpPr>
        <p:spPr>
          <a:xfrm>
            <a:off x="685799" y="6420085"/>
            <a:ext cx="5438775" cy="769441"/>
          </a:xfrm>
          <a:prstGeom prst="rect">
            <a:avLst/>
          </a:prstGeom>
          <a:noFill/>
        </p:spPr>
        <p:txBody>
          <a:bodyPr wrap="square" rtlCol="0">
            <a:spAutoFit/>
          </a:bodyPr>
          <a:lstStyle/>
          <a:p>
            <a:pPr marL="171450" indent="-171450">
              <a:buFont typeface="Arial" panose="020B0604020202020204" pitchFamily="34" charset="0"/>
              <a:buChar cha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愛知万博の例をもとに、開催までの概略工程を考慮すると、埋立工事は２０２２年度末までの完成が求められる。</a:t>
            </a:r>
            <a:endParaRPr lang="en-US" altLang="ja-JP"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marL="171450" indent="-171450">
              <a:buFont typeface="Arial" panose="020B0604020202020204" pitchFamily="34" charset="0"/>
              <a:buChar char="•"/>
            </a:pP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現在の夢</a:t>
            </a:r>
            <a:r>
              <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洲</a:t>
            </a:r>
            <a:r>
              <a:rPr lang="ja-JP" altLang="en-US" sz="11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の埋立計画からスピードアップが必要であり、埋立完了時期を考慮して、圧密沈下の促進を図るなどの対策が必要。</a:t>
            </a:r>
            <a:r>
              <a:rPr lang="ja-JP" altLang="ja-JP"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endParaRPr lang="ja-JP" altLang="en-US" sz="11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12006180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39</a:t>
            </a:fld>
            <a:endParaRPr lang="ja-JP" altLang="en-US">
              <a:solidFill>
                <a:prstClr val="black">
                  <a:tint val="75000"/>
                </a:prstClr>
              </a:solidFill>
            </a:endParaRPr>
          </a:p>
        </p:txBody>
      </p:sp>
      <p:sp>
        <p:nvSpPr>
          <p:cNvPr id="7" name="テキスト ボックス 6"/>
          <p:cNvSpPr txBox="1"/>
          <p:nvPr/>
        </p:nvSpPr>
        <p:spPr>
          <a:xfrm>
            <a:off x="2528754" y="24717"/>
            <a:ext cx="1569660" cy="369332"/>
          </a:xfrm>
          <a:prstGeom prst="rect">
            <a:avLst/>
          </a:prstGeom>
          <a:noFill/>
        </p:spPr>
        <p:txBody>
          <a:bodyPr wrap="none" rtlCol="0">
            <a:spAutoFit/>
          </a:bodyPr>
          <a:lstStyle/>
          <a:p>
            <a:r>
              <a:rPr lang="zh-TW" altLang="en-US" b="1" dirty="0">
                <a:solidFill>
                  <a:prstClr val="black"/>
                </a:solidFill>
                <a:latin typeface="メイリオ" panose="020B0604030504040204" pitchFamily="50" charset="-128"/>
                <a:ea typeface="メイリオ" panose="020B0604030504040204" pitchFamily="50" charset="-128"/>
              </a:rPr>
              <a:t>観客輸送計画</a:t>
            </a:r>
          </a:p>
        </p:txBody>
      </p:sp>
      <p:sp>
        <p:nvSpPr>
          <p:cNvPr id="9" name="テキスト ボックス 8"/>
          <p:cNvSpPr txBox="1"/>
          <p:nvPr/>
        </p:nvSpPr>
        <p:spPr>
          <a:xfrm>
            <a:off x="493413" y="1924979"/>
            <a:ext cx="6118817" cy="1264449"/>
          </a:xfrm>
          <a:prstGeom prst="rect">
            <a:avLst/>
          </a:prstGeom>
          <a:noFill/>
        </p:spPr>
        <p:txBody>
          <a:bodyPr wrap="square" rtlCol="0">
            <a:spAutoFit/>
          </a:bodyPr>
          <a:lstStyle/>
          <a:p>
            <a:pPr>
              <a:lnSpc>
                <a:spcPts val="2300"/>
              </a:lnSpc>
            </a:pPr>
            <a:r>
              <a:rPr lang="ja-JP" altLang="en-US" sz="1400" dirty="0" smtClean="0">
                <a:solidFill>
                  <a:prstClr val="black"/>
                </a:solidFill>
                <a:latin typeface="メイリオ" panose="020B0604030504040204" pitchFamily="50" charset="-128"/>
                <a:ea typeface="メイリオ" panose="020B0604030504040204" pitchFamily="50" charset="-128"/>
              </a:rPr>
              <a:t>２　鉄道系（大阪市交通局地下鉄中央線延伸線（北港テクノポート線））</a:t>
            </a:r>
          </a:p>
          <a:p>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dirty="0">
                <a:solidFill>
                  <a:prstClr val="black"/>
                </a:solidFill>
                <a:latin typeface="メイリオ" panose="020B0604030504040204" pitchFamily="50" charset="-128"/>
                <a:ea typeface="メイリオ" panose="020B0604030504040204" pitchFamily="50" charset="-128"/>
              </a:rPr>
              <a:t>最寄駅：夢洲駅（仮称</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■来場者輸送力：</a:t>
            </a:r>
            <a:r>
              <a:rPr lang="en-US" altLang="ja-JP" sz="1200" dirty="0" smtClean="0">
                <a:solidFill>
                  <a:prstClr val="black"/>
                </a:solidFill>
                <a:latin typeface="メイリオ" panose="020B0604030504040204" pitchFamily="50" charset="-128"/>
                <a:ea typeface="メイリオ" panose="020B0604030504040204" pitchFamily="50" charset="-128"/>
              </a:rPr>
              <a:t>89,300</a:t>
            </a:r>
            <a:r>
              <a:rPr lang="ja-JP" altLang="en-US" sz="1200" dirty="0" smtClean="0">
                <a:solidFill>
                  <a:prstClr val="black"/>
                </a:solidFill>
                <a:latin typeface="メイリオ" panose="020B0604030504040204" pitchFamily="50" charset="-128"/>
                <a:ea typeface="メイリオ" panose="020B0604030504040204" pitchFamily="50" charset="-128"/>
              </a:rPr>
              <a:t>人／日</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050" dirty="0" smtClean="0">
                <a:solidFill>
                  <a:prstClr val="black"/>
                </a:solidFill>
                <a:latin typeface="メイリオ" panose="020B0604030504040204" pitchFamily="50" charset="-128"/>
                <a:ea typeface="メイリオ" panose="020B0604030504040204" pitchFamily="50" charset="-128"/>
              </a:rPr>
              <a:t>　　　　・８時</a:t>
            </a:r>
            <a:r>
              <a:rPr lang="ja-JP" altLang="en-US" sz="1050" dirty="0">
                <a:solidFill>
                  <a:prstClr val="black"/>
                </a:solidFill>
                <a:latin typeface="メイリオ" panose="020B0604030504040204" pitchFamily="50" charset="-128"/>
                <a:ea typeface="メイリオ" panose="020B0604030504040204" pitchFamily="50" charset="-128"/>
              </a:rPr>
              <a:t>台～</a:t>
            </a:r>
            <a:r>
              <a:rPr lang="en-US" altLang="ja-JP" sz="1050" dirty="0">
                <a:solidFill>
                  <a:prstClr val="black"/>
                </a:solidFill>
                <a:latin typeface="メイリオ" panose="020B0604030504040204" pitchFamily="50" charset="-128"/>
                <a:ea typeface="メイリオ" panose="020B0604030504040204" pitchFamily="50" charset="-128"/>
              </a:rPr>
              <a:t>19</a:t>
            </a:r>
            <a:r>
              <a:rPr lang="ja-JP" altLang="en-US" sz="1050" dirty="0">
                <a:solidFill>
                  <a:prstClr val="black"/>
                </a:solidFill>
                <a:latin typeface="メイリオ" panose="020B0604030504040204" pitchFamily="50" charset="-128"/>
                <a:ea typeface="メイリオ" panose="020B0604030504040204" pitchFamily="50" charset="-128"/>
              </a:rPr>
              <a:t>時</a:t>
            </a:r>
            <a:r>
              <a:rPr lang="ja-JP" altLang="en-US" sz="1050" dirty="0" smtClean="0">
                <a:solidFill>
                  <a:prstClr val="black"/>
                </a:solidFill>
                <a:latin typeface="メイリオ" panose="020B0604030504040204" pitchFamily="50" charset="-128"/>
                <a:ea typeface="メイリオ" panose="020B0604030504040204" pitchFamily="50" charset="-128"/>
              </a:rPr>
              <a:t>台の輸送力</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定員</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混雑率</a:t>
            </a:r>
            <a:r>
              <a:rPr lang="en-US" altLang="ja-JP" sz="1050" dirty="0" smtClean="0">
                <a:solidFill>
                  <a:prstClr val="black"/>
                </a:solidFill>
                <a:latin typeface="メイリオ" panose="020B0604030504040204" pitchFamily="50" charset="-128"/>
                <a:ea typeface="メイリオ" panose="020B0604030504040204" pitchFamily="50" charset="-128"/>
              </a:rPr>
              <a:t>180%)</a:t>
            </a:r>
            <a:r>
              <a:rPr lang="ja-JP" altLang="en-US" sz="1050" dirty="0" smtClean="0">
                <a:solidFill>
                  <a:prstClr val="black"/>
                </a:solidFill>
                <a:latin typeface="メイリオ" panose="020B0604030504040204" pitchFamily="50" charset="-128"/>
                <a:ea typeface="メイリオ" panose="020B0604030504040204" pitchFamily="50" charset="-128"/>
              </a:rPr>
              <a:t> ＝ </a:t>
            </a:r>
            <a:r>
              <a:rPr lang="en-US" altLang="ja-JP" sz="1050" dirty="0" smtClean="0">
                <a:solidFill>
                  <a:prstClr val="black"/>
                </a:solidFill>
                <a:latin typeface="メイリオ" panose="020B0604030504040204" pitchFamily="50" charset="-128"/>
                <a:ea typeface="メイリオ" panose="020B0604030504040204" pitchFamily="50" charset="-128"/>
              </a:rPr>
              <a:t>178,600</a:t>
            </a:r>
            <a:r>
              <a:rPr lang="ja-JP" altLang="en-US" sz="1050" dirty="0">
                <a:solidFill>
                  <a:prstClr val="black"/>
                </a:solidFill>
                <a:latin typeface="メイリオ" panose="020B0604030504040204" pitchFamily="50" charset="-128"/>
                <a:ea typeface="メイリオ" panose="020B0604030504040204" pitchFamily="50" charset="-128"/>
              </a:rPr>
              <a:t>人／</a:t>
            </a:r>
            <a:r>
              <a:rPr lang="ja-JP" altLang="en-US" sz="1050" dirty="0" smtClean="0">
                <a:solidFill>
                  <a:prstClr val="black"/>
                </a:solidFill>
                <a:latin typeface="メイリオ" panose="020B0604030504040204" pitchFamily="50" charset="-128"/>
                <a:ea typeface="メイリオ" panose="020B0604030504040204" pitchFamily="50" charset="-128"/>
              </a:rPr>
              <a:t>日</a:t>
            </a:r>
            <a:endParaRPr lang="en-US" altLang="ja-JP" sz="1050" dirty="0" smtClean="0">
              <a:solidFill>
                <a:prstClr val="black"/>
              </a:solidFill>
              <a:latin typeface="メイリオ" panose="020B0604030504040204" pitchFamily="50" charset="-128"/>
              <a:ea typeface="メイリオ" panose="020B0604030504040204" pitchFamily="50" charset="-128"/>
            </a:endParaRPr>
          </a:p>
          <a:p>
            <a:r>
              <a:rPr lang="ja-JP" altLang="en-US" sz="1050" dirty="0" smtClean="0">
                <a:solidFill>
                  <a:prstClr val="black"/>
                </a:solidFill>
                <a:latin typeface="メイリオ" panose="020B0604030504040204" pitchFamily="50" charset="-128"/>
                <a:ea typeface="メイリオ" panose="020B0604030504040204" pitchFamily="50" charset="-128"/>
              </a:rPr>
              <a:t>　　　　・通常時利用者を輸送力の</a:t>
            </a:r>
            <a:r>
              <a:rPr lang="en-US" altLang="ja-JP" sz="1050" dirty="0" smtClean="0">
                <a:solidFill>
                  <a:prstClr val="black"/>
                </a:solidFill>
                <a:latin typeface="メイリオ" panose="020B0604030504040204" pitchFamily="50" charset="-128"/>
                <a:ea typeface="メイリオ" panose="020B0604030504040204" pitchFamily="50" charset="-128"/>
              </a:rPr>
              <a:t>50%(89,300</a:t>
            </a:r>
            <a:r>
              <a:rPr lang="ja-JP" altLang="en-US" sz="1050" dirty="0" smtClean="0">
                <a:solidFill>
                  <a:prstClr val="black"/>
                </a:solidFill>
                <a:latin typeface="メイリオ" panose="020B0604030504040204" pitchFamily="50" charset="-128"/>
                <a:ea typeface="メイリオ" panose="020B0604030504040204" pitchFamily="50" charset="-128"/>
              </a:rPr>
              <a:t>人</a:t>
            </a:r>
            <a:r>
              <a:rPr lang="en-US" altLang="ja-JP" sz="1050" dirty="0" smtClean="0">
                <a:solidFill>
                  <a:prstClr val="black"/>
                </a:solidFill>
                <a:latin typeface="メイリオ" panose="020B0604030504040204" pitchFamily="50" charset="-128"/>
                <a:ea typeface="メイリオ" panose="020B0604030504040204" pitchFamily="50" charset="-128"/>
              </a:rPr>
              <a:t>)</a:t>
            </a:r>
            <a:r>
              <a:rPr lang="ja-JP" altLang="en-US" sz="1050" dirty="0" smtClean="0">
                <a:solidFill>
                  <a:prstClr val="black"/>
                </a:solidFill>
                <a:latin typeface="メイリオ" panose="020B0604030504040204" pitchFamily="50" charset="-128"/>
                <a:ea typeface="メイリオ" panose="020B0604030504040204" pitchFamily="50" charset="-128"/>
              </a:rPr>
              <a:t>と想定し、差し引いて算出</a:t>
            </a:r>
            <a:endParaRPr lang="en-US" altLang="ja-JP" sz="105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■鉄道利用来場者の想定：</a:t>
            </a:r>
            <a:r>
              <a:rPr lang="en-US" altLang="ja-JP" sz="1200" dirty="0" smtClean="0">
                <a:solidFill>
                  <a:prstClr val="black"/>
                </a:solidFill>
                <a:latin typeface="メイリオ" panose="020B0604030504040204" pitchFamily="50" charset="-128"/>
                <a:ea typeface="メイリオ" panose="020B0604030504040204" pitchFamily="50" charset="-128"/>
              </a:rPr>
              <a:t>121,770</a:t>
            </a:r>
            <a:r>
              <a:rPr lang="ja-JP" altLang="en-US" sz="1200" dirty="0" smtClean="0">
                <a:solidFill>
                  <a:prstClr val="black"/>
                </a:solidFill>
                <a:latin typeface="メイリオ" panose="020B0604030504040204" pitchFamily="50" charset="-128"/>
                <a:ea typeface="メイリオ" panose="020B0604030504040204" pitchFamily="50" charset="-128"/>
              </a:rPr>
              <a:t>人／日</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10" name="テキスト ボックス 9"/>
          <p:cNvSpPr txBox="1"/>
          <p:nvPr/>
        </p:nvSpPr>
        <p:spPr>
          <a:xfrm>
            <a:off x="819148" y="3189428"/>
            <a:ext cx="5715000" cy="1015663"/>
          </a:xfrm>
          <a:prstGeom prst="rect">
            <a:avLst/>
          </a:prstGeom>
          <a:noFill/>
          <a:ln>
            <a:solidFill>
              <a:schemeClr val="tx1"/>
            </a:solidFill>
          </a:ln>
        </p:spPr>
        <p:txBody>
          <a:bodyPr wrap="square" rtlCol="0">
            <a:spAutoFit/>
          </a:bodyPr>
          <a:lstStyle/>
          <a:p>
            <a:pPr algn="ctr"/>
            <a:r>
              <a:rPr lang="ja-JP" altLang="en-US" sz="1200" dirty="0" smtClean="0">
                <a:solidFill>
                  <a:prstClr val="black"/>
                </a:solidFill>
                <a:latin typeface="メイリオ" panose="020B0604030504040204" pitchFamily="50" charset="-128"/>
                <a:ea typeface="メイリオ" panose="020B0604030504040204" pitchFamily="50" charset="-128"/>
              </a:rPr>
              <a:t>鉄道系入場者数　－　地下鉄中央線輸送力　＝　不足輸送力</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gn="ct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zh-TW" sz="1200" dirty="0" smtClean="0">
                <a:solidFill>
                  <a:prstClr val="black"/>
                </a:solidFill>
                <a:latin typeface="メイリオ" panose="020B0604030504040204" pitchFamily="50" charset="-128"/>
                <a:ea typeface="メイリオ" panose="020B0604030504040204" pitchFamily="50" charset="-128"/>
              </a:rPr>
              <a:t>121,770</a:t>
            </a:r>
            <a:r>
              <a:rPr lang="zh-TW" altLang="en-US" sz="1200" dirty="0">
                <a:solidFill>
                  <a:prstClr val="black"/>
                </a:solidFill>
                <a:latin typeface="メイリオ" panose="020B0604030504040204" pitchFamily="50" charset="-128"/>
                <a:ea typeface="メイリオ" panose="020B0604030504040204" pitchFamily="50" charset="-128"/>
              </a:rPr>
              <a:t>人／</a:t>
            </a:r>
            <a:r>
              <a:rPr lang="zh-TW" altLang="en-US" sz="1200" dirty="0" smtClean="0">
                <a:solidFill>
                  <a:prstClr val="black"/>
                </a:solidFill>
                <a:latin typeface="メイリオ" panose="020B0604030504040204" pitchFamily="50" charset="-128"/>
                <a:ea typeface="メイリオ" panose="020B0604030504040204" pitchFamily="50" charset="-128"/>
              </a:rPr>
              <a:t>日</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89,300</a:t>
            </a:r>
            <a:r>
              <a:rPr lang="ja-JP" altLang="en-US" sz="1200" dirty="0">
                <a:solidFill>
                  <a:prstClr val="black"/>
                </a:solidFill>
                <a:latin typeface="メイリオ" panose="020B0604030504040204" pitchFamily="50" charset="-128"/>
                <a:ea typeface="メイリオ" panose="020B0604030504040204" pitchFamily="50" charset="-128"/>
              </a:rPr>
              <a:t>人／</a:t>
            </a:r>
            <a:r>
              <a:rPr lang="ja-JP" altLang="en-US" sz="1200" dirty="0" smtClean="0">
                <a:solidFill>
                  <a:prstClr val="black"/>
                </a:solidFill>
                <a:latin typeface="メイリオ" panose="020B0604030504040204" pitchFamily="50" charset="-128"/>
                <a:ea typeface="メイリオ" panose="020B0604030504040204" pitchFamily="50" charset="-128"/>
              </a:rPr>
              <a:t>日　　　＝  </a:t>
            </a:r>
            <a:r>
              <a:rPr lang="en-US" altLang="ja-JP" sz="1200" dirty="0" smtClean="0">
                <a:solidFill>
                  <a:prstClr val="black"/>
                </a:solidFill>
                <a:latin typeface="メイリオ" panose="020B0604030504040204" pitchFamily="50" charset="-128"/>
                <a:ea typeface="メイリオ" panose="020B0604030504040204" pitchFamily="50" charset="-128"/>
              </a:rPr>
              <a:t>32,470</a:t>
            </a:r>
            <a:r>
              <a:rPr lang="zh-TW" altLang="en-US" sz="1200" dirty="0" smtClean="0">
                <a:solidFill>
                  <a:prstClr val="black"/>
                </a:solidFill>
                <a:latin typeface="メイリオ" panose="020B0604030504040204" pitchFamily="50" charset="-128"/>
                <a:ea typeface="メイリオ" panose="020B0604030504040204" pitchFamily="50" charset="-128"/>
              </a:rPr>
              <a:t>人</a:t>
            </a:r>
            <a:r>
              <a:rPr lang="zh-TW" altLang="en-US" sz="1200" dirty="0">
                <a:solidFill>
                  <a:prstClr val="black"/>
                </a:solidFill>
                <a:latin typeface="メイリオ" panose="020B0604030504040204" pitchFamily="50" charset="-128"/>
                <a:ea typeface="メイリオ" panose="020B0604030504040204" pitchFamily="50" charset="-128"/>
              </a:rPr>
              <a:t>／</a:t>
            </a:r>
            <a:r>
              <a:rPr lang="zh-TW" altLang="en-US" sz="1200" dirty="0" smtClean="0">
                <a:solidFill>
                  <a:prstClr val="black"/>
                </a:solidFill>
                <a:latin typeface="メイリオ" panose="020B0604030504040204" pitchFamily="50" charset="-128"/>
                <a:ea typeface="メイリオ" panose="020B0604030504040204" pitchFamily="50" charset="-128"/>
              </a:rPr>
              <a:t>日</a:t>
            </a:r>
            <a:endParaRPr lang="en-US" altLang="zh-TW" sz="1200" dirty="0" smtClean="0">
              <a:solidFill>
                <a:prstClr val="black"/>
              </a:solidFill>
              <a:latin typeface="メイリオ" panose="020B0604030504040204" pitchFamily="50" charset="-128"/>
              <a:ea typeface="メイリオ" panose="020B0604030504040204" pitchFamily="50" charset="-128"/>
            </a:endParaRPr>
          </a:p>
          <a:p>
            <a:pPr algn="ctr"/>
            <a:endParaRPr lang="en-US" altLang="zh-TW" sz="1200" dirty="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地下鉄中央線輸送力の</a:t>
            </a:r>
            <a:r>
              <a:rPr lang="ja-JP" altLang="en-US" sz="1200" dirty="0" smtClean="0">
                <a:solidFill>
                  <a:prstClr val="black"/>
                </a:solidFill>
                <a:latin typeface="メイリオ" panose="020B0604030504040204" pitchFamily="50" charset="-128"/>
                <a:ea typeface="メイリオ" panose="020B0604030504040204" pitchFamily="50" charset="-128"/>
              </a:rPr>
              <a:t>不足分</a:t>
            </a:r>
            <a:r>
              <a:rPr lang="en-US" altLang="ja-JP" sz="1200" dirty="0" smtClean="0">
                <a:solidFill>
                  <a:prstClr val="black"/>
                </a:solidFill>
                <a:latin typeface="メイリオ" panose="020B0604030504040204" pitchFamily="50" charset="-128"/>
                <a:ea typeface="メイリオ" panose="020B0604030504040204" pitchFamily="50" charset="-128"/>
              </a:rPr>
              <a:t>32,470</a:t>
            </a:r>
            <a:r>
              <a:rPr lang="ja-JP" altLang="en-US" sz="1200" dirty="0" smtClean="0">
                <a:solidFill>
                  <a:prstClr val="black"/>
                </a:solidFill>
                <a:latin typeface="メイリオ" panose="020B0604030504040204" pitchFamily="50" charset="-128"/>
                <a:ea typeface="メイリオ" panose="020B0604030504040204" pitchFamily="50" charset="-128"/>
              </a:rPr>
              <a:t>人／日を</a:t>
            </a:r>
            <a:r>
              <a:rPr lang="ja-JP" altLang="en-US" sz="1200" dirty="0">
                <a:solidFill>
                  <a:prstClr val="black"/>
                </a:solidFill>
                <a:latin typeface="メイリオ" panose="020B0604030504040204" pitchFamily="50" charset="-128"/>
                <a:ea typeface="メイリオ" panose="020B0604030504040204" pitchFamily="50" charset="-128"/>
              </a:rPr>
              <a:t>都心部からのシャトルバスで</a:t>
            </a:r>
            <a:r>
              <a:rPr lang="ja-JP" altLang="en-US" sz="1200" dirty="0" smtClean="0">
                <a:solidFill>
                  <a:prstClr val="black"/>
                </a:solidFill>
                <a:latin typeface="メイリオ" panose="020B0604030504040204" pitchFamily="50" charset="-128"/>
                <a:ea typeface="メイリオ" panose="020B0604030504040204" pitchFamily="50" charset="-128"/>
              </a:rPr>
              <a:t>対応</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　梅田、難波等のターミナルから計</a:t>
            </a:r>
            <a:r>
              <a:rPr lang="en-US" altLang="ja-JP" sz="1200" dirty="0" smtClean="0">
                <a:solidFill>
                  <a:prstClr val="black"/>
                </a:solidFill>
                <a:latin typeface="メイリオ" panose="020B0604030504040204" pitchFamily="50" charset="-128"/>
                <a:ea typeface="メイリオ" panose="020B0604030504040204" pitchFamily="50" charset="-128"/>
              </a:rPr>
              <a:t>174</a:t>
            </a:r>
            <a:r>
              <a:rPr lang="ja-JP" altLang="en-US" sz="1200" dirty="0" smtClean="0">
                <a:solidFill>
                  <a:prstClr val="black"/>
                </a:solidFill>
                <a:latin typeface="メイリオ" panose="020B0604030504040204" pitchFamily="50" charset="-128"/>
                <a:ea typeface="メイリオ" panose="020B0604030504040204" pitchFamily="50" charset="-128"/>
              </a:rPr>
              <a:t>便／日を運行</a:t>
            </a:r>
            <a:r>
              <a:rPr lang="zh-TW" altLang="en-US" sz="1200" dirty="0">
                <a:solidFill>
                  <a:prstClr val="black"/>
                </a:solidFill>
                <a:latin typeface="メイリオ" panose="020B0604030504040204" pitchFamily="50" charset="-128"/>
                <a:ea typeface="メイリオ" panose="020B0604030504040204" pitchFamily="50" charset="-128"/>
              </a:rPr>
              <a:t>　</a:t>
            </a:r>
          </a:p>
        </p:txBody>
      </p:sp>
      <p:sp>
        <p:nvSpPr>
          <p:cNvPr id="11" name="テキスト ボックス 10"/>
          <p:cNvSpPr txBox="1"/>
          <p:nvPr/>
        </p:nvSpPr>
        <p:spPr>
          <a:xfrm>
            <a:off x="410816" y="395801"/>
            <a:ext cx="1210588" cy="400110"/>
          </a:xfrm>
          <a:prstGeom prst="rect">
            <a:avLst/>
          </a:prstGeom>
          <a:noFill/>
        </p:spPr>
        <p:txBody>
          <a:bodyPr wrap="none" rtlCol="0">
            <a:spAutoFit/>
          </a:bodyPr>
          <a:lstStyle/>
          <a:p>
            <a:r>
              <a:rPr lang="en-US" altLang="ja-JP" sz="2000" dirty="0" smtClean="0">
                <a:solidFill>
                  <a:prstClr val="black"/>
                </a:solidFill>
                <a:latin typeface="メイリオ" panose="020B0604030504040204" pitchFamily="50" charset="-128"/>
                <a:ea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rPr>
              <a:t>概要</a:t>
            </a:r>
            <a:r>
              <a:rPr lang="en-US" altLang="ja-JP" sz="2000" dirty="0" smtClean="0">
                <a:solidFill>
                  <a:prstClr val="black"/>
                </a:solidFill>
                <a:latin typeface="メイリオ" panose="020B0604030504040204" pitchFamily="50" charset="-128"/>
                <a:ea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93412" y="4401180"/>
            <a:ext cx="6221703" cy="861774"/>
          </a:xfrm>
          <a:prstGeom prst="rect">
            <a:avLst/>
          </a:prstGeom>
          <a:noFill/>
          <a:ln>
            <a:no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rPr>
              <a:t>３　道路系</a:t>
            </a:r>
            <a:endParaRPr lang="en-US" altLang="ja-JP" sz="14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■自動車による来場者の想定：</a:t>
            </a:r>
            <a:r>
              <a:rPr lang="en-US" altLang="ja-JP" sz="1200" dirty="0" smtClean="0">
                <a:solidFill>
                  <a:prstClr val="black"/>
                </a:solidFill>
                <a:latin typeface="メイリオ" panose="020B0604030504040204" pitchFamily="50" charset="-128"/>
                <a:ea typeface="メイリオ" panose="020B0604030504040204" pitchFamily="50" charset="-128"/>
              </a:rPr>
              <a:t>119,310</a:t>
            </a:r>
            <a:r>
              <a:rPr lang="ja-JP" altLang="en-US" sz="1200" dirty="0" smtClean="0">
                <a:solidFill>
                  <a:prstClr val="black"/>
                </a:solidFill>
                <a:latin typeface="メイリオ" panose="020B0604030504040204" pitchFamily="50" charset="-128"/>
                <a:ea typeface="メイリオ" panose="020B0604030504040204" pitchFamily="50" charset="-128"/>
              </a:rPr>
              <a:t>人／日</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・自家用車：</a:t>
            </a:r>
            <a:r>
              <a:rPr lang="en-US" altLang="ja-JP" sz="1200" dirty="0" smtClean="0">
                <a:solidFill>
                  <a:prstClr val="black"/>
                </a:solidFill>
                <a:latin typeface="メイリオ" panose="020B0604030504040204" pitchFamily="50" charset="-128"/>
                <a:ea typeface="メイリオ" panose="020B0604030504040204" pitchFamily="50" charset="-128"/>
              </a:rPr>
              <a:t>68,390</a:t>
            </a:r>
            <a:r>
              <a:rPr lang="ja-JP" altLang="en-US" sz="1200" dirty="0" smtClean="0">
                <a:solidFill>
                  <a:prstClr val="black"/>
                </a:solidFill>
                <a:latin typeface="メイリオ" panose="020B0604030504040204" pitchFamily="50" charset="-128"/>
                <a:ea typeface="メイリオ" panose="020B0604030504040204" pitchFamily="50" charset="-128"/>
              </a:rPr>
              <a:t>人</a:t>
            </a:r>
            <a:r>
              <a:rPr lang="en-US" altLang="ja-JP" sz="1200" dirty="0" smtClean="0">
                <a:solidFill>
                  <a:prstClr val="black"/>
                </a:solidFill>
                <a:latin typeface="メイリオ" panose="020B0604030504040204" pitchFamily="50" charset="-128"/>
                <a:ea typeface="メイリオ" panose="020B0604030504040204" pitchFamily="50" charset="-128"/>
              </a:rPr>
              <a:t>(57.3%</a:t>
            </a:r>
            <a:r>
              <a:rPr lang="ja-JP" altLang="en-US" sz="1200" dirty="0" smtClean="0">
                <a:solidFill>
                  <a:prstClr val="black"/>
                </a:solidFill>
                <a:latin typeface="メイリオ" panose="020B0604030504040204" pitchFamily="50" charset="-128"/>
                <a:ea typeface="メイリオ" panose="020B0604030504040204" pitchFamily="50" charset="-128"/>
              </a:rPr>
              <a:t>　愛知万博参考</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24,430</a:t>
            </a:r>
            <a:r>
              <a:rPr lang="ja-JP" altLang="en-US" sz="1200" dirty="0" smtClean="0">
                <a:solidFill>
                  <a:prstClr val="black"/>
                </a:solidFill>
                <a:latin typeface="メイリオ" panose="020B0604030504040204" pitchFamily="50" charset="-128"/>
                <a:ea typeface="メイリオ" panose="020B0604030504040204" pitchFamily="50" charset="-128"/>
              </a:rPr>
              <a:t>台</a:t>
            </a:r>
            <a:r>
              <a:rPr lang="en-US" altLang="ja-JP" sz="1200" dirty="0" smtClean="0">
                <a:solidFill>
                  <a:prstClr val="black"/>
                </a:solidFill>
                <a:latin typeface="メイリオ" panose="020B0604030504040204" pitchFamily="50" charset="-128"/>
                <a:ea typeface="メイリオ" panose="020B0604030504040204" pitchFamily="50" charset="-128"/>
              </a:rPr>
              <a:t>(2.8</a:t>
            </a:r>
            <a:r>
              <a:rPr lang="ja-JP" altLang="en-US" sz="1200" dirty="0" smtClean="0">
                <a:solidFill>
                  <a:prstClr val="black"/>
                </a:solidFill>
                <a:latin typeface="メイリオ" panose="020B0604030504040204" pitchFamily="50" charset="-128"/>
                <a:ea typeface="メイリオ" panose="020B0604030504040204" pitchFamily="50" charset="-128"/>
              </a:rPr>
              <a:t>人同乗／台</a:t>
            </a:r>
            <a:r>
              <a:rPr lang="en-US" altLang="ja-JP" sz="1200" dirty="0" smtClean="0">
                <a:solidFill>
                  <a:prstClr val="black"/>
                </a:solidFill>
                <a:latin typeface="メイリオ" panose="020B0604030504040204" pitchFamily="50" charset="-128"/>
                <a:ea typeface="メイリオ" panose="020B0604030504040204" pitchFamily="50" charset="-128"/>
              </a:rPr>
              <a:t>)</a:t>
            </a: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・団体バス：</a:t>
            </a:r>
            <a:r>
              <a:rPr lang="en-US" altLang="ja-JP" sz="1200" dirty="0" smtClean="0">
                <a:solidFill>
                  <a:prstClr val="black"/>
                </a:solidFill>
                <a:latin typeface="メイリオ" panose="020B0604030504040204" pitchFamily="50" charset="-128"/>
                <a:ea typeface="メイリオ" panose="020B0604030504040204" pitchFamily="50" charset="-128"/>
              </a:rPr>
              <a:t>50,920</a:t>
            </a:r>
            <a:r>
              <a:rPr lang="ja-JP" altLang="en-US" sz="1200" dirty="0" smtClean="0">
                <a:solidFill>
                  <a:prstClr val="black"/>
                </a:solidFill>
                <a:latin typeface="メイリオ" panose="020B0604030504040204" pitchFamily="50" charset="-128"/>
                <a:ea typeface="メイリオ" panose="020B0604030504040204" pitchFamily="50" charset="-128"/>
              </a:rPr>
              <a:t>人</a:t>
            </a:r>
            <a:r>
              <a:rPr lang="en-US" altLang="ja-JP" sz="1200" dirty="0" smtClean="0">
                <a:solidFill>
                  <a:prstClr val="black"/>
                </a:solidFill>
                <a:latin typeface="メイリオ" panose="020B0604030504040204" pitchFamily="50" charset="-128"/>
                <a:ea typeface="メイリオ" panose="020B0604030504040204" pitchFamily="50" charset="-128"/>
              </a:rPr>
              <a:t>(42.7%</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1,460</a:t>
            </a:r>
            <a:r>
              <a:rPr lang="ja-JP" altLang="en-US" sz="1200" dirty="0" smtClean="0">
                <a:solidFill>
                  <a:prstClr val="black"/>
                </a:solidFill>
                <a:latin typeface="メイリオ" panose="020B0604030504040204" pitchFamily="50" charset="-128"/>
                <a:ea typeface="メイリオ" panose="020B0604030504040204" pitchFamily="50" charset="-128"/>
              </a:rPr>
              <a:t>台</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35</a:t>
            </a:r>
            <a:r>
              <a:rPr lang="ja-JP" altLang="en-US" sz="1200" dirty="0" smtClean="0">
                <a:solidFill>
                  <a:prstClr val="black"/>
                </a:solidFill>
                <a:latin typeface="メイリオ" panose="020B0604030504040204" pitchFamily="50" charset="-128"/>
                <a:ea typeface="メイリオ" panose="020B0604030504040204" pitchFamily="50" charset="-128"/>
              </a:rPr>
              <a:t>人同乗／台</a:t>
            </a:r>
            <a:r>
              <a:rPr lang="en-US" altLang="ja-JP" sz="1200" dirty="0" smtClean="0">
                <a:solidFill>
                  <a:prstClr val="black"/>
                </a:solidFill>
                <a:latin typeface="メイリオ" panose="020B0604030504040204" pitchFamily="50" charset="-128"/>
                <a:ea typeface="メイリオ" panose="020B0604030504040204" pitchFamily="50" charset="-128"/>
              </a:rPr>
              <a:t>)</a:t>
            </a:r>
          </a:p>
        </p:txBody>
      </p:sp>
      <p:sp>
        <p:nvSpPr>
          <p:cNvPr id="13" name="テキスト ボックス 12"/>
          <p:cNvSpPr txBox="1"/>
          <p:nvPr/>
        </p:nvSpPr>
        <p:spPr>
          <a:xfrm>
            <a:off x="493414" y="717429"/>
            <a:ext cx="6221703" cy="1446550"/>
          </a:xfrm>
          <a:prstGeom prst="rect">
            <a:avLst/>
          </a:prstGeom>
          <a:noFill/>
          <a:ln>
            <a:no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rPr>
              <a:t>１　観客輸送計画用来場者数の想定</a:t>
            </a:r>
            <a:endParaRPr lang="en-US" altLang="ja-JP" sz="1400" dirty="0" smtClean="0">
              <a:solidFill>
                <a:prstClr val="black"/>
              </a:solidFill>
              <a:latin typeface="メイリオ" panose="020B0604030504040204" pitchFamily="50" charset="-128"/>
              <a:ea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（３千万人来場ベース、比率等</a:t>
            </a:r>
            <a:r>
              <a:rPr lang="en-US" altLang="ja-JP" sz="1200" dirty="0" smtClean="0">
                <a:solidFill>
                  <a:prstClr val="black"/>
                </a:solidFill>
                <a:latin typeface="メイリオ" panose="020B0604030504040204" pitchFamily="50" charset="-128"/>
                <a:ea typeface="メイリオ" panose="020B0604030504040204" pitchFamily="50" charset="-128"/>
              </a:rPr>
              <a:t>2005</a:t>
            </a:r>
            <a:r>
              <a:rPr lang="ja-JP" altLang="en-US" sz="1200" dirty="0" smtClean="0">
                <a:solidFill>
                  <a:prstClr val="black"/>
                </a:solidFill>
                <a:latin typeface="メイリオ" panose="020B0604030504040204" pitchFamily="50" charset="-128"/>
                <a:ea typeface="メイリオ" panose="020B0604030504040204" pitchFamily="50" charset="-128"/>
              </a:rPr>
              <a:t>年日本国際博覧会</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愛知万博</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実績参考）</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■来場者：</a:t>
            </a:r>
            <a:r>
              <a:rPr lang="en-US" altLang="ja-JP" sz="1200" dirty="0" smtClean="0">
                <a:solidFill>
                  <a:prstClr val="black"/>
                </a:solidFill>
                <a:latin typeface="メイリオ" panose="020B0604030504040204" pitchFamily="50" charset="-128"/>
                <a:ea typeface="メイリオ" panose="020B0604030504040204" pitchFamily="50" charset="-128"/>
              </a:rPr>
              <a:t>246,000</a:t>
            </a:r>
            <a:r>
              <a:rPr lang="ja-JP" altLang="en-US" sz="1200" dirty="0" smtClean="0">
                <a:solidFill>
                  <a:prstClr val="black"/>
                </a:solidFill>
                <a:latin typeface="メイリオ" panose="020B0604030504040204" pitchFamily="50" charset="-128"/>
                <a:ea typeface="メイリオ" panose="020B0604030504040204" pitchFamily="50" charset="-128"/>
              </a:rPr>
              <a:t>人／日（来場者数上位</a:t>
            </a:r>
            <a:r>
              <a:rPr lang="en-US" altLang="ja-JP" sz="1200" dirty="0" smtClean="0">
                <a:solidFill>
                  <a:prstClr val="black"/>
                </a:solidFill>
                <a:latin typeface="メイリオ" panose="020B0604030504040204" pitchFamily="50" charset="-128"/>
                <a:ea typeface="メイリオ" panose="020B0604030504040204" pitchFamily="50" charset="-128"/>
              </a:rPr>
              <a:t>20</a:t>
            </a:r>
            <a:r>
              <a:rPr lang="ja-JP" altLang="en-US" sz="1200" dirty="0" smtClean="0">
                <a:solidFill>
                  <a:prstClr val="black"/>
                </a:solidFill>
                <a:latin typeface="メイリオ" panose="020B0604030504040204" pitchFamily="50" charset="-128"/>
                <a:ea typeface="メイリオ" panose="020B0604030504040204" pitchFamily="50" charset="-128"/>
              </a:rPr>
              <a:t>日の平均来場者数）</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・鉄道利用　：</a:t>
            </a:r>
            <a:r>
              <a:rPr lang="en-US" altLang="ja-JP" sz="1200" dirty="0" smtClean="0">
                <a:solidFill>
                  <a:prstClr val="black"/>
                </a:solidFill>
                <a:latin typeface="メイリオ" panose="020B0604030504040204" pitchFamily="50" charset="-128"/>
                <a:ea typeface="メイリオ" panose="020B0604030504040204" pitchFamily="50" charset="-128"/>
              </a:rPr>
              <a:t>121,770</a:t>
            </a:r>
            <a:r>
              <a:rPr lang="ja-JP" altLang="en-US" sz="1200" dirty="0" smtClean="0">
                <a:solidFill>
                  <a:prstClr val="black"/>
                </a:solidFill>
                <a:latin typeface="メイリオ" panose="020B0604030504040204" pitchFamily="50" charset="-128"/>
                <a:ea typeface="メイリオ" panose="020B0604030504040204" pitchFamily="50" charset="-128"/>
              </a:rPr>
              <a:t>人／日（</a:t>
            </a:r>
            <a:r>
              <a:rPr lang="en-US" altLang="ja-JP" sz="1200" dirty="0" smtClean="0">
                <a:solidFill>
                  <a:prstClr val="black"/>
                </a:solidFill>
                <a:latin typeface="メイリオ" panose="020B0604030504040204" pitchFamily="50" charset="-128"/>
                <a:ea typeface="メイリオ" panose="020B0604030504040204" pitchFamily="50" charset="-128"/>
              </a:rPr>
              <a:t>49.5%</a:t>
            </a:r>
            <a:r>
              <a:rPr lang="ja-JP" altLang="en-US" sz="1200" dirty="0" smtClean="0">
                <a:solidFill>
                  <a:prstClr val="black"/>
                </a:solidFill>
                <a:latin typeface="メイリオ" panose="020B0604030504040204" pitchFamily="50" charset="-128"/>
                <a:ea typeface="メイリオ" panose="020B0604030504040204" pitchFamily="50" charset="-128"/>
              </a:rPr>
              <a:t>／愛知万博実績参考）</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・自動車利用：</a:t>
            </a:r>
            <a:r>
              <a:rPr lang="en-US" altLang="ja-JP" sz="1200" dirty="0" smtClean="0">
                <a:solidFill>
                  <a:prstClr val="black"/>
                </a:solidFill>
                <a:latin typeface="メイリオ" panose="020B0604030504040204" pitchFamily="50" charset="-128"/>
                <a:ea typeface="メイリオ" panose="020B0604030504040204" pitchFamily="50" charset="-128"/>
              </a:rPr>
              <a:t>119,310</a:t>
            </a:r>
            <a:r>
              <a:rPr lang="ja-JP" altLang="en-US" sz="1200" dirty="0" smtClean="0">
                <a:solidFill>
                  <a:prstClr val="black"/>
                </a:solidFill>
                <a:latin typeface="メイリオ" panose="020B0604030504040204" pitchFamily="50" charset="-128"/>
                <a:ea typeface="メイリオ" panose="020B0604030504040204" pitchFamily="50" charset="-128"/>
              </a:rPr>
              <a:t>人／日（</a:t>
            </a:r>
            <a:r>
              <a:rPr lang="en-US" altLang="ja-JP" sz="1200" dirty="0" smtClean="0">
                <a:solidFill>
                  <a:prstClr val="black"/>
                </a:solidFill>
                <a:latin typeface="メイリオ" panose="020B0604030504040204" pitchFamily="50" charset="-128"/>
                <a:ea typeface="メイリオ" panose="020B0604030504040204" pitchFamily="50" charset="-128"/>
              </a:rPr>
              <a:t>48.5%</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（注：来場者数は</a:t>
            </a:r>
            <a:r>
              <a:rPr lang="en-US" altLang="ja-JP" sz="1200" dirty="0" smtClean="0">
                <a:solidFill>
                  <a:prstClr val="black"/>
                </a:solidFill>
                <a:latin typeface="メイリオ" panose="020B0604030504040204" pitchFamily="50" charset="-128"/>
                <a:ea typeface="メイリオ" panose="020B0604030504040204" pitchFamily="50" charset="-128"/>
              </a:rPr>
              <a:t>IR</a:t>
            </a:r>
            <a:r>
              <a:rPr lang="ja-JP" altLang="en-US" sz="1200" dirty="0" smtClean="0">
                <a:solidFill>
                  <a:prstClr val="black"/>
                </a:solidFill>
                <a:latin typeface="メイリオ" panose="020B0604030504040204" pitchFamily="50" charset="-128"/>
                <a:ea typeface="メイリオ" panose="020B0604030504040204" pitchFamily="50" charset="-128"/>
              </a:rPr>
              <a:t>の集客を見込んでいない）</a:t>
            </a:r>
            <a:endParaRPr lang="en-US" altLang="ja-JP" sz="1200" dirty="0" smtClean="0">
              <a:solidFill>
                <a:prstClr val="black"/>
              </a:solidFill>
              <a:latin typeface="メイリオ" panose="020B0604030504040204" pitchFamily="50" charset="-128"/>
              <a:ea typeface="メイリオ" panose="020B0604030504040204" pitchFamily="50" charset="-128"/>
            </a:endParaRPr>
          </a:p>
          <a:p>
            <a:endParaRPr lang="ja-JP" altLang="en-US" sz="1200" dirty="0">
              <a:solidFill>
                <a:prstClr val="black"/>
              </a:solidFill>
              <a:latin typeface="メイリオ" panose="020B0604030504040204" pitchFamily="50" charset="-128"/>
              <a:ea typeface="メイリオ"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934853978"/>
              </p:ext>
            </p:extLst>
          </p:nvPr>
        </p:nvGraphicFramePr>
        <p:xfrm>
          <a:off x="215796" y="6338895"/>
          <a:ext cx="6426516" cy="3070860"/>
        </p:xfrm>
        <a:graphic>
          <a:graphicData uri="http://schemas.openxmlformats.org/drawingml/2006/table">
            <a:tbl>
              <a:tblPr firstRow="1" firstCol="1" bandRow="1">
                <a:tableStyleId>{2D5ABB26-0587-4C30-8999-92F81FD0307C}</a:tableStyleId>
              </a:tblPr>
              <a:tblGrid>
                <a:gridCol w="253364"/>
                <a:gridCol w="476250"/>
                <a:gridCol w="2676525"/>
                <a:gridCol w="3020377"/>
              </a:tblGrid>
              <a:tr h="106927">
                <a:tc gridSpan="2">
                  <a:txBody>
                    <a:bodyPr/>
                    <a:lstStyle/>
                    <a:p>
                      <a:pPr algn="ctr">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 </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kumimoji="1" lang="ja-JP" altLang="en-US"/>
                    </a:p>
                  </a:txBody>
                  <a:tcPr/>
                </a:tc>
                <a:tc>
                  <a:txBody>
                    <a:bodyPr/>
                    <a:lstStyle/>
                    <a:p>
                      <a:pPr algn="ctr">
                        <a:spcAft>
                          <a:spcPts val="0"/>
                        </a:spcAft>
                      </a:pPr>
                      <a:r>
                        <a:rPr lang="ja-JP" sz="900" kern="0" spc="2175" dirty="0">
                          <a:effectLst/>
                          <a:latin typeface="メイリオ" panose="020B0604030504040204" pitchFamily="50" charset="-128"/>
                          <a:ea typeface="メイリオ" panose="020B0604030504040204" pitchFamily="50" charset="-128"/>
                          <a:cs typeface="メイリオ" panose="020B0604030504040204" pitchFamily="50" charset="-128"/>
                        </a:rPr>
                        <a:t>課題</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ja-JP" sz="900" kern="0" spc="825" dirty="0">
                          <a:effectLst/>
                          <a:latin typeface="メイリオ" panose="020B0604030504040204" pitchFamily="50" charset="-128"/>
                          <a:ea typeface="メイリオ" panose="020B0604030504040204" pitchFamily="50" charset="-128"/>
                          <a:cs typeface="メイリオ" panose="020B0604030504040204" pitchFamily="50" charset="-128"/>
                        </a:rPr>
                        <a:t>対策案</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r>
              <a:tr h="669782">
                <a:tc>
                  <a:txBody>
                    <a:bodyPr/>
                    <a:lstStyle/>
                    <a:p>
                      <a:pPr marL="71755" marR="71755" algn="just">
                        <a:spcAft>
                          <a:spcPts val="0"/>
                        </a:spcAft>
                      </a:pP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道路系</a:t>
                      </a: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114300" indent="-1143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■夢洲へのアクセス道路は夢舞</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大橋</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と夢咲トンネルのみ、ＩＲ整備により通行量が増加する可能性</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考慮すると</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、夢</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洲への一般車乗入れ</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を</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制限</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し</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、パーク・アンド・シャトルバスライドによる入場とすることが考えられる。</a:t>
                      </a: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114300" algn="l">
                        <a:lnSpc>
                          <a:spcPts val="1200"/>
                        </a:lnSpc>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パーク</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・アンド・シャトルバスライド用に大規模な</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駐車</a:t>
                      </a:r>
                      <a:endParaRPr lang="en-US" altLang="ja-JP" sz="900" kern="10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114300" indent="-114300" algn="l">
                        <a:lnSpc>
                          <a:spcPts val="1200"/>
                        </a:lnSpc>
                        <a:spcAft>
                          <a:spcPts val="0"/>
                        </a:spcAft>
                      </a:pPr>
                      <a:r>
                        <a:rPr lang="ja-JP" sz="900" kern="100" smtClean="0">
                          <a:effectLst/>
                          <a:latin typeface="メイリオ" panose="020B0604030504040204" pitchFamily="50" charset="-128"/>
                          <a:ea typeface="メイリオ" panose="020B0604030504040204" pitchFamily="50" charset="-128"/>
                          <a:cs typeface="メイリオ" panose="020B0604030504040204" pitchFamily="50" charset="-128"/>
                        </a:rPr>
                        <a:t>場</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の確保が必要となる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114300" indent="-114300" algn="l">
                        <a:lnSpc>
                          <a:spcPts val="1200"/>
                        </a:lnSpc>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駐車場</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～博覧会会場はＢ</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Ｒ</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Ｔ</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とすることも考えられる。</a:t>
                      </a:r>
                    </a:p>
                  </a:txBody>
                  <a:tcPr marL="53463" marR="534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188720">
                <a:tc>
                  <a:txBody>
                    <a:bodyPr/>
                    <a:lstStyle/>
                    <a:p>
                      <a:pPr marL="71755" marR="71755" algn="just">
                        <a:spcAft>
                          <a:spcPts val="0"/>
                        </a:spcAft>
                      </a:pP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vert="eaVert"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鉄道系</a:t>
                      </a: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a:txBody>
                    <a:bodyPr/>
                    <a:lstStyle/>
                    <a:p>
                      <a:pPr marL="114300" indent="-1143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■地下鉄中央線の輸送力を増強する。</a:t>
                      </a:r>
                    </a:p>
                    <a:p>
                      <a:pPr marL="114300" indent="-1143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■地下鉄中央線は、海遊館をはじめとする天保山ハーバービレッジ来場者や、咲洲の</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ATC</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や</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WTC</a:t>
                      </a:r>
                      <a:r>
                        <a:rPr lang="ja-JP" sz="900" kern="100" dirty="0" err="1">
                          <a:effectLst/>
                          <a:latin typeface="メイリオ" panose="020B0604030504040204" pitchFamily="50" charset="-128"/>
                          <a:ea typeface="メイリオ" panose="020B0604030504040204" pitchFamily="50" charset="-128"/>
                          <a:cs typeface="メイリオ" panose="020B0604030504040204" pitchFamily="50" charset="-128"/>
                        </a:rPr>
                        <a:t>への</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輸送も担っているため、博覧会入場者の利用を分散させる必要がある。</a:t>
                      </a:r>
                    </a:p>
                  </a:txBody>
                  <a:tcPr marL="53463" marR="534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114300" algn="l">
                        <a:lnSpc>
                          <a:spcPts val="1200"/>
                        </a:lnSpc>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地下鉄</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中央線を増結する。</a:t>
                      </a:r>
                    </a:p>
                    <a:p>
                      <a:pPr marL="13335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6</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両編成</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sym typeface="Wingdings" panose="05000000000000000000" pitchFamily="2" charset="2"/>
                        </a:rPr>
                        <a:t></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8</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両編成化）</a:t>
                      </a:r>
                    </a:p>
                    <a:p>
                      <a:pPr marL="133350" algn="l">
                        <a:lnSpc>
                          <a:spcPts val="1200"/>
                        </a:lnSpc>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地下鉄</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中央線の運転間隔を詰める。</a:t>
                      </a:r>
                    </a:p>
                    <a:p>
                      <a:pPr marL="247650" indent="-1143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（日中閑散期も朝</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ラッシュ時</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と同じ運転間隔とする）</a:t>
                      </a:r>
                    </a:p>
                    <a:p>
                      <a:pPr marL="361950" indent="-2286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　現在の地下鉄中央線運転間隔は最小</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3</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分</a:t>
                      </a:r>
                      <a:r>
                        <a:rPr 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45</a:t>
                      </a: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秒</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で</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あるが、地下鉄御堂筋線は最小</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分であることから、地下鉄中央線も</a:t>
                      </a: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2</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分間隔とできる可能性がある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2980">
                <a:tc gridSpan="2">
                  <a:txBody>
                    <a:bodyPr/>
                    <a:lstStyle/>
                    <a:p>
                      <a:pPr algn="ctr">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その他</a:t>
                      </a:r>
                    </a:p>
                  </a:txBody>
                  <a:tcPr marL="53463" marR="5346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tcPr>
                </a:tc>
                <a:tc hMerge="1">
                  <a:txBody>
                    <a:bodyPr/>
                    <a:lstStyle/>
                    <a:p>
                      <a:endParaRPr kumimoji="1" lang="ja-JP" altLang="en-US"/>
                    </a:p>
                  </a:txBody>
                  <a:tcPr/>
                </a:tc>
                <a:tc>
                  <a:txBody>
                    <a:bodyPr/>
                    <a:lstStyle/>
                    <a:p>
                      <a:pPr marL="114300" indent="-1143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■鉄道系、道路系以外の交通手段を設ける</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p>
                      <a:pPr marL="114300" indent="-114300" algn="l">
                        <a:lnSpc>
                          <a:spcPts val="1200"/>
                        </a:lnSpc>
                        <a:spcAft>
                          <a:spcPts val="0"/>
                        </a:spcAft>
                      </a:pPr>
                      <a:r>
                        <a:rPr lang="ja-JP" altLang="en-US"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■パーソントリップ調査により大阪市内から此花区、港区、住之江区への移動手段は自転車の利用が多いことから、自転車の受け入れも検討の余地あり。</a:t>
                      </a:r>
                      <a:endPar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114300" indent="-114300" algn="l">
                        <a:lnSpc>
                          <a:spcPts val="1200"/>
                        </a:lnSpc>
                        <a:spcAft>
                          <a:spcPts val="0"/>
                        </a:spcAft>
                      </a:pP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海上</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アクセスを確保する。</a:t>
                      </a:r>
                    </a:p>
                    <a:p>
                      <a:pPr marL="361950" indent="-228600" algn="l">
                        <a:lnSpc>
                          <a:spcPts val="1200"/>
                        </a:lnSpc>
                        <a:spcAft>
                          <a:spcPts val="0"/>
                        </a:spcAft>
                      </a:pPr>
                      <a:r>
                        <a:rPr lang="en-US" sz="900" kern="100" dirty="0">
                          <a:effectLst/>
                          <a:latin typeface="メイリオ" panose="020B0604030504040204" pitchFamily="50" charset="-128"/>
                          <a:ea typeface="メイリオ" panose="020B0604030504040204" pitchFamily="50" charset="-128"/>
                          <a:cs typeface="メイリオ" panose="020B0604030504040204" pitchFamily="50" charset="-128"/>
                        </a:rPr>
                        <a:t>ex.)</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神戸空港・神戸港、関西国際空港、ユニバーサルシティポート</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、海遊館</a:t>
                      </a: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西はとば、ほたるまち港、八軒屋浜船着場、大坂城港、湊町リバープレイス、</a:t>
                      </a:r>
                    </a:p>
                    <a:p>
                      <a:pPr marL="133350" indent="228600" algn="l">
                        <a:lnSpc>
                          <a:spcPts val="1200"/>
                        </a:lnSpc>
                        <a:spcAft>
                          <a:spcPts val="0"/>
                        </a:spcAft>
                      </a:pPr>
                      <a:r>
                        <a:rPr lang="ja-JP" sz="900" kern="100" dirty="0">
                          <a:effectLst/>
                          <a:latin typeface="メイリオ" panose="020B0604030504040204" pitchFamily="50" charset="-128"/>
                          <a:ea typeface="メイリオ" panose="020B0604030504040204" pitchFamily="50" charset="-128"/>
                          <a:cs typeface="メイリオ" panose="020B0604030504040204" pitchFamily="50" charset="-128"/>
                        </a:rPr>
                        <a:t>※湊町は水門迂回のため</a:t>
                      </a:r>
                      <a:r>
                        <a:rPr 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rPr>
                        <a:t>遠回り</a:t>
                      </a:r>
                      <a:endParaRPr lang="en-US" altLang="ja-JP" sz="900" kern="100" dirty="0" smtClean="0">
                        <a:effectLst/>
                        <a:latin typeface="メイリオ" panose="020B0604030504040204" pitchFamily="50" charset="-128"/>
                        <a:ea typeface="メイリオ" panose="020B0604030504040204" pitchFamily="50" charset="-128"/>
                        <a:cs typeface="メイリオ" panose="020B0604030504040204" pitchFamily="50" charset="-128"/>
                      </a:endParaRPr>
                    </a:p>
                  </a:txBody>
                  <a:tcPr marL="53463" marR="5346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15" name="テキスト ボックス 14"/>
          <p:cNvSpPr txBox="1"/>
          <p:nvPr/>
        </p:nvSpPr>
        <p:spPr>
          <a:xfrm>
            <a:off x="493468" y="6031118"/>
            <a:ext cx="6221703" cy="307777"/>
          </a:xfrm>
          <a:prstGeom prst="rect">
            <a:avLst/>
          </a:prstGeom>
          <a:noFill/>
          <a:ln>
            <a:no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rPr>
              <a:t>４　今後の検討課題</a:t>
            </a:r>
            <a:endParaRPr lang="en-US" altLang="ja-JP" sz="1400" dirty="0" smtClean="0">
              <a:solidFill>
                <a:prstClr val="black"/>
              </a:solidFill>
              <a:latin typeface="メイリオ" panose="020B0604030504040204" pitchFamily="50" charset="-128"/>
              <a:ea typeface="メイリオ" panose="020B0604030504040204" pitchFamily="50" charset="-128"/>
            </a:endParaRPr>
          </a:p>
        </p:txBody>
      </p:sp>
      <p:sp>
        <p:nvSpPr>
          <p:cNvPr id="16" name="テキスト ボックス 15"/>
          <p:cNvSpPr txBox="1"/>
          <p:nvPr/>
        </p:nvSpPr>
        <p:spPr>
          <a:xfrm>
            <a:off x="779932" y="5262954"/>
            <a:ext cx="5715000" cy="646331"/>
          </a:xfrm>
          <a:prstGeom prst="rect">
            <a:avLst/>
          </a:prstGeom>
          <a:noFill/>
          <a:ln>
            <a:solidFill>
              <a:schemeClr val="tx1"/>
            </a:solidFill>
          </a:ln>
        </p:spPr>
        <p:txBody>
          <a:bodyPr wrap="square" rtlCol="0">
            <a:spAutoFit/>
          </a:bodyPr>
          <a:lstStyle/>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公共交通機関の利用促進策、夢</a:t>
            </a:r>
            <a:r>
              <a:rPr lang="ja-JP" altLang="en-US" sz="1200" dirty="0">
                <a:solidFill>
                  <a:prstClr val="black"/>
                </a:solidFill>
                <a:latin typeface="メイリオ" panose="020B0604030504040204" pitchFamily="50" charset="-128"/>
                <a:ea typeface="メイリオ" panose="020B0604030504040204" pitchFamily="50" charset="-128"/>
              </a:rPr>
              <a:t>舞大橋</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北ルート</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・夢</a:t>
            </a:r>
            <a:r>
              <a:rPr lang="ja-JP" altLang="en-US" sz="1200" dirty="0">
                <a:solidFill>
                  <a:prstClr val="black"/>
                </a:solidFill>
                <a:latin typeface="メイリオ" panose="020B0604030504040204" pitchFamily="50" charset="-128"/>
                <a:ea typeface="メイリオ" panose="020B0604030504040204" pitchFamily="50" charset="-128"/>
              </a:rPr>
              <a:t>咲トンネル</a:t>
            </a:r>
            <a:r>
              <a:rPr lang="en-US" altLang="ja-JP" sz="1200" dirty="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南ルー</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ト</a:t>
            </a:r>
            <a:r>
              <a:rPr lang="en-US" altLang="ja-JP"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それぞれの混雑度に応じ、分散する交通誘導が必要</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日中の回転率も考慮した駐車場の確保が必要</a:t>
            </a:r>
            <a:r>
              <a:rPr lang="ja-JP" altLang="en-US" sz="1200" dirty="0">
                <a:solidFill>
                  <a:prstClr val="black"/>
                </a:solidFill>
                <a:latin typeface="メイリオ" panose="020B0604030504040204" pitchFamily="50" charset="-128"/>
                <a:ea typeface="メイリオ" panose="020B0604030504040204" pitchFamily="50" charset="-128"/>
              </a:rPr>
              <a:t>　</a:t>
            </a:r>
            <a:r>
              <a:rPr lang="zh-TW" altLang="en-US" sz="1200" dirty="0">
                <a:solidFill>
                  <a:prstClr val="black"/>
                </a:solidFill>
                <a:latin typeface="メイリオ" panose="020B0604030504040204" pitchFamily="50" charset="-128"/>
                <a:ea typeface="メイリオ" panose="020B0604030504040204" pitchFamily="50" charset="-128"/>
              </a:rPr>
              <a:t>　</a:t>
            </a:r>
          </a:p>
        </p:txBody>
      </p:sp>
    </p:spTree>
    <p:extLst>
      <p:ext uri="{BB962C8B-B14F-4D97-AF65-F5344CB8AC3E}">
        <p14:creationId xmlns:p14="http://schemas.microsoft.com/office/powerpoint/2010/main" val="326624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4</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r="54286"/>
          <a:stretch/>
        </p:blipFill>
        <p:spPr>
          <a:xfrm>
            <a:off x="1192530" y="1208584"/>
            <a:ext cx="5532120" cy="5290611"/>
          </a:xfrm>
          <a:prstGeom prst="rect">
            <a:avLst/>
          </a:prstGeom>
        </p:spPr>
      </p:pic>
      <p:pic>
        <p:nvPicPr>
          <p:cNvPr id="6" name="図 5"/>
          <p:cNvPicPr>
            <a:picLocks noChangeAspect="1"/>
          </p:cNvPicPr>
          <p:nvPr/>
        </p:nvPicPr>
        <p:blipFill rotWithShape="1">
          <a:blip r:embed="rId3" cstate="print">
            <a:extLst>
              <a:ext uri="{28A0092B-C50C-407E-A947-70E740481C1C}">
                <a14:useLocalDpi xmlns:a14="http://schemas.microsoft.com/office/drawing/2010/main" val="0"/>
              </a:ext>
            </a:extLst>
          </a:blip>
          <a:srcRect l="2101" r="35401"/>
          <a:stretch/>
        </p:blipFill>
        <p:spPr>
          <a:xfrm>
            <a:off x="61491" y="4339946"/>
            <a:ext cx="6663159" cy="5232845"/>
          </a:xfrm>
          <a:prstGeom prst="rect">
            <a:avLst/>
          </a:prstGeom>
        </p:spPr>
      </p:pic>
      <p:pic>
        <p:nvPicPr>
          <p:cNvPr id="8"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852"/>
          <a:stretch/>
        </p:blipFill>
        <p:spPr bwMode="auto">
          <a:xfrm>
            <a:off x="61492" y="1208586"/>
            <a:ext cx="2049604" cy="337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フリーフォーム 10"/>
          <p:cNvSpPr/>
          <p:nvPr/>
        </p:nvSpPr>
        <p:spPr>
          <a:xfrm>
            <a:off x="2239888" y="4708520"/>
            <a:ext cx="1981200" cy="1304925"/>
          </a:xfrm>
          <a:custGeom>
            <a:avLst/>
            <a:gdLst>
              <a:gd name="connsiteX0" fmla="*/ 0 w 1981200"/>
              <a:gd name="connsiteY0" fmla="*/ 581025 h 1304925"/>
              <a:gd name="connsiteX1" fmla="*/ 419100 w 1981200"/>
              <a:gd name="connsiteY1" fmla="*/ 0 h 1304925"/>
              <a:gd name="connsiteX2" fmla="*/ 1685925 w 1981200"/>
              <a:gd name="connsiteY2" fmla="*/ 247650 h 1304925"/>
              <a:gd name="connsiteX3" fmla="*/ 1981200 w 1981200"/>
              <a:gd name="connsiteY3" fmla="*/ 485775 h 1304925"/>
              <a:gd name="connsiteX4" fmla="*/ 1285875 w 1981200"/>
              <a:gd name="connsiteY4" fmla="*/ 1304925 h 1304925"/>
              <a:gd name="connsiteX5" fmla="*/ 361950 w 1981200"/>
              <a:gd name="connsiteY5" fmla="*/ 1238250 h 1304925"/>
              <a:gd name="connsiteX6" fmla="*/ 0 w 1981200"/>
              <a:gd name="connsiteY6" fmla="*/ 581025 h 1304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200" h="1304925">
                <a:moveTo>
                  <a:pt x="0" y="581025"/>
                </a:moveTo>
                <a:lnTo>
                  <a:pt x="419100" y="0"/>
                </a:lnTo>
                <a:lnTo>
                  <a:pt x="1685925" y="247650"/>
                </a:lnTo>
                <a:lnTo>
                  <a:pt x="1981200" y="485775"/>
                </a:lnTo>
                <a:lnTo>
                  <a:pt x="1285875" y="1304925"/>
                </a:lnTo>
                <a:lnTo>
                  <a:pt x="361950" y="1238250"/>
                </a:lnTo>
                <a:lnTo>
                  <a:pt x="0" y="581025"/>
                </a:lnTo>
                <a:close/>
              </a:path>
            </a:pathLst>
          </a:custGeom>
          <a:solidFill>
            <a:schemeClr val="accent2">
              <a:lumMod val="40000"/>
              <a:lumOff val="60000"/>
              <a:alpha val="31000"/>
            </a:schemeClr>
          </a:solidFill>
          <a:ln>
            <a:solidFill>
              <a:srgbClr val="FF0000"/>
            </a:solidFill>
          </a:ln>
          <a:effectLst>
            <a:glow rad="139700">
              <a:srgbClr val="FF0000">
                <a:alpha val="22000"/>
              </a:srgbClr>
            </a:glow>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2" name="図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146421" flipH="1">
            <a:off x="279994" y="4314883"/>
            <a:ext cx="1612602" cy="459868"/>
          </a:xfrm>
          <a:prstGeom prst="rect">
            <a:avLst/>
          </a:prstGeom>
        </p:spPr>
      </p:pic>
      <p:pic>
        <p:nvPicPr>
          <p:cNvPr id="14" name="図 13"/>
          <p:cNvPicPr>
            <a:picLocks noChangeAspect="1"/>
          </p:cNvPicPr>
          <p:nvPr/>
        </p:nvPicPr>
        <p:blipFill rotWithShape="1">
          <a:blip r:embed="rId6">
            <a:extLst>
              <a:ext uri="{28A0092B-C50C-407E-A947-70E740481C1C}">
                <a14:useLocalDpi xmlns:a14="http://schemas.microsoft.com/office/drawing/2010/main" val="0"/>
              </a:ext>
            </a:extLst>
          </a:blip>
          <a:srcRect l="32918" t="10787" r="32377" b="58265"/>
          <a:stretch/>
        </p:blipFill>
        <p:spPr>
          <a:xfrm rot="1278887">
            <a:off x="164463" y="4531968"/>
            <a:ext cx="1812876" cy="1087840"/>
          </a:xfrm>
          <a:prstGeom prst="rect">
            <a:avLst/>
          </a:prstGeom>
        </p:spPr>
      </p:pic>
      <p:pic>
        <p:nvPicPr>
          <p:cNvPr id="15" name="図 14"/>
          <p:cNvPicPr>
            <a:picLocks noChangeAspect="1"/>
          </p:cNvPicPr>
          <p:nvPr/>
        </p:nvPicPr>
        <p:blipFill rotWithShape="1">
          <a:blip r:embed="rId6">
            <a:extLst>
              <a:ext uri="{28A0092B-C50C-407E-A947-70E740481C1C}">
                <a14:useLocalDpi xmlns:a14="http://schemas.microsoft.com/office/drawing/2010/main" val="0"/>
              </a:ext>
            </a:extLst>
          </a:blip>
          <a:srcRect l="32918" t="10787" r="32377" b="58265"/>
          <a:stretch/>
        </p:blipFill>
        <p:spPr>
          <a:xfrm rot="19810108">
            <a:off x="397765" y="6571028"/>
            <a:ext cx="1812876" cy="1087840"/>
          </a:xfrm>
          <a:prstGeom prst="rect">
            <a:avLst/>
          </a:prstGeom>
        </p:spPr>
      </p:pic>
      <p:sp>
        <p:nvSpPr>
          <p:cNvPr id="19" name="フリーフォーム 18"/>
          <p:cNvSpPr/>
          <p:nvPr/>
        </p:nvSpPr>
        <p:spPr>
          <a:xfrm>
            <a:off x="3299460" y="5516239"/>
            <a:ext cx="1360170" cy="751887"/>
          </a:xfrm>
          <a:custGeom>
            <a:avLst/>
            <a:gdLst>
              <a:gd name="connsiteX0" fmla="*/ 1287780 w 1287780"/>
              <a:gd name="connsiteY0" fmla="*/ 525780 h 754380"/>
              <a:gd name="connsiteX1" fmla="*/ 1112520 w 1287780"/>
              <a:gd name="connsiteY1" fmla="*/ 617220 h 754380"/>
              <a:gd name="connsiteX2" fmla="*/ 1028700 w 1287780"/>
              <a:gd name="connsiteY2" fmla="*/ 723900 h 754380"/>
              <a:gd name="connsiteX3" fmla="*/ 883920 w 1287780"/>
              <a:gd name="connsiteY3" fmla="*/ 754380 h 754380"/>
              <a:gd name="connsiteX4" fmla="*/ 685800 w 1287780"/>
              <a:gd name="connsiteY4" fmla="*/ 716280 h 754380"/>
              <a:gd name="connsiteX5" fmla="*/ 15240 w 1287780"/>
              <a:gd name="connsiteY5" fmla="*/ 175260 h 754380"/>
              <a:gd name="connsiteX6" fmla="*/ 0 w 1287780"/>
              <a:gd name="connsiteY6" fmla="*/ 114300 h 754380"/>
              <a:gd name="connsiteX7" fmla="*/ 91440 w 1287780"/>
              <a:gd name="connsiteY7" fmla="*/ 0 h 754380"/>
              <a:gd name="connsiteX0" fmla="*/ 1287780 w 1287780"/>
              <a:gd name="connsiteY0" fmla="*/ 525780 h 771474"/>
              <a:gd name="connsiteX1" fmla="*/ 1112520 w 1287780"/>
              <a:gd name="connsiteY1" fmla="*/ 617220 h 771474"/>
              <a:gd name="connsiteX2" fmla="*/ 1028700 w 1287780"/>
              <a:gd name="connsiteY2" fmla="*/ 723900 h 771474"/>
              <a:gd name="connsiteX3" fmla="*/ 883920 w 1287780"/>
              <a:gd name="connsiteY3" fmla="*/ 754380 h 771474"/>
              <a:gd name="connsiteX4" fmla="*/ 685800 w 1287780"/>
              <a:gd name="connsiteY4" fmla="*/ 716280 h 771474"/>
              <a:gd name="connsiteX5" fmla="*/ 15240 w 1287780"/>
              <a:gd name="connsiteY5" fmla="*/ 175260 h 771474"/>
              <a:gd name="connsiteX6" fmla="*/ 0 w 1287780"/>
              <a:gd name="connsiteY6" fmla="*/ 114300 h 771474"/>
              <a:gd name="connsiteX7" fmla="*/ 91440 w 1287780"/>
              <a:gd name="connsiteY7" fmla="*/ 0 h 771474"/>
              <a:gd name="connsiteX0" fmla="*/ 1287780 w 1287780"/>
              <a:gd name="connsiteY0" fmla="*/ 525780 h 790575"/>
              <a:gd name="connsiteX1" fmla="*/ 1112520 w 1287780"/>
              <a:gd name="connsiteY1" fmla="*/ 617220 h 790575"/>
              <a:gd name="connsiteX2" fmla="*/ 1266825 w 1287780"/>
              <a:gd name="connsiteY2" fmla="*/ 790575 h 790575"/>
              <a:gd name="connsiteX3" fmla="*/ 883920 w 1287780"/>
              <a:gd name="connsiteY3" fmla="*/ 754380 h 790575"/>
              <a:gd name="connsiteX4" fmla="*/ 685800 w 1287780"/>
              <a:gd name="connsiteY4" fmla="*/ 716280 h 790575"/>
              <a:gd name="connsiteX5" fmla="*/ 15240 w 1287780"/>
              <a:gd name="connsiteY5" fmla="*/ 175260 h 790575"/>
              <a:gd name="connsiteX6" fmla="*/ 0 w 1287780"/>
              <a:gd name="connsiteY6" fmla="*/ 114300 h 790575"/>
              <a:gd name="connsiteX7" fmla="*/ 91440 w 1287780"/>
              <a:gd name="connsiteY7" fmla="*/ 0 h 790575"/>
              <a:gd name="connsiteX0" fmla="*/ 1112520 w 1266825"/>
              <a:gd name="connsiteY0" fmla="*/ 617220 h 790575"/>
              <a:gd name="connsiteX1" fmla="*/ 1266825 w 1266825"/>
              <a:gd name="connsiteY1" fmla="*/ 790575 h 790575"/>
              <a:gd name="connsiteX2" fmla="*/ 883920 w 1266825"/>
              <a:gd name="connsiteY2" fmla="*/ 754380 h 790575"/>
              <a:gd name="connsiteX3" fmla="*/ 685800 w 1266825"/>
              <a:gd name="connsiteY3" fmla="*/ 716280 h 790575"/>
              <a:gd name="connsiteX4" fmla="*/ 15240 w 1266825"/>
              <a:gd name="connsiteY4" fmla="*/ 175260 h 790575"/>
              <a:gd name="connsiteX5" fmla="*/ 0 w 1266825"/>
              <a:gd name="connsiteY5" fmla="*/ 114300 h 790575"/>
              <a:gd name="connsiteX6" fmla="*/ 91440 w 1266825"/>
              <a:gd name="connsiteY6" fmla="*/ 0 h 790575"/>
              <a:gd name="connsiteX0" fmla="*/ 1360170 w 1360170"/>
              <a:gd name="connsiteY0" fmla="*/ 512445 h 790575"/>
              <a:gd name="connsiteX1" fmla="*/ 1266825 w 1360170"/>
              <a:gd name="connsiteY1" fmla="*/ 790575 h 790575"/>
              <a:gd name="connsiteX2" fmla="*/ 883920 w 1360170"/>
              <a:gd name="connsiteY2" fmla="*/ 754380 h 790575"/>
              <a:gd name="connsiteX3" fmla="*/ 685800 w 1360170"/>
              <a:gd name="connsiteY3" fmla="*/ 716280 h 790575"/>
              <a:gd name="connsiteX4" fmla="*/ 15240 w 1360170"/>
              <a:gd name="connsiteY4" fmla="*/ 175260 h 790575"/>
              <a:gd name="connsiteX5" fmla="*/ 0 w 1360170"/>
              <a:gd name="connsiteY5" fmla="*/ 114300 h 790575"/>
              <a:gd name="connsiteX6" fmla="*/ 91440 w 1360170"/>
              <a:gd name="connsiteY6" fmla="*/ 0 h 790575"/>
              <a:gd name="connsiteX0" fmla="*/ 1360170 w 1360170"/>
              <a:gd name="connsiteY0" fmla="*/ 512445 h 771474"/>
              <a:gd name="connsiteX1" fmla="*/ 1057275 w 1360170"/>
              <a:gd name="connsiteY1" fmla="*/ 676275 h 771474"/>
              <a:gd name="connsiteX2" fmla="*/ 883920 w 1360170"/>
              <a:gd name="connsiteY2" fmla="*/ 754380 h 771474"/>
              <a:gd name="connsiteX3" fmla="*/ 685800 w 1360170"/>
              <a:gd name="connsiteY3" fmla="*/ 716280 h 771474"/>
              <a:gd name="connsiteX4" fmla="*/ 15240 w 1360170"/>
              <a:gd name="connsiteY4" fmla="*/ 175260 h 771474"/>
              <a:gd name="connsiteX5" fmla="*/ 0 w 1360170"/>
              <a:gd name="connsiteY5" fmla="*/ 114300 h 771474"/>
              <a:gd name="connsiteX6" fmla="*/ 91440 w 1360170"/>
              <a:gd name="connsiteY6" fmla="*/ 0 h 771474"/>
              <a:gd name="connsiteX0" fmla="*/ 1360170 w 1360170"/>
              <a:gd name="connsiteY0" fmla="*/ 512445 h 754380"/>
              <a:gd name="connsiteX1" fmla="*/ 1057275 w 1360170"/>
              <a:gd name="connsiteY1" fmla="*/ 676275 h 754380"/>
              <a:gd name="connsiteX2" fmla="*/ 883920 w 1360170"/>
              <a:gd name="connsiteY2" fmla="*/ 754380 h 754380"/>
              <a:gd name="connsiteX3" fmla="*/ 15240 w 1360170"/>
              <a:gd name="connsiteY3" fmla="*/ 175260 h 754380"/>
              <a:gd name="connsiteX4" fmla="*/ 0 w 1360170"/>
              <a:gd name="connsiteY4" fmla="*/ 114300 h 754380"/>
              <a:gd name="connsiteX5" fmla="*/ 91440 w 1360170"/>
              <a:gd name="connsiteY5" fmla="*/ 0 h 754380"/>
              <a:gd name="connsiteX0" fmla="*/ 1360170 w 1360170"/>
              <a:gd name="connsiteY0" fmla="*/ 512445 h 725805"/>
              <a:gd name="connsiteX1" fmla="*/ 1057275 w 1360170"/>
              <a:gd name="connsiteY1" fmla="*/ 676275 h 725805"/>
              <a:gd name="connsiteX2" fmla="*/ 721995 w 1360170"/>
              <a:gd name="connsiteY2" fmla="*/ 725805 h 725805"/>
              <a:gd name="connsiteX3" fmla="*/ 15240 w 1360170"/>
              <a:gd name="connsiteY3" fmla="*/ 175260 h 725805"/>
              <a:gd name="connsiteX4" fmla="*/ 0 w 1360170"/>
              <a:gd name="connsiteY4" fmla="*/ 114300 h 725805"/>
              <a:gd name="connsiteX5" fmla="*/ 91440 w 1360170"/>
              <a:gd name="connsiteY5" fmla="*/ 0 h 725805"/>
              <a:gd name="connsiteX0" fmla="*/ 1360170 w 1360170"/>
              <a:gd name="connsiteY0" fmla="*/ 512445 h 758723"/>
              <a:gd name="connsiteX1" fmla="*/ 1057275 w 1360170"/>
              <a:gd name="connsiteY1" fmla="*/ 676275 h 758723"/>
              <a:gd name="connsiteX2" fmla="*/ 721995 w 1360170"/>
              <a:gd name="connsiteY2" fmla="*/ 725805 h 758723"/>
              <a:gd name="connsiteX3" fmla="*/ 15240 w 1360170"/>
              <a:gd name="connsiteY3" fmla="*/ 175260 h 758723"/>
              <a:gd name="connsiteX4" fmla="*/ 0 w 1360170"/>
              <a:gd name="connsiteY4" fmla="*/ 114300 h 758723"/>
              <a:gd name="connsiteX5" fmla="*/ 91440 w 1360170"/>
              <a:gd name="connsiteY5" fmla="*/ 0 h 758723"/>
              <a:gd name="connsiteX0" fmla="*/ 1360170 w 1360170"/>
              <a:gd name="connsiteY0" fmla="*/ 512445 h 730534"/>
              <a:gd name="connsiteX1" fmla="*/ 1057275 w 1360170"/>
              <a:gd name="connsiteY1" fmla="*/ 676275 h 730534"/>
              <a:gd name="connsiteX2" fmla="*/ 721995 w 1360170"/>
              <a:gd name="connsiteY2" fmla="*/ 725805 h 730534"/>
              <a:gd name="connsiteX3" fmla="*/ 15240 w 1360170"/>
              <a:gd name="connsiteY3" fmla="*/ 175260 h 730534"/>
              <a:gd name="connsiteX4" fmla="*/ 0 w 1360170"/>
              <a:gd name="connsiteY4" fmla="*/ 114300 h 730534"/>
              <a:gd name="connsiteX5" fmla="*/ 91440 w 1360170"/>
              <a:gd name="connsiteY5" fmla="*/ 0 h 730534"/>
              <a:gd name="connsiteX0" fmla="*/ 1360170 w 1360170"/>
              <a:gd name="connsiteY0" fmla="*/ 512445 h 762893"/>
              <a:gd name="connsiteX1" fmla="*/ 1057275 w 1360170"/>
              <a:gd name="connsiteY1" fmla="*/ 676275 h 762893"/>
              <a:gd name="connsiteX2" fmla="*/ 721995 w 1360170"/>
              <a:gd name="connsiteY2" fmla="*/ 725805 h 762893"/>
              <a:gd name="connsiteX3" fmla="*/ 15240 w 1360170"/>
              <a:gd name="connsiteY3" fmla="*/ 175260 h 762893"/>
              <a:gd name="connsiteX4" fmla="*/ 0 w 1360170"/>
              <a:gd name="connsiteY4" fmla="*/ 114300 h 762893"/>
              <a:gd name="connsiteX5" fmla="*/ 91440 w 1360170"/>
              <a:gd name="connsiteY5" fmla="*/ 0 h 762893"/>
              <a:gd name="connsiteX0" fmla="*/ 1360170 w 1360170"/>
              <a:gd name="connsiteY0" fmla="*/ 512445 h 751887"/>
              <a:gd name="connsiteX1" fmla="*/ 1123950 w 1360170"/>
              <a:gd name="connsiteY1" fmla="*/ 647700 h 751887"/>
              <a:gd name="connsiteX2" fmla="*/ 721995 w 1360170"/>
              <a:gd name="connsiteY2" fmla="*/ 725805 h 751887"/>
              <a:gd name="connsiteX3" fmla="*/ 15240 w 1360170"/>
              <a:gd name="connsiteY3" fmla="*/ 175260 h 751887"/>
              <a:gd name="connsiteX4" fmla="*/ 0 w 1360170"/>
              <a:gd name="connsiteY4" fmla="*/ 114300 h 751887"/>
              <a:gd name="connsiteX5" fmla="*/ 91440 w 1360170"/>
              <a:gd name="connsiteY5" fmla="*/ 0 h 75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0170" h="751887">
                <a:moveTo>
                  <a:pt x="1360170" y="512445"/>
                </a:moveTo>
                <a:lnTo>
                  <a:pt x="1123950" y="647700"/>
                </a:lnTo>
                <a:cubicBezTo>
                  <a:pt x="1017588" y="683260"/>
                  <a:pt x="906780" y="804545"/>
                  <a:pt x="721995" y="725805"/>
                </a:cubicBezTo>
                <a:cubicBezTo>
                  <a:pt x="537210" y="647065"/>
                  <a:pt x="135573" y="277178"/>
                  <a:pt x="15240" y="175260"/>
                </a:cubicBezTo>
                <a:lnTo>
                  <a:pt x="0" y="114300"/>
                </a:lnTo>
                <a:lnTo>
                  <a:pt x="91440" y="0"/>
                </a:lnTo>
              </a:path>
            </a:pathLst>
          </a:custGeom>
          <a:noFill/>
          <a:ln w="825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0" name="角丸四角形 19"/>
          <p:cNvSpPr/>
          <p:nvPr/>
        </p:nvSpPr>
        <p:spPr>
          <a:xfrm rot="18490946">
            <a:off x="3289882" y="5397862"/>
            <a:ext cx="288032" cy="98102"/>
          </a:xfrm>
          <a:prstGeom prst="round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1" name="テキスト ボックス 20"/>
          <p:cNvSpPr txBox="1"/>
          <p:nvPr/>
        </p:nvSpPr>
        <p:spPr>
          <a:xfrm>
            <a:off x="2173493" y="5332239"/>
            <a:ext cx="1229768" cy="26161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05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（仮称）夢洲駅</a:t>
            </a:r>
            <a:endParaRPr lang="ja-JP" altLang="en-US" sz="105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2" name="テキスト ボックス 21"/>
          <p:cNvSpPr txBox="1"/>
          <p:nvPr/>
        </p:nvSpPr>
        <p:spPr>
          <a:xfrm rot="2388759">
            <a:off x="3200469" y="5743951"/>
            <a:ext cx="1233765" cy="230832"/>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9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地下鉄中央線延伸</a:t>
            </a:r>
            <a:endParaRPr lang="ja-JP" altLang="en-US" sz="9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4" name="フリーフォーム 23"/>
          <p:cNvSpPr/>
          <p:nvPr/>
        </p:nvSpPr>
        <p:spPr>
          <a:xfrm>
            <a:off x="4085446" y="3742134"/>
            <a:ext cx="567690" cy="767715"/>
          </a:xfrm>
          <a:custGeom>
            <a:avLst/>
            <a:gdLst>
              <a:gd name="connsiteX0" fmla="*/ 0 w 2085975"/>
              <a:gd name="connsiteY0" fmla="*/ 1123950 h 1123950"/>
              <a:gd name="connsiteX1" fmla="*/ 28575 w 2085975"/>
              <a:gd name="connsiteY1" fmla="*/ 933450 h 1123950"/>
              <a:gd name="connsiteX2" fmla="*/ 514350 w 2085975"/>
              <a:gd name="connsiteY2" fmla="*/ 752475 h 1123950"/>
              <a:gd name="connsiteX3" fmla="*/ 561975 w 2085975"/>
              <a:gd name="connsiteY3" fmla="*/ 495300 h 1123950"/>
              <a:gd name="connsiteX4" fmla="*/ 1695450 w 2085975"/>
              <a:gd name="connsiteY4" fmla="*/ 57150 h 1123950"/>
              <a:gd name="connsiteX5" fmla="*/ 1800225 w 2085975"/>
              <a:gd name="connsiteY5" fmla="*/ 85725 h 1123950"/>
              <a:gd name="connsiteX6" fmla="*/ 2085975 w 2085975"/>
              <a:gd name="connsiteY6" fmla="*/ 0 h 1123950"/>
              <a:gd name="connsiteX0" fmla="*/ 0 w 2085975"/>
              <a:gd name="connsiteY0" fmla="*/ 1123950 h 1123950"/>
              <a:gd name="connsiteX1" fmla="*/ 28575 w 2085975"/>
              <a:gd name="connsiteY1" fmla="*/ 933450 h 1123950"/>
              <a:gd name="connsiteX2" fmla="*/ 514350 w 2085975"/>
              <a:gd name="connsiteY2" fmla="*/ 752475 h 1123950"/>
              <a:gd name="connsiteX3" fmla="*/ 561975 w 2085975"/>
              <a:gd name="connsiteY3" fmla="*/ 495300 h 1123950"/>
              <a:gd name="connsiteX4" fmla="*/ 1695450 w 2085975"/>
              <a:gd name="connsiteY4" fmla="*/ 57150 h 1123950"/>
              <a:gd name="connsiteX5" fmla="*/ 1800225 w 2085975"/>
              <a:gd name="connsiteY5" fmla="*/ 85725 h 1123950"/>
              <a:gd name="connsiteX6" fmla="*/ 2085975 w 2085975"/>
              <a:gd name="connsiteY6" fmla="*/ 0 h 1123950"/>
              <a:gd name="connsiteX0" fmla="*/ 0 w 2085975"/>
              <a:gd name="connsiteY0" fmla="*/ 1123950 h 1123950"/>
              <a:gd name="connsiteX1" fmla="*/ 28575 w 2085975"/>
              <a:gd name="connsiteY1" fmla="*/ 933450 h 1123950"/>
              <a:gd name="connsiteX2" fmla="*/ 514350 w 2085975"/>
              <a:gd name="connsiteY2" fmla="*/ 752475 h 1123950"/>
              <a:gd name="connsiteX3" fmla="*/ 638175 w 2085975"/>
              <a:gd name="connsiteY3" fmla="*/ 464820 h 1123950"/>
              <a:gd name="connsiteX4" fmla="*/ 1695450 w 2085975"/>
              <a:gd name="connsiteY4" fmla="*/ 57150 h 1123950"/>
              <a:gd name="connsiteX5" fmla="*/ 1800225 w 2085975"/>
              <a:gd name="connsiteY5" fmla="*/ 85725 h 1123950"/>
              <a:gd name="connsiteX6" fmla="*/ 2085975 w 2085975"/>
              <a:gd name="connsiteY6" fmla="*/ 0 h 1123950"/>
              <a:gd name="connsiteX0" fmla="*/ 15775 w 2101750"/>
              <a:gd name="connsiteY0" fmla="*/ 1123950 h 1123950"/>
              <a:gd name="connsiteX1" fmla="*/ 44350 w 2101750"/>
              <a:gd name="connsiteY1" fmla="*/ 933450 h 1123950"/>
              <a:gd name="connsiteX2" fmla="*/ 530125 w 2101750"/>
              <a:gd name="connsiteY2" fmla="*/ 752475 h 1123950"/>
              <a:gd name="connsiteX3" fmla="*/ 653950 w 2101750"/>
              <a:gd name="connsiteY3" fmla="*/ 464820 h 1123950"/>
              <a:gd name="connsiteX4" fmla="*/ 1711225 w 2101750"/>
              <a:gd name="connsiteY4" fmla="*/ 57150 h 1123950"/>
              <a:gd name="connsiteX5" fmla="*/ 1816000 w 2101750"/>
              <a:gd name="connsiteY5" fmla="*/ 85725 h 1123950"/>
              <a:gd name="connsiteX6" fmla="*/ 2101750 w 2101750"/>
              <a:gd name="connsiteY6" fmla="*/ 0 h 1123950"/>
              <a:gd name="connsiteX0" fmla="*/ 0 w 2085975"/>
              <a:gd name="connsiteY0" fmla="*/ 1123950 h 1123950"/>
              <a:gd name="connsiteX1" fmla="*/ 74295 w 2085975"/>
              <a:gd name="connsiteY1" fmla="*/ 925830 h 1123950"/>
              <a:gd name="connsiteX2" fmla="*/ 514350 w 2085975"/>
              <a:gd name="connsiteY2" fmla="*/ 752475 h 1123950"/>
              <a:gd name="connsiteX3" fmla="*/ 638175 w 2085975"/>
              <a:gd name="connsiteY3" fmla="*/ 464820 h 1123950"/>
              <a:gd name="connsiteX4" fmla="*/ 1695450 w 2085975"/>
              <a:gd name="connsiteY4" fmla="*/ 57150 h 1123950"/>
              <a:gd name="connsiteX5" fmla="*/ 1800225 w 2085975"/>
              <a:gd name="connsiteY5" fmla="*/ 85725 h 1123950"/>
              <a:gd name="connsiteX6" fmla="*/ 2085975 w 2085975"/>
              <a:gd name="connsiteY6" fmla="*/ 0 h 1123950"/>
              <a:gd name="connsiteX0" fmla="*/ 0 w 2085975"/>
              <a:gd name="connsiteY0" fmla="*/ 1123950 h 1123950"/>
              <a:gd name="connsiteX1" fmla="*/ 74295 w 2085975"/>
              <a:gd name="connsiteY1" fmla="*/ 925830 h 1123950"/>
              <a:gd name="connsiteX2" fmla="*/ 514350 w 2085975"/>
              <a:gd name="connsiteY2" fmla="*/ 752475 h 1123950"/>
              <a:gd name="connsiteX3" fmla="*/ 638175 w 2085975"/>
              <a:gd name="connsiteY3" fmla="*/ 464820 h 1123950"/>
              <a:gd name="connsiteX4" fmla="*/ 1695450 w 2085975"/>
              <a:gd name="connsiteY4" fmla="*/ 57150 h 1123950"/>
              <a:gd name="connsiteX5" fmla="*/ 1800225 w 2085975"/>
              <a:gd name="connsiteY5" fmla="*/ 85725 h 1123950"/>
              <a:gd name="connsiteX6" fmla="*/ 2085975 w 2085975"/>
              <a:gd name="connsiteY6" fmla="*/ 0 h 1123950"/>
              <a:gd name="connsiteX0" fmla="*/ 0 w 2085975"/>
              <a:gd name="connsiteY0" fmla="*/ 1123950 h 1123950"/>
              <a:gd name="connsiteX1" fmla="*/ 74295 w 2085975"/>
              <a:gd name="connsiteY1" fmla="*/ 925830 h 1123950"/>
              <a:gd name="connsiteX2" fmla="*/ 514350 w 2085975"/>
              <a:gd name="connsiteY2" fmla="*/ 752475 h 1123950"/>
              <a:gd name="connsiteX3" fmla="*/ 638175 w 2085975"/>
              <a:gd name="connsiteY3" fmla="*/ 464820 h 1123950"/>
              <a:gd name="connsiteX4" fmla="*/ 1695450 w 2085975"/>
              <a:gd name="connsiteY4" fmla="*/ 57150 h 1123950"/>
              <a:gd name="connsiteX5" fmla="*/ 1800225 w 2085975"/>
              <a:gd name="connsiteY5" fmla="*/ 85725 h 1123950"/>
              <a:gd name="connsiteX6" fmla="*/ 2085975 w 2085975"/>
              <a:gd name="connsiteY6" fmla="*/ 0 h 1123950"/>
              <a:gd name="connsiteX0" fmla="*/ 0 w 2581275"/>
              <a:gd name="connsiteY0" fmla="*/ 1352550 h 1352550"/>
              <a:gd name="connsiteX1" fmla="*/ 74295 w 2581275"/>
              <a:gd name="connsiteY1" fmla="*/ 1154430 h 1352550"/>
              <a:gd name="connsiteX2" fmla="*/ 514350 w 2581275"/>
              <a:gd name="connsiteY2" fmla="*/ 981075 h 1352550"/>
              <a:gd name="connsiteX3" fmla="*/ 638175 w 2581275"/>
              <a:gd name="connsiteY3" fmla="*/ 693420 h 1352550"/>
              <a:gd name="connsiteX4" fmla="*/ 1695450 w 2581275"/>
              <a:gd name="connsiteY4" fmla="*/ 285750 h 1352550"/>
              <a:gd name="connsiteX5" fmla="*/ 1800225 w 2581275"/>
              <a:gd name="connsiteY5" fmla="*/ 314325 h 1352550"/>
              <a:gd name="connsiteX6" fmla="*/ 2581275 w 2581275"/>
              <a:gd name="connsiteY6" fmla="*/ 0 h 1352550"/>
              <a:gd name="connsiteX0" fmla="*/ 0 w 1800225"/>
              <a:gd name="connsiteY0" fmla="*/ 1067021 h 1067021"/>
              <a:gd name="connsiteX1" fmla="*/ 74295 w 1800225"/>
              <a:gd name="connsiteY1" fmla="*/ 868901 h 1067021"/>
              <a:gd name="connsiteX2" fmla="*/ 514350 w 1800225"/>
              <a:gd name="connsiteY2" fmla="*/ 695546 h 1067021"/>
              <a:gd name="connsiteX3" fmla="*/ 638175 w 1800225"/>
              <a:gd name="connsiteY3" fmla="*/ 407891 h 1067021"/>
              <a:gd name="connsiteX4" fmla="*/ 1695450 w 1800225"/>
              <a:gd name="connsiteY4" fmla="*/ 221 h 1067021"/>
              <a:gd name="connsiteX5" fmla="*/ 1800225 w 1800225"/>
              <a:gd name="connsiteY5" fmla="*/ 28796 h 1067021"/>
              <a:gd name="connsiteX0" fmla="*/ 0 w 1695450"/>
              <a:gd name="connsiteY0" fmla="*/ 1067021 h 1067021"/>
              <a:gd name="connsiteX1" fmla="*/ 74295 w 1695450"/>
              <a:gd name="connsiteY1" fmla="*/ 868901 h 1067021"/>
              <a:gd name="connsiteX2" fmla="*/ 514350 w 1695450"/>
              <a:gd name="connsiteY2" fmla="*/ 695546 h 1067021"/>
              <a:gd name="connsiteX3" fmla="*/ 638175 w 1695450"/>
              <a:gd name="connsiteY3" fmla="*/ 407891 h 1067021"/>
              <a:gd name="connsiteX4" fmla="*/ 1695450 w 1695450"/>
              <a:gd name="connsiteY4" fmla="*/ 221 h 1067021"/>
              <a:gd name="connsiteX0" fmla="*/ 0 w 638175"/>
              <a:gd name="connsiteY0" fmla="*/ 659130 h 659130"/>
              <a:gd name="connsiteX1" fmla="*/ 74295 w 638175"/>
              <a:gd name="connsiteY1" fmla="*/ 461010 h 659130"/>
              <a:gd name="connsiteX2" fmla="*/ 514350 w 638175"/>
              <a:gd name="connsiteY2" fmla="*/ 287655 h 659130"/>
              <a:gd name="connsiteX3" fmla="*/ 638175 w 638175"/>
              <a:gd name="connsiteY3" fmla="*/ 0 h 659130"/>
              <a:gd name="connsiteX0" fmla="*/ 0 w 752475"/>
              <a:gd name="connsiteY0" fmla="*/ 1062990 h 1062990"/>
              <a:gd name="connsiteX1" fmla="*/ 188595 w 752475"/>
              <a:gd name="connsiteY1" fmla="*/ 461010 h 1062990"/>
              <a:gd name="connsiteX2" fmla="*/ 628650 w 752475"/>
              <a:gd name="connsiteY2" fmla="*/ 287655 h 1062990"/>
              <a:gd name="connsiteX3" fmla="*/ 752475 w 752475"/>
              <a:gd name="connsiteY3" fmla="*/ 0 h 1062990"/>
              <a:gd name="connsiteX0" fmla="*/ 0 w 630555"/>
              <a:gd name="connsiteY0" fmla="*/ 849630 h 849630"/>
              <a:gd name="connsiteX1" fmla="*/ 66675 w 630555"/>
              <a:gd name="connsiteY1" fmla="*/ 461010 h 849630"/>
              <a:gd name="connsiteX2" fmla="*/ 506730 w 630555"/>
              <a:gd name="connsiteY2" fmla="*/ 287655 h 849630"/>
              <a:gd name="connsiteX3" fmla="*/ 630555 w 630555"/>
              <a:gd name="connsiteY3" fmla="*/ 0 h 849630"/>
              <a:gd name="connsiteX0" fmla="*/ 0 w 630555"/>
              <a:gd name="connsiteY0" fmla="*/ 849630 h 849630"/>
              <a:gd name="connsiteX1" fmla="*/ 66675 w 630555"/>
              <a:gd name="connsiteY1" fmla="*/ 461010 h 849630"/>
              <a:gd name="connsiteX2" fmla="*/ 506730 w 630555"/>
              <a:gd name="connsiteY2" fmla="*/ 287655 h 849630"/>
              <a:gd name="connsiteX3" fmla="*/ 630555 w 630555"/>
              <a:gd name="connsiteY3" fmla="*/ 0 h 849630"/>
              <a:gd name="connsiteX0" fmla="*/ 0 w 506730"/>
              <a:gd name="connsiteY0" fmla="*/ 561975 h 561975"/>
              <a:gd name="connsiteX1" fmla="*/ 66675 w 506730"/>
              <a:gd name="connsiteY1" fmla="*/ 173355 h 561975"/>
              <a:gd name="connsiteX2" fmla="*/ 506730 w 506730"/>
              <a:gd name="connsiteY2" fmla="*/ 0 h 561975"/>
              <a:gd name="connsiteX0" fmla="*/ 906 w 736236"/>
              <a:gd name="connsiteY0" fmla="*/ 904875 h 904875"/>
              <a:gd name="connsiteX1" fmla="*/ 67581 w 736236"/>
              <a:gd name="connsiteY1" fmla="*/ 516255 h 904875"/>
              <a:gd name="connsiteX2" fmla="*/ 736236 w 736236"/>
              <a:gd name="connsiteY2" fmla="*/ 0 h 904875"/>
              <a:gd name="connsiteX0" fmla="*/ 0 w 735330"/>
              <a:gd name="connsiteY0" fmla="*/ 904875 h 904875"/>
              <a:gd name="connsiteX1" fmla="*/ 257175 w 735330"/>
              <a:gd name="connsiteY1" fmla="*/ 280035 h 904875"/>
              <a:gd name="connsiteX2" fmla="*/ 735330 w 735330"/>
              <a:gd name="connsiteY2" fmla="*/ 0 h 904875"/>
              <a:gd name="connsiteX0" fmla="*/ 0 w 765810"/>
              <a:gd name="connsiteY0" fmla="*/ 851535 h 851535"/>
              <a:gd name="connsiteX1" fmla="*/ 287655 w 765810"/>
              <a:gd name="connsiteY1" fmla="*/ 280035 h 851535"/>
              <a:gd name="connsiteX2" fmla="*/ 765810 w 765810"/>
              <a:gd name="connsiteY2" fmla="*/ 0 h 851535"/>
              <a:gd name="connsiteX0" fmla="*/ 0 w 674370"/>
              <a:gd name="connsiteY0" fmla="*/ 798195 h 798195"/>
              <a:gd name="connsiteX1" fmla="*/ 287655 w 674370"/>
              <a:gd name="connsiteY1" fmla="*/ 226695 h 798195"/>
              <a:gd name="connsiteX2" fmla="*/ 674370 w 674370"/>
              <a:gd name="connsiteY2" fmla="*/ 0 h 798195"/>
              <a:gd name="connsiteX0" fmla="*/ 0 w 674370"/>
              <a:gd name="connsiteY0" fmla="*/ 798195 h 798195"/>
              <a:gd name="connsiteX1" fmla="*/ 287655 w 674370"/>
              <a:gd name="connsiteY1" fmla="*/ 226695 h 798195"/>
              <a:gd name="connsiteX2" fmla="*/ 674370 w 674370"/>
              <a:gd name="connsiteY2" fmla="*/ 0 h 798195"/>
              <a:gd name="connsiteX0" fmla="*/ 0 w 567690"/>
              <a:gd name="connsiteY0" fmla="*/ 767715 h 767715"/>
              <a:gd name="connsiteX1" fmla="*/ 287655 w 567690"/>
              <a:gd name="connsiteY1" fmla="*/ 196215 h 767715"/>
              <a:gd name="connsiteX2" fmla="*/ 567690 w 567690"/>
              <a:gd name="connsiteY2" fmla="*/ 0 h 767715"/>
            </a:gdLst>
            <a:ahLst/>
            <a:cxnLst>
              <a:cxn ang="0">
                <a:pos x="connsiteX0" y="connsiteY0"/>
              </a:cxn>
              <a:cxn ang="0">
                <a:pos x="connsiteX1" y="connsiteY1"/>
              </a:cxn>
              <a:cxn ang="0">
                <a:pos x="connsiteX2" y="connsiteY2"/>
              </a:cxn>
            </a:cxnLst>
            <a:rect l="l" t="t" r="r" b="b"/>
            <a:pathLst>
              <a:path w="567690" h="767715">
                <a:moveTo>
                  <a:pt x="0" y="767715"/>
                </a:moveTo>
                <a:cubicBezTo>
                  <a:pt x="32385" y="681355"/>
                  <a:pt x="193040" y="324167"/>
                  <a:pt x="287655" y="196215"/>
                </a:cubicBezTo>
                <a:cubicBezTo>
                  <a:pt x="382270" y="68263"/>
                  <a:pt x="435610" y="62865"/>
                  <a:pt x="567690" y="0"/>
                </a:cubicBezTo>
              </a:path>
            </a:pathLst>
          </a:custGeom>
          <a:noFill/>
          <a:ln w="101600">
            <a:solidFill>
              <a:srgbClr val="FF0000">
                <a:alpha val="60000"/>
              </a:srgbClr>
            </a:solidFill>
            <a:headEnd type="none" w="med" len="med"/>
            <a:tailEnd type="none" w="med" len="med"/>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3" name="フリーフォーム 22"/>
          <p:cNvSpPr/>
          <p:nvPr/>
        </p:nvSpPr>
        <p:spPr>
          <a:xfrm>
            <a:off x="3676650" y="4156070"/>
            <a:ext cx="1666875" cy="990600"/>
          </a:xfrm>
          <a:custGeom>
            <a:avLst/>
            <a:gdLst>
              <a:gd name="connsiteX0" fmla="*/ 0 w 1666875"/>
              <a:gd name="connsiteY0" fmla="*/ 990600 h 990600"/>
              <a:gd name="connsiteX1" fmla="*/ 228600 w 1666875"/>
              <a:gd name="connsiteY1" fmla="*/ 676275 h 990600"/>
              <a:gd name="connsiteX2" fmla="*/ 400050 w 1666875"/>
              <a:gd name="connsiteY2" fmla="*/ 361950 h 990600"/>
              <a:gd name="connsiteX3" fmla="*/ 45720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400050 w 1666875"/>
              <a:gd name="connsiteY2" fmla="*/ 361950 h 990600"/>
              <a:gd name="connsiteX3" fmla="*/ 45720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400050 w 1666875"/>
              <a:gd name="connsiteY2" fmla="*/ 361950 h 990600"/>
              <a:gd name="connsiteX3" fmla="*/ 45720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400050 w 1666875"/>
              <a:gd name="connsiteY2" fmla="*/ 361950 h 990600"/>
              <a:gd name="connsiteX3" fmla="*/ 594360 w 1666875"/>
              <a:gd name="connsiteY3" fmla="*/ 7048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400050 w 1666875"/>
              <a:gd name="connsiteY2" fmla="*/ 361950 h 990600"/>
              <a:gd name="connsiteX3" fmla="*/ 594360 w 1666875"/>
              <a:gd name="connsiteY3" fmla="*/ 7048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400050 w 1666875"/>
              <a:gd name="connsiteY2" fmla="*/ 361950 h 990600"/>
              <a:gd name="connsiteX3" fmla="*/ 70104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400050 w 1666875"/>
              <a:gd name="connsiteY2" fmla="*/ 361950 h 990600"/>
              <a:gd name="connsiteX3" fmla="*/ 70104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331470 w 1666875"/>
              <a:gd name="connsiteY2" fmla="*/ 438150 h 990600"/>
              <a:gd name="connsiteX3" fmla="*/ 70104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228600 w 1666875"/>
              <a:gd name="connsiteY1" fmla="*/ 676275 h 990600"/>
              <a:gd name="connsiteX2" fmla="*/ 293370 w 1666875"/>
              <a:gd name="connsiteY2" fmla="*/ 499110 h 990600"/>
              <a:gd name="connsiteX3" fmla="*/ 701040 w 1666875"/>
              <a:gd name="connsiteY3" fmla="*/ 47625 h 990600"/>
              <a:gd name="connsiteX4" fmla="*/ 1428750 w 1666875"/>
              <a:gd name="connsiteY4" fmla="*/ 85725 h 990600"/>
              <a:gd name="connsiteX5" fmla="*/ 1666875 w 1666875"/>
              <a:gd name="connsiteY5" fmla="*/ 0 h 990600"/>
              <a:gd name="connsiteX0" fmla="*/ 0 w 1666875"/>
              <a:gd name="connsiteY0" fmla="*/ 990600 h 990600"/>
              <a:gd name="connsiteX1" fmla="*/ 137160 w 1666875"/>
              <a:gd name="connsiteY1" fmla="*/ 775335 h 990600"/>
              <a:gd name="connsiteX2" fmla="*/ 293370 w 1666875"/>
              <a:gd name="connsiteY2" fmla="*/ 499110 h 990600"/>
              <a:gd name="connsiteX3" fmla="*/ 701040 w 1666875"/>
              <a:gd name="connsiteY3" fmla="*/ 47625 h 990600"/>
              <a:gd name="connsiteX4" fmla="*/ 1428750 w 1666875"/>
              <a:gd name="connsiteY4" fmla="*/ 85725 h 990600"/>
              <a:gd name="connsiteX5" fmla="*/ 1666875 w 1666875"/>
              <a:gd name="connsiteY5" fmla="*/ 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66875" h="990600">
                <a:moveTo>
                  <a:pt x="0" y="990600"/>
                </a:moveTo>
                <a:lnTo>
                  <a:pt x="137160" y="775335"/>
                </a:lnTo>
                <a:lnTo>
                  <a:pt x="293370" y="499110"/>
                </a:lnTo>
                <a:cubicBezTo>
                  <a:pt x="331470" y="394335"/>
                  <a:pt x="511810" y="116522"/>
                  <a:pt x="701040" y="47625"/>
                </a:cubicBezTo>
                <a:cubicBezTo>
                  <a:pt x="890270" y="-21272"/>
                  <a:pt x="1267778" y="93663"/>
                  <a:pt x="1428750" y="85725"/>
                </a:cubicBezTo>
                <a:cubicBezTo>
                  <a:pt x="1589723" y="77788"/>
                  <a:pt x="1587500" y="28575"/>
                  <a:pt x="1666875" y="0"/>
                </a:cubicBezTo>
              </a:path>
            </a:pathLst>
          </a:custGeom>
          <a:noFill/>
          <a:ln w="101600">
            <a:solidFill>
              <a:srgbClr val="FF0000">
                <a:alpha val="60000"/>
              </a:srgbClr>
            </a:solidFill>
            <a:headEnd type="triangle"/>
            <a:tailEnd type="none"/>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5" name="フリーフォーム 24"/>
          <p:cNvSpPr/>
          <p:nvPr/>
        </p:nvSpPr>
        <p:spPr>
          <a:xfrm>
            <a:off x="3230979" y="5802662"/>
            <a:ext cx="1193800" cy="571007"/>
          </a:xfrm>
          <a:custGeom>
            <a:avLst/>
            <a:gdLst>
              <a:gd name="connsiteX0" fmla="*/ 1193800 w 1193800"/>
              <a:gd name="connsiteY0" fmla="*/ 469900 h 546100"/>
              <a:gd name="connsiteX1" fmla="*/ 685800 w 1193800"/>
              <a:gd name="connsiteY1" fmla="*/ 546100 h 546100"/>
              <a:gd name="connsiteX2" fmla="*/ 0 w 1193800"/>
              <a:gd name="connsiteY2" fmla="*/ 0 h 546100"/>
              <a:gd name="connsiteX0" fmla="*/ 1193800 w 1193800"/>
              <a:gd name="connsiteY0" fmla="*/ 469900 h 571007"/>
              <a:gd name="connsiteX1" fmla="*/ 685800 w 1193800"/>
              <a:gd name="connsiteY1" fmla="*/ 546100 h 571007"/>
              <a:gd name="connsiteX2" fmla="*/ 0 w 1193800"/>
              <a:gd name="connsiteY2" fmla="*/ 0 h 571007"/>
            </a:gdLst>
            <a:ahLst/>
            <a:cxnLst>
              <a:cxn ang="0">
                <a:pos x="connsiteX0" y="connsiteY0"/>
              </a:cxn>
              <a:cxn ang="0">
                <a:pos x="connsiteX1" y="connsiteY1"/>
              </a:cxn>
              <a:cxn ang="0">
                <a:pos x="connsiteX2" y="connsiteY2"/>
              </a:cxn>
            </a:cxnLst>
            <a:rect l="l" t="t" r="r" b="b"/>
            <a:pathLst>
              <a:path w="1193800" h="571007">
                <a:moveTo>
                  <a:pt x="1193800" y="469900"/>
                </a:moveTo>
                <a:cubicBezTo>
                  <a:pt x="1024467" y="495300"/>
                  <a:pt x="884767" y="624417"/>
                  <a:pt x="685800" y="546100"/>
                </a:cubicBezTo>
                <a:cubicBezTo>
                  <a:pt x="486833" y="467783"/>
                  <a:pt x="228600" y="182033"/>
                  <a:pt x="0" y="0"/>
                </a:cubicBezTo>
              </a:path>
            </a:pathLst>
          </a:custGeom>
          <a:noFill/>
          <a:ln w="101600">
            <a:solidFill>
              <a:srgbClr val="FF0000">
                <a:alpha val="60000"/>
              </a:srgbClr>
            </a:solidFill>
            <a:headEnd type="none"/>
            <a:tailEnd type="triangle"/>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6" name="テキスト ボックス 25"/>
          <p:cNvSpPr txBox="1"/>
          <p:nvPr/>
        </p:nvSpPr>
        <p:spPr>
          <a:xfrm>
            <a:off x="238739" y="5693645"/>
            <a:ext cx="1905916" cy="307777"/>
          </a:xfrm>
          <a:prstGeom prst="rect">
            <a:avLst/>
          </a:prstGeom>
          <a:noFill/>
          <a:ln>
            <a:solidFill>
              <a:schemeClr val="tx1"/>
            </a:solidFill>
          </a:ln>
        </p:spPr>
        <p:style>
          <a:lnRef idx="0">
            <a:schemeClr val="accent6"/>
          </a:lnRef>
          <a:fillRef idx="3">
            <a:schemeClr val="accent6"/>
          </a:fillRef>
          <a:effectRef idx="3">
            <a:schemeClr val="accent6"/>
          </a:effectRef>
          <a:fontRef idx="minor">
            <a:schemeClr val="lt1"/>
          </a:fontRef>
        </p:style>
        <p:txBody>
          <a:bodyPr wrap="square" rtlCol="0" anchor="ctr">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海上アクセス</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62156" y="4389323"/>
            <a:ext cx="731963" cy="319197"/>
          </a:xfrm>
          <a:prstGeom prst="rect">
            <a:avLst/>
          </a:prstGeom>
        </p:spPr>
      </p:pic>
      <p:pic>
        <p:nvPicPr>
          <p:cNvPr id="29" name="図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4735" y="5446309"/>
            <a:ext cx="1022875" cy="353721"/>
          </a:xfrm>
          <a:prstGeom prst="rect">
            <a:avLst/>
          </a:prstGeom>
        </p:spPr>
      </p:pic>
      <p:pic>
        <p:nvPicPr>
          <p:cNvPr id="32" name="図 3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928599" flipH="1">
            <a:off x="210405" y="6421815"/>
            <a:ext cx="1612602" cy="459868"/>
          </a:xfrm>
          <a:prstGeom prst="rect">
            <a:avLst/>
          </a:prstGeom>
        </p:spPr>
      </p:pic>
      <p:pic>
        <p:nvPicPr>
          <p:cNvPr id="35" name="図 3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267965" y="4750653"/>
            <a:ext cx="445739" cy="176164"/>
          </a:xfrm>
          <a:prstGeom prst="rect">
            <a:avLst/>
          </a:prstGeom>
        </p:spPr>
      </p:pic>
      <p:pic>
        <p:nvPicPr>
          <p:cNvPr id="70" name="図 6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681588" y="6095811"/>
            <a:ext cx="731963" cy="319197"/>
          </a:xfrm>
          <a:prstGeom prst="rect">
            <a:avLst/>
          </a:prstGeom>
        </p:spPr>
      </p:pic>
      <p:sp>
        <p:nvSpPr>
          <p:cNvPr id="71" name="下矢印 70"/>
          <p:cNvSpPr/>
          <p:nvPr/>
        </p:nvSpPr>
        <p:spPr>
          <a:xfrm rot="1619139">
            <a:off x="4589476" y="2197013"/>
            <a:ext cx="588639" cy="1289249"/>
          </a:xfrm>
          <a:prstGeom prst="downArrow">
            <a:avLst/>
          </a:prstGeom>
          <a:solidFill>
            <a:srgbClr val="92D050">
              <a:alpha val="6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0" name="グループ化 49"/>
          <p:cNvGrpSpPr/>
          <p:nvPr/>
        </p:nvGrpSpPr>
        <p:grpSpPr>
          <a:xfrm>
            <a:off x="3230488" y="1413353"/>
            <a:ext cx="3528392" cy="1234754"/>
            <a:chOff x="1744873" y="7401272"/>
            <a:chExt cx="3528392" cy="1234754"/>
          </a:xfrm>
        </p:grpSpPr>
        <p:sp>
          <p:nvSpPr>
            <p:cNvPr id="43" name="円/楕円 42"/>
            <p:cNvSpPr/>
            <p:nvPr/>
          </p:nvSpPr>
          <p:spPr>
            <a:xfrm>
              <a:off x="1744873" y="7401272"/>
              <a:ext cx="3528392" cy="1234754"/>
            </a:xfrm>
            <a:prstGeom prst="ellipse">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5" name="テキスト ボックス 44"/>
            <p:cNvSpPr txBox="1"/>
            <p:nvPr/>
          </p:nvSpPr>
          <p:spPr>
            <a:xfrm>
              <a:off x="1924893" y="7504645"/>
              <a:ext cx="3168351"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レール＆シャトルバスライド</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（例：梅田、難波駅）</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6" name="図 4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7096" y="8047317"/>
              <a:ext cx="654514" cy="285424"/>
            </a:xfrm>
            <a:prstGeom prst="rect">
              <a:avLst/>
            </a:prstGeom>
          </p:spPr>
        </p:pic>
        <p:sp>
          <p:nvSpPr>
            <p:cNvPr id="47" name="左矢印 46"/>
            <p:cNvSpPr/>
            <p:nvPr/>
          </p:nvSpPr>
          <p:spPr>
            <a:xfrm>
              <a:off x="3256479" y="8065573"/>
              <a:ext cx="385579" cy="124456"/>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48" name="テキスト ボックス 47"/>
            <p:cNvSpPr txBox="1"/>
            <p:nvPr/>
          </p:nvSpPr>
          <p:spPr>
            <a:xfrm>
              <a:off x="3026430" y="8204543"/>
              <a:ext cx="936177" cy="3077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乗換え</a:t>
              </a:r>
              <a:endParaRPr lang="ja-JP" altLang="en-US" sz="1400"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49" name="図 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7879" y="7984213"/>
              <a:ext cx="981930" cy="339562"/>
            </a:xfrm>
            <a:prstGeom prst="rect">
              <a:avLst/>
            </a:prstGeom>
          </p:spPr>
        </p:pic>
      </p:grpSp>
      <p:sp>
        <p:nvSpPr>
          <p:cNvPr id="72" name="下矢印 71"/>
          <p:cNvSpPr/>
          <p:nvPr/>
        </p:nvSpPr>
        <p:spPr>
          <a:xfrm rot="20542652">
            <a:off x="3021263" y="3478081"/>
            <a:ext cx="615371" cy="1289249"/>
          </a:xfrm>
          <a:prstGeom prst="downArrow">
            <a:avLst/>
          </a:prstGeom>
          <a:solidFill>
            <a:srgbClr val="FF0000">
              <a:alpha val="60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1" name="グループ化 50"/>
          <p:cNvGrpSpPr/>
          <p:nvPr/>
        </p:nvGrpSpPr>
        <p:grpSpPr>
          <a:xfrm>
            <a:off x="692696" y="2932250"/>
            <a:ext cx="3528392" cy="1234754"/>
            <a:chOff x="1170408" y="992561"/>
            <a:chExt cx="3528392" cy="1234754"/>
          </a:xfrm>
        </p:grpSpPr>
        <p:sp>
          <p:nvSpPr>
            <p:cNvPr id="37" name="円/楕円 36"/>
            <p:cNvSpPr/>
            <p:nvPr/>
          </p:nvSpPr>
          <p:spPr>
            <a:xfrm>
              <a:off x="1170408" y="992561"/>
              <a:ext cx="3528392" cy="1234754"/>
            </a:xfrm>
            <a:prstGeom prst="ellipse">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36" name="図 3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073" y="1431058"/>
              <a:ext cx="715193" cy="516727"/>
            </a:xfrm>
            <a:prstGeom prst="rect">
              <a:avLst/>
            </a:prstGeom>
          </p:spPr>
        </p:pic>
        <p:sp>
          <p:nvSpPr>
            <p:cNvPr id="38" name="テキスト ボックス 37"/>
            <p:cNvSpPr txBox="1"/>
            <p:nvPr/>
          </p:nvSpPr>
          <p:spPr>
            <a:xfrm>
              <a:off x="1350428" y="1203655"/>
              <a:ext cx="3168351" cy="3077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パーク＆シャトルバスライド</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2631" y="1574536"/>
              <a:ext cx="654514" cy="285424"/>
            </a:xfrm>
            <a:prstGeom prst="rect">
              <a:avLst/>
            </a:prstGeom>
          </p:spPr>
        </p:pic>
        <p:sp>
          <p:nvSpPr>
            <p:cNvPr id="40" name="左矢印 39"/>
            <p:cNvSpPr/>
            <p:nvPr/>
          </p:nvSpPr>
          <p:spPr>
            <a:xfrm>
              <a:off x="2682014" y="1592792"/>
              <a:ext cx="385579" cy="12445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41" name="テキスト ボックス 40"/>
            <p:cNvSpPr txBox="1"/>
            <p:nvPr/>
          </p:nvSpPr>
          <p:spPr>
            <a:xfrm>
              <a:off x="2451965" y="1731762"/>
              <a:ext cx="936177" cy="3077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乗換え</a:t>
              </a:r>
              <a:endPar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pic>
        <p:nvPicPr>
          <p:cNvPr id="75" name="図 7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95229" y="6487016"/>
            <a:ext cx="445739" cy="176164"/>
          </a:xfrm>
          <a:prstGeom prst="rect">
            <a:avLst/>
          </a:prstGeom>
        </p:spPr>
      </p:pic>
      <p:sp>
        <p:nvSpPr>
          <p:cNvPr id="76" name="テキスト ボックス 75"/>
          <p:cNvSpPr txBox="1"/>
          <p:nvPr/>
        </p:nvSpPr>
        <p:spPr>
          <a:xfrm>
            <a:off x="2618440" y="4956605"/>
            <a:ext cx="828092" cy="307777"/>
          </a:xfrm>
          <a:prstGeom prst="rect">
            <a:avLst/>
          </a:prstGeom>
          <a:solidFill>
            <a:schemeClr val="tx1"/>
          </a:solidFill>
          <a:ln>
            <a:noFill/>
          </a:ln>
        </p:spPr>
        <p:txBody>
          <a:bodyPr wrap="square" rtlCol="0" anchor="ctr">
            <a:spAutoFit/>
          </a:bodyPr>
          <a:lstStyle/>
          <a:p>
            <a:pPr algn="ctr"/>
            <a:r>
              <a:rPr lang="ja-JP" altLang="en-US" sz="1400"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夢洲</a:t>
            </a:r>
            <a:endParaRPr lang="ja-JP" altLang="en-US" sz="1400"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6" name="下矢印 65"/>
          <p:cNvSpPr/>
          <p:nvPr/>
        </p:nvSpPr>
        <p:spPr>
          <a:xfrm rot="8993246">
            <a:off x="3540926" y="6319669"/>
            <a:ext cx="615371" cy="1289249"/>
          </a:xfrm>
          <a:prstGeom prst="downArrow">
            <a:avLst/>
          </a:prstGeom>
          <a:solidFill>
            <a:srgbClr val="FF0000">
              <a:alpha val="60000"/>
            </a:srgbClr>
          </a:solidFill>
          <a:ln>
            <a:solidFill>
              <a:srgbClr val="FF0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7" name="下矢印 66"/>
          <p:cNvSpPr/>
          <p:nvPr/>
        </p:nvSpPr>
        <p:spPr>
          <a:xfrm rot="10800000">
            <a:off x="2509041" y="7335175"/>
            <a:ext cx="588639" cy="1631379"/>
          </a:xfrm>
          <a:prstGeom prst="downArrow">
            <a:avLst/>
          </a:prstGeom>
          <a:solidFill>
            <a:srgbClr val="92D050">
              <a:alpha val="60000"/>
            </a:srgb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nvGrpSpPr>
          <p:cNvPr id="52" name="グループ化 51"/>
          <p:cNvGrpSpPr/>
          <p:nvPr/>
        </p:nvGrpSpPr>
        <p:grpSpPr>
          <a:xfrm>
            <a:off x="1887347" y="8103732"/>
            <a:ext cx="3528392" cy="1234754"/>
            <a:chOff x="1744873" y="7401272"/>
            <a:chExt cx="3528392" cy="1234754"/>
          </a:xfrm>
        </p:grpSpPr>
        <p:sp>
          <p:nvSpPr>
            <p:cNvPr id="53" name="円/楕円 52"/>
            <p:cNvSpPr/>
            <p:nvPr/>
          </p:nvSpPr>
          <p:spPr>
            <a:xfrm>
              <a:off x="1744873" y="7401272"/>
              <a:ext cx="3528392" cy="1234754"/>
            </a:xfrm>
            <a:prstGeom prst="ellipse">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4" name="テキスト ボックス 53"/>
            <p:cNvSpPr txBox="1"/>
            <p:nvPr/>
          </p:nvSpPr>
          <p:spPr>
            <a:xfrm>
              <a:off x="1924893" y="7504645"/>
              <a:ext cx="3168351" cy="523220"/>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レール＆シャトルバスライド</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（例：難波駅）</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5" name="図 5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7096" y="8047317"/>
              <a:ext cx="654514" cy="285424"/>
            </a:xfrm>
            <a:prstGeom prst="rect">
              <a:avLst/>
            </a:prstGeom>
          </p:spPr>
        </p:pic>
        <p:sp>
          <p:nvSpPr>
            <p:cNvPr id="56" name="左矢印 55"/>
            <p:cNvSpPr/>
            <p:nvPr/>
          </p:nvSpPr>
          <p:spPr>
            <a:xfrm>
              <a:off x="3256479" y="8065573"/>
              <a:ext cx="385579" cy="124456"/>
            </a:xfrm>
            <a:prstGeom prst="lef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57" name="テキスト ボックス 56"/>
            <p:cNvSpPr txBox="1"/>
            <p:nvPr/>
          </p:nvSpPr>
          <p:spPr>
            <a:xfrm>
              <a:off x="3026430" y="8204543"/>
              <a:ext cx="936177" cy="3077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srgbClr val="00B050"/>
                  </a:solidFill>
                  <a:latin typeface="メイリオ" panose="020B0604030504040204" pitchFamily="50" charset="-128"/>
                  <a:ea typeface="メイリオ" panose="020B0604030504040204" pitchFamily="50" charset="-128"/>
                  <a:cs typeface="メイリオ" panose="020B0604030504040204" pitchFamily="50" charset="-128"/>
                </a:rPr>
                <a:t>乗換え</a:t>
              </a:r>
              <a:endParaRPr lang="ja-JP" altLang="en-US" sz="1400" dirty="0">
                <a:solidFill>
                  <a:srgbClr val="00B050"/>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58" name="図 57"/>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827879" y="7984213"/>
              <a:ext cx="981930" cy="339562"/>
            </a:xfrm>
            <a:prstGeom prst="rect">
              <a:avLst/>
            </a:prstGeom>
          </p:spPr>
        </p:pic>
      </p:grpSp>
      <p:grpSp>
        <p:nvGrpSpPr>
          <p:cNvPr id="59" name="グループ化 58"/>
          <p:cNvGrpSpPr/>
          <p:nvPr/>
        </p:nvGrpSpPr>
        <p:grpSpPr>
          <a:xfrm>
            <a:off x="3160957" y="6753200"/>
            <a:ext cx="3528392" cy="1234754"/>
            <a:chOff x="1170408" y="992561"/>
            <a:chExt cx="3528392" cy="1234754"/>
          </a:xfrm>
        </p:grpSpPr>
        <p:sp>
          <p:nvSpPr>
            <p:cNvPr id="60" name="円/楕円 59"/>
            <p:cNvSpPr/>
            <p:nvPr/>
          </p:nvSpPr>
          <p:spPr>
            <a:xfrm>
              <a:off x="1170408" y="992561"/>
              <a:ext cx="3528392" cy="1234754"/>
            </a:xfrm>
            <a:prstGeom prst="ellipse">
              <a:avLst/>
            </a:prstGeom>
            <a:solidFill>
              <a:schemeClr val="bg1"/>
            </a:solidFill>
            <a:ln>
              <a:no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61" name="図 6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281073" y="1431058"/>
              <a:ext cx="715193" cy="516727"/>
            </a:xfrm>
            <a:prstGeom prst="rect">
              <a:avLst/>
            </a:prstGeom>
          </p:spPr>
        </p:pic>
        <p:sp>
          <p:nvSpPr>
            <p:cNvPr id="62" name="テキスト ボックス 61"/>
            <p:cNvSpPr txBox="1"/>
            <p:nvPr/>
          </p:nvSpPr>
          <p:spPr>
            <a:xfrm>
              <a:off x="1350428" y="1203655"/>
              <a:ext cx="3168351" cy="3077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パーク＆シャトルバスライド</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63" name="図 6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912631" y="1574536"/>
              <a:ext cx="654514" cy="285424"/>
            </a:xfrm>
            <a:prstGeom prst="rect">
              <a:avLst/>
            </a:prstGeom>
          </p:spPr>
        </p:pic>
        <p:sp>
          <p:nvSpPr>
            <p:cNvPr id="64" name="左矢印 63"/>
            <p:cNvSpPr/>
            <p:nvPr/>
          </p:nvSpPr>
          <p:spPr>
            <a:xfrm>
              <a:off x="2682014" y="1592792"/>
              <a:ext cx="385579" cy="124456"/>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0000"/>
                </a:solidFill>
              </a:endParaRPr>
            </a:p>
          </p:txBody>
        </p:sp>
        <p:sp>
          <p:nvSpPr>
            <p:cNvPr id="65" name="テキスト ボックス 64"/>
            <p:cNvSpPr txBox="1"/>
            <p:nvPr/>
          </p:nvSpPr>
          <p:spPr>
            <a:xfrm>
              <a:off x="2451965" y="1731762"/>
              <a:ext cx="936177" cy="307777"/>
            </a:xfrm>
            <a:prstGeom prst="rect">
              <a:avLst/>
            </a:prstGeom>
            <a:noFill/>
            <a:ln>
              <a:noFill/>
            </a:ln>
          </p:spPr>
          <p:style>
            <a:lnRef idx="1">
              <a:schemeClr val="accent2"/>
            </a:lnRef>
            <a:fillRef idx="3">
              <a:schemeClr val="accent2"/>
            </a:fillRef>
            <a:effectRef idx="2">
              <a:schemeClr val="accent2"/>
            </a:effectRef>
            <a:fontRef idx="minor">
              <a:schemeClr val="lt1"/>
            </a:fontRef>
          </p:style>
          <p:txBody>
            <a:bodyPr wrap="square" rtlCol="0" anchor="ctr">
              <a:spAutoFit/>
            </a:bodyPr>
            <a:lstStyle/>
            <a:p>
              <a:pPr algn="ctr"/>
              <a:r>
                <a:rPr lang="ja-JP" altLang="en-US" sz="1400" dirty="0" smtClean="0">
                  <a:solidFill>
                    <a:srgbClr val="FF0000"/>
                  </a:solidFill>
                  <a:latin typeface="メイリオ" panose="020B0604030504040204" pitchFamily="50" charset="-128"/>
                  <a:ea typeface="メイリオ" panose="020B0604030504040204" pitchFamily="50" charset="-128"/>
                  <a:cs typeface="メイリオ" panose="020B0604030504040204" pitchFamily="50" charset="-128"/>
                </a:rPr>
                <a:t>乗換え</a:t>
              </a:r>
              <a:endParaRPr lang="ja-JP" altLang="en-US" sz="1400"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grpSp>
      <p:sp>
        <p:nvSpPr>
          <p:cNvPr id="68" name="スライド番号プレースホルダー 1"/>
          <p:cNvSpPr>
            <a:spLocks noGrp="1"/>
          </p:cNvSpPr>
          <p:nvPr>
            <p:ph type="sldNum" sz="quarter" idx="12"/>
          </p:nvPr>
        </p:nvSpPr>
        <p:spPr>
          <a:xfrm>
            <a:off x="2657475" y="9485969"/>
            <a:ext cx="1543050" cy="527403"/>
          </a:xfrm>
        </p:spPr>
        <p:txBody>
          <a:bodyPr/>
          <a:lstStyle/>
          <a:p>
            <a:fld id="{54012EB8-5B46-4F34-ACC3-DEAA983F7D2C}" type="slidenum">
              <a:rPr lang="ja-JP" altLang="en-US" smtClean="0">
                <a:solidFill>
                  <a:prstClr val="black">
                    <a:tint val="75000"/>
                  </a:prstClr>
                </a:solidFill>
              </a:rPr>
              <a:pPr/>
              <a:t>40</a:t>
            </a:fld>
            <a:endParaRPr lang="ja-JP" altLang="en-US" dirty="0">
              <a:solidFill>
                <a:prstClr val="black">
                  <a:tint val="75000"/>
                </a:prstClr>
              </a:solidFill>
            </a:endParaRPr>
          </a:p>
        </p:txBody>
      </p:sp>
    </p:spTree>
    <p:extLst>
      <p:ext uri="{BB962C8B-B14F-4D97-AF65-F5344CB8AC3E}">
        <p14:creationId xmlns:p14="http://schemas.microsoft.com/office/powerpoint/2010/main" val="1320848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41</a:t>
            </a:fld>
            <a:endParaRPr lang="ja-JP" altLang="en-US">
              <a:solidFill>
                <a:prstClr val="black">
                  <a:tint val="75000"/>
                </a:prstClr>
              </a:solidFill>
            </a:endParaRPr>
          </a:p>
        </p:txBody>
      </p:sp>
      <p:sp>
        <p:nvSpPr>
          <p:cNvPr id="7" name="テキスト ボックス 6"/>
          <p:cNvSpPr txBox="1"/>
          <p:nvPr/>
        </p:nvSpPr>
        <p:spPr>
          <a:xfrm>
            <a:off x="2644170" y="24717"/>
            <a:ext cx="1569660"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宿泊施設計画</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8" name="テキスト ボックス 7"/>
          <p:cNvSpPr txBox="1"/>
          <p:nvPr/>
        </p:nvSpPr>
        <p:spPr>
          <a:xfrm>
            <a:off x="410816" y="395801"/>
            <a:ext cx="1210588" cy="400110"/>
          </a:xfrm>
          <a:prstGeom prst="rect">
            <a:avLst/>
          </a:prstGeom>
          <a:noFill/>
        </p:spPr>
        <p:txBody>
          <a:bodyPr wrap="none" rtlCol="0">
            <a:spAutoFit/>
          </a:bodyPr>
          <a:lstStyle/>
          <a:p>
            <a:r>
              <a:rPr lang="en-US" altLang="ja-JP" sz="2000" dirty="0" smtClean="0">
                <a:solidFill>
                  <a:prstClr val="black"/>
                </a:solidFill>
                <a:latin typeface="メイリオ" panose="020B0604030504040204" pitchFamily="50" charset="-128"/>
                <a:ea typeface="メイリオ" panose="020B0604030504040204" pitchFamily="50" charset="-128"/>
              </a:rPr>
              <a:t>【</a:t>
            </a:r>
            <a:r>
              <a:rPr lang="ja-JP" altLang="en-US" sz="2000" dirty="0" smtClean="0">
                <a:solidFill>
                  <a:prstClr val="black"/>
                </a:solidFill>
                <a:latin typeface="メイリオ" panose="020B0604030504040204" pitchFamily="50" charset="-128"/>
                <a:ea typeface="メイリオ" panose="020B0604030504040204" pitchFamily="50" charset="-128"/>
              </a:rPr>
              <a:t>概要</a:t>
            </a:r>
            <a:r>
              <a:rPr lang="en-US" altLang="ja-JP" sz="2000" dirty="0" smtClean="0">
                <a:solidFill>
                  <a:prstClr val="black"/>
                </a:solidFill>
                <a:latin typeface="メイリオ" panose="020B0604030504040204" pitchFamily="50" charset="-128"/>
                <a:ea typeface="メイリオ" panose="020B0604030504040204" pitchFamily="50" charset="-128"/>
              </a:rPr>
              <a:t>】</a:t>
            </a:r>
            <a:endParaRPr lang="ja-JP" altLang="en-US" sz="2000"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493414" y="801249"/>
            <a:ext cx="6221703" cy="1261884"/>
          </a:xfrm>
          <a:prstGeom prst="rect">
            <a:avLst/>
          </a:prstGeom>
          <a:noFill/>
          <a:ln>
            <a:no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rPr>
              <a:t>１　博覧会</a:t>
            </a:r>
            <a:r>
              <a:rPr lang="ja-JP" altLang="en-US" sz="1400" dirty="0">
                <a:solidFill>
                  <a:prstClr val="black"/>
                </a:solidFill>
                <a:latin typeface="メイリオ" panose="020B0604030504040204" pitchFamily="50" charset="-128"/>
                <a:ea typeface="メイリオ" panose="020B0604030504040204" pitchFamily="50" charset="-128"/>
              </a:rPr>
              <a:t>への入場者数のうち宿泊を伴う入場者数について、愛知万博</a:t>
            </a:r>
            <a:r>
              <a:rPr lang="ja-JP" altLang="en-US" sz="1400" dirty="0" smtClean="0">
                <a:solidFill>
                  <a:prstClr val="black"/>
                </a:solidFill>
                <a:latin typeface="メイリオ" panose="020B0604030504040204" pitchFamily="50" charset="-128"/>
                <a:ea typeface="メイリオ" panose="020B0604030504040204" pitchFamily="50" charset="-128"/>
              </a:rPr>
              <a:t>の</a:t>
            </a:r>
            <a:endParaRPr lang="en-US" altLang="ja-JP" sz="1400" dirty="0" smtClean="0">
              <a:solidFill>
                <a:prstClr val="black"/>
              </a:solidFill>
              <a:latin typeface="メイリオ" panose="020B0604030504040204" pitchFamily="50" charset="-128"/>
              <a:ea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rPr>
              <a:t>例</a:t>
            </a:r>
            <a:r>
              <a:rPr lang="ja-JP" altLang="en-US" sz="1400" dirty="0">
                <a:solidFill>
                  <a:prstClr val="black"/>
                </a:solidFill>
                <a:latin typeface="メイリオ" panose="020B0604030504040204" pitchFamily="50" charset="-128"/>
                <a:ea typeface="メイリオ" panose="020B0604030504040204" pitchFamily="50" charset="-128"/>
              </a:rPr>
              <a:t>をもとに算出を行う。</a:t>
            </a:r>
            <a:endParaRPr lang="ja-JP" altLang="en-US" sz="2400" dirty="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■来場者：</a:t>
            </a:r>
            <a:r>
              <a:rPr lang="en-US" altLang="ja-JP" sz="1200" dirty="0" smtClean="0">
                <a:solidFill>
                  <a:prstClr val="black"/>
                </a:solidFill>
                <a:latin typeface="メイリオ" panose="020B0604030504040204" pitchFamily="50" charset="-128"/>
                <a:ea typeface="メイリオ" panose="020B0604030504040204" pitchFamily="50" charset="-128"/>
              </a:rPr>
              <a:t>246,000</a:t>
            </a:r>
            <a:r>
              <a:rPr lang="ja-JP" altLang="en-US" sz="1200" dirty="0" smtClean="0">
                <a:solidFill>
                  <a:prstClr val="black"/>
                </a:solidFill>
                <a:latin typeface="メイリオ" panose="020B0604030504040204" pitchFamily="50" charset="-128"/>
                <a:ea typeface="メイリオ" panose="020B0604030504040204" pitchFamily="50" charset="-128"/>
              </a:rPr>
              <a:t>人／日（来場者数上位</a:t>
            </a:r>
            <a:r>
              <a:rPr lang="en-US" altLang="ja-JP" sz="1200" dirty="0" smtClean="0">
                <a:solidFill>
                  <a:prstClr val="black"/>
                </a:solidFill>
                <a:latin typeface="メイリオ" panose="020B0604030504040204" pitchFamily="50" charset="-128"/>
                <a:ea typeface="メイリオ" panose="020B0604030504040204" pitchFamily="50" charset="-128"/>
              </a:rPr>
              <a:t>20</a:t>
            </a:r>
            <a:r>
              <a:rPr lang="ja-JP" altLang="en-US" sz="1200" dirty="0" smtClean="0">
                <a:solidFill>
                  <a:prstClr val="black"/>
                </a:solidFill>
                <a:latin typeface="メイリオ" panose="020B0604030504040204" pitchFamily="50" charset="-128"/>
                <a:ea typeface="メイリオ" panose="020B0604030504040204" pitchFamily="50" charset="-128"/>
              </a:rPr>
              <a:t>日の平均来場者数）</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endParaRPr lang="ja-JP" altLang="en-US" sz="1200" dirty="0">
              <a:solidFill>
                <a:prstClr val="black"/>
              </a:solidFill>
              <a:latin typeface="メイリオ" panose="020B0604030504040204" pitchFamily="50" charset="-128"/>
              <a:ea typeface="メイリオ"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1219890813"/>
              </p:ext>
            </p:extLst>
          </p:nvPr>
        </p:nvGraphicFramePr>
        <p:xfrm>
          <a:off x="723900" y="1551336"/>
          <a:ext cx="5562600" cy="2588820"/>
        </p:xfrm>
        <a:graphic>
          <a:graphicData uri="http://schemas.openxmlformats.org/drawingml/2006/table">
            <a:tbl>
              <a:tblPr/>
              <a:tblGrid>
                <a:gridCol w="1390650"/>
                <a:gridCol w="657225"/>
                <a:gridCol w="1095375"/>
                <a:gridCol w="1028700"/>
                <a:gridCol w="923925"/>
                <a:gridCol w="466725"/>
              </a:tblGrid>
              <a:tr h="148442">
                <a:tc>
                  <a:txBody>
                    <a:bodyPr/>
                    <a:lstStyle/>
                    <a:p>
                      <a:pPr algn="l"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l" fontAlgn="ctr"/>
                      <a:r>
                        <a:rPr lang="ja-JP" altLang="en-US" sz="1100" b="0" i="0" u="none" strike="noStrike">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愛知万博</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3">
                  <a:txBody>
                    <a:bodyPr/>
                    <a:lstStyle/>
                    <a:p>
                      <a:pPr algn="ct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2025</a:t>
                      </a: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年開催想定</a:t>
                      </a: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endParaRPr kumimoji="1" lang="ja-JP" altLang="en-US"/>
                    </a:p>
                  </a:txBody>
                  <a:tcPr/>
                </a:tc>
              </a:tr>
              <a:tr h="148442">
                <a:tc>
                  <a:txBody>
                    <a:bodyPr/>
                    <a:lstStyle/>
                    <a:p>
                      <a:pPr algn="l"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単位</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a:t>
                      </a: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年</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全体</a:t>
                      </a: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gridSpan="2">
                  <a:txBody>
                    <a:bodyPr/>
                    <a:lstStyle/>
                    <a:p>
                      <a:pPr algn="ct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ピーク時想定</a:t>
                      </a: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hMerge="1">
                  <a:txBody>
                    <a:bodyPr/>
                    <a:lstStyle/>
                    <a:p>
                      <a:pPr algn="ctr" fontAlgn="ct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r>
              <a:tr h="213090">
                <a:tc>
                  <a:txBody>
                    <a:bodyPr/>
                    <a:lstStyle/>
                    <a:p>
                      <a:pPr algn="l"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入場者数</a:t>
                      </a:r>
                      <a:endPar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ct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（千人）</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22,050</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30,000</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246</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442">
                <a:tc>
                  <a:txBody>
                    <a:bodyPr/>
                    <a:lstStyle/>
                    <a:p>
                      <a:pPr algn="l" fontAlgn="ctr"/>
                      <a:r>
                        <a:rPr lang="zh-CN"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外国人入場者数</a:t>
                      </a:r>
                      <a:endParaRPr lang="en-US" altLang="zh-CN"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ctr"/>
                      <a:endParaRPr lang="zh-CN"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（千人）</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1,014</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1,380</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11.3</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8442">
                <a:tc>
                  <a:txBody>
                    <a:bodyPr/>
                    <a:lstStyle/>
                    <a:p>
                      <a:pPr algn="l"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4.6%</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4.6%</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4.6%</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8442">
                <a:tc>
                  <a:txBody>
                    <a:bodyPr/>
                    <a:lstStyle/>
                    <a:p>
                      <a:pPr algn="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うち旅行者</a:t>
                      </a:r>
                      <a:endPar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r" fontAlgn="ct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（千人）</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840</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1,143</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9.4</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（Ａ）</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8442">
                <a:tc>
                  <a:txBody>
                    <a:bodyPr/>
                    <a:lstStyle/>
                    <a:p>
                      <a:pPr algn="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82.8%</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82.8%</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82.8%</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148442">
                <a:tc>
                  <a:txBody>
                    <a:bodyPr/>
                    <a:lstStyle/>
                    <a:p>
                      <a:pPr algn="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うち</a:t>
                      </a: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居住者</a:t>
                      </a:r>
                      <a:endPar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r" fontAlgn="ct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（千人）</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174</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237</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1.9</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（Ｂ）</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48442">
                <a:tc>
                  <a:txBody>
                    <a:bodyPr/>
                    <a:lstStyle/>
                    <a:p>
                      <a:pPr algn="l"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rgbClr val="CCFFFF"/>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　</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17.2%</a:t>
                      </a: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17.2%</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17.2%</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ct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12700" cap="flat" cmpd="sng" algn="ctr">
                      <a:solidFill>
                        <a:schemeClr val="tx1"/>
                      </a:solidFill>
                      <a:prstDash val="solid"/>
                      <a:round/>
                      <a:headEnd type="none" w="med" len="med"/>
                      <a:tailEnd type="none" w="med" len="med"/>
                    </a:lnB>
                  </a:tcPr>
                </a:tc>
              </a:tr>
              <a:tr h="148442">
                <a:tc>
                  <a:txBody>
                    <a:bodyPr/>
                    <a:lstStyle/>
                    <a:p>
                      <a:pPr algn="l"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日本人入場者数</a:t>
                      </a:r>
                      <a:endPar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p>
                      <a:pPr algn="l" fontAlgn="ctr"/>
                      <a:endPar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FF"/>
                    </a:solidFill>
                  </a:tcPr>
                </a:tc>
                <a:tc>
                  <a:txBody>
                    <a:bodyPr/>
                    <a:lstStyle/>
                    <a:p>
                      <a:pPr algn="ct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千人</a:t>
                      </a: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21,036</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28,620</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234.7</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rgbClr val="000000"/>
                      </a:solidFill>
                      <a:prstDash val="solid"/>
                      <a:round/>
                      <a:headEnd type="none" w="med" len="med"/>
                      <a:tailEnd type="none" w="med" len="med"/>
                    </a:lnL>
                    <a:lnR w="6350" cap="flat" cmpd="sng" algn="ctr">
                      <a:solidFill>
                        <a:schemeClr val="tx1"/>
                      </a:solidFill>
                      <a:prstDash val="sysDot"/>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（Ｃ）</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7422" marR="7422" marT="7422" marB="0" anchor="ctr">
                    <a:lnL w="6350" cap="flat" cmpd="sng" algn="ctr">
                      <a:solidFill>
                        <a:schemeClr val="tx1"/>
                      </a:solidFill>
                      <a:prstDash val="sysDot"/>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1" name="テキスト ボックス 10"/>
          <p:cNvSpPr txBox="1"/>
          <p:nvPr/>
        </p:nvSpPr>
        <p:spPr>
          <a:xfrm>
            <a:off x="493413" y="4277874"/>
            <a:ext cx="6221703" cy="861774"/>
          </a:xfrm>
          <a:prstGeom prst="rect">
            <a:avLst/>
          </a:prstGeom>
          <a:noFill/>
          <a:ln>
            <a:no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rPr>
              <a:t>　○宿泊を伴う来場者</a:t>
            </a:r>
            <a:endParaRPr lang="ja-JP" altLang="en-US" sz="2400" dirty="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■外国人入場者のうち</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海外からの）旅行者　（Ａ）＝</a:t>
            </a:r>
            <a:r>
              <a:rPr lang="en-US" altLang="ja-JP" sz="1200" dirty="0" smtClean="0">
                <a:solidFill>
                  <a:prstClr val="black"/>
                </a:solidFill>
                <a:latin typeface="メイリオ" panose="020B0604030504040204" pitchFamily="50" charset="-128"/>
                <a:ea typeface="メイリオ" panose="020B0604030504040204" pitchFamily="50" charset="-128"/>
              </a:rPr>
              <a:t>9.4</a:t>
            </a:r>
            <a:r>
              <a:rPr lang="ja-JP" altLang="en-US" sz="1200" dirty="0" smtClean="0">
                <a:solidFill>
                  <a:prstClr val="black"/>
                </a:solidFill>
                <a:latin typeface="メイリオ" panose="020B0604030504040204" pitchFamily="50" charset="-128"/>
                <a:ea typeface="メイリオ" panose="020B0604030504040204" pitchFamily="50" charset="-128"/>
              </a:rPr>
              <a:t>千人</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■国内からの来場者のうちの３０％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Ｂ</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Ｃ</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３０％ ＝ </a:t>
            </a:r>
            <a:r>
              <a:rPr lang="en-US" altLang="ja-JP" sz="1200" dirty="0" smtClean="0">
                <a:solidFill>
                  <a:prstClr val="black"/>
                </a:solidFill>
                <a:latin typeface="メイリオ" panose="020B0604030504040204" pitchFamily="50" charset="-128"/>
                <a:ea typeface="メイリオ" panose="020B0604030504040204" pitchFamily="50" charset="-128"/>
              </a:rPr>
              <a:t>71.0</a:t>
            </a:r>
            <a:r>
              <a:rPr lang="ja-JP" altLang="en-US" sz="1200" dirty="0" smtClean="0">
                <a:solidFill>
                  <a:prstClr val="black"/>
                </a:solidFill>
                <a:latin typeface="メイリオ" panose="020B0604030504040204" pitchFamily="50" charset="-128"/>
                <a:ea typeface="メイリオ" panose="020B0604030504040204" pitchFamily="50" charset="-128"/>
              </a:rPr>
              <a:t>千人</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Ｄ</a:t>
            </a:r>
            <a:r>
              <a:rPr lang="en-US" altLang="ja-JP" sz="1200" dirty="0" smtClean="0">
                <a:solidFill>
                  <a:prstClr val="black"/>
                </a:solidFill>
                <a:latin typeface="メイリオ" panose="020B0604030504040204" pitchFamily="50" charset="-128"/>
                <a:ea typeface="メイリオ" panose="020B0604030504040204" pitchFamily="50" charset="-128"/>
              </a:rPr>
              <a:t>)</a:t>
            </a: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　宿泊を伴う来場者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Ａ</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Ｄ</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 ＝ </a:t>
            </a:r>
            <a:r>
              <a:rPr lang="en-US" altLang="ja-JP" sz="1200" dirty="0" smtClean="0">
                <a:solidFill>
                  <a:prstClr val="black"/>
                </a:solidFill>
                <a:latin typeface="メイリオ" panose="020B0604030504040204" pitchFamily="50" charset="-128"/>
                <a:ea typeface="メイリオ" panose="020B0604030504040204" pitchFamily="50" charset="-128"/>
              </a:rPr>
              <a:t>80.4</a:t>
            </a:r>
            <a:r>
              <a:rPr lang="ja-JP" altLang="en-US" sz="1200" dirty="0" smtClean="0">
                <a:solidFill>
                  <a:prstClr val="black"/>
                </a:solidFill>
                <a:latin typeface="メイリオ" panose="020B0604030504040204" pitchFamily="50" charset="-128"/>
                <a:ea typeface="メイリオ" panose="020B0604030504040204" pitchFamily="50" charset="-128"/>
              </a:rPr>
              <a:t>千人分／日</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493414" y="5307246"/>
            <a:ext cx="6221703" cy="492443"/>
          </a:xfrm>
          <a:prstGeom prst="rect">
            <a:avLst/>
          </a:prstGeom>
          <a:noFill/>
          <a:ln>
            <a:noFill/>
          </a:ln>
        </p:spPr>
        <p:txBody>
          <a:bodyPr wrap="square" rtlCol="0">
            <a:spAutoFit/>
          </a:bodyPr>
          <a:lstStyle/>
          <a:p>
            <a:r>
              <a:rPr lang="ja-JP" altLang="en-US" sz="1400" dirty="0">
                <a:solidFill>
                  <a:prstClr val="black"/>
                </a:solidFill>
                <a:latin typeface="メイリオ" panose="020B0604030504040204" pitchFamily="50" charset="-128"/>
                <a:ea typeface="メイリオ" panose="020B0604030504040204" pitchFamily="50" charset="-128"/>
              </a:rPr>
              <a:t>２</a:t>
            </a:r>
            <a:r>
              <a:rPr lang="ja-JP" altLang="en-US" sz="1400" dirty="0" smtClean="0">
                <a:solidFill>
                  <a:prstClr val="black"/>
                </a:solidFill>
                <a:latin typeface="メイリオ" panose="020B0604030504040204" pitchFamily="50" charset="-128"/>
                <a:ea typeface="メイリオ" panose="020B0604030504040204" pitchFamily="50" charset="-128"/>
              </a:rPr>
              <a:t>　宿泊施設空き定員</a:t>
            </a:r>
            <a:endParaRPr lang="ja-JP" altLang="en-US" sz="2400" dirty="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3" name="正方形/長方形 12"/>
          <p:cNvSpPr/>
          <p:nvPr/>
        </p:nvSpPr>
        <p:spPr>
          <a:xfrm>
            <a:off x="809625" y="5561028"/>
            <a:ext cx="5610225" cy="830997"/>
          </a:xfrm>
          <a:prstGeom prst="rect">
            <a:avLst/>
          </a:prstGeom>
        </p:spPr>
        <p:txBody>
          <a:bodyPr wrap="square">
            <a:spAutoFit/>
          </a:bodyPr>
          <a:lstStyle/>
          <a:p>
            <a:r>
              <a:rPr lang="ja-JP" altLang="en-US" sz="1200" dirty="0" smtClean="0">
                <a:solidFill>
                  <a:prstClr val="black"/>
                </a:solidFill>
                <a:latin typeface="メイリオ" panose="020B0604030504040204" pitchFamily="50" charset="-128"/>
                <a:ea typeface="メイリオ" panose="020B0604030504040204" pitchFamily="50" charset="-128"/>
              </a:rPr>
              <a:t>■大阪</a:t>
            </a:r>
            <a:r>
              <a:rPr lang="ja-JP" altLang="en-US" sz="1200" dirty="0">
                <a:solidFill>
                  <a:prstClr val="black"/>
                </a:solidFill>
                <a:latin typeface="メイリオ" panose="020B0604030504040204" pitchFamily="50" charset="-128"/>
                <a:ea typeface="メイリオ" panose="020B0604030504040204" pitchFamily="50" charset="-128"/>
              </a:rPr>
              <a:t>府下に</a:t>
            </a:r>
            <a:r>
              <a:rPr lang="ja-JP" altLang="en-US" sz="1200" dirty="0" smtClean="0">
                <a:solidFill>
                  <a:prstClr val="black"/>
                </a:solidFill>
                <a:latin typeface="メイリオ" panose="020B0604030504040204" pitchFamily="50" charset="-128"/>
                <a:ea typeface="メイリオ" panose="020B0604030504040204" pitchFamily="50" charset="-128"/>
              </a:rPr>
              <a:t>おけるホテル、旅館の空き定員数</a:t>
            </a:r>
            <a:r>
              <a:rPr lang="ja-JP" altLang="en-US" sz="1200" dirty="0">
                <a:solidFill>
                  <a:prstClr val="black"/>
                </a:solidFill>
                <a:latin typeface="メイリオ" panose="020B0604030504040204" pitchFamily="50" charset="-128"/>
                <a:ea typeface="メイリオ" panose="020B0604030504040204" pitchFamily="50" charset="-128"/>
              </a:rPr>
              <a:t>は約</a:t>
            </a:r>
            <a:r>
              <a:rPr lang="en-US" altLang="ja-JP" sz="1200" dirty="0">
                <a:solidFill>
                  <a:prstClr val="black"/>
                </a:solidFill>
                <a:latin typeface="メイリオ" panose="020B0604030504040204" pitchFamily="50" charset="-128"/>
                <a:ea typeface="メイリオ" panose="020B0604030504040204" pitchFamily="50" charset="-128"/>
              </a:rPr>
              <a:t>47</a:t>
            </a:r>
            <a:r>
              <a:rPr lang="ja-JP" altLang="en-US" sz="1200" dirty="0" smtClean="0">
                <a:solidFill>
                  <a:prstClr val="black"/>
                </a:solidFill>
                <a:latin typeface="メイリオ" panose="020B0604030504040204" pitchFamily="50" charset="-128"/>
                <a:ea typeface="メイリオ" panose="020B0604030504040204" pitchFamily="50" charset="-128"/>
              </a:rPr>
              <a:t>千人分であり、</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約</a:t>
            </a:r>
            <a:r>
              <a:rPr lang="en-US" altLang="ja-JP" sz="1200" dirty="0" smtClean="0">
                <a:solidFill>
                  <a:prstClr val="black"/>
                </a:solidFill>
                <a:latin typeface="メイリオ" panose="020B0604030504040204" pitchFamily="50" charset="-128"/>
                <a:ea typeface="メイリオ" panose="020B0604030504040204" pitchFamily="50" charset="-128"/>
              </a:rPr>
              <a:t>33.4</a:t>
            </a:r>
            <a:r>
              <a:rPr lang="ja-JP" altLang="en-US" sz="1200" dirty="0" smtClean="0">
                <a:solidFill>
                  <a:prstClr val="black"/>
                </a:solidFill>
                <a:latin typeface="メイリオ" panose="020B0604030504040204" pitchFamily="50" charset="-128"/>
                <a:ea typeface="メイリオ" panose="020B0604030504040204" pitchFamily="50" charset="-128"/>
              </a:rPr>
              <a:t>千人分が不足する。</a:t>
            </a:r>
            <a:endParaRPr lang="en-US" altLang="ja-JP" sz="1200" dirty="0">
              <a:solidFill>
                <a:prstClr val="black"/>
              </a:solidFill>
              <a:latin typeface="メイリオ" panose="020B0604030504040204" pitchFamily="50" charset="-128"/>
              <a:ea typeface="メイリオ" panose="020B0604030504040204" pitchFamily="50" charset="-128"/>
            </a:endParaRPr>
          </a:p>
          <a:p>
            <a:r>
              <a:rPr lang="ja-JP" altLang="en-US" sz="1200" dirty="0" smtClean="0">
                <a:solidFill>
                  <a:prstClr val="black"/>
                </a:solidFill>
                <a:latin typeface="メイリオ" panose="020B0604030504040204" pitchFamily="50" charset="-128"/>
                <a:ea typeface="メイリオ" panose="020B0604030504040204" pitchFamily="50" charset="-128"/>
              </a:rPr>
              <a:t>■近隣自治体</a:t>
            </a:r>
            <a:r>
              <a:rPr lang="en-US" altLang="ja-JP" sz="1200" dirty="0" smtClean="0">
                <a:solidFill>
                  <a:prstClr val="black"/>
                </a:solidFill>
                <a:latin typeface="メイリオ" panose="020B0604030504040204" pitchFamily="50" charset="-128"/>
                <a:ea typeface="メイリオ" panose="020B0604030504040204" pitchFamily="50" charset="-128"/>
              </a:rPr>
              <a:t>4</a:t>
            </a:r>
            <a:r>
              <a:rPr lang="ja-JP" altLang="en-US" sz="1200" dirty="0">
                <a:solidFill>
                  <a:prstClr val="black"/>
                </a:solidFill>
                <a:latin typeface="メイリオ" panose="020B0604030504040204" pitchFamily="50" charset="-128"/>
                <a:ea typeface="メイリオ" panose="020B0604030504040204" pitchFamily="50" charset="-128"/>
              </a:rPr>
              <a:t>都市を含めた空き定員数は</a:t>
            </a:r>
            <a:r>
              <a:rPr lang="en-US" altLang="ja-JP" sz="1200" dirty="0" smtClean="0">
                <a:solidFill>
                  <a:prstClr val="black"/>
                </a:solidFill>
                <a:latin typeface="メイリオ" panose="020B0604030504040204" pitchFamily="50" charset="-128"/>
                <a:ea typeface="メイリオ" panose="020B0604030504040204" pitchFamily="50" charset="-128"/>
              </a:rPr>
              <a:t>92.2</a:t>
            </a:r>
            <a:r>
              <a:rPr lang="ja-JP" altLang="en-US" sz="1200" dirty="0" smtClean="0">
                <a:solidFill>
                  <a:prstClr val="black"/>
                </a:solidFill>
                <a:latin typeface="メイリオ" panose="020B0604030504040204" pitchFamily="50" charset="-128"/>
                <a:ea typeface="メイリオ" panose="020B0604030504040204" pitchFamily="50" charset="-128"/>
              </a:rPr>
              <a:t>千人分</a:t>
            </a:r>
            <a:r>
              <a:rPr lang="ja-JP" altLang="en-US" sz="1200" dirty="0">
                <a:solidFill>
                  <a:prstClr val="black"/>
                </a:solidFill>
                <a:latin typeface="メイリオ" panose="020B0604030504040204" pitchFamily="50" charset="-128"/>
                <a:ea typeface="メイリオ" panose="020B0604030504040204" pitchFamily="50" charset="-128"/>
              </a:rPr>
              <a:t>となり</a:t>
            </a:r>
            <a:r>
              <a:rPr lang="ja-JP" altLang="en-US" sz="1200" dirty="0" smtClean="0">
                <a:solidFill>
                  <a:prstClr val="black"/>
                </a:solidFill>
                <a:latin typeface="メイリオ" panose="020B0604030504040204" pitchFamily="50" charset="-128"/>
                <a:ea typeface="メイリオ" panose="020B0604030504040204" pitchFamily="50" charset="-128"/>
              </a:rPr>
              <a:t>、宿泊を伴う来場</a:t>
            </a:r>
            <a:endParaRPr lang="en-US" altLang="ja-JP" sz="1200" dirty="0" smtClean="0">
              <a:solidFill>
                <a:prstClr val="black"/>
              </a:solidFill>
              <a:latin typeface="メイリオ" panose="020B0604030504040204" pitchFamily="50" charset="-128"/>
              <a:ea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者</a:t>
            </a:r>
            <a:r>
              <a:rPr lang="en-US" altLang="ja-JP" sz="1200" dirty="0" smtClean="0">
                <a:solidFill>
                  <a:prstClr val="black"/>
                </a:solidFill>
                <a:latin typeface="メイリオ" panose="020B0604030504040204" pitchFamily="50" charset="-128"/>
                <a:ea typeface="メイリオ" panose="020B0604030504040204" pitchFamily="50" charset="-128"/>
              </a:rPr>
              <a:t>80.4</a:t>
            </a:r>
            <a:r>
              <a:rPr lang="ja-JP" altLang="en-US" sz="1200" dirty="0" smtClean="0">
                <a:solidFill>
                  <a:prstClr val="black"/>
                </a:solidFill>
                <a:latin typeface="メイリオ" panose="020B0604030504040204" pitchFamily="50" charset="-128"/>
                <a:ea typeface="メイリオ" panose="020B0604030504040204" pitchFamily="50" charset="-128"/>
              </a:rPr>
              <a:t>千人分を上回る宿泊施設を確保すること</a:t>
            </a:r>
            <a:r>
              <a:rPr lang="ja-JP" altLang="en-US" sz="1200" dirty="0">
                <a:solidFill>
                  <a:prstClr val="black"/>
                </a:solidFill>
                <a:latin typeface="メイリオ" panose="020B0604030504040204" pitchFamily="50" charset="-128"/>
                <a:ea typeface="メイリオ" panose="020B0604030504040204" pitchFamily="50" charset="-128"/>
              </a:rPr>
              <a:t>が</a:t>
            </a:r>
            <a:r>
              <a:rPr lang="ja-JP" altLang="en-US" sz="1200" dirty="0" smtClean="0">
                <a:solidFill>
                  <a:prstClr val="black"/>
                </a:solidFill>
                <a:latin typeface="メイリオ" panose="020B0604030504040204" pitchFamily="50" charset="-128"/>
                <a:ea typeface="メイリオ" panose="020B0604030504040204" pitchFamily="50" charset="-128"/>
              </a:rPr>
              <a:t>可能となる。</a:t>
            </a:r>
            <a:endParaRPr lang="en-US" altLang="ja-JP" sz="1200" dirty="0">
              <a:solidFill>
                <a:prstClr val="black"/>
              </a:solidFill>
              <a:latin typeface="メイリオ" panose="020B0604030504040204" pitchFamily="50" charset="-128"/>
              <a:ea typeface="メイリオ" panose="020B0604030504040204" pitchFamily="50" charset="-128"/>
            </a:endParaRPr>
          </a:p>
        </p:txBody>
      </p:sp>
      <p:graphicFrame>
        <p:nvGraphicFramePr>
          <p:cNvPr id="14" name="表 13"/>
          <p:cNvGraphicFramePr>
            <a:graphicFrameLocks noGrp="1"/>
          </p:cNvGraphicFramePr>
          <p:nvPr>
            <p:extLst>
              <p:ext uri="{D42A27DB-BD31-4B8C-83A1-F6EECF244321}">
                <p14:modId xmlns:p14="http://schemas.microsoft.com/office/powerpoint/2010/main" val="3764031582"/>
              </p:ext>
            </p:extLst>
          </p:nvPr>
        </p:nvGraphicFramePr>
        <p:xfrm>
          <a:off x="1292335" y="6392025"/>
          <a:ext cx="2136665" cy="1788879"/>
        </p:xfrm>
        <a:graphic>
          <a:graphicData uri="http://schemas.openxmlformats.org/drawingml/2006/table">
            <a:tbl>
              <a:tblPr/>
              <a:tblGrid>
                <a:gridCol w="946040"/>
                <a:gridCol w="1190625"/>
              </a:tblGrid>
              <a:tr h="266701">
                <a:tc>
                  <a:txBody>
                    <a:bodyPr/>
                    <a:lstStyle/>
                    <a:p>
                      <a:pPr algn="ctr" fontAlgn="ct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空き</a:t>
                      </a: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定員数</a:t>
                      </a: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人</a:t>
                      </a: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a:t>
                      </a:r>
                      <a:endPar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r>
              <a:tr h="255353">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大阪府</a:t>
                      </a:r>
                    </a:p>
                  </a:txBody>
                  <a:tcPr marL="4095" marR="4095" marT="40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46,833 </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7650">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神戸市</a:t>
                      </a:r>
                    </a:p>
                  </a:txBody>
                  <a:tcPr marL="4095" marR="4095" marT="40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14,264 </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00">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京都市</a:t>
                      </a:r>
                    </a:p>
                  </a:txBody>
                  <a:tcPr marL="4095" marR="4095" marT="40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20,271 </a:t>
                      </a: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66700">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奈良市</a:t>
                      </a:r>
                    </a:p>
                  </a:txBody>
                  <a:tcPr marL="4095" marR="4095" marT="40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6,399 </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57175">
                <a:tc>
                  <a:txBody>
                    <a:bodyPr/>
                    <a:lstStyle/>
                    <a:p>
                      <a:pPr algn="ctr" fontAlgn="ctr"/>
                      <a:r>
                        <a:rPr lang="ja-JP" altLang="en-US"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和歌山市</a:t>
                      </a:r>
                    </a:p>
                  </a:txBody>
                  <a:tcPr marL="4095" marR="4095" marT="4095"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4,474 </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28600">
                <a:tc>
                  <a:txBody>
                    <a:bodyPr/>
                    <a:lstStyle/>
                    <a:p>
                      <a:pPr algn="ctr" fontAlgn="ctr"/>
                      <a:r>
                        <a:rPr lang="ja-JP" altLang="en-US"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計</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100" b="0" i="0" u="none" strike="noStrike" dirty="0" smtClean="0">
                          <a:solidFill>
                            <a:srgbClr val="000000"/>
                          </a:solidFill>
                          <a:latin typeface="メイリオ" panose="020B0604030504040204" pitchFamily="50" charset="-128"/>
                          <a:ea typeface="メイリオ" panose="020B0604030504040204" pitchFamily="50" charset="-128"/>
                          <a:cs typeface="メイリオ" panose="020B0604030504040204" pitchFamily="50" charset="-128"/>
                        </a:rPr>
                        <a:t>92,241 </a:t>
                      </a:r>
                      <a:endParaRPr lang="en-US" altLang="ja-JP" sz="1100" b="0" i="0" u="none" strike="noStrike" dirty="0">
                        <a:solidFill>
                          <a:srgbClr val="000000"/>
                        </a:solidFill>
                        <a:latin typeface="メイリオ" panose="020B0604030504040204" pitchFamily="50" charset="-128"/>
                        <a:ea typeface="メイリオ" panose="020B0604030504040204" pitchFamily="50" charset="-128"/>
                        <a:cs typeface="メイリオ" panose="020B0604030504040204" pitchFamily="50" charset="-128"/>
                      </a:endParaRPr>
                    </a:p>
                  </a:txBody>
                  <a:tcPr marL="4095" marR="4095" marT="4095" marB="0" anchor="ctr">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テキスト ボックス 15"/>
          <p:cNvSpPr txBox="1"/>
          <p:nvPr/>
        </p:nvSpPr>
        <p:spPr>
          <a:xfrm>
            <a:off x="695325" y="6814750"/>
            <a:ext cx="5724525" cy="2123658"/>
          </a:xfrm>
          <a:prstGeom prst="rect">
            <a:avLst/>
          </a:prstGeom>
          <a:noFill/>
        </p:spPr>
        <p:txBody>
          <a:bodyPr wrap="square" rtlCol="0">
            <a:spAutoFit/>
          </a:bodyPr>
          <a:lstStyle/>
          <a:p>
            <a:r>
              <a:rPr lang="ja-JP" altLang="en-US" sz="1200" dirty="0">
                <a:solidFill>
                  <a:prstClr val="black"/>
                </a:solidFill>
              </a:rPr>
              <a:t>　</a:t>
            </a:r>
            <a:r>
              <a:rPr lang="ja-JP" altLang="en-US" sz="1200" dirty="0" smtClean="0">
                <a:solidFill>
                  <a:prstClr val="black"/>
                </a:solidFill>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稼働率の低い旅館業や近隣自治体の</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施設を含めると、宿泊を伴う来場者</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を確保できる結果になったが、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・繁忙期や閑散期の想定</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・今後の外国人客等の</a:t>
            </a: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増加</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見込み</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・旅館業等の外国人積極受け入れ</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体制整備</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など、今後の検討課題が多い。</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さらに、特に大阪では、将来宿泊施</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設が不足するとのレポートもあり、民泊の活用や、関西圏以外の地域の観</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光を組み合わせた旅行プランなども検討の余地がある。</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03335179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42</a:t>
            </a:fld>
            <a:endParaRPr lang="ja-JP" altLang="en-US">
              <a:solidFill>
                <a:prstClr val="black">
                  <a:tint val="75000"/>
                </a:prstClr>
              </a:solidFill>
            </a:endParaRPr>
          </a:p>
        </p:txBody>
      </p:sp>
      <p:pic>
        <p:nvPicPr>
          <p:cNvPr id="4" name="図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637" y="614362"/>
            <a:ext cx="6562725" cy="8905875"/>
          </a:xfrm>
          <a:prstGeom prst="rect">
            <a:avLst/>
          </a:prstGeom>
        </p:spPr>
      </p:pic>
      <p:sp>
        <p:nvSpPr>
          <p:cNvPr id="5" name="円/楕円 4"/>
          <p:cNvSpPr/>
          <p:nvPr/>
        </p:nvSpPr>
        <p:spPr>
          <a:xfrm>
            <a:off x="5018814" y="2612025"/>
            <a:ext cx="720000" cy="72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6" name="円/楕円 5"/>
          <p:cNvSpPr/>
          <p:nvPr/>
        </p:nvSpPr>
        <p:spPr>
          <a:xfrm>
            <a:off x="2815269" y="4303371"/>
            <a:ext cx="594000" cy="59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7" name="円/楕円 6"/>
          <p:cNvSpPr/>
          <p:nvPr/>
        </p:nvSpPr>
        <p:spPr>
          <a:xfrm>
            <a:off x="4042948" y="4258779"/>
            <a:ext cx="1098000" cy="1098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8" name="円/楕円 7"/>
          <p:cNvSpPr/>
          <p:nvPr/>
        </p:nvSpPr>
        <p:spPr>
          <a:xfrm>
            <a:off x="2953648" y="6312900"/>
            <a:ext cx="342000" cy="34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9" name="円/楕円 8"/>
          <p:cNvSpPr/>
          <p:nvPr/>
        </p:nvSpPr>
        <p:spPr>
          <a:xfrm>
            <a:off x="5448638" y="4781999"/>
            <a:ext cx="414000" cy="41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10" name="テキスト ボックス 9"/>
          <p:cNvSpPr txBox="1"/>
          <p:nvPr/>
        </p:nvSpPr>
        <p:spPr>
          <a:xfrm>
            <a:off x="2135425" y="4897371"/>
            <a:ext cx="1695447" cy="523220"/>
          </a:xfrm>
          <a:prstGeom prst="rect">
            <a:avLst/>
          </a:prstGeom>
          <a:solidFill>
            <a:schemeClr val="bg1"/>
          </a:solidFill>
          <a:ln>
            <a:solidFill>
              <a:schemeClr val="tx1"/>
            </a:solid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神戸市　空き定員</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14,300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人分</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テキスト ボックス 10"/>
          <p:cNvSpPr txBox="1"/>
          <p:nvPr/>
        </p:nvSpPr>
        <p:spPr>
          <a:xfrm>
            <a:off x="5018814" y="2088805"/>
            <a:ext cx="1695447" cy="523220"/>
          </a:xfrm>
          <a:prstGeom prst="rect">
            <a:avLst/>
          </a:prstGeom>
          <a:solidFill>
            <a:schemeClr val="bg1"/>
          </a:solidFill>
          <a:ln>
            <a:solidFill>
              <a:schemeClr val="tx1"/>
            </a:solid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京都市　空き定員</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20,300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人分</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2" name="テキスト ボックス 11"/>
          <p:cNvSpPr txBox="1"/>
          <p:nvPr/>
        </p:nvSpPr>
        <p:spPr>
          <a:xfrm>
            <a:off x="5198699" y="5195999"/>
            <a:ext cx="1632490" cy="523220"/>
          </a:xfrm>
          <a:prstGeom prst="rect">
            <a:avLst/>
          </a:prstGeom>
          <a:solidFill>
            <a:schemeClr val="bg1"/>
          </a:solidFill>
          <a:ln>
            <a:solidFill>
              <a:schemeClr val="tx1"/>
            </a:solid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奈良市　空き定員</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6,400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人分</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テキスト ボックス 12"/>
          <p:cNvSpPr txBox="1"/>
          <p:nvPr/>
        </p:nvSpPr>
        <p:spPr>
          <a:xfrm>
            <a:off x="2581275" y="6654900"/>
            <a:ext cx="1786123" cy="523220"/>
          </a:xfrm>
          <a:prstGeom prst="rect">
            <a:avLst/>
          </a:prstGeom>
          <a:solidFill>
            <a:schemeClr val="bg1"/>
          </a:solidFill>
          <a:ln>
            <a:solidFill>
              <a:schemeClr val="tx1"/>
            </a:solid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和歌山市　空き定員</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4,500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人分</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4" name="テキスト ボックス 13"/>
          <p:cNvSpPr txBox="1"/>
          <p:nvPr/>
        </p:nvSpPr>
        <p:spPr>
          <a:xfrm>
            <a:off x="3399743" y="5719219"/>
            <a:ext cx="1695447" cy="523220"/>
          </a:xfrm>
          <a:prstGeom prst="rect">
            <a:avLst/>
          </a:prstGeom>
          <a:solidFill>
            <a:schemeClr val="bg1"/>
          </a:solidFill>
          <a:ln>
            <a:solidFill>
              <a:schemeClr val="tx1"/>
            </a:solid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大阪府　空き定員</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約</a:t>
            </a:r>
            <a:r>
              <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46,800</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人分</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テキスト ボックス 14"/>
          <p:cNvSpPr txBox="1"/>
          <p:nvPr/>
        </p:nvSpPr>
        <p:spPr>
          <a:xfrm>
            <a:off x="589378" y="8007930"/>
            <a:ext cx="5852927" cy="1600438"/>
          </a:xfrm>
          <a:prstGeom prst="rect">
            <a:avLst/>
          </a:prstGeom>
          <a:solidFill>
            <a:schemeClr val="bg1"/>
          </a:solidFill>
          <a:ln>
            <a:solidFill>
              <a:schemeClr val="tx1"/>
            </a:solidFill>
          </a:ln>
        </p:spPr>
        <p:txBody>
          <a:bodyPr wrap="square" rtlCol="0">
            <a:spAutoFit/>
          </a:bodyPr>
          <a:lstStyle/>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○空き定員は現状の宿泊施設の稼働率からホテル等の平均定員数を</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乗じて算出</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○近隣市も含め、現状の空き定員の状況であれば来場者の宿泊施設</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を確保することは可能。</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○ただし、旅館業の外国人積極受け入れ態勢の整備や今後の宿泊施設</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の不足見込みなどの課題もあるため、民泊の活用や関西圏以外の地</a:t>
            </a:r>
            <a:endParaRPr lang="en-US" altLang="ja-JP"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4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域の宿泊施設利用の検討が必要。</a:t>
            </a:r>
            <a:endParaRPr lang="ja-JP" altLang="en-US" sz="14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円弧 22"/>
          <p:cNvSpPr/>
          <p:nvPr/>
        </p:nvSpPr>
        <p:spPr>
          <a:xfrm rot="17157260" flipH="1">
            <a:off x="1185356" y="2015631"/>
            <a:ext cx="4660973" cy="4285102"/>
          </a:xfrm>
          <a:prstGeom prst="arc">
            <a:avLst>
              <a:gd name="adj1" fmla="val 14472019"/>
              <a:gd name="adj2" fmla="val 271902"/>
            </a:avLst>
          </a:prstGeom>
          <a:ln w="889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4" name="円弧 23"/>
          <p:cNvSpPr/>
          <p:nvPr/>
        </p:nvSpPr>
        <p:spPr>
          <a:xfrm rot="21322933">
            <a:off x="-230279" y="1887078"/>
            <a:ext cx="5257283" cy="2374649"/>
          </a:xfrm>
          <a:prstGeom prst="arc">
            <a:avLst>
              <a:gd name="adj1" fmla="val 16176714"/>
              <a:gd name="adj2" fmla="val 21454409"/>
            </a:avLst>
          </a:prstGeom>
          <a:ln w="889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8" name="円弧 27"/>
          <p:cNvSpPr/>
          <p:nvPr/>
        </p:nvSpPr>
        <p:spPr>
          <a:xfrm rot="20287741">
            <a:off x="-303197" y="2040995"/>
            <a:ext cx="6084783" cy="7619581"/>
          </a:xfrm>
          <a:prstGeom prst="arc">
            <a:avLst>
              <a:gd name="adj1" fmla="val 17073245"/>
              <a:gd name="adj2" fmla="val 38000"/>
            </a:avLst>
          </a:prstGeom>
          <a:ln w="889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29" name="円弧 28"/>
          <p:cNvSpPr/>
          <p:nvPr/>
        </p:nvSpPr>
        <p:spPr>
          <a:xfrm rot="2065458">
            <a:off x="-875843" y="2186037"/>
            <a:ext cx="4289576" cy="2291975"/>
          </a:xfrm>
          <a:prstGeom prst="arc">
            <a:avLst>
              <a:gd name="adj1" fmla="val 17050483"/>
              <a:gd name="adj2" fmla="val 21223557"/>
            </a:avLst>
          </a:prstGeom>
          <a:ln w="889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30" name="円弧 29"/>
          <p:cNvSpPr/>
          <p:nvPr/>
        </p:nvSpPr>
        <p:spPr>
          <a:xfrm rot="814265">
            <a:off x="-453796" y="2372692"/>
            <a:ext cx="5075032" cy="3119687"/>
          </a:xfrm>
          <a:prstGeom prst="arc">
            <a:avLst>
              <a:gd name="adj1" fmla="val 15803483"/>
              <a:gd name="adj2" fmla="val 21223557"/>
            </a:avLst>
          </a:prstGeom>
          <a:ln w="88900">
            <a:solidFill>
              <a:srgbClr val="FF0000"/>
            </a:solidFill>
            <a:prstDash val="sysDash"/>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ja-JP" altLang="en-US">
              <a:solidFill>
                <a:prstClr val="black"/>
              </a:solidFill>
            </a:endParaRPr>
          </a:p>
        </p:txBody>
      </p:sp>
      <p:sp>
        <p:nvSpPr>
          <p:cNvPr id="17" name="フローチャート : 磁気ディスク 16"/>
          <p:cNvSpPr/>
          <p:nvPr/>
        </p:nvSpPr>
        <p:spPr>
          <a:xfrm>
            <a:off x="885997" y="1129271"/>
            <a:ext cx="1447151" cy="1494901"/>
          </a:xfrm>
          <a:prstGeom prst="flowChartMagneticDisk">
            <a:avLst/>
          </a:prstGeom>
          <a:solidFill>
            <a:srgbClr val="C0E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テキスト ボックス 26"/>
          <p:cNvSpPr txBox="1"/>
          <p:nvPr/>
        </p:nvSpPr>
        <p:spPr>
          <a:xfrm>
            <a:off x="885997" y="1639022"/>
            <a:ext cx="1577577" cy="1138773"/>
          </a:xfrm>
          <a:prstGeom prst="rect">
            <a:avLst/>
          </a:prstGeom>
          <a:noFill/>
          <a:ln w="25400" cmpd="dbl">
            <a:noFill/>
          </a:ln>
        </p:spPr>
        <p:txBody>
          <a:bodyPr wrap="square" rtlCol="0">
            <a:spAutoFit/>
          </a:bodyPr>
          <a:lstStyle/>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宿泊を伴う来場者</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ピーク時</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200" b="1"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a:t>
            </a:r>
            <a:r>
              <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80,400</a:t>
            </a:r>
            <a:r>
              <a:rPr lang="ja-JP" altLang="en-US"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人／日</a:t>
            </a:r>
            <a:endParaRPr lang="en-US" altLang="ja-JP" sz="1200" b="1"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海外旅行客</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9,400</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　国内から</a:t>
            </a:r>
            <a:r>
              <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71,000</a:t>
            </a:r>
            <a:r>
              <a:rPr lang="ja-JP" altLang="en-US"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人</a:t>
            </a:r>
            <a:endParaRPr lang="en-US" altLang="ja-JP" sz="10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25" name="図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2444144" y="1264511"/>
            <a:ext cx="994477" cy="749021"/>
          </a:xfrm>
          <a:prstGeom prst="rect">
            <a:avLst/>
          </a:prstGeom>
        </p:spPr>
      </p:pic>
      <p:pic>
        <p:nvPicPr>
          <p:cNvPr id="26" name="図 2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3000392">
            <a:off x="764368" y="2736063"/>
            <a:ext cx="1306540" cy="642790"/>
          </a:xfrm>
          <a:prstGeom prst="rect">
            <a:avLst/>
          </a:prstGeom>
        </p:spPr>
      </p:pic>
      <p:pic>
        <p:nvPicPr>
          <p:cNvPr id="31" name="図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833971" flipH="1">
            <a:off x="1738955" y="2601714"/>
            <a:ext cx="1188386" cy="716804"/>
          </a:xfrm>
          <a:prstGeom prst="rect">
            <a:avLst/>
          </a:prstGeom>
        </p:spPr>
      </p:pic>
      <p:pic>
        <p:nvPicPr>
          <p:cNvPr id="1024" name="図 10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1114834" flipH="1">
            <a:off x="2403279" y="2005814"/>
            <a:ext cx="1003886" cy="823702"/>
          </a:xfrm>
          <a:prstGeom prst="rect">
            <a:avLst/>
          </a:prstGeom>
        </p:spPr>
      </p:pic>
    </p:spTree>
    <p:extLst>
      <p:ext uri="{BB962C8B-B14F-4D97-AF65-F5344CB8AC3E}">
        <p14:creationId xmlns:p14="http://schemas.microsoft.com/office/powerpoint/2010/main" val="36526232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43</a:t>
            </a:fld>
            <a:endParaRPr lang="ja-JP" altLang="en-US">
              <a:solidFill>
                <a:prstClr val="black">
                  <a:tint val="75000"/>
                </a:prstClr>
              </a:solidFill>
            </a:endParaRPr>
          </a:p>
        </p:txBody>
      </p:sp>
      <p:sp>
        <p:nvSpPr>
          <p:cNvPr id="3" name="テキスト ボックス 2"/>
          <p:cNvSpPr txBox="1"/>
          <p:nvPr/>
        </p:nvSpPr>
        <p:spPr>
          <a:xfrm>
            <a:off x="567880" y="2542378"/>
            <a:ext cx="5391219" cy="1569660"/>
          </a:xfrm>
          <a:prstGeom prst="rect">
            <a:avLst/>
          </a:prstGeom>
          <a:noFill/>
        </p:spPr>
        <p:txBody>
          <a:bodyPr wrap="none" rtlCol="0">
            <a:spAutoFit/>
          </a:bodyPr>
          <a:lstStyle/>
          <a:p>
            <a:pPr>
              <a:lnSpc>
                <a:spcPct val="150000"/>
              </a:lnSpc>
            </a:pPr>
            <a:r>
              <a:rPr lang="ja-JP" altLang="en-US" sz="1400" dirty="0">
                <a:solidFill>
                  <a:prstClr val="black"/>
                </a:solidFill>
                <a:latin typeface="メイリオ" panose="020B0604030504040204" pitchFamily="50" charset="-128"/>
                <a:ea typeface="メイリオ" panose="020B0604030504040204" pitchFamily="50" charset="-128"/>
              </a:rPr>
              <a:t>○健康・医療分野における国際的信頼とジャパンブランドの</a:t>
            </a:r>
            <a:r>
              <a:rPr lang="ja-JP" altLang="en-US" sz="1400" dirty="0" smtClean="0">
                <a:solidFill>
                  <a:prstClr val="black"/>
                </a:solidFill>
                <a:latin typeface="メイリオ" panose="020B0604030504040204" pitchFamily="50" charset="-128"/>
                <a:ea typeface="メイリオ" panose="020B0604030504040204" pitchFamily="50" charset="-128"/>
              </a:rPr>
              <a:t>確立</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国際貢献によるリーダーシップの発揮</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・発展途上国への医療の普及、医薬品・ワクチン等の利用促進</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・発展途上国からの医療技術者等の受け入れ</a:t>
            </a: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・新しい国際博覧会の提案を通じたリーダーシップの</a:t>
            </a:r>
            <a:r>
              <a:rPr lang="ja-JP" altLang="en-US" sz="1200" dirty="0" smtClean="0">
                <a:solidFill>
                  <a:prstClr val="black"/>
                </a:solidFill>
                <a:latin typeface="メイリオ" panose="020B0604030504040204" pitchFamily="50" charset="-128"/>
                <a:ea typeface="メイリオ" panose="020B0604030504040204" pitchFamily="50" charset="-128"/>
              </a:rPr>
              <a:t>発揮</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357653" y="2329559"/>
            <a:ext cx="2031325" cy="338554"/>
          </a:xfrm>
          <a:prstGeom prst="rect">
            <a:avLst/>
          </a:prstGeom>
          <a:noFill/>
        </p:spPr>
        <p:txBody>
          <a:bodyPr wrap="non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a:t>
            </a:r>
            <a:r>
              <a:rPr lang="ja-JP" altLang="en-US" sz="1600" dirty="0">
                <a:solidFill>
                  <a:prstClr val="black"/>
                </a:solidFill>
                <a:latin typeface="メイリオ" panose="020B0604030504040204" pitchFamily="50" charset="-128"/>
                <a:ea typeface="メイリオ" panose="020B0604030504040204" pitchFamily="50" charset="-128"/>
              </a:rPr>
              <a:t>国際的地位の</a:t>
            </a:r>
            <a:r>
              <a:rPr lang="ja-JP" altLang="en-US" sz="1600" dirty="0" smtClean="0">
                <a:solidFill>
                  <a:prstClr val="black"/>
                </a:solidFill>
                <a:latin typeface="メイリオ" panose="020B0604030504040204" pitchFamily="50" charset="-128"/>
                <a:ea typeface="メイリオ" panose="020B0604030504040204" pitchFamily="50" charset="-128"/>
              </a:rPr>
              <a:t>確立</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11" name="テキスト ボックス 10"/>
          <p:cNvSpPr txBox="1"/>
          <p:nvPr/>
        </p:nvSpPr>
        <p:spPr>
          <a:xfrm>
            <a:off x="567880" y="4811997"/>
            <a:ext cx="5892801" cy="1661993"/>
          </a:xfrm>
          <a:prstGeom prst="rect">
            <a:avLst/>
          </a:prstGeom>
          <a:noFill/>
        </p:spPr>
        <p:txBody>
          <a:bodyPr wrap="square" rtlCol="0">
            <a:spAutoFit/>
          </a:bodyPr>
          <a:lstStyle/>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○健康</a:t>
            </a:r>
            <a:r>
              <a:rPr lang="ja-JP" altLang="en-US" sz="1400" dirty="0">
                <a:solidFill>
                  <a:prstClr val="black"/>
                </a:solidFill>
                <a:latin typeface="メイリオ" panose="020B0604030504040204" pitchFamily="50" charset="-128"/>
                <a:ea typeface="メイリオ" panose="020B0604030504040204" pitchFamily="50" charset="-128"/>
              </a:rPr>
              <a:t>意識</a:t>
            </a:r>
            <a:r>
              <a:rPr lang="ja-JP" altLang="en-US" sz="1400" dirty="0" smtClean="0">
                <a:solidFill>
                  <a:prstClr val="black"/>
                </a:solidFill>
                <a:latin typeface="メイリオ" panose="020B0604030504040204" pitchFamily="50" charset="-128"/>
                <a:ea typeface="メイリオ" panose="020B0604030504040204" pitchFamily="50" charset="-128"/>
              </a:rPr>
              <a:t>のさらなる高まりと健康行動の変容</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○国民の健康寿命延伸による健康・長寿社会の実現</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○生涯にわたる</a:t>
            </a:r>
            <a:r>
              <a:rPr lang="en-US" altLang="ja-JP" sz="1400" dirty="0" smtClean="0">
                <a:solidFill>
                  <a:prstClr val="black"/>
                </a:solidFill>
                <a:latin typeface="メイリオ" panose="020B0604030504040204" pitchFamily="50" charset="-128"/>
                <a:ea typeface="メイリオ" panose="020B0604030504040204" pitchFamily="50" charset="-128"/>
              </a:rPr>
              <a:t>QOL</a:t>
            </a:r>
            <a:r>
              <a:rPr lang="ja-JP" altLang="en-US" sz="1400" dirty="0" smtClean="0">
                <a:solidFill>
                  <a:prstClr val="black"/>
                </a:solidFill>
                <a:latin typeface="メイリオ" panose="020B0604030504040204" pitchFamily="50" charset="-128"/>
                <a:ea typeface="メイリオ" panose="020B0604030504040204" pitchFamily="50" charset="-128"/>
              </a:rPr>
              <a:t>向上</a:t>
            </a:r>
            <a:endParaRPr lang="en-US" altLang="ja-JP" sz="14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○その結果として、社会</a:t>
            </a:r>
            <a:r>
              <a:rPr lang="ja-JP" altLang="en-US" sz="1400" dirty="0">
                <a:solidFill>
                  <a:prstClr val="black"/>
                </a:solidFill>
                <a:latin typeface="メイリオ" panose="020B0604030504040204" pitchFamily="50" charset="-128"/>
                <a:ea typeface="メイリオ" panose="020B0604030504040204" pitchFamily="50" charset="-128"/>
              </a:rPr>
              <a:t>保障費の増加抑制と削減</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・予防サービスの充実等による医療・介護需要の増大の</a:t>
            </a:r>
            <a:r>
              <a:rPr lang="ja-JP" altLang="en-US" sz="1200" dirty="0" smtClean="0">
                <a:solidFill>
                  <a:prstClr val="black"/>
                </a:solidFill>
                <a:latin typeface="メイリオ" panose="020B0604030504040204" pitchFamily="50" charset="-128"/>
                <a:ea typeface="メイリオ" panose="020B0604030504040204" pitchFamily="50" charset="-128"/>
              </a:rPr>
              <a:t>抑制</a:t>
            </a:r>
            <a:endParaRPr lang="ja-JP" altLang="en-US" sz="1200" dirty="0">
              <a:solidFill>
                <a:prstClr val="black"/>
              </a:solidFill>
              <a:latin typeface="メイリオ" panose="020B0604030504040204" pitchFamily="50" charset="-128"/>
              <a:ea typeface="メイリオ" panose="020B0604030504040204" pitchFamily="50" charset="-128"/>
            </a:endParaRPr>
          </a:p>
        </p:txBody>
      </p:sp>
      <p:sp>
        <p:nvSpPr>
          <p:cNvPr id="12" name="テキスト ボックス 11"/>
          <p:cNvSpPr txBox="1"/>
          <p:nvPr/>
        </p:nvSpPr>
        <p:spPr>
          <a:xfrm>
            <a:off x="357653" y="4572545"/>
            <a:ext cx="2031325" cy="338554"/>
          </a:xfrm>
          <a:prstGeom prst="rect">
            <a:avLst/>
          </a:prstGeom>
          <a:noFill/>
        </p:spPr>
        <p:txBody>
          <a:bodyPr wrap="non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■国民の健康増進等</a:t>
            </a:r>
            <a:endParaRPr lang="ja-JP" altLang="en-US" sz="1600" dirty="0">
              <a:solidFill>
                <a:prstClr val="black"/>
              </a:solidFill>
              <a:latin typeface="メイリオ" panose="020B0604030504040204" pitchFamily="50" charset="-128"/>
              <a:ea typeface="メイリオ" panose="020B0604030504040204" pitchFamily="50" charset="-128"/>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1544" y="6465198"/>
            <a:ext cx="4501527" cy="255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テキスト ボックス 19"/>
          <p:cNvSpPr txBox="1"/>
          <p:nvPr/>
        </p:nvSpPr>
        <p:spPr>
          <a:xfrm>
            <a:off x="1185766" y="8934272"/>
            <a:ext cx="4233084" cy="307777"/>
          </a:xfrm>
          <a:prstGeom prst="rect">
            <a:avLst/>
          </a:prstGeom>
          <a:noFill/>
        </p:spPr>
        <p:txBody>
          <a:bodyPr wrap="square" rtlCol="0">
            <a:spAutoFit/>
          </a:bodyPr>
          <a:lstStyle/>
          <a:p>
            <a:r>
              <a:rPr lang="ja-JP" altLang="en-US" sz="700" dirty="0" smtClean="0">
                <a:solidFill>
                  <a:prstClr val="black"/>
                </a:solidFill>
              </a:rPr>
              <a:t>出典：</a:t>
            </a:r>
            <a:r>
              <a:rPr lang="zh-TW" altLang="en-US" sz="700" dirty="0">
                <a:solidFill>
                  <a:prstClr val="black"/>
                </a:solidFill>
                <a:latin typeface="ＭＳ Ｐゴシック" panose="020B0600070205080204" pitchFamily="50" charset="-128"/>
                <a:ea typeface="ＭＳ Ｐゴシック" panose="020B0600070205080204" pitchFamily="50" charset="-128"/>
              </a:rPr>
              <a:t>厚生科学審議会地域保健健康増進栄養</a:t>
            </a:r>
            <a:r>
              <a:rPr lang="zh-TW" altLang="en-US" sz="700" dirty="0" smtClean="0">
                <a:solidFill>
                  <a:prstClr val="black"/>
                </a:solidFill>
                <a:latin typeface="ＭＳ Ｐゴシック" panose="020B0600070205080204" pitchFamily="50" charset="-128"/>
                <a:ea typeface="ＭＳ Ｐゴシック" panose="020B0600070205080204" pitchFamily="50" charset="-128"/>
              </a:rPr>
              <a:t>部会 第２回</a:t>
            </a:r>
            <a:r>
              <a:rPr lang="zh-TW" altLang="en-US" sz="700" dirty="0">
                <a:solidFill>
                  <a:prstClr val="black"/>
                </a:solidFill>
                <a:latin typeface="ＭＳ Ｐゴシック" panose="020B0600070205080204" pitchFamily="50" charset="-128"/>
                <a:ea typeface="ＭＳ Ｐゴシック" panose="020B0600070205080204" pitchFamily="50" charset="-128"/>
              </a:rPr>
              <a:t>健康日本２１</a:t>
            </a:r>
            <a:r>
              <a:rPr lang="en-US" altLang="zh-TW" sz="700" dirty="0">
                <a:solidFill>
                  <a:prstClr val="black"/>
                </a:solidFill>
                <a:latin typeface="ＭＳ Ｐゴシック" panose="020B0600070205080204" pitchFamily="50" charset="-128"/>
                <a:ea typeface="ＭＳ Ｐゴシック" panose="020B0600070205080204" pitchFamily="50" charset="-128"/>
              </a:rPr>
              <a:t>(</a:t>
            </a:r>
            <a:r>
              <a:rPr lang="zh-TW" altLang="en-US" sz="700" dirty="0">
                <a:solidFill>
                  <a:prstClr val="black"/>
                </a:solidFill>
                <a:latin typeface="ＭＳ Ｐゴシック" panose="020B0600070205080204" pitchFamily="50" charset="-128"/>
                <a:ea typeface="ＭＳ Ｐゴシック" panose="020B0600070205080204" pitchFamily="50" charset="-128"/>
              </a:rPr>
              <a:t>第二次）推進専門</a:t>
            </a:r>
            <a:r>
              <a:rPr lang="zh-TW" altLang="en-US" sz="700" dirty="0" smtClean="0">
                <a:solidFill>
                  <a:prstClr val="black"/>
                </a:solidFill>
                <a:latin typeface="ＭＳ Ｐゴシック" panose="020B0600070205080204" pitchFamily="50" charset="-128"/>
                <a:ea typeface="ＭＳ Ｐゴシック" panose="020B0600070205080204" pitchFamily="50" charset="-128"/>
              </a:rPr>
              <a:t>委員会</a:t>
            </a:r>
            <a:r>
              <a:rPr lang="en-US" altLang="zh-TW" sz="700" dirty="0">
                <a:solidFill>
                  <a:prstClr val="black"/>
                </a:solidFill>
                <a:latin typeface="ＭＳ Ｐゴシック" panose="020B0600070205080204" pitchFamily="50" charset="-128"/>
                <a:ea typeface="ＭＳ Ｐゴシック" panose="020B0600070205080204" pitchFamily="50" charset="-128"/>
              </a:rPr>
              <a:t> </a:t>
            </a:r>
            <a:r>
              <a:rPr lang="ja-JP" altLang="en-US" sz="700" dirty="0" smtClean="0">
                <a:solidFill>
                  <a:prstClr val="black"/>
                </a:solidFill>
                <a:latin typeface="ＭＳ Ｐゴシック" panose="020B0600070205080204" pitchFamily="50" charset="-128"/>
              </a:rPr>
              <a:t>資料</a:t>
            </a:r>
            <a:r>
              <a:rPr lang="ja-JP" altLang="en-US" sz="700" dirty="0">
                <a:solidFill>
                  <a:prstClr val="black"/>
                </a:solidFill>
                <a:latin typeface="ＭＳ Ｐゴシック" panose="020B0600070205080204" pitchFamily="50" charset="-128"/>
              </a:rPr>
              <a:t>１</a:t>
            </a:r>
          </a:p>
          <a:p>
            <a:r>
              <a:rPr lang="ja-JP" altLang="en-US" sz="700" dirty="0" smtClean="0">
                <a:solidFill>
                  <a:prstClr val="black"/>
                </a:solidFill>
                <a:latin typeface="ＭＳ Ｐゴシック" panose="020B0600070205080204" pitchFamily="50" charset="-128"/>
              </a:rPr>
              <a:t>　　　　「健康</a:t>
            </a:r>
            <a:r>
              <a:rPr lang="ja-JP" altLang="en-US" sz="700" dirty="0">
                <a:solidFill>
                  <a:prstClr val="black"/>
                </a:solidFill>
                <a:latin typeface="ＭＳ Ｐゴシック" panose="020B0600070205080204" pitchFamily="50" charset="-128"/>
              </a:rPr>
              <a:t>日本２１（第二次）各目標項目の進捗状況に</a:t>
            </a:r>
            <a:r>
              <a:rPr lang="ja-JP" altLang="en-US" sz="700" dirty="0" smtClean="0">
                <a:solidFill>
                  <a:prstClr val="black"/>
                </a:solidFill>
                <a:latin typeface="ＭＳ Ｐゴシック" panose="020B0600070205080204" pitchFamily="50" charset="-128"/>
              </a:rPr>
              <a:t>ついて」</a:t>
            </a:r>
            <a:endParaRPr lang="zh-TW" altLang="en-US" sz="700" dirty="0">
              <a:solidFill>
                <a:prstClr val="black"/>
              </a:solidFill>
              <a:latin typeface="ＭＳ Ｐゴシック" panose="020B0600070205080204" pitchFamily="50" charset="-128"/>
              <a:ea typeface="ＭＳ Ｐゴシック" panose="020B0600070205080204" pitchFamily="50" charset="-128"/>
            </a:endParaRPr>
          </a:p>
        </p:txBody>
      </p:sp>
      <p:sp>
        <p:nvSpPr>
          <p:cNvPr id="17" name="テキスト ボックス 16"/>
          <p:cNvSpPr txBox="1"/>
          <p:nvPr/>
        </p:nvSpPr>
        <p:spPr>
          <a:xfrm>
            <a:off x="2080795" y="0"/>
            <a:ext cx="2723823"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我が国における開催</a:t>
            </a:r>
            <a:r>
              <a:rPr lang="ja-JP" altLang="en-US" b="1" dirty="0">
                <a:solidFill>
                  <a:prstClr val="black"/>
                </a:solidFill>
                <a:latin typeface="メイリオ" panose="020B0604030504040204" pitchFamily="50" charset="-128"/>
                <a:ea typeface="メイリオ" panose="020B0604030504040204" pitchFamily="50" charset="-128"/>
              </a:rPr>
              <a:t>効果</a:t>
            </a:r>
          </a:p>
        </p:txBody>
      </p:sp>
      <p:sp>
        <p:nvSpPr>
          <p:cNvPr id="5" name="角丸四角形 4"/>
          <p:cNvSpPr/>
          <p:nvPr/>
        </p:nvSpPr>
        <p:spPr>
          <a:xfrm>
            <a:off x="232229" y="566056"/>
            <a:ext cx="6415314" cy="1233713"/>
          </a:xfrm>
          <a:prstGeom prst="roundRect">
            <a:avLst>
              <a:gd name="adj" fmla="val 12319"/>
            </a:avLst>
          </a:prstGeom>
          <a:solidFill>
            <a:srgbClr val="9C9E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国際的地位の確立</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国民の健康増進等</a:t>
            </a:r>
            <a:endParaRPr lang="en-US" altLang="ja-JP"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a:p>
            <a:pPr>
              <a:lnSpc>
                <a:spcPct val="150000"/>
              </a:lnSpc>
            </a:pPr>
            <a:r>
              <a:rPr lang="ja-JP" altLang="en-US" b="1" dirty="0" smtClean="0">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経済的効果</a:t>
            </a:r>
            <a:endParaRPr lang="ja-JP" altLang="en-US" b="1" dirty="0">
              <a:solidFill>
                <a:prstClr val="white"/>
              </a:solidFill>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289644265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657475" y="9432620"/>
            <a:ext cx="1543050" cy="527403"/>
          </a:xfrm>
        </p:spPr>
        <p:txBody>
          <a:bodyPr/>
          <a:lstStyle/>
          <a:p>
            <a:fld id="{54012EB8-5B46-4F34-ACC3-DEAA983F7D2C}" type="slidenum">
              <a:rPr lang="ja-JP" altLang="en-US" smtClean="0">
                <a:solidFill>
                  <a:prstClr val="black">
                    <a:tint val="75000"/>
                  </a:prstClr>
                </a:solidFill>
              </a:rPr>
              <a:pPr/>
              <a:t>44</a:t>
            </a:fld>
            <a:endParaRPr lang="ja-JP" altLang="en-US">
              <a:solidFill>
                <a:prstClr val="black">
                  <a:tint val="75000"/>
                </a:prstClr>
              </a:solidFill>
            </a:endParaRPr>
          </a:p>
        </p:txBody>
      </p:sp>
      <p:sp>
        <p:nvSpPr>
          <p:cNvPr id="4" name="テキスト ボックス 3"/>
          <p:cNvSpPr txBox="1"/>
          <p:nvPr/>
        </p:nvSpPr>
        <p:spPr>
          <a:xfrm>
            <a:off x="91839" y="429890"/>
            <a:ext cx="1415772" cy="338554"/>
          </a:xfrm>
          <a:prstGeom prst="rect">
            <a:avLst/>
          </a:prstGeom>
          <a:noFill/>
        </p:spPr>
        <p:txBody>
          <a:bodyPr wrap="none" rtlCol="0">
            <a:spAutoFit/>
          </a:bodyPr>
          <a:lstStyle/>
          <a:p>
            <a:r>
              <a:rPr lang="ja-JP" altLang="en-US" sz="1600" dirty="0" smtClean="0">
                <a:solidFill>
                  <a:prstClr val="black"/>
                </a:solidFill>
                <a:latin typeface="メイリオ" panose="020B0604030504040204" pitchFamily="50" charset="-128"/>
                <a:ea typeface="メイリオ" panose="020B0604030504040204" pitchFamily="50" charset="-128"/>
              </a:rPr>
              <a:t>■経済的効果</a:t>
            </a:r>
            <a:endParaRPr lang="ja-JP" altLang="en-US" sz="1600" dirty="0">
              <a:solidFill>
                <a:prstClr val="black"/>
              </a:solidFill>
              <a:latin typeface="メイリオ" panose="020B0604030504040204" pitchFamily="50" charset="-128"/>
              <a:ea typeface="メイリオ" panose="020B0604030504040204" pitchFamily="50" charset="-128"/>
            </a:endParaRPr>
          </a:p>
        </p:txBody>
      </p:sp>
      <p:sp>
        <p:nvSpPr>
          <p:cNvPr id="5" name="テキスト ボックス 4"/>
          <p:cNvSpPr txBox="1"/>
          <p:nvPr/>
        </p:nvSpPr>
        <p:spPr>
          <a:xfrm>
            <a:off x="314494" y="655525"/>
            <a:ext cx="6256427" cy="2354491"/>
          </a:xfrm>
          <a:prstGeom prst="rect">
            <a:avLst/>
          </a:prstGeom>
          <a:noFill/>
        </p:spPr>
        <p:txBody>
          <a:bodyPr wrap="square" rtlCol="0">
            <a:spAutoFit/>
          </a:bodyPr>
          <a:lstStyle/>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○医療関連分野における開発促進と市場拡大</a:t>
            </a:r>
            <a:r>
              <a:rPr lang="ja-JP" altLang="en-US" sz="1200" dirty="0" smtClean="0">
                <a:solidFill>
                  <a:prstClr val="black"/>
                </a:solidFill>
                <a:latin typeface="メイリオ" panose="020B0604030504040204" pitchFamily="50" charset="-128"/>
                <a:ea typeface="メイリオ" panose="020B0604030504040204" pitchFamily="50" charset="-128"/>
              </a:rPr>
              <a:t>　</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・医薬品や医療機器分野</a:t>
            </a:r>
            <a:r>
              <a:rPr lang="ja-JP" altLang="en-US" sz="1200" dirty="0">
                <a:solidFill>
                  <a:prstClr val="black"/>
                </a:solidFill>
                <a:latin typeface="メイリオ" panose="020B0604030504040204" pitchFamily="50" charset="-128"/>
                <a:ea typeface="メイリオ" panose="020B0604030504040204" pitchFamily="50" charset="-128"/>
              </a:rPr>
              <a:t>に</a:t>
            </a:r>
            <a:r>
              <a:rPr lang="ja-JP" altLang="en-US" sz="1200" dirty="0" smtClean="0">
                <a:solidFill>
                  <a:prstClr val="black"/>
                </a:solidFill>
                <a:latin typeface="メイリオ" panose="020B0604030504040204" pitchFamily="50" charset="-128"/>
                <a:ea typeface="メイリオ" panose="020B0604030504040204" pitchFamily="50" charset="-128"/>
              </a:rPr>
              <a:t>おける新製品</a:t>
            </a:r>
            <a:r>
              <a:rPr lang="ja-JP" altLang="en-US" sz="1200" dirty="0">
                <a:solidFill>
                  <a:prstClr val="black"/>
                </a:solidFill>
                <a:latin typeface="メイリオ" panose="020B0604030504040204" pitchFamily="50" charset="-128"/>
                <a:ea typeface="メイリオ" panose="020B0604030504040204" pitchFamily="50" charset="-128"/>
              </a:rPr>
              <a:t>・サービスの</a:t>
            </a:r>
            <a:r>
              <a:rPr lang="ja-JP" altLang="en-US" sz="1200" dirty="0" smtClean="0">
                <a:solidFill>
                  <a:prstClr val="black"/>
                </a:solidFill>
                <a:latin typeface="メイリオ" panose="020B0604030504040204" pitchFamily="50" charset="-128"/>
                <a:ea typeface="メイリオ" panose="020B0604030504040204" pitchFamily="50" charset="-128"/>
              </a:rPr>
              <a:t>創出と市場拡大</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・再生医療製品の開発促進</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・公式参加国の政府代表や要人、企業</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トップなどへのトッププロモーションを</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通じた</a:t>
            </a:r>
            <a:r>
              <a:rPr lang="ja-JP" altLang="en-US" sz="1200" dirty="0">
                <a:solidFill>
                  <a:prstClr val="black"/>
                </a:solidFill>
                <a:latin typeface="メイリオ" panose="020B0604030504040204" pitchFamily="50" charset="-128"/>
                <a:ea typeface="メイリオ" panose="020B0604030504040204" pitchFamily="50" charset="-128"/>
              </a:rPr>
              <a:t>医薬品・医療</a:t>
            </a:r>
            <a:r>
              <a:rPr lang="ja-JP" altLang="en-US" sz="1200" dirty="0" smtClean="0">
                <a:solidFill>
                  <a:prstClr val="black"/>
                </a:solidFill>
                <a:latin typeface="メイリオ" panose="020B0604030504040204" pitchFamily="50" charset="-128"/>
                <a:ea typeface="メイリオ" panose="020B0604030504040204" pitchFamily="50" charset="-128"/>
              </a:rPr>
              <a:t>機器の世界的販路拡大や</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医療分野におけるパッケージ型インフラの</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海外展開促進</a:t>
            </a:r>
            <a:endParaRPr lang="en-US" altLang="ja-JP" sz="1400" dirty="0">
              <a:solidFill>
                <a:prstClr val="black"/>
              </a:solidFill>
              <a:latin typeface="メイリオ" panose="020B0604030504040204" pitchFamily="50" charset="-128"/>
              <a:ea typeface="メイリオ" panose="020B0604030504040204" pitchFamily="50" charset="-128"/>
            </a:endParaRPr>
          </a:p>
        </p:txBody>
      </p:sp>
      <p:graphicFrame>
        <p:nvGraphicFramePr>
          <p:cNvPr id="22" name="グラフ 21"/>
          <p:cNvGraphicFramePr>
            <a:graphicFrameLocks/>
          </p:cNvGraphicFramePr>
          <p:nvPr>
            <p:extLst>
              <p:ext uri="{D42A27DB-BD31-4B8C-83A1-F6EECF244321}">
                <p14:modId xmlns:p14="http://schemas.microsoft.com/office/powerpoint/2010/main" val="2159907456"/>
              </p:ext>
            </p:extLst>
          </p:nvPr>
        </p:nvGraphicFramePr>
        <p:xfrm>
          <a:off x="3975786" y="1534021"/>
          <a:ext cx="2719167" cy="1902148"/>
        </p:xfrm>
        <a:graphic>
          <a:graphicData uri="http://schemas.openxmlformats.org/drawingml/2006/chart">
            <c:chart xmlns:c="http://schemas.openxmlformats.org/drawingml/2006/chart" xmlns:r="http://schemas.openxmlformats.org/officeDocument/2006/relationships" r:id="rId2"/>
          </a:graphicData>
        </a:graphic>
      </p:graphicFrame>
      <p:sp>
        <p:nvSpPr>
          <p:cNvPr id="23" name="テキスト ボックス 22"/>
          <p:cNvSpPr txBox="1"/>
          <p:nvPr/>
        </p:nvSpPr>
        <p:spPr>
          <a:xfrm>
            <a:off x="3975787" y="1348736"/>
            <a:ext cx="803126" cy="230832"/>
          </a:xfrm>
          <a:prstGeom prst="rect">
            <a:avLst/>
          </a:prstGeom>
          <a:noFill/>
        </p:spPr>
        <p:txBody>
          <a:bodyPr wrap="square" rtlCol="0">
            <a:spAutoFit/>
          </a:bodyPr>
          <a:lstStyle/>
          <a:p>
            <a:r>
              <a:rPr lang="ja-JP" altLang="en-US" sz="900" dirty="0" smtClean="0">
                <a:solidFill>
                  <a:prstClr val="black"/>
                </a:solidFill>
              </a:rPr>
              <a:t>（十億ドル）</a:t>
            </a:r>
            <a:endParaRPr lang="ja-JP" altLang="en-US" sz="900" dirty="0">
              <a:solidFill>
                <a:prstClr val="black"/>
              </a:solidFill>
            </a:endParaRPr>
          </a:p>
        </p:txBody>
      </p:sp>
      <p:sp>
        <p:nvSpPr>
          <p:cNvPr id="24" name="テキスト ボックス 23"/>
          <p:cNvSpPr txBox="1"/>
          <p:nvPr/>
        </p:nvSpPr>
        <p:spPr>
          <a:xfrm>
            <a:off x="4778913" y="1377219"/>
            <a:ext cx="1350335" cy="246221"/>
          </a:xfrm>
          <a:prstGeom prst="rect">
            <a:avLst/>
          </a:prstGeom>
          <a:noFill/>
        </p:spPr>
        <p:txBody>
          <a:bodyPr wrap="square" rtlCol="0">
            <a:spAutoFit/>
          </a:bodyPr>
          <a:lstStyle/>
          <a:p>
            <a:pPr algn="ctr"/>
            <a:r>
              <a:rPr lang="ja-JP" altLang="en-US" sz="1000" dirty="0" smtClean="0">
                <a:solidFill>
                  <a:prstClr val="black"/>
                </a:solidFill>
              </a:rPr>
              <a:t>世界の医療支出</a:t>
            </a:r>
            <a:endParaRPr lang="ja-JP" altLang="en-US" sz="1000" dirty="0">
              <a:solidFill>
                <a:prstClr val="black"/>
              </a:solidFill>
            </a:endParaRPr>
          </a:p>
        </p:txBody>
      </p:sp>
      <p:sp>
        <p:nvSpPr>
          <p:cNvPr id="25" name="テキスト ボックス 24"/>
          <p:cNvSpPr txBox="1"/>
          <p:nvPr/>
        </p:nvSpPr>
        <p:spPr>
          <a:xfrm>
            <a:off x="4120929" y="3331739"/>
            <a:ext cx="2882213" cy="215444"/>
          </a:xfrm>
          <a:prstGeom prst="rect">
            <a:avLst/>
          </a:prstGeom>
          <a:noFill/>
        </p:spPr>
        <p:txBody>
          <a:bodyPr wrap="square" rtlCol="0">
            <a:spAutoFit/>
          </a:bodyPr>
          <a:lstStyle/>
          <a:p>
            <a:r>
              <a:rPr lang="ja-JP" altLang="en-US" sz="800" dirty="0" smtClean="0">
                <a:solidFill>
                  <a:prstClr val="black"/>
                </a:solidFill>
              </a:rPr>
              <a:t>出典：</a:t>
            </a:r>
            <a:r>
              <a:rPr lang="en-US" altLang="ja-JP" sz="800" dirty="0" smtClean="0">
                <a:solidFill>
                  <a:prstClr val="black"/>
                </a:solidFill>
              </a:rPr>
              <a:t>WHO</a:t>
            </a:r>
            <a:r>
              <a:rPr lang="ja-JP" altLang="en-US" sz="800" dirty="0" smtClean="0">
                <a:solidFill>
                  <a:prstClr val="black"/>
                </a:solidFill>
              </a:rPr>
              <a:t>　</a:t>
            </a:r>
            <a:r>
              <a:rPr lang="en-US" altLang="ja-JP" sz="800" dirty="0" smtClean="0">
                <a:solidFill>
                  <a:prstClr val="black"/>
                </a:solidFill>
              </a:rPr>
              <a:t>“Global Health expenditure Database”</a:t>
            </a:r>
            <a:r>
              <a:rPr lang="ja-JP" altLang="en-US" sz="800" dirty="0" smtClean="0">
                <a:solidFill>
                  <a:prstClr val="black"/>
                </a:solidFill>
              </a:rPr>
              <a:t>から作成</a:t>
            </a:r>
            <a:endParaRPr lang="ja-JP" altLang="en-US" sz="800"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1763" y="3612356"/>
            <a:ext cx="2829327" cy="20025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7242" y="3678618"/>
            <a:ext cx="2679576" cy="193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テキスト ボックス 27"/>
          <p:cNvSpPr txBox="1"/>
          <p:nvPr/>
        </p:nvSpPr>
        <p:spPr>
          <a:xfrm>
            <a:off x="1191417" y="5619899"/>
            <a:ext cx="4800600" cy="200055"/>
          </a:xfrm>
          <a:prstGeom prst="rect">
            <a:avLst/>
          </a:prstGeom>
          <a:noFill/>
        </p:spPr>
        <p:txBody>
          <a:bodyPr wrap="square" rtlCol="0">
            <a:spAutoFit/>
          </a:bodyPr>
          <a:lstStyle/>
          <a:p>
            <a:r>
              <a:rPr lang="ja-JP" altLang="en-US" sz="700" dirty="0" smtClean="0">
                <a:solidFill>
                  <a:prstClr val="black"/>
                </a:solidFill>
              </a:rPr>
              <a:t>出典：経済産業省　再生医療の実用化・産業化に関する研究会　「再生医療の実用化・産業化に関する報告書」（</a:t>
            </a:r>
            <a:r>
              <a:rPr lang="en-US" altLang="ja-JP" sz="700" dirty="0" smtClean="0">
                <a:solidFill>
                  <a:prstClr val="black"/>
                </a:solidFill>
              </a:rPr>
              <a:t>2013</a:t>
            </a:r>
            <a:r>
              <a:rPr lang="ja-JP" altLang="en-US" sz="700" dirty="0" smtClean="0">
                <a:solidFill>
                  <a:prstClr val="black"/>
                </a:solidFill>
              </a:rPr>
              <a:t>年</a:t>
            </a:r>
            <a:r>
              <a:rPr lang="en-US" altLang="ja-JP" sz="700" dirty="0" smtClean="0">
                <a:solidFill>
                  <a:prstClr val="black"/>
                </a:solidFill>
              </a:rPr>
              <a:t>2</a:t>
            </a:r>
            <a:r>
              <a:rPr lang="ja-JP" altLang="en-US" sz="700" dirty="0" smtClean="0">
                <a:solidFill>
                  <a:prstClr val="black"/>
                </a:solidFill>
              </a:rPr>
              <a:t>月）</a:t>
            </a:r>
            <a:endParaRPr lang="ja-JP" altLang="en-US" sz="700" dirty="0">
              <a:solidFill>
                <a:prstClr val="black"/>
              </a:solidFill>
            </a:endParaRPr>
          </a:p>
        </p:txBody>
      </p:sp>
      <p:pic>
        <p:nvPicPr>
          <p:cNvPr id="1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725" y="5968605"/>
            <a:ext cx="2090738" cy="14514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3255513" y="6983155"/>
            <a:ext cx="3055975" cy="415498"/>
          </a:xfrm>
          <a:prstGeom prst="rect">
            <a:avLst/>
          </a:prstGeom>
          <a:noFill/>
        </p:spPr>
        <p:txBody>
          <a:bodyPr wrap="square" rtlCol="0">
            <a:spAutoFit/>
          </a:bodyPr>
          <a:lstStyle/>
          <a:p>
            <a:r>
              <a:rPr lang="ja-JP" altLang="en-US" sz="1050" dirty="0" smtClean="0">
                <a:solidFill>
                  <a:prstClr val="black"/>
                </a:solidFill>
              </a:rPr>
              <a:t>内閣官房　医療イノベーション推進室</a:t>
            </a:r>
            <a:endParaRPr lang="en-US" altLang="ja-JP" sz="1050" dirty="0" smtClean="0">
              <a:solidFill>
                <a:prstClr val="black"/>
              </a:solidFill>
            </a:endParaRPr>
          </a:p>
          <a:p>
            <a:r>
              <a:rPr lang="ja-JP" altLang="en-US" sz="1050" dirty="0" smtClean="0">
                <a:solidFill>
                  <a:prstClr val="black"/>
                </a:solidFill>
              </a:rPr>
              <a:t>「医療イノベーション５カ年戦略の概要」から抜粋</a:t>
            </a:r>
            <a:endParaRPr lang="ja-JP" altLang="en-US" sz="1050" dirty="0">
              <a:solidFill>
                <a:prstClr val="black"/>
              </a:solidFill>
            </a:endParaRPr>
          </a:p>
        </p:txBody>
      </p:sp>
      <p:sp>
        <p:nvSpPr>
          <p:cNvPr id="19" name="角丸四角形 18"/>
          <p:cNvSpPr/>
          <p:nvPr/>
        </p:nvSpPr>
        <p:spPr>
          <a:xfrm>
            <a:off x="3021598" y="5968605"/>
            <a:ext cx="3290555" cy="1014550"/>
          </a:xfrm>
          <a:prstGeom prst="roundRect">
            <a:avLst>
              <a:gd name="adj" fmla="val 1197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r>
              <a:rPr lang="ja-JP" altLang="en-US" sz="1200" b="1" u="sng" dirty="0" smtClean="0">
                <a:solidFill>
                  <a:prstClr val="black"/>
                </a:solidFill>
              </a:rPr>
              <a:t>医療イノベーションによる成長戦略</a:t>
            </a:r>
            <a:endParaRPr lang="en-US" altLang="ja-JP" sz="1200" b="1" u="sng" dirty="0" smtClean="0">
              <a:solidFill>
                <a:prstClr val="black"/>
              </a:solidFill>
            </a:endParaRPr>
          </a:p>
          <a:p>
            <a:r>
              <a:rPr lang="ja-JP" altLang="en-US" sz="1050" dirty="0" smtClean="0">
                <a:solidFill>
                  <a:prstClr val="black"/>
                </a:solidFill>
              </a:rPr>
              <a:t>日本</a:t>
            </a:r>
            <a:r>
              <a:rPr lang="ja-JP" altLang="en-US" sz="1050" dirty="0">
                <a:solidFill>
                  <a:prstClr val="black"/>
                </a:solidFill>
              </a:rPr>
              <a:t>の医療をパッケージインフラの</a:t>
            </a:r>
            <a:r>
              <a:rPr lang="ja-JP" altLang="en-US" sz="1050" dirty="0" smtClean="0">
                <a:solidFill>
                  <a:prstClr val="black"/>
                </a:solidFill>
              </a:rPr>
              <a:t>ソフト版</a:t>
            </a:r>
            <a:r>
              <a:rPr lang="ja-JP" altLang="en-US" sz="1050" dirty="0">
                <a:solidFill>
                  <a:prstClr val="black"/>
                </a:solidFill>
              </a:rPr>
              <a:t>として海外に展開。海外から国内</a:t>
            </a:r>
            <a:r>
              <a:rPr lang="ja-JP" altLang="en-US" sz="1050" dirty="0" smtClean="0">
                <a:solidFill>
                  <a:prstClr val="black"/>
                </a:solidFill>
              </a:rPr>
              <a:t>へも</a:t>
            </a:r>
            <a:r>
              <a:rPr lang="ja-JP" altLang="en-US" sz="1050" dirty="0">
                <a:solidFill>
                  <a:prstClr val="black"/>
                </a:solidFill>
              </a:rPr>
              <a:t>呼び込む。</a:t>
            </a:r>
          </a:p>
          <a:p>
            <a:r>
              <a:rPr lang="ja-JP" altLang="en-US" sz="1050" dirty="0" smtClean="0">
                <a:solidFill>
                  <a:prstClr val="black"/>
                </a:solidFill>
              </a:rPr>
              <a:t>　⇒</a:t>
            </a:r>
            <a:r>
              <a:rPr lang="ja-JP" altLang="en-US" sz="1050" dirty="0">
                <a:solidFill>
                  <a:prstClr val="black"/>
                </a:solidFill>
              </a:rPr>
              <a:t>日本式の医療を世界に広め、日本の</a:t>
            </a:r>
            <a:r>
              <a:rPr lang="ja-JP" altLang="en-US" sz="1050" dirty="0" smtClean="0">
                <a:solidFill>
                  <a:prstClr val="black"/>
                </a:solidFill>
              </a:rPr>
              <a:t>医療</a:t>
            </a:r>
            <a:r>
              <a:rPr lang="ja-JP" altLang="en-US" sz="1050" dirty="0">
                <a:solidFill>
                  <a:prstClr val="black"/>
                </a:solidFill>
              </a:rPr>
              <a:t>産業</a:t>
            </a:r>
            <a:r>
              <a:rPr lang="ja-JP" altLang="en-US" sz="1050" dirty="0" smtClean="0">
                <a:solidFill>
                  <a:prstClr val="black"/>
                </a:solidFill>
              </a:rPr>
              <a:t>の</a:t>
            </a:r>
            <a:endParaRPr lang="en-US" altLang="ja-JP" sz="1050" dirty="0" smtClean="0">
              <a:solidFill>
                <a:prstClr val="black"/>
              </a:solidFill>
            </a:endParaRPr>
          </a:p>
          <a:p>
            <a:r>
              <a:rPr lang="ja-JP" altLang="en-US" sz="1050" dirty="0">
                <a:solidFill>
                  <a:prstClr val="black"/>
                </a:solidFill>
              </a:rPr>
              <a:t>　</a:t>
            </a:r>
            <a:r>
              <a:rPr lang="ja-JP" altLang="en-US" sz="1050" dirty="0" smtClean="0">
                <a:solidFill>
                  <a:prstClr val="black"/>
                </a:solidFill>
              </a:rPr>
              <a:t>　 市場</a:t>
            </a:r>
            <a:r>
              <a:rPr lang="ja-JP" altLang="en-US" sz="1050" dirty="0">
                <a:solidFill>
                  <a:prstClr val="black"/>
                </a:solidFill>
              </a:rPr>
              <a:t>拡大・大きな成長を目指す</a:t>
            </a:r>
          </a:p>
        </p:txBody>
      </p:sp>
      <p:sp>
        <p:nvSpPr>
          <p:cNvPr id="15" name="テキスト ボックス 14"/>
          <p:cNvSpPr txBox="1"/>
          <p:nvPr/>
        </p:nvSpPr>
        <p:spPr>
          <a:xfrm>
            <a:off x="314494" y="7521721"/>
            <a:ext cx="3236784" cy="388568"/>
          </a:xfrm>
          <a:prstGeom prst="rect">
            <a:avLst/>
          </a:prstGeom>
          <a:noFill/>
        </p:spPr>
        <p:txBody>
          <a:bodyPr wrap="none" rtlCol="0">
            <a:spAutoFit/>
          </a:bodyPr>
          <a:lstStyle/>
          <a:p>
            <a:pPr>
              <a:lnSpc>
                <a:spcPct val="150000"/>
              </a:lnSpc>
            </a:pPr>
            <a:r>
              <a:rPr lang="ja-JP" altLang="en-US" sz="1400" dirty="0">
                <a:solidFill>
                  <a:prstClr val="black"/>
                </a:solidFill>
                <a:latin typeface="メイリオ" panose="020B0604030504040204" pitchFamily="50" charset="-128"/>
                <a:ea typeface="メイリオ" panose="020B0604030504040204" pitchFamily="50" charset="-128"/>
              </a:rPr>
              <a:t>○インバウンド観光集客のインパクト</a:t>
            </a:r>
          </a:p>
        </p:txBody>
      </p:sp>
      <p:pic>
        <p:nvPicPr>
          <p:cNvPr id="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1874" y="7910289"/>
            <a:ext cx="3285629" cy="16519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テキスト ボックス 20"/>
          <p:cNvSpPr txBox="1"/>
          <p:nvPr/>
        </p:nvSpPr>
        <p:spPr>
          <a:xfrm>
            <a:off x="573866" y="7060119"/>
            <a:ext cx="1669190" cy="415498"/>
          </a:xfrm>
          <a:prstGeom prst="rect">
            <a:avLst/>
          </a:prstGeom>
          <a:noFill/>
        </p:spPr>
        <p:txBody>
          <a:bodyPr wrap="square" rtlCol="0">
            <a:spAutoFit/>
          </a:bodyPr>
          <a:lstStyle/>
          <a:p>
            <a:r>
              <a:rPr lang="ja-JP" altLang="en-US" sz="700" dirty="0" smtClean="0">
                <a:solidFill>
                  <a:prstClr val="black"/>
                </a:solidFill>
              </a:rPr>
              <a:t>出典：</a:t>
            </a:r>
            <a:r>
              <a:rPr lang="zh-TW" altLang="en-US" sz="700" dirty="0">
                <a:solidFill>
                  <a:prstClr val="black"/>
                </a:solidFill>
                <a:latin typeface="ＭＳ Ｐゴシック" panose="020B0600070205080204" pitchFamily="50" charset="-128"/>
                <a:ea typeface="ＭＳ Ｐゴシック" panose="020B0600070205080204" pitchFamily="50" charset="-128"/>
              </a:rPr>
              <a:t>訪日外国人消費動向</a:t>
            </a:r>
            <a:r>
              <a:rPr lang="zh-TW" altLang="en-US" sz="700" dirty="0" smtClean="0">
                <a:solidFill>
                  <a:prstClr val="black"/>
                </a:solidFill>
                <a:latin typeface="ＭＳ Ｐゴシック" panose="020B0600070205080204" pitchFamily="50" charset="-128"/>
                <a:ea typeface="ＭＳ Ｐゴシック" panose="020B0600070205080204" pitchFamily="50" charset="-128"/>
              </a:rPr>
              <a:t>調査</a:t>
            </a:r>
            <a:endParaRPr lang="en-US" altLang="ja-JP" sz="700" dirty="0" smtClean="0">
              <a:solidFill>
                <a:prstClr val="black"/>
              </a:solidFill>
              <a:latin typeface="ＭＳ Ｐゴシック" panose="020B0600070205080204" pitchFamily="50" charset="-128"/>
            </a:endParaRPr>
          </a:p>
          <a:p>
            <a:r>
              <a:rPr lang="ja-JP" altLang="en-US" sz="700" dirty="0" smtClean="0">
                <a:solidFill>
                  <a:prstClr val="black"/>
                </a:solidFill>
                <a:latin typeface="ＭＳ Ｐゴシック" panose="020B0600070205080204" pitchFamily="50" charset="-128"/>
              </a:rPr>
              <a:t>　　　　</a:t>
            </a:r>
            <a:r>
              <a:rPr lang="zh-TW" altLang="en-US" sz="700" dirty="0" smtClean="0">
                <a:solidFill>
                  <a:prstClr val="black"/>
                </a:solidFill>
                <a:latin typeface="ＭＳ Ｐゴシック" panose="020B0600070205080204" pitchFamily="50" charset="-128"/>
                <a:ea typeface="ＭＳ Ｐゴシック" panose="020B0600070205080204" pitchFamily="50" charset="-128"/>
              </a:rPr>
              <a:t>平成</a:t>
            </a:r>
            <a:r>
              <a:rPr lang="en-US" altLang="zh-TW" sz="700" dirty="0">
                <a:solidFill>
                  <a:prstClr val="black"/>
                </a:solidFill>
                <a:latin typeface="ＭＳ Ｐゴシック" panose="020B0600070205080204" pitchFamily="50" charset="-128"/>
                <a:ea typeface="ＭＳ Ｐゴシック" panose="020B0600070205080204" pitchFamily="50" charset="-128"/>
              </a:rPr>
              <a:t>27</a:t>
            </a:r>
            <a:r>
              <a:rPr lang="zh-TW" altLang="en-US" sz="700" dirty="0">
                <a:solidFill>
                  <a:prstClr val="black"/>
                </a:solidFill>
                <a:latin typeface="ＭＳ Ｐゴシック" panose="020B0600070205080204" pitchFamily="50" charset="-128"/>
                <a:ea typeface="ＭＳ Ｐゴシック" panose="020B0600070205080204" pitchFamily="50" charset="-128"/>
              </a:rPr>
              <a:t>年（</a:t>
            </a:r>
            <a:r>
              <a:rPr lang="en-US" altLang="zh-TW" sz="700" dirty="0">
                <a:solidFill>
                  <a:prstClr val="black"/>
                </a:solidFill>
                <a:latin typeface="ＭＳ Ｐゴシック" panose="020B0600070205080204" pitchFamily="50" charset="-128"/>
                <a:ea typeface="ＭＳ Ｐゴシック" panose="020B0600070205080204" pitchFamily="50" charset="-128"/>
              </a:rPr>
              <a:t>2015</a:t>
            </a:r>
            <a:r>
              <a:rPr lang="zh-TW" altLang="en-US" sz="700" dirty="0">
                <a:solidFill>
                  <a:prstClr val="black"/>
                </a:solidFill>
                <a:latin typeface="ＭＳ Ｐゴシック" panose="020B0600070205080204" pitchFamily="50" charset="-128"/>
                <a:ea typeface="ＭＳ Ｐゴシック" panose="020B0600070205080204" pitchFamily="50" charset="-128"/>
              </a:rPr>
              <a:t>年）年間値（確報</a:t>
            </a:r>
            <a:r>
              <a:rPr lang="zh-TW" altLang="en-US" sz="700" dirty="0" smtClean="0">
                <a:solidFill>
                  <a:prstClr val="black"/>
                </a:solidFill>
                <a:latin typeface="ＭＳ Ｐゴシック" panose="020B0600070205080204" pitchFamily="50" charset="-128"/>
                <a:ea typeface="ＭＳ Ｐゴシック" panose="020B0600070205080204" pitchFamily="50" charset="-128"/>
              </a:rPr>
              <a:t>）</a:t>
            </a:r>
            <a:endParaRPr lang="en-US" altLang="zh-TW" sz="700" dirty="0" smtClean="0">
              <a:solidFill>
                <a:prstClr val="black"/>
              </a:solidFill>
              <a:latin typeface="ＭＳ Ｐゴシック" panose="020B0600070205080204" pitchFamily="50" charset="-128"/>
              <a:ea typeface="ＭＳ Ｐゴシック" panose="020B0600070205080204" pitchFamily="50" charset="-128"/>
            </a:endParaRPr>
          </a:p>
          <a:p>
            <a:r>
              <a:rPr lang="ja-JP" altLang="en-US" sz="700" dirty="0">
                <a:solidFill>
                  <a:prstClr val="black"/>
                </a:solidFill>
                <a:latin typeface="ＭＳ Ｐゴシック" panose="020B0600070205080204" pitchFamily="50" charset="-128"/>
              </a:rPr>
              <a:t>　</a:t>
            </a:r>
            <a:r>
              <a:rPr lang="ja-JP" altLang="en-US" sz="700" dirty="0" smtClean="0">
                <a:solidFill>
                  <a:prstClr val="black"/>
                </a:solidFill>
                <a:latin typeface="ＭＳ Ｐゴシック" panose="020B0600070205080204" pitchFamily="50" charset="-128"/>
              </a:rPr>
              <a:t>　　　プレスリリース資料から抜粋</a:t>
            </a:r>
            <a:endParaRPr lang="zh-TW" altLang="en-US" sz="700" dirty="0">
              <a:solidFill>
                <a:prstClr val="black"/>
              </a:solidFill>
              <a:latin typeface="ＭＳ Ｐゴシック" panose="020B0600070205080204" pitchFamily="50" charset="-128"/>
              <a:ea typeface="ＭＳ Ｐゴシック" panose="020B0600070205080204" pitchFamily="50" charset="-128"/>
            </a:endParaRPr>
          </a:p>
        </p:txBody>
      </p:sp>
    </p:spTree>
    <p:extLst>
      <p:ext uri="{BB962C8B-B14F-4D97-AF65-F5344CB8AC3E}">
        <p14:creationId xmlns:p14="http://schemas.microsoft.com/office/powerpoint/2010/main" val="1428073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45</a:t>
            </a:fld>
            <a:endParaRPr lang="ja-JP" altLang="en-US">
              <a:solidFill>
                <a:prstClr val="black">
                  <a:tint val="75000"/>
                </a:prstClr>
              </a:solidFill>
            </a:endParaRPr>
          </a:p>
        </p:txBody>
      </p:sp>
      <p:sp>
        <p:nvSpPr>
          <p:cNvPr id="3" name="テキスト ボックス 2"/>
          <p:cNvSpPr txBox="1"/>
          <p:nvPr/>
        </p:nvSpPr>
        <p:spPr>
          <a:xfrm>
            <a:off x="314494" y="424123"/>
            <a:ext cx="6405620" cy="969496"/>
          </a:xfrm>
          <a:prstGeom prst="rect">
            <a:avLst/>
          </a:prstGeom>
          <a:noFill/>
        </p:spPr>
        <p:txBody>
          <a:bodyPr wrap="square" rtlCol="0">
            <a:spAutoFit/>
          </a:bodyPr>
          <a:lstStyle/>
          <a:p>
            <a:pPr>
              <a:lnSpc>
                <a:spcPct val="150000"/>
              </a:lnSpc>
            </a:pPr>
            <a:r>
              <a:rPr lang="ja-JP" altLang="en-US" sz="1400" dirty="0" smtClean="0">
                <a:solidFill>
                  <a:prstClr val="black"/>
                </a:solidFill>
                <a:latin typeface="メイリオ" panose="020B0604030504040204" pitchFamily="50" charset="-128"/>
                <a:ea typeface="メイリオ" panose="020B0604030504040204" pitchFamily="50" charset="-128"/>
              </a:rPr>
              <a:t>○</a:t>
            </a:r>
            <a:r>
              <a:rPr lang="ja-JP" altLang="en-US" sz="1400" dirty="0">
                <a:solidFill>
                  <a:prstClr val="black"/>
                </a:solidFill>
                <a:latin typeface="メイリオ" panose="020B0604030504040204" pitchFamily="50" charset="-128"/>
                <a:ea typeface="メイリオ" panose="020B0604030504040204" pitchFamily="50" charset="-128"/>
              </a:rPr>
              <a:t>幅広い産業分野への波及</a:t>
            </a:r>
            <a:endParaRPr lang="en-US" altLang="ja-JP" sz="1400" dirty="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smtClean="0">
                <a:solidFill>
                  <a:prstClr val="black"/>
                </a:solidFill>
                <a:latin typeface="メイリオ" panose="020B0604030504040204" pitchFamily="50" charset="-128"/>
                <a:ea typeface="メイリオ" panose="020B0604030504040204" pitchFamily="50" charset="-128"/>
              </a:rPr>
              <a:t>　　・「健康」を切り口に、医療のほか、衣料、食、住宅、福祉等サービス、輸送機器、</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ct val="150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　　ロボット、家電、ＩＴ、エネルギーなど、様々な産業に波及し、成長産業分野へ</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pic>
        <p:nvPicPr>
          <p:cNvPr id="1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829" y="1304495"/>
            <a:ext cx="4552950" cy="3419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角丸四角形 17"/>
          <p:cNvSpPr/>
          <p:nvPr/>
        </p:nvSpPr>
        <p:spPr>
          <a:xfrm>
            <a:off x="2920612" y="2597669"/>
            <a:ext cx="1224136" cy="907638"/>
          </a:xfrm>
          <a:prstGeom prst="roundRect">
            <a:avLst>
              <a:gd name="adj" fmla="val 48545"/>
            </a:avLst>
          </a:prstGeom>
          <a:solidFill>
            <a:srgbClr val="9999FF"/>
          </a:solidFill>
          <a:ln>
            <a:solidFill>
              <a:srgbClr val="9999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健康・長寿</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a:p>
            <a:pPr algn="ctr"/>
            <a:r>
              <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社会</a:t>
            </a:r>
            <a:r>
              <a:rPr lang="ja-JP" altLang="en-US"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の実現</a:t>
            </a:r>
            <a:endParaRPr lang="en-US" altLang="ja-JP" sz="1200" dirty="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0" name="正方形/長方形 19"/>
          <p:cNvSpPr/>
          <p:nvPr/>
        </p:nvSpPr>
        <p:spPr>
          <a:xfrm>
            <a:off x="329870" y="4752912"/>
            <a:ext cx="6405620" cy="1208200"/>
          </a:xfrm>
          <a:prstGeom prst="rect">
            <a:avLst/>
          </a:prstGeom>
          <a:noFill/>
          <a:ln w="25400" cap="flat" cmpd="sng" algn="ctr">
            <a:solidFill>
              <a:schemeClr val="tx1"/>
            </a:solidFill>
            <a:prstDash val="solid"/>
          </a:ln>
          <a:effectLst/>
        </p:spPr>
        <p:txBody>
          <a:bodyPr lIns="0" tIns="0" rIns="0" bIns="0" rtlCol="0" anchor="t" anchorCtr="0"/>
          <a:lstStyle/>
          <a:p>
            <a:pPr algn="ctr">
              <a:lnSpc>
                <a:spcPct val="150000"/>
              </a:lnSpc>
              <a:defRPr/>
            </a:pPr>
            <a:r>
              <a:rPr lang="en-US" altLang="ja-JP" sz="1400" b="1" dirty="0" smtClean="0">
                <a:solidFill>
                  <a:prstClr val="black"/>
                </a:solidFill>
                <a:latin typeface="メイリオ" panose="020B0604030504040204" pitchFamily="50" charset="-128"/>
                <a:ea typeface="メイリオ" panose="020B0604030504040204" pitchFamily="50" charset="-128"/>
              </a:rPr>
              <a:t>2025</a:t>
            </a:r>
            <a:r>
              <a:rPr lang="ja-JP" altLang="en-US" sz="1400" b="1" dirty="0" smtClean="0">
                <a:solidFill>
                  <a:prstClr val="black"/>
                </a:solidFill>
                <a:latin typeface="メイリオ" panose="020B0604030504040204" pitchFamily="50" charset="-128"/>
                <a:ea typeface="メイリオ" panose="020B0604030504040204" pitchFamily="50" charset="-128"/>
              </a:rPr>
              <a:t>年博覧会を開催</a:t>
            </a:r>
            <a:r>
              <a:rPr lang="ja-JP" altLang="en-US" sz="1400" b="1" dirty="0">
                <a:solidFill>
                  <a:prstClr val="black"/>
                </a:solidFill>
                <a:latin typeface="メイリオ" panose="020B0604030504040204" pitchFamily="50" charset="-128"/>
                <a:ea typeface="メイリオ" panose="020B0604030504040204" pitchFamily="50" charset="-128"/>
              </a:rPr>
              <a:t>した場合に想定される全国への経済波及</a:t>
            </a:r>
            <a:r>
              <a:rPr lang="ja-JP" altLang="en-US" sz="1400" b="1" dirty="0" smtClean="0">
                <a:solidFill>
                  <a:prstClr val="black"/>
                </a:solidFill>
                <a:latin typeface="メイリオ" panose="020B0604030504040204" pitchFamily="50" charset="-128"/>
                <a:ea typeface="メイリオ" panose="020B0604030504040204" pitchFamily="50" charset="-128"/>
              </a:rPr>
              <a:t>効果の試算値</a:t>
            </a:r>
            <a:endParaRPr lang="en-US" altLang="ja-JP" sz="1400" b="1" dirty="0">
              <a:solidFill>
                <a:prstClr val="black"/>
              </a:solidFill>
              <a:latin typeface="メイリオ" panose="020B0604030504040204" pitchFamily="50" charset="-128"/>
              <a:ea typeface="メイリオ" panose="020B0604030504040204" pitchFamily="50" charset="-128"/>
            </a:endParaRPr>
          </a:p>
          <a:p>
            <a:pPr algn="ctr">
              <a:defRPr/>
            </a:pPr>
            <a:r>
              <a:rPr lang="ja-JP" altLang="en-US" sz="1050" dirty="0" smtClean="0">
                <a:solidFill>
                  <a:prstClr val="black"/>
                </a:solidFill>
                <a:latin typeface="メイリオ" panose="020B0604030504040204" pitchFamily="50" charset="-128"/>
                <a:ea typeface="メイリオ" panose="020B0604030504040204" pitchFamily="50" charset="-128"/>
              </a:rPr>
              <a:t>愛知</a:t>
            </a:r>
            <a:r>
              <a:rPr lang="ja-JP" altLang="en-US" sz="1050" dirty="0">
                <a:solidFill>
                  <a:prstClr val="black"/>
                </a:solidFill>
                <a:latin typeface="メイリオ" panose="020B0604030504040204" pitchFamily="50" charset="-128"/>
                <a:ea typeface="メイリオ" panose="020B0604030504040204" pitchFamily="50" charset="-128"/>
              </a:rPr>
              <a:t>万博と同規模の会場整備をした場合（関連公共事業費は含まず）</a:t>
            </a:r>
            <a:endParaRPr lang="en-US" altLang="ja-JP" sz="1050" dirty="0">
              <a:solidFill>
                <a:prstClr val="black"/>
              </a:solidFill>
              <a:latin typeface="メイリオ" panose="020B0604030504040204" pitchFamily="50" charset="-128"/>
              <a:ea typeface="メイリオ" panose="020B0604030504040204" pitchFamily="50" charset="-128"/>
            </a:endParaRPr>
          </a:p>
          <a:p>
            <a:pPr indent="804863" algn="ctr">
              <a:lnSpc>
                <a:spcPct val="150000"/>
              </a:lnSpc>
              <a:defRPr/>
            </a:pPr>
            <a:r>
              <a:rPr lang="ja-JP" altLang="en-US" sz="1400" dirty="0" smtClean="0">
                <a:solidFill>
                  <a:prstClr val="black"/>
                </a:solidFill>
                <a:latin typeface="メイリオ" panose="020B0604030504040204" pitchFamily="50" charset="-128"/>
                <a:ea typeface="メイリオ" panose="020B0604030504040204" pitchFamily="50" charset="-128"/>
              </a:rPr>
              <a:t>生産</a:t>
            </a:r>
            <a:r>
              <a:rPr lang="ja-JP" altLang="en-US" sz="1400" dirty="0">
                <a:solidFill>
                  <a:prstClr val="black"/>
                </a:solidFill>
                <a:latin typeface="メイリオ" panose="020B0604030504040204" pitchFamily="50" charset="-128"/>
                <a:ea typeface="メイリオ" panose="020B0604030504040204" pitchFamily="50" charset="-128"/>
              </a:rPr>
              <a:t>誘発額　　　　 約 </a:t>
            </a:r>
            <a:r>
              <a:rPr lang="en-US" altLang="ja-JP" sz="1400" dirty="0">
                <a:solidFill>
                  <a:prstClr val="black"/>
                </a:solidFill>
                <a:latin typeface="メイリオ" panose="020B0604030504040204" pitchFamily="50" charset="-128"/>
                <a:ea typeface="メイリオ" panose="020B0604030504040204" pitchFamily="50" charset="-128"/>
              </a:rPr>
              <a:t>6</a:t>
            </a:r>
            <a:r>
              <a:rPr lang="ja-JP" altLang="en-US" sz="1400" dirty="0">
                <a:solidFill>
                  <a:prstClr val="black"/>
                </a:solidFill>
                <a:latin typeface="メイリオ" panose="020B0604030504040204" pitchFamily="50" charset="-128"/>
                <a:ea typeface="メイリオ" panose="020B0604030504040204" pitchFamily="50" charset="-128"/>
              </a:rPr>
              <a:t>兆円 （府域約</a:t>
            </a:r>
            <a:r>
              <a:rPr lang="en-US" altLang="ja-JP" sz="1400" dirty="0">
                <a:solidFill>
                  <a:prstClr val="black"/>
                </a:solidFill>
                <a:latin typeface="メイリオ" panose="020B0604030504040204" pitchFamily="50" charset="-128"/>
                <a:ea typeface="メイリオ" panose="020B0604030504040204" pitchFamily="50" charset="-128"/>
              </a:rPr>
              <a:t>3.3</a:t>
            </a:r>
            <a:r>
              <a:rPr lang="ja-JP" altLang="en-US" sz="1400" dirty="0">
                <a:solidFill>
                  <a:prstClr val="black"/>
                </a:solidFill>
                <a:latin typeface="メイリオ" panose="020B0604030504040204" pitchFamily="50" charset="-128"/>
                <a:ea typeface="メイリオ" panose="020B0604030504040204" pitchFamily="50" charset="-128"/>
              </a:rPr>
              <a:t>兆円）</a:t>
            </a:r>
            <a:endParaRPr lang="en-US" altLang="ja-JP" sz="1400" dirty="0">
              <a:solidFill>
                <a:prstClr val="black"/>
              </a:solidFill>
              <a:latin typeface="メイリオ" panose="020B0604030504040204" pitchFamily="50" charset="-128"/>
              <a:ea typeface="メイリオ" panose="020B0604030504040204" pitchFamily="50" charset="-128"/>
            </a:endParaRPr>
          </a:p>
          <a:p>
            <a:pPr indent="804863" algn="ctr">
              <a:defRPr/>
            </a:pPr>
            <a:r>
              <a:rPr lang="ja-JP" altLang="en-US" sz="1400" dirty="0" smtClean="0">
                <a:solidFill>
                  <a:prstClr val="black"/>
                </a:solidFill>
                <a:latin typeface="メイリオ" panose="020B0604030504040204" pitchFamily="50" charset="-128"/>
                <a:ea typeface="メイリオ" panose="020B0604030504040204" pitchFamily="50" charset="-128"/>
              </a:rPr>
              <a:t> 労働</a:t>
            </a:r>
            <a:r>
              <a:rPr lang="ja-JP" altLang="en-US" sz="1400" dirty="0">
                <a:solidFill>
                  <a:prstClr val="black"/>
                </a:solidFill>
                <a:latin typeface="メイリオ" panose="020B0604030504040204" pitchFamily="50" charset="-128"/>
                <a:ea typeface="メイリオ" panose="020B0604030504040204" pitchFamily="50" charset="-128"/>
              </a:rPr>
              <a:t>誘発量　　　　 約</a:t>
            </a:r>
            <a:r>
              <a:rPr lang="en-US" altLang="ja-JP" sz="1400" dirty="0">
                <a:solidFill>
                  <a:prstClr val="black"/>
                </a:solidFill>
                <a:latin typeface="メイリオ" panose="020B0604030504040204" pitchFamily="50" charset="-128"/>
                <a:ea typeface="メイリオ" panose="020B0604030504040204" pitchFamily="50" charset="-128"/>
              </a:rPr>
              <a:t>34</a:t>
            </a:r>
            <a:r>
              <a:rPr lang="ja-JP" altLang="en-US" sz="1400" dirty="0">
                <a:solidFill>
                  <a:prstClr val="black"/>
                </a:solidFill>
                <a:latin typeface="メイリオ" panose="020B0604030504040204" pitchFamily="50" charset="-128"/>
                <a:ea typeface="メイリオ" panose="020B0604030504040204" pitchFamily="50" charset="-128"/>
              </a:rPr>
              <a:t>万人（府域約</a:t>
            </a:r>
            <a:r>
              <a:rPr lang="en-US" altLang="ja-JP" sz="1400" dirty="0">
                <a:solidFill>
                  <a:prstClr val="black"/>
                </a:solidFill>
                <a:latin typeface="メイリオ" panose="020B0604030504040204" pitchFamily="50" charset="-128"/>
                <a:ea typeface="メイリオ" panose="020B0604030504040204" pitchFamily="50" charset="-128"/>
              </a:rPr>
              <a:t>25.5</a:t>
            </a:r>
            <a:r>
              <a:rPr lang="ja-JP" altLang="en-US" sz="1400" dirty="0" smtClean="0">
                <a:solidFill>
                  <a:prstClr val="black"/>
                </a:solidFill>
                <a:latin typeface="メイリオ" panose="020B0604030504040204" pitchFamily="50" charset="-128"/>
                <a:ea typeface="メイリオ" panose="020B0604030504040204" pitchFamily="50" charset="-128"/>
              </a:rPr>
              <a:t>万人）</a:t>
            </a:r>
            <a:endParaRPr lang="en-US" altLang="ja-JP" sz="1400" dirty="0">
              <a:solidFill>
                <a:prstClr val="black"/>
              </a:solidFill>
              <a:latin typeface="メイリオ" panose="020B0604030504040204" pitchFamily="50" charset="-128"/>
              <a:ea typeface="メイリオ" panose="020B0604030504040204" pitchFamily="50" charset="-128"/>
            </a:endParaRPr>
          </a:p>
          <a:p>
            <a:pPr indent="361950" algn="ctr">
              <a:defRPr/>
            </a:pPr>
            <a:r>
              <a:rPr lang="ja-JP" altLang="en-US" sz="1050" dirty="0" smtClean="0">
                <a:solidFill>
                  <a:prstClr val="black"/>
                </a:solidFill>
                <a:latin typeface="メイリオ" panose="020B0604030504040204" pitchFamily="50" charset="-128"/>
                <a:ea typeface="メイリオ" panose="020B0604030504040204" pitchFamily="50" charset="-128"/>
              </a:rPr>
              <a:t>（</a:t>
            </a:r>
            <a:r>
              <a:rPr lang="ja-JP" altLang="ja-JP" sz="1050" dirty="0" smtClean="0">
                <a:solidFill>
                  <a:prstClr val="black"/>
                </a:solidFill>
                <a:latin typeface="メイリオ" panose="020B0604030504040204" pitchFamily="50" charset="-128"/>
                <a:ea typeface="メイリオ" panose="020B0604030504040204" pitchFamily="50" charset="-128"/>
              </a:rPr>
              <a:t>関連産業商品の普及・定着、観光客増加による消費増など</a:t>
            </a:r>
            <a:r>
              <a:rPr lang="ja-JP" altLang="en-US" sz="1050" dirty="0" smtClean="0">
                <a:solidFill>
                  <a:prstClr val="black"/>
                </a:solidFill>
                <a:latin typeface="メイリオ" panose="020B0604030504040204" pitchFamily="50" charset="-128"/>
                <a:ea typeface="メイリオ" panose="020B0604030504040204" pitchFamily="50" charset="-128"/>
              </a:rPr>
              <a:t>の間接的効果を含む）</a:t>
            </a:r>
            <a:endParaRPr kumimoji="0" lang="ja-JP" altLang="en-US" sz="1200" kern="0" dirty="0" smtClean="0">
              <a:solidFill>
                <a:prstClr val="black"/>
              </a:solidFill>
            </a:endParaRPr>
          </a:p>
        </p:txBody>
      </p:sp>
      <p:pic>
        <p:nvPicPr>
          <p:cNvPr id="2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2966" y="6281645"/>
            <a:ext cx="5241102" cy="1541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テキスト ボックス 21"/>
          <p:cNvSpPr txBox="1"/>
          <p:nvPr/>
        </p:nvSpPr>
        <p:spPr>
          <a:xfrm>
            <a:off x="862966" y="6025872"/>
            <a:ext cx="1533065" cy="276999"/>
          </a:xfrm>
          <a:prstGeom prst="rect">
            <a:avLst/>
          </a:prstGeom>
          <a:noFill/>
        </p:spPr>
        <p:txBody>
          <a:bodyPr wrap="square" rtlCol="0">
            <a:spAutoFit/>
          </a:bodyPr>
          <a:lstStyle/>
          <a:p>
            <a:r>
              <a:rPr lang="ja-JP" altLang="en-US" sz="120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200" smtClean="0">
                <a:solidFill>
                  <a:prstClr val="black"/>
                </a:solidFill>
                <a:latin typeface="メイリオ" panose="020B0604030504040204" pitchFamily="50" charset="-128"/>
                <a:ea typeface="メイリオ" panose="020B0604030504040204" pitchFamily="50" charset="-128"/>
                <a:cs typeface="メイリオ" panose="020B0604030504040204" pitchFamily="50" charset="-128"/>
              </a:rPr>
              <a:t>参考＞</a:t>
            </a:r>
            <a:endParaRPr lang="ja-JP" altLang="en-US" sz="1200" dirty="0">
              <a:solidFill>
                <a:prstClr val="black"/>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3" name="テキスト ボックス 22"/>
          <p:cNvSpPr txBox="1"/>
          <p:nvPr/>
        </p:nvSpPr>
        <p:spPr>
          <a:xfrm>
            <a:off x="862966" y="7868391"/>
            <a:ext cx="5260409" cy="1759456"/>
          </a:xfrm>
          <a:prstGeom prst="rect">
            <a:avLst/>
          </a:prstGeom>
          <a:noFill/>
          <a:ln>
            <a:solidFill>
              <a:schemeClr val="tx1"/>
            </a:solidFill>
            <a:prstDash val="dash"/>
          </a:ln>
        </p:spPr>
        <p:txBody>
          <a:bodyPr wrap="square" rtlCol="0">
            <a:spAutoFit/>
          </a:bodyPr>
          <a:lstStyle/>
          <a:p>
            <a:pPr>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a:t>
            </a:r>
            <a:r>
              <a:rPr lang="ja-JP" altLang="en-US" sz="800" dirty="0">
                <a:solidFill>
                  <a:prstClr val="black"/>
                </a:solidFill>
                <a:latin typeface="メイリオ" panose="020B0604030504040204" pitchFamily="50" charset="-128"/>
                <a:ea typeface="メイリオ" panose="020B0604030504040204" pitchFamily="50" charset="-128"/>
              </a:rPr>
              <a:t>直接・間接的な誘発効果　（想定）　</a:t>
            </a:r>
            <a:endParaRPr lang="en-US" altLang="ja-JP" sz="800" dirty="0">
              <a:solidFill>
                <a:prstClr val="black"/>
              </a:solidFill>
              <a:latin typeface="メイリオ" panose="020B0604030504040204" pitchFamily="50" charset="-128"/>
              <a:ea typeface="メイリオ" panose="020B0604030504040204" pitchFamily="50" charset="-128"/>
            </a:endParaRPr>
          </a:p>
          <a:p>
            <a:pPr indent="265113">
              <a:lnSpc>
                <a:spcPts val="1000"/>
              </a:lnSpc>
            </a:pPr>
            <a:r>
              <a:rPr lang="ja-JP" altLang="en-US" sz="800" dirty="0" smtClean="0">
                <a:solidFill>
                  <a:prstClr val="black"/>
                </a:solidFill>
                <a:latin typeface="メイリオ" panose="020B0604030504040204" pitchFamily="50" charset="-128"/>
                <a:ea typeface="メイリオ" panose="020B0604030504040204" pitchFamily="50" charset="-128"/>
              </a:rPr>
              <a:t>・テーマ</a:t>
            </a:r>
            <a:r>
              <a:rPr lang="ja-JP" altLang="en-US" sz="800" dirty="0">
                <a:solidFill>
                  <a:prstClr val="black"/>
                </a:solidFill>
                <a:latin typeface="メイリオ" panose="020B0604030504040204" pitchFamily="50" charset="-128"/>
                <a:ea typeface="メイリオ" panose="020B0604030504040204" pitchFamily="50" charset="-128"/>
              </a:rPr>
              <a:t>に関連して定量的効果が把握可能な項目を対象に経済効果の試算を</a:t>
            </a:r>
            <a:r>
              <a:rPr lang="ja-JP" altLang="en-US" sz="800" dirty="0" smtClean="0">
                <a:solidFill>
                  <a:prstClr val="black"/>
                </a:solidFill>
                <a:latin typeface="メイリオ" panose="020B0604030504040204" pitchFamily="50" charset="-128"/>
                <a:ea typeface="メイリオ" panose="020B0604030504040204" pitchFamily="50" charset="-128"/>
              </a:rPr>
              <a:t>実施。</a:t>
            </a:r>
            <a:endParaRPr lang="en-US" altLang="ja-JP" sz="800" dirty="0" smtClean="0">
              <a:solidFill>
                <a:prstClr val="black"/>
              </a:solidFill>
              <a:latin typeface="メイリオ" panose="020B0604030504040204" pitchFamily="50" charset="-128"/>
              <a:ea typeface="メイリオ" panose="020B0604030504040204" pitchFamily="50" charset="-128"/>
            </a:endParaRPr>
          </a:p>
          <a:p>
            <a:pPr indent="361950">
              <a:lnSpc>
                <a:spcPts val="1000"/>
              </a:lnSpc>
            </a:pPr>
            <a:r>
              <a:rPr lang="en-US" altLang="ja-JP" sz="800" dirty="0" smtClean="0">
                <a:solidFill>
                  <a:prstClr val="black"/>
                </a:solidFill>
                <a:latin typeface="メイリオ" panose="020B0604030504040204" pitchFamily="50" charset="-128"/>
                <a:ea typeface="メイリオ" panose="020B0604030504040204" pitchFamily="50" charset="-128"/>
              </a:rPr>
              <a:t>1</a:t>
            </a:r>
            <a:r>
              <a:rPr lang="ja-JP" altLang="en-US" sz="800" dirty="0">
                <a:solidFill>
                  <a:prstClr val="black"/>
                </a:solidFill>
                <a:latin typeface="メイリオ" panose="020B0604030504040204" pitchFamily="50" charset="-128"/>
                <a:ea typeface="メイリオ" panose="020B0604030504040204" pitchFamily="50" charset="-128"/>
              </a:rPr>
              <a:t>）オーダーメイド型医薬品・医療サービスの普及・定着</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2</a:t>
            </a:r>
            <a:r>
              <a:rPr lang="ja-JP" altLang="en-US" sz="800" dirty="0">
                <a:solidFill>
                  <a:prstClr val="black"/>
                </a:solidFill>
                <a:latin typeface="メイリオ" panose="020B0604030504040204" pitchFamily="50" charset="-128"/>
                <a:ea typeface="メイリオ" panose="020B0604030504040204" pitchFamily="50" charset="-128"/>
              </a:rPr>
              <a:t>）次世代型ウェアラブル端末等の普及・定着</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3</a:t>
            </a:r>
            <a:r>
              <a:rPr lang="ja-JP" altLang="en-US" sz="800" dirty="0">
                <a:solidFill>
                  <a:prstClr val="black"/>
                </a:solidFill>
                <a:latin typeface="メイリオ" panose="020B0604030504040204" pitchFamily="50" charset="-128"/>
                <a:ea typeface="メイリオ" panose="020B0604030504040204" pitchFamily="50" charset="-128"/>
              </a:rPr>
              <a:t>）次世代型携帯端末機器の普及</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4</a:t>
            </a:r>
            <a:r>
              <a:rPr lang="ja-JP" altLang="en-US" sz="800" dirty="0">
                <a:solidFill>
                  <a:prstClr val="black"/>
                </a:solidFill>
                <a:latin typeface="メイリオ" panose="020B0604030504040204" pitchFamily="50" charset="-128"/>
                <a:ea typeface="メイリオ" panose="020B0604030504040204" pitchFamily="50" charset="-128"/>
              </a:rPr>
              <a:t>）開催に向けた企業の研究開発・設備投資等</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5</a:t>
            </a:r>
            <a:r>
              <a:rPr lang="ja-JP" altLang="en-US" sz="800" dirty="0">
                <a:solidFill>
                  <a:prstClr val="black"/>
                </a:solidFill>
                <a:latin typeface="メイリオ" panose="020B0604030504040204" pitchFamily="50" charset="-128"/>
                <a:ea typeface="メイリオ" panose="020B0604030504040204" pitchFamily="50" charset="-128"/>
              </a:rPr>
              <a:t>）開催前の国内外観光客の増加　（交通、宿泊、飲食、買物、サービス）</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6</a:t>
            </a:r>
            <a:r>
              <a:rPr lang="ja-JP" altLang="en-US" sz="800" dirty="0">
                <a:solidFill>
                  <a:prstClr val="black"/>
                </a:solidFill>
                <a:latin typeface="メイリオ" panose="020B0604030504040204" pitchFamily="50" charset="-128"/>
                <a:ea typeface="メイリオ" panose="020B0604030504040204" pitchFamily="50" charset="-128"/>
              </a:rPr>
              <a:t>）開催中の大規模イベント（展示会、見本市、国際会議等）開催</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7</a:t>
            </a:r>
            <a:r>
              <a:rPr lang="ja-JP" altLang="en-US" sz="800" dirty="0">
                <a:solidFill>
                  <a:prstClr val="black"/>
                </a:solidFill>
                <a:latin typeface="メイリオ" panose="020B0604030504040204" pitchFamily="50" charset="-128"/>
                <a:ea typeface="メイリオ" panose="020B0604030504040204" pitchFamily="50" charset="-128"/>
              </a:rPr>
              <a:t>）開催中の万博来場前後での近隣観光周遊、家計消費拡大（交流活動等）</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8</a:t>
            </a:r>
            <a:r>
              <a:rPr lang="ja-JP" altLang="en-US" sz="800" dirty="0">
                <a:solidFill>
                  <a:prstClr val="black"/>
                </a:solidFill>
                <a:latin typeface="メイリオ" panose="020B0604030504040204" pitchFamily="50" charset="-128"/>
                <a:ea typeface="メイリオ" panose="020B0604030504040204" pitchFamily="50" charset="-128"/>
              </a:rPr>
              <a:t>）開催後の国内外観光客の増加（交通、宿泊、飲食、買物、サービス）</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9</a:t>
            </a:r>
            <a:r>
              <a:rPr lang="ja-JP" altLang="en-US" sz="800" dirty="0">
                <a:solidFill>
                  <a:prstClr val="black"/>
                </a:solidFill>
                <a:latin typeface="メイリオ" panose="020B0604030504040204" pitchFamily="50" charset="-128"/>
                <a:ea typeface="メイリオ" panose="020B0604030504040204" pitchFamily="50" charset="-128"/>
              </a:rPr>
              <a:t>）開催後の大規模イベント（展示会、見本市、国際会議等）開催</a:t>
            </a:r>
          </a:p>
          <a:p>
            <a:pPr indent="361950">
              <a:lnSpc>
                <a:spcPts val="1000"/>
              </a:lnSpc>
            </a:pPr>
            <a:r>
              <a:rPr lang="en-US" altLang="ja-JP" sz="800" dirty="0">
                <a:solidFill>
                  <a:prstClr val="black"/>
                </a:solidFill>
                <a:latin typeface="メイリオ" panose="020B0604030504040204" pitchFamily="50" charset="-128"/>
                <a:ea typeface="メイリオ" panose="020B0604030504040204" pitchFamily="50" charset="-128"/>
              </a:rPr>
              <a:t>10</a:t>
            </a:r>
            <a:r>
              <a:rPr lang="ja-JP" altLang="en-US" sz="800" dirty="0">
                <a:solidFill>
                  <a:prstClr val="black"/>
                </a:solidFill>
                <a:latin typeface="メイリオ" panose="020B0604030504040204" pitchFamily="50" charset="-128"/>
                <a:ea typeface="メイリオ" panose="020B0604030504040204" pitchFamily="50" charset="-128"/>
              </a:rPr>
              <a:t>）国内企業・外資系企業の進出と商品・サービスの展開（例：医薬系</a:t>
            </a:r>
            <a:r>
              <a:rPr lang="ja-JP" altLang="en-US" sz="800" dirty="0" smtClean="0">
                <a:solidFill>
                  <a:prstClr val="black"/>
                </a:solidFill>
                <a:latin typeface="メイリオ" panose="020B0604030504040204" pitchFamily="50" charset="-128"/>
                <a:ea typeface="メイリオ" panose="020B0604030504040204" pitchFamily="50" charset="-128"/>
              </a:rPr>
              <a:t>）</a:t>
            </a:r>
            <a:endParaRPr lang="en-US" altLang="ja-JP" sz="800" dirty="0">
              <a:solidFill>
                <a:prstClr val="black"/>
              </a:solidFill>
              <a:latin typeface="メイリオ" panose="020B0604030504040204" pitchFamily="50" charset="-128"/>
              <a:ea typeface="メイリオ" panose="020B0604030504040204" pitchFamily="50" charset="-128"/>
            </a:endParaRPr>
          </a:p>
          <a:p>
            <a:pPr indent="180975">
              <a:lnSpc>
                <a:spcPts val="1000"/>
              </a:lnSpc>
            </a:pPr>
            <a:r>
              <a:rPr lang="ja-JP" altLang="en-US" sz="800" dirty="0" smtClean="0">
                <a:solidFill>
                  <a:prstClr val="black"/>
                </a:solidFill>
                <a:latin typeface="メイリオ" panose="020B0604030504040204" pitchFamily="50" charset="-128"/>
                <a:ea typeface="メイリオ" panose="020B0604030504040204" pitchFamily="50" charset="-128"/>
              </a:rPr>
              <a:t>　　その他、愛</a:t>
            </a:r>
            <a:r>
              <a:rPr lang="ja-JP" altLang="en-US" sz="800" dirty="0">
                <a:solidFill>
                  <a:prstClr val="black"/>
                </a:solidFill>
                <a:latin typeface="メイリオ" panose="020B0604030504040204" pitchFamily="50" charset="-128"/>
                <a:ea typeface="メイリオ" panose="020B0604030504040204" pitchFamily="50" charset="-128"/>
              </a:rPr>
              <a:t>・地球博と同規模の継承事業を実施したとの</a:t>
            </a:r>
            <a:r>
              <a:rPr lang="ja-JP" altLang="en-US" sz="800" dirty="0" smtClean="0">
                <a:solidFill>
                  <a:prstClr val="black"/>
                </a:solidFill>
                <a:latin typeface="メイリオ" panose="020B0604030504040204" pitchFamily="50" charset="-128"/>
                <a:ea typeface="メイリオ" panose="020B0604030504040204" pitchFamily="50" charset="-128"/>
              </a:rPr>
              <a:t>想定</a:t>
            </a:r>
            <a:endParaRPr lang="en-US" altLang="ja-JP" sz="800" dirty="0" smtClean="0">
              <a:solidFill>
                <a:prstClr val="black"/>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2161091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2497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a:xfrm>
            <a:off x="471488" y="3995649"/>
            <a:ext cx="5915025" cy="1914702"/>
          </a:xfrm>
          <a:ln>
            <a:solidFill>
              <a:srgbClr val="9999FF"/>
            </a:solidFill>
          </a:ln>
        </p:spPr>
        <p:txBody>
          <a:bodyPr/>
          <a:lstStyle/>
          <a:p>
            <a:pPr algn="ctr"/>
            <a:r>
              <a:rPr lang="en-US" altLang="ja-JP" dirty="0" smtClean="0">
                <a:latin typeface="メイリオ" panose="020B0604030504040204" pitchFamily="50" charset="-128"/>
                <a:ea typeface="メイリオ" panose="020B0604030504040204" pitchFamily="50" charset="-128"/>
              </a:rPr>
              <a:t>Ⅰ</a:t>
            </a:r>
            <a:r>
              <a:rPr lang="ja-JP" altLang="en-US" dirty="0" smtClean="0">
                <a:latin typeface="メイリオ" panose="020B0604030504040204" pitchFamily="50" charset="-128"/>
                <a:ea typeface="メイリオ" panose="020B0604030504040204" pitchFamily="50" charset="-128"/>
              </a:rPr>
              <a:t>　基本概要</a:t>
            </a:r>
            <a:endParaRPr kumimoji="1" lang="ja-JP" altLang="en-US" dirty="0">
              <a:latin typeface="メイリオ" panose="020B0604030504040204" pitchFamily="50" charset="-128"/>
              <a:ea typeface="メイリオ" panose="020B0604030504040204" pitchFamily="50" charset="-128"/>
            </a:endParaRPr>
          </a:p>
        </p:txBody>
      </p:sp>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5</a:t>
            </a:fld>
            <a:endParaRPr lang="ja-JP" altLang="en-US">
              <a:solidFill>
                <a:prstClr val="black">
                  <a:tint val="75000"/>
                </a:prstClr>
              </a:solidFill>
            </a:endParaRPr>
          </a:p>
        </p:txBody>
      </p:sp>
    </p:spTree>
    <p:extLst>
      <p:ext uri="{BB962C8B-B14F-4D97-AF65-F5344CB8AC3E}">
        <p14:creationId xmlns:p14="http://schemas.microsoft.com/office/powerpoint/2010/main" val="7390090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6</a:t>
            </a:fld>
            <a:endParaRPr lang="ja-JP" altLang="en-US">
              <a:solidFill>
                <a:prstClr val="black">
                  <a:tint val="75000"/>
                </a:prstClr>
              </a:solidFill>
            </a:endParaRPr>
          </a:p>
        </p:txBody>
      </p:sp>
    </p:spTree>
    <p:extLst>
      <p:ext uri="{BB962C8B-B14F-4D97-AF65-F5344CB8AC3E}">
        <p14:creationId xmlns:p14="http://schemas.microsoft.com/office/powerpoint/2010/main" val="33367177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a:xfrm>
            <a:off x="2661311" y="9458353"/>
            <a:ext cx="1543050" cy="527403"/>
          </a:xfrm>
        </p:spPr>
        <p:txBody>
          <a:bodyPr/>
          <a:lstStyle/>
          <a:p>
            <a:fld id="{54012EB8-5B46-4F34-ACC3-DEAA983F7D2C}" type="slidenum">
              <a:rPr lang="ja-JP" altLang="en-US" smtClean="0">
                <a:solidFill>
                  <a:prstClr val="black">
                    <a:tint val="75000"/>
                  </a:prstClr>
                </a:solidFill>
              </a:rPr>
              <a:pPr/>
              <a:t>7</a:t>
            </a:fld>
            <a:endParaRPr lang="ja-JP" altLang="en-US" dirty="0">
              <a:solidFill>
                <a:prstClr val="black">
                  <a:tint val="75000"/>
                </a:prstClr>
              </a:solidFill>
            </a:endParaRPr>
          </a:p>
        </p:txBody>
      </p:sp>
      <p:sp>
        <p:nvSpPr>
          <p:cNvPr id="3" name="テキスト ボックス 2"/>
          <p:cNvSpPr txBox="1"/>
          <p:nvPr/>
        </p:nvSpPr>
        <p:spPr>
          <a:xfrm>
            <a:off x="2878838" y="0"/>
            <a:ext cx="1107996" cy="369332"/>
          </a:xfrm>
          <a:prstGeom prst="rect">
            <a:avLst/>
          </a:prstGeom>
          <a:noFill/>
        </p:spPr>
        <p:txBody>
          <a:bodyPr wrap="none" rtlCol="0">
            <a:spAutoFit/>
          </a:bodyPr>
          <a:lstStyle/>
          <a:p>
            <a:r>
              <a:rPr lang="ja-JP" altLang="en-US" b="1" dirty="0" smtClean="0">
                <a:solidFill>
                  <a:prstClr val="black"/>
                </a:solidFill>
                <a:latin typeface="メイリオ" panose="020B0604030504040204" pitchFamily="50" charset="-128"/>
                <a:ea typeface="メイリオ" panose="020B0604030504040204" pitchFamily="50" charset="-128"/>
              </a:rPr>
              <a:t>問題意識</a:t>
            </a:r>
            <a:endParaRPr lang="ja-JP" altLang="en-US" b="1"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145608" y="614982"/>
            <a:ext cx="2492990" cy="338554"/>
          </a:xfrm>
          <a:prstGeom prst="rect">
            <a:avLst/>
          </a:prstGeom>
          <a:noFill/>
        </p:spPr>
        <p:txBody>
          <a:bodyPr wrap="none"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rPr>
              <a:t>■</a:t>
            </a:r>
            <a:r>
              <a:rPr lang="en-US" altLang="ja-JP" sz="1600" b="1" dirty="0" smtClean="0">
                <a:solidFill>
                  <a:prstClr val="black"/>
                </a:solidFill>
                <a:latin typeface="メイリオ" panose="020B0604030504040204" pitchFamily="50" charset="-128"/>
                <a:ea typeface="メイリオ" panose="020B0604030504040204" pitchFamily="50" charset="-128"/>
              </a:rPr>
              <a:t>21</a:t>
            </a:r>
            <a:r>
              <a:rPr lang="ja-JP" altLang="en-US" sz="1600" b="1" dirty="0" smtClean="0">
                <a:solidFill>
                  <a:prstClr val="black"/>
                </a:solidFill>
                <a:latin typeface="メイリオ" panose="020B0604030504040204" pitchFamily="50" charset="-128"/>
                <a:ea typeface="メイリオ" panose="020B0604030504040204" pitchFamily="50" charset="-128"/>
              </a:rPr>
              <a:t>世紀の人類について</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7" name="テキスト ボックス 6"/>
          <p:cNvSpPr txBox="1"/>
          <p:nvPr/>
        </p:nvSpPr>
        <p:spPr>
          <a:xfrm>
            <a:off x="145608" y="964640"/>
            <a:ext cx="6712392" cy="4824398"/>
          </a:xfrm>
          <a:prstGeom prst="rect">
            <a:avLst/>
          </a:prstGeom>
          <a:noFill/>
        </p:spPr>
        <p:txBody>
          <a:bodyPr wrap="square" rtlCol="0">
            <a:spAutoFit/>
          </a:bodyPr>
          <a:lstStyle/>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健康について、</a:t>
            </a:r>
            <a:r>
              <a:rPr lang="ja-JP" altLang="en-US" sz="1200" dirty="0">
                <a:solidFill>
                  <a:prstClr val="black"/>
                </a:solidFill>
                <a:latin typeface="メイリオ" panose="020B0604030504040204" pitchFamily="50" charset="-128"/>
                <a:ea typeface="メイリオ" panose="020B0604030504040204" pitchFamily="50" charset="-128"/>
              </a:rPr>
              <a:t>医術の父と呼ばれている</a:t>
            </a:r>
            <a:r>
              <a:rPr lang="ja-JP" altLang="en-US" sz="1200" dirty="0" smtClean="0">
                <a:solidFill>
                  <a:prstClr val="black"/>
                </a:solidFill>
                <a:latin typeface="メイリオ" panose="020B0604030504040204" pitchFamily="50" charset="-128"/>
                <a:ea typeface="メイリオ" panose="020B0604030504040204" pitchFamily="50" charset="-128"/>
              </a:rPr>
              <a:t>ヒポクラテスが「</a:t>
            </a:r>
            <a:r>
              <a:rPr lang="ja-JP" altLang="en-US" sz="1200" dirty="0">
                <a:solidFill>
                  <a:prstClr val="black"/>
                </a:solidFill>
                <a:latin typeface="メイリオ" panose="020B0604030504040204" pitchFamily="50" charset="-128"/>
                <a:ea typeface="メイリオ" panose="020B0604030504040204" pitchFamily="50" charset="-128"/>
              </a:rPr>
              <a:t>病人の苦しみを癒すことは、</a:t>
            </a:r>
            <a:r>
              <a:rPr lang="ja-JP" altLang="en-US" sz="1200" dirty="0" smtClean="0">
                <a:solidFill>
                  <a:prstClr val="black"/>
                </a:solidFill>
                <a:latin typeface="メイリオ" panose="020B0604030504040204" pitchFamily="50" charset="-128"/>
                <a:ea typeface="メイリオ" panose="020B0604030504040204" pitchFamily="50" charset="-128"/>
              </a:rPr>
              <a:t>自ら</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の苦しみ</a:t>
            </a:r>
            <a:r>
              <a:rPr lang="ja-JP" altLang="en-US" sz="1200" dirty="0">
                <a:solidFill>
                  <a:prstClr val="black"/>
                </a:solidFill>
                <a:latin typeface="メイリオ" panose="020B0604030504040204" pitchFamily="50" charset="-128"/>
                <a:ea typeface="メイリオ" panose="020B0604030504040204" pitchFamily="50" charset="-128"/>
              </a:rPr>
              <a:t>を癒すことであり、同時に所属する共同体を維持する唯一の方法である」と</a:t>
            </a:r>
            <a:r>
              <a:rPr lang="ja-JP" altLang="en-US" sz="1200" dirty="0" smtClean="0">
                <a:solidFill>
                  <a:prstClr val="black"/>
                </a:solidFill>
                <a:latin typeface="メイリオ" panose="020B0604030504040204" pitchFamily="50" charset="-128"/>
                <a:ea typeface="メイリオ" panose="020B0604030504040204" pitchFamily="50" charset="-128"/>
              </a:rPr>
              <a:t>述べた</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ように、</a:t>
            </a:r>
            <a:r>
              <a:rPr lang="en-US" altLang="ja-JP" sz="1200" u="sng" dirty="0" smtClean="0">
                <a:solidFill>
                  <a:prstClr val="black"/>
                </a:solidFill>
                <a:latin typeface="メイリオ" panose="020B0604030504040204" pitchFamily="50" charset="-128"/>
                <a:ea typeface="メイリオ" panose="020B0604030504040204" pitchFamily="50" charset="-128"/>
              </a:rPr>
              <a:t>21</a:t>
            </a:r>
            <a:r>
              <a:rPr lang="ja-JP" altLang="en-US" sz="1200" u="sng" dirty="0" smtClean="0">
                <a:solidFill>
                  <a:prstClr val="black"/>
                </a:solidFill>
                <a:latin typeface="メイリオ" panose="020B0604030504040204" pitchFamily="50" charset="-128"/>
                <a:ea typeface="メイリオ" panose="020B0604030504040204" pitchFamily="50" charset="-128"/>
              </a:rPr>
              <a:t>世紀の健康の問題は個人</a:t>
            </a:r>
            <a:r>
              <a:rPr lang="ja-JP" altLang="en-US" sz="1200" u="sng" dirty="0">
                <a:solidFill>
                  <a:prstClr val="black"/>
                </a:solidFill>
                <a:latin typeface="メイリオ" panose="020B0604030504040204" pitchFamily="50" charset="-128"/>
                <a:ea typeface="メイリオ" panose="020B0604030504040204" pitchFamily="50" charset="-128"/>
              </a:rPr>
              <a:t>の</a:t>
            </a:r>
            <a:r>
              <a:rPr lang="ja-JP" altLang="en-US" sz="1200" u="sng" dirty="0" smtClean="0">
                <a:solidFill>
                  <a:prstClr val="black"/>
                </a:solidFill>
                <a:latin typeface="メイリオ" panose="020B0604030504040204" pitchFamily="50" charset="-128"/>
                <a:ea typeface="メイリオ" panose="020B0604030504040204" pitchFamily="50" charset="-128"/>
              </a:rPr>
              <a:t>問題をこえて、まさに人類</a:t>
            </a:r>
            <a:r>
              <a:rPr lang="ja-JP" altLang="en-US" sz="1200" u="sng" dirty="0">
                <a:solidFill>
                  <a:prstClr val="black"/>
                </a:solidFill>
                <a:latin typeface="メイリオ" panose="020B0604030504040204" pitchFamily="50" charset="-128"/>
                <a:ea typeface="メイリオ" panose="020B0604030504040204" pitchFamily="50" charset="-128"/>
              </a:rPr>
              <a:t>社会全体の課題</a:t>
            </a:r>
            <a:r>
              <a:rPr lang="ja-JP" altLang="en-US" sz="1200" dirty="0">
                <a:solidFill>
                  <a:prstClr val="black"/>
                </a:solidFill>
                <a:latin typeface="メイリオ" panose="020B0604030504040204" pitchFamily="50" charset="-128"/>
                <a:ea typeface="メイリオ" panose="020B0604030504040204" pitchFamily="50" charset="-128"/>
              </a:rPr>
              <a:t>で</a:t>
            </a:r>
            <a:r>
              <a:rPr lang="ja-JP" altLang="en-US" sz="1200" dirty="0" smtClean="0">
                <a:solidFill>
                  <a:prstClr val="black"/>
                </a:solidFill>
                <a:latin typeface="メイリオ" panose="020B0604030504040204" pitchFamily="50" charset="-128"/>
                <a:ea typeface="メイリオ" panose="020B0604030504040204" pitchFamily="50" charset="-128"/>
              </a:rPr>
              <a:t>ある。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○いま、世界人口の爆発的増加、先進諸国での少子</a:t>
            </a:r>
            <a:r>
              <a:rPr lang="ja-JP" altLang="en-US" sz="1200" dirty="0">
                <a:solidFill>
                  <a:prstClr val="black"/>
                </a:solidFill>
                <a:latin typeface="メイリオ" panose="020B0604030504040204" pitchFamily="50" charset="-128"/>
                <a:ea typeface="メイリオ" panose="020B0604030504040204" pitchFamily="50" charset="-128"/>
              </a:rPr>
              <a:t>高齢化</a:t>
            </a:r>
            <a:r>
              <a:rPr lang="ja-JP" altLang="en-US" sz="1200" dirty="0" smtClean="0">
                <a:solidFill>
                  <a:prstClr val="black"/>
                </a:solidFill>
                <a:latin typeface="メイリオ" panose="020B0604030504040204" pitchFamily="50" charset="-128"/>
                <a:ea typeface="メイリオ" panose="020B0604030504040204" pitchFamily="50" charset="-128"/>
              </a:rPr>
              <a:t>、都市</a:t>
            </a:r>
            <a:r>
              <a:rPr lang="ja-JP" altLang="en-US" sz="1200" dirty="0">
                <a:solidFill>
                  <a:prstClr val="black"/>
                </a:solidFill>
                <a:latin typeface="メイリオ" panose="020B0604030504040204" pitchFamily="50" charset="-128"/>
                <a:ea typeface="メイリオ" panose="020B0604030504040204" pitchFamily="50" charset="-128"/>
              </a:rPr>
              <a:t>へ</a:t>
            </a:r>
            <a:r>
              <a:rPr lang="ja-JP" altLang="en-US" sz="1200" dirty="0" smtClean="0">
                <a:solidFill>
                  <a:prstClr val="black"/>
                </a:solidFill>
                <a:latin typeface="メイリオ" panose="020B0604030504040204" pitchFamily="50" charset="-128"/>
                <a:ea typeface="メイリオ" panose="020B0604030504040204" pitchFamily="50" charset="-128"/>
              </a:rPr>
              <a:t>の人口集中などの</a:t>
            </a:r>
            <a:r>
              <a:rPr lang="ja-JP" altLang="en-US" sz="1200" u="sng" dirty="0" smtClean="0">
                <a:solidFill>
                  <a:prstClr val="black"/>
                </a:solidFill>
                <a:latin typeface="メイリオ" panose="020B0604030504040204" pitchFamily="50" charset="-128"/>
                <a:ea typeface="メイリオ" panose="020B0604030504040204" pitchFamily="50" charset="-128"/>
              </a:rPr>
              <a:t>人口</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バランスの大きな崩れが、社会</a:t>
            </a:r>
            <a:r>
              <a:rPr lang="ja-JP" altLang="en-US" sz="1200" u="sng" dirty="0">
                <a:solidFill>
                  <a:prstClr val="black"/>
                </a:solidFill>
                <a:latin typeface="メイリオ" panose="020B0604030504040204" pitchFamily="50" charset="-128"/>
                <a:ea typeface="メイリオ" panose="020B0604030504040204" pitchFamily="50" charset="-128"/>
              </a:rPr>
              <a:t>や環境</a:t>
            </a:r>
            <a:r>
              <a:rPr lang="ja-JP" altLang="en-US" sz="1200" u="sng" dirty="0" smtClean="0">
                <a:solidFill>
                  <a:prstClr val="black"/>
                </a:solidFill>
                <a:latin typeface="メイリオ" panose="020B0604030504040204" pitchFamily="50" charset="-128"/>
                <a:ea typeface="メイリオ" panose="020B0604030504040204" pitchFamily="50" charset="-128"/>
              </a:rPr>
              <a:t>に重大な</a:t>
            </a:r>
            <a:r>
              <a:rPr lang="ja-JP" altLang="en-US" sz="1200" u="sng" dirty="0">
                <a:solidFill>
                  <a:prstClr val="black"/>
                </a:solidFill>
                <a:latin typeface="メイリオ" panose="020B0604030504040204" pitchFamily="50" charset="-128"/>
                <a:ea typeface="メイリオ" panose="020B0604030504040204" pitchFamily="50" charset="-128"/>
              </a:rPr>
              <a:t>影響</a:t>
            </a:r>
            <a:r>
              <a:rPr lang="ja-JP" altLang="en-US" sz="1200" u="sng" dirty="0" smtClean="0">
                <a:solidFill>
                  <a:prstClr val="black"/>
                </a:solidFill>
                <a:latin typeface="メイリオ" panose="020B0604030504040204" pitchFamily="50" charset="-128"/>
                <a:ea typeface="メイリオ" panose="020B0604030504040204" pitchFamily="50" charset="-128"/>
              </a:rPr>
              <a:t>を及ぼし、健康格差</a:t>
            </a:r>
            <a:r>
              <a:rPr lang="en-US" altLang="ja-JP" sz="1200" u="sng" dirty="0" smtClean="0">
                <a:solidFill>
                  <a:prstClr val="black"/>
                </a:solidFill>
                <a:latin typeface="メイリオ" panose="020B0604030504040204" pitchFamily="50" charset="-128"/>
                <a:ea typeface="メイリオ" panose="020B0604030504040204" pitchFamily="50" charset="-128"/>
              </a:rPr>
              <a:t>(*)</a:t>
            </a:r>
            <a:r>
              <a:rPr lang="ja-JP" altLang="en-US" sz="1200" u="sng" dirty="0" smtClean="0">
                <a:solidFill>
                  <a:prstClr val="black"/>
                </a:solidFill>
                <a:latin typeface="メイリオ" panose="020B0604030504040204" pitchFamily="50" charset="-128"/>
                <a:ea typeface="メイリオ" panose="020B0604030504040204" pitchFamily="50" charset="-128"/>
              </a:rPr>
              <a:t>はかつてなく増大</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している。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rPr>
              <a:t>20</a:t>
            </a:r>
            <a:r>
              <a:rPr lang="ja-JP" altLang="en-US" sz="1200" dirty="0" smtClean="0">
                <a:solidFill>
                  <a:prstClr val="black"/>
                </a:solidFill>
                <a:latin typeface="メイリオ" panose="020B0604030504040204" pitchFamily="50" charset="-128"/>
                <a:ea typeface="メイリオ" panose="020B0604030504040204" pitchFamily="50" charset="-128"/>
              </a:rPr>
              <a:t>世紀後期からの経済発展や技術の進展は、かつてなかった‘</a:t>
            </a:r>
            <a:r>
              <a:rPr lang="ja-JP" altLang="en-US" sz="1200" u="sng" dirty="0" smtClean="0">
                <a:solidFill>
                  <a:prstClr val="black"/>
                </a:solidFill>
                <a:latin typeface="メイリオ" panose="020B0604030504040204" pitchFamily="50" charset="-128"/>
                <a:ea typeface="メイリオ" panose="020B0604030504040204" pitchFamily="50" charset="-128"/>
              </a:rPr>
              <a:t>文明病’とも呼ばれる慢性的疾患</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を増やす</a:t>
            </a:r>
            <a:r>
              <a:rPr lang="ja-JP" altLang="en-US" sz="1200" dirty="0" smtClean="0">
                <a:solidFill>
                  <a:prstClr val="black"/>
                </a:solidFill>
                <a:latin typeface="メイリオ" panose="020B0604030504040204" pitchFamily="50" charset="-128"/>
                <a:ea typeface="メイリオ" panose="020B0604030504040204" pitchFamily="50" charset="-128"/>
              </a:rPr>
              <a:t>一方、</a:t>
            </a:r>
            <a:r>
              <a:rPr lang="ja-JP" altLang="en-US" sz="1200" u="sng" dirty="0" smtClean="0">
                <a:solidFill>
                  <a:prstClr val="black"/>
                </a:solidFill>
                <a:latin typeface="メイリオ" panose="020B0604030504040204" pitchFamily="50" charset="-128"/>
                <a:ea typeface="メイリオ" panose="020B0604030504040204" pitchFamily="50" charset="-128"/>
              </a:rPr>
              <a:t>進行するグローバル化は新たな感染症を一瞬のうちに蔓延</a:t>
            </a:r>
            <a:r>
              <a:rPr lang="ja-JP" altLang="en-US" sz="1200" dirty="0" smtClean="0">
                <a:solidFill>
                  <a:prstClr val="black"/>
                </a:solidFill>
                <a:latin typeface="メイリオ" panose="020B0604030504040204" pitchFamily="50" charset="-128"/>
                <a:ea typeface="メイリオ" panose="020B0604030504040204" pitchFamily="50" charset="-128"/>
              </a:rPr>
              <a:t>させもする。また、</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我が国をはじめ先進国に</a:t>
            </a:r>
            <a:r>
              <a:rPr lang="ja-JP" altLang="en-US" sz="1200" dirty="0" smtClean="0">
                <a:solidFill>
                  <a:prstClr val="black"/>
                </a:solidFill>
                <a:latin typeface="メイリオ" panose="020B0604030504040204" pitchFamily="50" charset="-128"/>
                <a:ea typeface="メイリオ" panose="020B0604030504040204" pitchFamily="50" charset="-128"/>
              </a:rPr>
              <a:t>おいては、</a:t>
            </a:r>
            <a:r>
              <a:rPr lang="ja-JP" altLang="en-US" sz="1200" dirty="0">
                <a:solidFill>
                  <a:prstClr val="black"/>
                </a:solidFill>
                <a:latin typeface="メイリオ" panose="020B0604030504040204" pitchFamily="50" charset="-128"/>
                <a:ea typeface="メイリオ" panose="020B0604030504040204" pitchFamily="50" charset="-128"/>
              </a:rPr>
              <a:t>長寿</a:t>
            </a:r>
            <a:r>
              <a:rPr lang="ja-JP" altLang="en-US" sz="1200" dirty="0" smtClean="0">
                <a:solidFill>
                  <a:prstClr val="black"/>
                </a:solidFill>
                <a:latin typeface="メイリオ" panose="020B0604030504040204" pitchFamily="50" charset="-128"/>
                <a:ea typeface="メイリオ" panose="020B0604030504040204" pitchFamily="50" charset="-128"/>
              </a:rPr>
              <a:t>を手に入れたものの、健康寿命の延伸がそれに追い</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つかず、高齢者の</a:t>
            </a:r>
            <a:r>
              <a:rPr lang="en-US" altLang="ja-JP" sz="1200" dirty="0" smtClean="0">
                <a:solidFill>
                  <a:prstClr val="black"/>
                </a:solidFill>
                <a:latin typeface="メイリオ" panose="020B0604030504040204" pitchFamily="50" charset="-128"/>
                <a:ea typeface="メイリオ" panose="020B0604030504040204" pitchFamily="50" charset="-128"/>
              </a:rPr>
              <a:t>QOL</a:t>
            </a:r>
            <a:r>
              <a:rPr lang="ja-JP" altLang="en-US" sz="1200" dirty="0" smtClean="0">
                <a:solidFill>
                  <a:prstClr val="black"/>
                </a:solidFill>
                <a:latin typeface="メイリオ" panose="020B0604030504040204" pitchFamily="50" charset="-128"/>
                <a:ea typeface="メイリオ" panose="020B0604030504040204" pitchFamily="50" charset="-128"/>
              </a:rPr>
              <a:t>は著しく低下している。こうした</a:t>
            </a:r>
            <a:r>
              <a:rPr lang="ja-JP" altLang="en-US" sz="1200" u="sng" dirty="0" smtClean="0">
                <a:solidFill>
                  <a:prstClr val="black"/>
                </a:solidFill>
                <a:latin typeface="メイリオ" panose="020B0604030504040204" pitchFamily="50" charset="-128"/>
                <a:ea typeface="メイリオ" panose="020B0604030504040204" pitchFamily="50" charset="-128"/>
              </a:rPr>
              <a:t>高齢化の波は今後発展途上国にも</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及ぼうとしている</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○これらの相矛盾する“不都合な真実”は、すべての人間が享受すべき健康</a:t>
            </a:r>
            <a:r>
              <a:rPr lang="en-US" altLang="ja-JP" sz="1200" dirty="0" smtClean="0">
                <a:solidFill>
                  <a:prstClr val="black"/>
                </a:solidFill>
                <a:latin typeface="メイリオ" panose="020B0604030504040204" pitchFamily="50" charset="-128"/>
                <a:ea typeface="メイリオ" panose="020B0604030504040204" pitchFamily="50" charset="-128"/>
              </a:rPr>
              <a:t>(**)</a:t>
            </a:r>
            <a:r>
              <a:rPr lang="ja-JP" altLang="en-US" sz="1200" dirty="0" smtClean="0">
                <a:solidFill>
                  <a:prstClr val="black"/>
                </a:solidFill>
                <a:latin typeface="メイリオ" panose="020B0604030504040204" pitchFamily="50" charset="-128"/>
                <a:ea typeface="メイリオ" panose="020B0604030504040204" pitchFamily="50" charset="-128"/>
              </a:rPr>
              <a:t>に重大な脅威と</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なっており、</a:t>
            </a:r>
            <a:r>
              <a:rPr lang="ja-JP" altLang="en-US" sz="1200" u="sng" dirty="0" smtClean="0">
                <a:solidFill>
                  <a:prstClr val="black"/>
                </a:solidFill>
                <a:latin typeface="メイリオ" panose="020B0604030504040204" pitchFamily="50" charset="-128"/>
                <a:ea typeface="メイリオ" panose="020B0604030504040204" pitchFamily="50" charset="-128"/>
              </a:rPr>
              <a:t>次</a:t>
            </a:r>
            <a:r>
              <a:rPr lang="ja-JP" altLang="en-US" sz="1200" u="sng" dirty="0">
                <a:solidFill>
                  <a:prstClr val="black"/>
                </a:solidFill>
                <a:latin typeface="メイリオ" panose="020B0604030504040204" pitchFamily="50" charset="-128"/>
                <a:ea typeface="メイリオ" panose="020B0604030504040204" pitchFamily="50" charset="-128"/>
              </a:rPr>
              <a:t>世代の</a:t>
            </a:r>
            <a:r>
              <a:rPr lang="ja-JP" altLang="en-US" sz="1200" u="sng" dirty="0" smtClean="0">
                <a:solidFill>
                  <a:prstClr val="black"/>
                </a:solidFill>
                <a:latin typeface="メイリオ" panose="020B0604030504040204" pitchFamily="50" charset="-128"/>
                <a:ea typeface="メイリオ" panose="020B0604030504040204" pitchFamily="50" charset="-128"/>
              </a:rPr>
              <a:t>人類の最も大きな課題</a:t>
            </a:r>
            <a:r>
              <a:rPr lang="ja-JP" altLang="en-US" sz="1200" dirty="0" smtClean="0">
                <a:solidFill>
                  <a:prstClr val="black"/>
                </a:solidFill>
                <a:latin typeface="メイリオ" panose="020B0604030504040204" pitchFamily="50" charset="-128"/>
                <a:ea typeface="メイリオ" panose="020B0604030504040204" pitchFamily="50" charset="-128"/>
              </a:rPr>
              <a:t>となっている。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200"/>
              </a:lnSpc>
            </a:pPr>
            <a:endParaRPr lang="en-US" altLang="ja-JP" sz="900" dirty="0" smtClean="0">
              <a:solidFill>
                <a:prstClr val="black"/>
              </a:solidFill>
              <a:latin typeface="メイリオ" panose="020B0604030504040204" pitchFamily="50" charset="-128"/>
              <a:ea typeface="メイリオ" panose="020B0604030504040204" pitchFamily="50" charset="-128"/>
            </a:endParaRPr>
          </a:p>
          <a:p>
            <a:pPr marL="536575">
              <a:lnSpc>
                <a:spcPts val="900"/>
              </a:lnSpc>
            </a:pPr>
            <a:r>
              <a:rPr lang="ja-JP" altLang="en-US" sz="900" dirty="0" smtClean="0">
                <a:solidFill>
                  <a:prstClr val="black"/>
                </a:solidFill>
                <a:latin typeface="メイリオ" panose="020B0604030504040204" pitchFamily="50" charset="-128"/>
                <a:ea typeface="メイリオ" panose="020B0604030504040204" pitchFamily="50" charset="-128"/>
              </a:rPr>
              <a:t>　　*　世界保健機構（</a:t>
            </a:r>
            <a:r>
              <a:rPr lang="en-US" altLang="ja-JP" sz="900" dirty="0" smtClean="0">
                <a:solidFill>
                  <a:prstClr val="black"/>
                </a:solidFill>
                <a:latin typeface="メイリオ" panose="020B0604030504040204" pitchFamily="50" charset="-128"/>
                <a:ea typeface="メイリオ" panose="020B0604030504040204" pitchFamily="50" charset="-128"/>
              </a:rPr>
              <a:t>WHO</a:t>
            </a:r>
            <a:r>
              <a:rPr lang="ja-JP" altLang="en-US" sz="900" dirty="0" smtClean="0">
                <a:solidFill>
                  <a:prstClr val="black"/>
                </a:solidFill>
                <a:latin typeface="メイリオ" panose="020B0604030504040204" pitchFamily="50" charset="-128"/>
                <a:ea typeface="メイリオ" panose="020B0604030504040204" pitchFamily="50" charset="-128"/>
              </a:rPr>
              <a:t>）と</a:t>
            </a:r>
            <a:r>
              <a:rPr lang="zh-TW" altLang="en-US" sz="900" dirty="0">
                <a:solidFill>
                  <a:prstClr val="black"/>
                </a:solidFill>
                <a:latin typeface="メイリオ" panose="020B0604030504040204" pitchFamily="50" charset="-128"/>
                <a:ea typeface="メイリオ" panose="020B0604030504040204" pitchFamily="50" charset="-128"/>
              </a:rPr>
              <a:t>国際連合人間居住</a:t>
            </a:r>
            <a:r>
              <a:rPr lang="zh-TW" altLang="en-US" sz="900" dirty="0" smtClean="0">
                <a:solidFill>
                  <a:prstClr val="black"/>
                </a:solidFill>
                <a:latin typeface="メイリオ" panose="020B0604030504040204" pitchFamily="50" charset="-128"/>
                <a:ea typeface="メイリオ" panose="020B0604030504040204" pitchFamily="50" charset="-128"/>
              </a:rPr>
              <a:t>計画</a:t>
            </a:r>
            <a:r>
              <a:rPr lang="ja-JP" altLang="en-US" sz="900" dirty="0" smtClean="0">
                <a:solidFill>
                  <a:prstClr val="black"/>
                </a:solidFill>
                <a:latin typeface="メイリオ" panose="020B0604030504040204" pitchFamily="50" charset="-128"/>
                <a:ea typeface="メイリオ" panose="020B0604030504040204" pitchFamily="50" charset="-128"/>
              </a:rPr>
              <a:t>（</a:t>
            </a:r>
            <a:r>
              <a:rPr lang="en-US" altLang="ja-JP" sz="900" dirty="0" smtClean="0">
                <a:solidFill>
                  <a:prstClr val="black"/>
                </a:solidFill>
                <a:latin typeface="メイリオ" panose="020B0604030504040204" pitchFamily="50" charset="-128"/>
                <a:ea typeface="メイリオ" panose="020B0604030504040204" pitchFamily="50" charset="-128"/>
              </a:rPr>
              <a:t>UNHABITAT</a:t>
            </a:r>
            <a:r>
              <a:rPr lang="ja-JP" altLang="en-US" sz="900" dirty="0" smtClean="0">
                <a:solidFill>
                  <a:prstClr val="black"/>
                </a:solidFill>
                <a:latin typeface="メイリオ" panose="020B0604030504040204" pitchFamily="50" charset="-128"/>
                <a:ea typeface="メイリオ" panose="020B0604030504040204" pitchFamily="50" charset="-128"/>
              </a:rPr>
              <a:t>）は</a:t>
            </a:r>
            <a:r>
              <a:rPr lang="en-US" altLang="ja-JP" sz="900" dirty="0" smtClean="0">
                <a:solidFill>
                  <a:prstClr val="black"/>
                </a:solidFill>
                <a:latin typeface="メイリオ" panose="020B0604030504040204" pitchFamily="50" charset="-128"/>
                <a:ea typeface="メイリオ" panose="020B0604030504040204" pitchFamily="50" charset="-128"/>
              </a:rPr>
              <a:t>2010</a:t>
            </a:r>
            <a:r>
              <a:rPr lang="ja-JP" altLang="en-US" sz="900" dirty="0" smtClean="0">
                <a:solidFill>
                  <a:prstClr val="black"/>
                </a:solidFill>
                <a:latin typeface="メイリオ" panose="020B0604030504040204" pitchFamily="50" charset="-128"/>
                <a:ea typeface="メイリオ" panose="020B0604030504040204" pitchFamily="50" charset="-128"/>
              </a:rPr>
              <a:t>年に共同で</a:t>
            </a:r>
            <a:r>
              <a:rPr lang="en-US" altLang="ja-JP" sz="900" dirty="0" smtClean="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隠れた都市の姿</a:t>
            </a:r>
            <a:r>
              <a:rPr lang="ja-JP" altLang="en-US" sz="900" dirty="0" smtClean="0">
                <a:solidFill>
                  <a:prstClr val="black"/>
                </a:solidFill>
                <a:latin typeface="メイリオ" panose="020B0604030504040204" pitchFamily="50" charset="-128"/>
                <a:ea typeface="メイリオ" panose="020B0604030504040204" pitchFamily="50" charset="-128"/>
              </a:rPr>
              <a:t>：</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marL="536575">
              <a:lnSpc>
                <a:spcPts val="900"/>
              </a:lnSpc>
            </a:pPr>
            <a:r>
              <a:rPr lang="ja-JP" altLang="en-US" sz="900" dirty="0">
                <a:solidFill>
                  <a:prstClr val="black"/>
                </a:solidFill>
                <a:latin typeface="メイリオ" panose="020B0604030504040204" pitchFamily="50" charset="-128"/>
                <a:ea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rPr>
              <a:t>　　　健康</a:t>
            </a:r>
            <a:r>
              <a:rPr lang="ja-JP" altLang="en-US" sz="900" dirty="0">
                <a:solidFill>
                  <a:prstClr val="black"/>
                </a:solidFill>
                <a:latin typeface="メイリオ" panose="020B0604030504040204" pitchFamily="50" charset="-128"/>
                <a:ea typeface="メイリオ" panose="020B0604030504040204" pitchFamily="50" charset="-128"/>
              </a:rPr>
              <a:t>格差是正</a:t>
            </a:r>
            <a:r>
              <a:rPr lang="ja-JP" altLang="en-US" sz="900" dirty="0" smtClean="0">
                <a:solidFill>
                  <a:prstClr val="black"/>
                </a:solidFill>
                <a:latin typeface="メイリオ" panose="020B0604030504040204" pitchFamily="50" charset="-128"/>
                <a:ea typeface="メイリオ" panose="020B0604030504040204" pitchFamily="50" charset="-128"/>
              </a:rPr>
              <a:t>を目指して</a:t>
            </a:r>
            <a:r>
              <a:rPr lang="en-US" altLang="ja-JP" sz="900" dirty="0">
                <a:solidFill>
                  <a:prstClr val="black"/>
                </a:solidFill>
                <a:latin typeface="メイリオ" panose="020B0604030504040204" pitchFamily="50" charset="-128"/>
                <a:ea typeface="メイリオ" panose="020B0604030504040204" pitchFamily="50" charset="-128"/>
              </a:rPr>
              <a:t>』</a:t>
            </a:r>
            <a:r>
              <a:rPr lang="ja-JP" altLang="en-US" sz="900" dirty="0">
                <a:solidFill>
                  <a:prstClr val="black"/>
                </a:solidFill>
                <a:latin typeface="メイリオ" panose="020B0604030504040204" pitchFamily="50" charset="-128"/>
                <a:ea typeface="メイリオ" panose="020B0604030504040204" pitchFamily="50" charset="-128"/>
              </a:rPr>
              <a:t>と題するグローバル・</a:t>
            </a:r>
            <a:r>
              <a:rPr lang="ja-JP" altLang="en-US" sz="900" dirty="0" smtClean="0">
                <a:solidFill>
                  <a:prstClr val="black"/>
                </a:solidFill>
                <a:latin typeface="メイリオ" panose="020B0604030504040204" pitchFamily="50" charset="-128"/>
                <a:ea typeface="メイリオ" panose="020B0604030504040204" pitchFamily="50" charset="-128"/>
              </a:rPr>
              <a:t>レポートを発表</a:t>
            </a:r>
            <a:endParaRPr lang="en-US" altLang="ja-JP" sz="900" dirty="0" smtClean="0">
              <a:solidFill>
                <a:prstClr val="black"/>
              </a:solidFill>
              <a:latin typeface="メイリオ" panose="020B0604030504040204" pitchFamily="50" charset="-128"/>
              <a:ea typeface="メイリオ" panose="020B0604030504040204" pitchFamily="50" charset="-128"/>
            </a:endParaRPr>
          </a:p>
          <a:p>
            <a:pPr marL="536575">
              <a:lnSpc>
                <a:spcPts val="900"/>
              </a:lnSpc>
            </a:pPr>
            <a:r>
              <a:rPr lang="ja-JP" altLang="en-US" sz="900" dirty="0">
                <a:solidFill>
                  <a:prstClr val="black"/>
                </a:solidFill>
                <a:latin typeface="メイリオ" panose="020B0604030504040204" pitchFamily="50" charset="-128"/>
                <a:ea typeface="メイリオ" panose="020B0604030504040204" pitchFamily="50" charset="-128"/>
              </a:rPr>
              <a:t>　</a:t>
            </a:r>
            <a:r>
              <a:rPr lang="ja-JP" altLang="en-US" sz="900" dirty="0" smtClean="0">
                <a:solidFill>
                  <a:prstClr val="black"/>
                </a:solidFill>
                <a:latin typeface="メイリオ" panose="020B0604030504040204" pitchFamily="50" charset="-128"/>
                <a:ea typeface="メイリオ" panose="020B0604030504040204" pitchFamily="50" charset="-128"/>
              </a:rPr>
              <a:t>　**世界保健機構（</a:t>
            </a:r>
            <a:r>
              <a:rPr lang="en-US" altLang="ja-JP" sz="900" dirty="0" smtClean="0">
                <a:solidFill>
                  <a:prstClr val="black"/>
                </a:solidFill>
                <a:latin typeface="メイリオ" panose="020B0604030504040204" pitchFamily="50" charset="-128"/>
                <a:ea typeface="メイリオ" panose="020B0604030504040204" pitchFamily="50" charset="-128"/>
              </a:rPr>
              <a:t>WHO</a:t>
            </a:r>
            <a:r>
              <a:rPr lang="ja-JP" altLang="en-US" sz="900" dirty="0" smtClean="0">
                <a:solidFill>
                  <a:prstClr val="black"/>
                </a:solidFill>
                <a:latin typeface="メイリオ" panose="020B0604030504040204" pitchFamily="50" charset="-128"/>
                <a:ea typeface="メイリオ" panose="020B0604030504040204" pitchFamily="50" charset="-128"/>
              </a:rPr>
              <a:t>）憲章で「健康権</a:t>
            </a:r>
            <a:r>
              <a:rPr lang="en-US" altLang="ja-JP" sz="900" dirty="0" smtClean="0">
                <a:solidFill>
                  <a:prstClr val="black"/>
                </a:solidFill>
                <a:latin typeface="メイリオ" panose="020B0604030504040204" pitchFamily="50" charset="-128"/>
                <a:ea typeface="メイリオ" panose="020B0604030504040204" pitchFamily="50" charset="-128"/>
              </a:rPr>
              <a:t>Right</a:t>
            </a:r>
            <a:r>
              <a:rPr lang="ja-JP" altLang="en-US" sz="900" dirty="0" smtClean="0">
                <a:solidFill>
                  <a:prstClr val="black"/>
                </a:solidFill>
                <a:latin typeface="メイリオ" panose="020B0604030504040204" pitchFamily="50" charset="-128"/>
                <a:ea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rPr>
              <a:t>to</a:t>
            </a:r>
            <a:r>
              <a:rPr lang="ja-JP" altLang="en-US" sz="900" dirty="0" smtClean="0">
                <a:solidFill>
                  <a:prstClr val="black"/>
                </a:solidFill>
                <a:latin typeface="メイリオ" panose="020B0604030504040204" pitchFamily="50" charset="-128"/>
                <a:ea typeface="メイリオ" panose="020B0604030504040204" pitchFamily="50" charset="-128"/>
              </a:rPr>
              <a:t> </a:t>
            </a:r>
            <a:r>
              <a:rPr lang="en-US" altLang="ja-JP" sz="900" dirty="0" smtClean="0">
                <a:solidFill>
                  <a:prstClr val="black"/>
                </a:solidFill>
                <a:latin typeface="メイリオ" panose="020B0604030504040204" pitchFamily="50" charset="-128"/>
                <a:ea typeface="メイリオ" panose="020B0604030504040204" pitchFamily="50" charset="-128"/>
              </a:rPr>
              <a:t>health</a:t>
            </a:r>
            <a:r>
              <a:rPr lang="ja-JP" altLang="en-US" sz="900" dirty="0" smtClean="0">
                <a:solidFill>
                  <a:prstClr val="black"/>
                </a:solidFill>
                <a:latin typeface="メイリオ" panose="020B0604030504040204" pitchFamily="50" charset="-128"/>
                <a:ea typeface="メイリオ" panose="020B0604030504040204" pitchFamily="50" charset="-128"/>
              </a:rPr>
              <a:t>」として宣言している</a:t>
            </a:r>
            <a:endParaRPr lang="ja-JP" altLang="en-US" sz="900" dirty="0">
              <a:solidFill>
                <a:prstClr val="black"/>
              </a:solidFill>
              <a:latin typeface="メイリオ" panose="020B0604030504040204" pitchFamily="50" charset="-128"/>
              <a:ea typeface="メイリオ" panose="020B0604030504040204" pitchFamily="50" charset="-128"/>
            </a:endParaRPr>
          </a:p>
        </p:txBody>
      </p:sp>
      <p:pic>
        <p:nvPicPr>
          <p:cNvPr id="11" name="図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8055" y="5925530"/>
            <a:ext cx="4206060" cy="2421990"/>
          </a:xfrm>
          <a:prstGeom prst="rect">
            <a:avLst/>
          </a:prstGeom>
        </p:spPr>
      </p:pic>
      <p:pic>
        <p:nvPicPr>
          <p:cNvPr id="9" name="図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92417" y="7220197"/>
            <a:ext cx="4047897" cy="2423778"/>
          </a:xfrm>
          <a:prstGeom prst="rect">
            <a:avLst/>
          </a:prstGeom>
        </p:spPr>
      </p:pic>
      <p:pic>
        <p:nvPicPr>
          <p:cNvPr id="13" name="図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972" y="5823189"/>
            <a:ext cx="1251435" cy="834942"/>
          </a:xfrm>
          <a:prstGeom prst="rect">
            <a:avLst/>
          </a:prstGeom>
        </p:spPr>
      </p:pic>
      <p:pic>
        <p:nvPicPr>
          <p:cNvPr id="14" name="図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19601" y="5763220"/>
            <a:ext cx="1431200" cy="954879"/>
          </a:xfrm>
          <a:prstGeom prst="rect">
            <a:avLst/>
          </a:prstGeom>
        </p:spPr>
      </p:pic>
      <p:pic>
        <p:nvPicPr>
          <p:cNvPr id="16" name="図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1291" y="7905446"/>
            <a:ext cx="1303116" cy="869422"/>
          </a:xfrm>
          <a:prstGeom prst="rect">
            <a:avLst/>
          </a:prstGeom>
        </p:spPr>
      </p:pic>
      <p:sp>
        <p:nvSpPr>
          <p:cNvPr id="12" name="テキスト ボックス 11"/>
          <p:cNvSpPr txBox="1"/>
          <p:nvPr/>
        </p:nvSpPr>
        <p:spPr>
          <a:xfrm>
            <a:off x="4832686" y="6921081"/>
            <a:ext cx="1907628" cy="215444"/>
          </a:xfrm>
          <a:prstGeom prst="rect">
            <a:avLst/>
          </a:prstGeom>
          <a:noFill/>
        </p:spPr>
        <p:txBody>
          <a:bodyPr wrap="square" rtlCol="0">
            <a:spAutoFit/>
          </a:bodyPr>
          <a:lstStyle/>
          <a:p>
            <a:pPr algn="r"/>
            <a:r>
              <a:rPr lang="en-US" altLang="ja-JP" sz="800" dirty="0" smtClean="0">
                <a:solidFill>
                  <a:prstClr val="black"/>
                </a:solidFill>
              </a:rPr>
              <a:t>【</a:t>
            </a:r>
            <a:r>
              <a:rPr lang="ja-JP" altLang="en-US" sz="800" dirty="0" smtClean="0">
                <a:solidFill>
                  <a:prstClr val="black"/>
                </a:solidFill>
              </a:rPr>
              <a:t>図</a:t>
            </a:r>
            <a:r>
              <a:rPr lang="en-US" altLang="ja-JP" sz="800" dirty="0" smtClean="0">
                <a:solidFill>
                  <a:prstClr val="black"/>
                </a:solidFill>
              </a:rPr>
              <a:t>】</a:t>
            </a:r>
            <a:r>
              <a:rPr lang="ja-JP" altLang="en-US" sz="800" dirty="0" smtClean="0">
                <a:solidFill>
                  <a:prstClr val="black"/>
                </a:solidFill>
              </a:rPr>
              <a:t>　世界の高齢化の推移</a:t>
            </a:r>
            <a:endParaRPr lang="ja-JP" altLang="en-US" sz="800" dirty="0">
              <a:solidFill>
                <a:prstClr val="black"/>
              </a:solidFill>
            </a:endParaRPr>
          </a:p>
        </p:txBody>
      </p:sp>
      <p:sp>
        <p:nvSpPr>
          <p:cNvPr id="5" name="テキスト ボックス 4"/>
          <p:cNvSpPr txBox="1"/>
          <p:nvPr/>
        </p:nvSpPr>
        <p:spPr>
          <a:xfrm>
            <a:off x="3746724" y="9593819"/>
            <a:ext cx="2993590" cy="184666"/>
          </a:xfrm>
          <a:prstGeom prst="rect">
            <a:avLst/>
          </a:prstGeom>
          <a:noFill/>
        </p:spPr>
        <p:txBody>
          <a:bodyPr wrap="square" rtlCol="0">
            <a:spAutoFit/>
          </a:bodyPr>
          <a:lstStyle/>
          <a:p>
            <a:r>
              <a:rPr lang="en-US" altLang="ja-JP" sz="600" dirty="0" smtClean="0">
                <a:solidFill>
                  <a:prstClr val="black"/>
                </a:solidFill>
              </a:rPr>
              <a:t>〔</a:t>
            </a:r>
            <a:r>
              <a:rPr lang="ja-JP" altLang="en-US" sz="600" dirty="0" smtClean="0">
                <a:solidFill>
                  <a:prstClr val="black"/>
                </a:solidFill>
              </a:rPr>
              <a:t>出展</a:t>
            </a:r>
            <a:r>
              <a:rPr lang="en-US" altLang="ja-JP" sz="600" dirty="0" smtClean="0">
                <a:solidFill>
                  <a:prstClr val="black"/>
                </a:solidFill>
              </a:rPr>
              <a:t>〕</a:t>
            </a:r>
            <a:r>
              <a:rPr lang="ja-JP" altLang="en-US" sz="600" dirty="0" smtClean="0">
                <a:solidFill>
                  <a:prstClr val="black"/>
                </a:solidFill>
              </a:rPr>
              <a:t>平成</a:t>
            </a:r>
            <a:r>
              <a:rPr lang="en-US" altLang="ja-JP" sz="600" dirty="0" smtClean="0">
                <a:solidFill>
                  <a:prstClr val="black"/>
                </a:solidFill>
              </a:rPr>
              <a:t>27</a:t>
            </a:r>
            <a:r>
              <a:rPr lang="ja-JP" altLang="en-US" sz="600" dirty="0" smtClean="0">
                <a:solidFill>
                  <a:prstClr val="black"/>
                </a:solidFill>
              </a:rPr>
              <a:t>年版高齢化白書（内閣府）</a:t>
            </a:r>
            <a:endParaRPr lang="ja-JP" altLang="en-US" sz="600" dirty="0">
              <a:solidFill>
                <a:prstClr val="black"/>
              </a:solidFill>
            </a:endParaRPr>
          </a:p>
        </p:txBody>
      </p:sp>
    </p:spTree>
    <p:extLst>
      <p:ext uri="{BB962C8B-B14F-4D97-AF65-F5344CB8AC3E}">
        <p14:creationId xmlns:p14="http://schemas.microsoft.com/office/powerpoint/2010/main" val="37123558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54012EB8-5B46-4F34-ACC3-DEAA983F7D2C}" type="slidenum">
              <a:rPr lang="ja-JP" altLang="en-US" smtClean="0">
                <a:solidFill>
                  <a:prstClr val="black">
                    <a:tint val="75000"/>
                  </a:prstClr>
                </a:solidFill>
              </a:rPr>
              <a:pPr/>
              <a:t>8</a:t>
            </a:fld>
            <a:endParaRPr lang="ja-JP" altLang="en-US" dirty="0">
              <a:solidFill>
                <a:prstClr val="black">
                  <a:tint val="75000"/>
                </a:prstClr>
              </a:solidFill>
            </a:endParaRPr>
          </a:p>
        </p:txBody>
      </p:sp>
      <p:sp>
        <p:nvSpPr>
          <p:cNvPr id="3" name="テキスト ボックス 2"/>
          <p:cNvSpPr txBox="1"/>
          <p:nvPr/>
        </p:nvSpPr>
        <p:spPr>
          <a:xfrm>
            <a:off x="0" y="755257"/>
            <a:ext cx="4884671" cy="338554"/>
          </a:xfrm>
          <a:prstGeom prst="rect">
            <a:avLst/>
          </a:prstGeom>
          <a:noFill/>
        </p:spPr>
        <p:txBody>
          <a:bodyPr wrap="none"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rPr>
              <a:t>■人類社会の発展に貢献する“新しい国際博覧会”へ</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4" name="テキスト ボックス 3"/>
          <p:cNvSpPr txBox="1"/>
          <p:nvPr/>
        </p:nvSpPr>
        <p:spPr>
          <a:xfrm>
            <a:off x="56138" y="1334437"/>
            <a:ext cx="6801862" cy="3152145"/>
          </a:xfrm>
          <a:prstGeom prst="rect">
            <a:avLst/>
          </a:prstGeom>
          <a:noFill/>
        </p:spPr>
        <p:txBody>
          <a:bodyPr wrap="none" rtlCol="0">
            <a:spAutoFit/>
          </a:bodyPr>
          <a:lstStyle/>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en-US" altLang="ja-JP" sz="1200" dirty="0" smtClean="0">
                <a:solidFill>
                  <a:prstClr val="black"/>
                </a:solidFill>
                <a:latin typeface="メイリオ" panose="020B0604030504040204" pitchFamily="50" charset="-128"/>
                <a:ea typeface="メイリオ" panose="020B0604030504040204" pitchFamily="50" charset="-128"/>
              </a:rPr>
              <a:t>19</a:t>
            </a:r>
            <a:r>
              <a:rPr lang="ja-JP" altLang="en-US" sz="1200" dirty="0" smtClean="0">
                <a:solidFill>
                  <a:prstClr val="black"/>
                </a:solidFill>
                <a:latin typeface="メイリオ" panose="020B0604030504040204" pitchFamily="50" charset="-128"/>
                <a:ea typeface="メイリオ" panose="020B0604030504040204" pitchFamily="50" charset="-128"/>
              </a:rPr>
              <a:t>世紀以来、国際博覧会は、近代社会の発展と成果を人々に普及し、教育するうえで重要な</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役割を果たし、</a:t>
            </a:r>
            <a:r>
              <a:rPr lang="en-US" altLang="ja-JP" sz="1200" dirty="0" smtClean="0">
                <a:solidFill>
                  <a:prstClr val="black"/>
                </a:solidFill>
                <a:latin typeface="メイリオ" panose="020B0604030504040204" pitchFamily="50" charset="-128"/>
                <a:ea typeface="メイリオ" panose="020B0604030504040204" pitchFamily="50" charset="-128"/>
              </a:rPr>
              <a:t>20</a:t>
            </a:r>
            <a:r>
              <a:rPr lang="ja-JP" altLang="en-US" sz="1200" dirty="0" smtClean="0">
                <a:solidFill>
                  <a:prstClr val="black"/>
                </a:solidFill>
                <a:latin typeface="メイリオ" panose="020B0604030504040204" pitchFamily="50" charset="-128"/>
                <a:ea typeface="メイリオ" panose="020B0604030504040204" pitchFamily="50" charset="-128"/>
              </a:rPr>
              <a:t>世紀後半には</a:t>
            </a:r>
            <a:r>
              <a:rPr lang="ja-JP" altLang="en-US" sz="1200" u="sng" dirty="0" smtClean="0">
                <a:solidFill>
                  <a:prstClr val="black"/>
                </a:solidFill>
                <a:latin typeface="メイリオ" panose="020B0604030504040204" pitchFamily="50" charset="-128"/>
                <a:ea typeface="メイリオ" panose="020B0604030504040204" pitchFamily="50" charset="-128"/>
              </a:rPr>
              <a:t>産業技術と社会の変化とともに、その形を変えながら今日に</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至っている</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○しかし、急激な変化をとげる現在、博覧会は有効な道具</a:t>
            </a:r>
            <a:r>
              <a:rPr lang="ja-JP" altLang="en-US" sz="1200" dirty="0">
                <a:solidFill>
                  <a:prstClr val="black"/>
                </a:solidFill>
                <a:latin typeface="メイリオ" panose="020B0604030504040204" pitchFamily="50" charset="-128"/>
                <a:ea typeface="メイリオ" panose="020B0604030504040204" pitchFamily="50" charset="-128"/>
              </a:rPr>
              <a:t>として活用され続けるだろうか。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次々に人類の前に出現する「人類にとっての解決すべき課題</a:t>
            </a:r>
            <a:r>
              <a:rPr lang="ja-JP" altLang="en-US" sz="1200" u="sng" dirty="0">
                <a:solidFill>
                  <a:prstClr val="black"/>
                </a:solidFill>
                <a:latin typeface="メイリオ" panose="020B0604030504040204" pitchFamily="50" charset="-128"/>
                <a:ea typeface="メイリオ" panose="020B0604030504040204" pitchFamily="50" charset="-128"/>
              </a:rPr>
              <a:t>」に対し、博覧会は正面</a:t>
            </a:r>
            <a:r>
              <a:rPr lang="ja-JP" altLang="en-US" sz="1200" u="sng" dirty="0" smtClean="0">
                <a:solidFill>
                  <a:prstClr val="black"/>
                </a:solidFill>
                <a:latin typeface="メイリオ" panose="020B0604030504040204" pitchFamily="50" charset="-128"/>
                <a:ea typeface="メイリオ" panose="020B0604030504040204" pitchFamily="50" charset="-128"/>
              </a:rPr>
              <a:t>から</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対峙</a:t>
            </a:r>
            <a:r>
              <a:rPr lang="ja-JP" altLang="en-US" sz="1200" dirty="0">
                <a:solidFill>
                  <a:prstClr val="black"/>
                </a:solidFill>
                <a:latin typeface="メイリオ" panose="020B0604030504040204" pitchFamily="50" charset="-128"/>
                <a:ea typeface="メイリオ" panose="020B0604030504040204" pitchFamily="50" charset="-128"/>
              </a:rPr>
              <a:t>すること</a:t>
            </a:r>
            <a:r>
              <a:rPr lang="ja-JP" altLang="en-US" sz="1200" dirty="0" smtClean="0">
                <a:solidFill>
                  <a:prstClr val="black"/>
                </a:solidFill>
                <a:latin typeface="メイリオ" panose="020B0604030504040204" pitchFamily="50" charset="-128"/>
                <a:ea typeface="メイリオ" panose="020B0604030504040204" pitchFamily="50" charset="-128"/>
              </a:rPr>
              <a:t>が求められている。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○そのためには、世界中の珍しいものを観覧する祭典として機能してきた博覧会を、市民が</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課題解決</a:t>
            </a:r>
            <a:r>
              <a:rPr lang="ja-JP" altLang="en-US" sz="1200" dirty="0" smtClean="0">
                <a:solidFill>
                  <a:prstClr val="black"/>
                </a:solidFill>
                <a:latin typeface="メイリオ" panose="020B0604030504040204" pitchFamily="50" charset="-128"/>
                <a:ea typeface="メイリオ" panose="020B0604030504040204" pitchFamily="50" charset="-128"/>
              </a:rPr>
              <a:t>に向けた知的関心から積極的に参加し、世界の国々との対話を通じて、気づきを得、</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行動を変容させることで、社会を</a:t>
            </a:r>
            <a:r>
              <a:rPr lang="ja-JP" altLang="en-US" sz="1200" u="sng" dirty="0">
                <a:solidFill>
                  <a:prstClr val="black"/>
                </a:solidFill>
                <a:latin typeface="メイリオ" panose="020B0604030504040204" pitchFamily="50" charset="-128"/>
                <a:ea typeface="メイリオ" panose="020B0604030504040204" pitchFamily="50" charset="-128"/>
              </a:rPr>
              <a:t>変化</a:t>
            </a:r>
            <a:r>
              <a:rPr lang="ja-JP" altLang="en-US" sz="1200" u="sng" dirty="0" smtClean="0">
                <a:solidFill>
                  <a:prstClr val="black"/>
                </a:solidFill>
                <a:latin typeface="メイリオ" panose="020B0604030504040204" pitchFamily="50" charset="-128"/>
                <a:ea typeface="メイリオ" panose="020B0604030504040204" pitchFamily="50" charset="-128"/>
              </a:rPr>
              <a:t>させるメディアとしての“</a:t>
            </a:r>
            <a:r>
              <a:rPr lang="ja-JP" altLang="en-US" sz="1200" u="sng" dirty="0">
                <a:solidFill>
                  <a:prstClr val="black"/>
                </a:solidFill>
                <a:latin typeface="メイリオ" panose="020B0604030504040204" pitchFamily="50" charset="-128"/>
                <a:ea typeface="メイリオ" panose="020B0604030504040204" pitchFamily="50" charset="-128"/>
              </a:rPr>
              <a:t>新しい博覧会</a:t>
            </a:r>
            <a:r>
              <a:rPr lang="ja-JP" altLang="en-US" sz="1200" u="sng" dirty="0" smtClean="0">
                <a:solidFill>
                  <a:prstClr val="black"/>
                </a:solidFill>
                <a:latin typeface="メイリオ" panose="020B0604030504040204" pitchFamily="50" charset="-128"/>
                <a:ea typeface="メイリオ" panose="020B0604030504040204" pitchFamily="50" charset="-128"/>
              </a:rPr>
              <a:t>”へ</a:t>
            </a:r>
            <a:r>
              <a:rPr lang="ja-JP" altLang="en-US" sz="1200" u="sng" dirty="0">
                <a:solidFill>
                  <a:prstClr val="black"/>
                </a:solidFill>
                <a:latin typeface="メイリオ" panose="020B0604030504040204" pitchFamily="50" charset="-128"/>
                <a:ea typeface="メイリオ" panose="020B0604030504040204" pitchFamily="50" charset="-128"/>
              </a:rPr>
              <a:t>と変貌</a:t>
            </a:r>
            <a:r>
              <a:rPr lang="ja-JP" altLang="en-US" sz="1200" u="sng" dirty="0" smtClean="0">
                <a:solidFill>
                  <a:prstClr val="black"/>
                </a:solidFill>
                <a:latin typeface="メイリオ" panose="020B0604030504040204" pitchFamily="50" charset="-128"/>
                <a:ea typeface="メイリオ" panose="020B0604030504040204" pitchFamily="50" charset="-128"/>
              </a:rPr>
              <a:t>修正</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2000"/>
              </a:lnSpc>
            </a:pPr>
            <a:r>
              <a:rPr lang="ja-JP" altLang="en-US" sz="1200" dirty="0" smtClean="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しなければならない</a:t>
            </a:r>
            <a:r>
              <a:rPr lang="ja-JP" altLang="en-US" sz="1200" dirty="0" smtClean="0">
                <a:solidFill>
                  <a:prstClr val="black"/>
                </a:solidFill>
                <a:latin typeface="メイリオ" panose="020B0604030504040204" pitchFamily="50" charset="-128"/>
                <a:ea typeface="メイリオ" panose="020B0604030504040204" pitchFamily="50" charset="-128"/>
              </a:rPr>
              <a:t>と認識している。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graphicFrame>
        <p:nvGraphicFramePr>
          <p:cNvPr id="5" name="図表 4"/>
          <p:cNvGraphicFramePr/>
          <p:nvPr>
            <p:extLst>
              <p:ext uri="{D42A27DB-BD31-4B8C-83A1-F6EECF244321}">
                <p14:modId xmlns:p14="http://schemas.microsoft.com/office/powerpoint/2010/main" val="1576860876"/>
              </p:ext>
            </p:extLst>
          </p:nvPr>
        </p:nvGraphicFramePr>
        <p:xfrm>
          <a:off x="606971" y="4603531"/>
          <a:ext cx="5872657" cy="40175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2885" y="5348370"/>
            <a:ext cx="1804987" cy="1427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図 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244331" y="7556232"/>
            <a:ext cx="1331582" cy="1345926"/>
          </a:xfrm>
          <a:prstGeom prst="rect">
            <a:avLst/>
          </a:prstGeom>
        </p:spPr>
      </p:pic>
      <p:sp>
        <p:nvSpPr>
          <p:cNvPr id="7" name="テキスト ボックス 6"/>
          <p:cNvSpPr txBox="1"/>
          <p:nvPr/>
        </p:nvSpPr>
        <p:spPr>
          <a:xfrm>
            <a:off x="225074" y="6750937"/>
            <a:ext cx="1900608" cy="215444"/>
          </a:xfrm>
          <a:prstGeom prst="rect">
            <a:avLst/>
          </a:prstGeom>
          <a:noFill/>
        </p:spPr>
        <p:txBody>
          <a:bodyPr wrap="square" rtlCol="0">
            <a:spAutoFit/>
          </a:bodyPr>
          <a:lstStyle/>
          <a:p>
            <a:r>
              <a:rPr lang="en-US" altLang="ja-JP" sz="800" dirty="0" smtClean="0">
                <a:solidFill>
                  <a:prstClr val="black"/>
                </a:solidFill>
              </a:rPr>
              <a:t>1970</a:t>
            </a:r>
            <a:r>
              <a:rPr lang="ja-JP" altLang="en-US" sz="800" dirty="0" smtClean="0">
                <a:solidFill>
                  <a:prstClr val="black"/>
                </a:solidFill>
              </a:rPr>
              <a:t>年日本万国博覧会　太陽の塔</a:t>
            </a:r>
            <a:endParaRPr lang="ja-JP" altLang="en-US" sz="800" dirty="0">
              <a:solidFill>
                <a:prstClr val="black"/>
              </a:solidFill>
            </a:endParaRPr>
          </a:p>
        </p:txBody>
      </p:sp>
      <p:sp>
        <p:nvSpPr>
          <p:cNvPr id="9" name="テキスト ボックス 8"/>
          <p:cNvSpPr txBox="1"/>
          <p:nvPr/>
        </p:nvSpPr>
        <p:spPr>
          <a:xfrm>
            <a:off x="3211845" y="8909698"/>
            <a:ext cx="1900608" cy="215444"/>
          </a:xfrm>
          <a:prstGeom prst="rect">
            <a:avLst/>
          </a:prstGeom>
          <a:noFill/>
        </p:spPr>
        <p:txBody>
          <a:bodyPr wrap="square" rtlCol="0">
            <a:spAutoFit/>
          </a:bodyPr>
          <a:lstStyle/>
          <a:p>
            <a:r>
              <a:rPr lang="en-US" altLang="ja-JP" sz="800" dirty="0" smtClean="0">
                <a:solidFill>
                  <a:prstClr val="black"/>
                </a:solidFill>
              </a:rPr>
              <a:t>2015</a:t>
            </a:r>
            <a:r>
              <a:rPr lang="ja-JP" altLang="en-US" sz="800" dirty="0" smtClean="0">
                <a:solidFill>
                  <a:prstClr val="black"/>
                </a:solidFill>
              </a:rPr>
              <a:t>年ミラノ国際博覧会　生命の樹</a:t>
            </a:r>
            <a:endParaRPr lang="ja-JP" altLang="en-US" sz="800" dirty="0">
              <a:solidFill>
                <a:prstClr val="black"/>
              </a:solidFill>
            </a:endParaRPr>
          </a:p>
        </p:txBody>
      </p:sp>
    </p:spTree>
    <p:extLst>
      <p:ext uri="{BB962C8B-B14F-4D97-AF65-F5344CB8AC3E}">
        <p14:creationId xmlns:p14="http://schemas.microsoft.com/office/powerpoint/2010/main" val="42523976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グループ化 10"/>
          <p:cNvGrpSpPr/>
          <p:nvPr/>
        </p:nvGrpSpPr>
        <p:grpSpPr>
          <a:xfrm>
            <a:off x="2909622" y="6081347"/>
            <a:ext cx="3659543" cy="3300789"/>
            <a:chOff x="2328118" y="6216340"/>
            <a:chExt cx="4264025" cy="4264025"/>
          </a:xfrm>
        </p:grpSpPr>
        <p:pic>
          <p:nvPicPr>
            <p:cNvPr id="5" name="図 4"/>
            <p:cNvPicPr/>
            <p:nvPr/>
          </p:nvPicPr>
          <p:blipFill>
            <a:blip r:embed="rId2">
              <a:extLst>
                <a:ext uri="{28A0092B-C50C-407E-A947-70E740481C1C}">
                  <a14:useLocalDpi xmlns:a14="http://schemas.microsoft.com/office/drawing/2010/main" val="0"/>
                </a:ext>
              </a:extLst>
            </a:blip>
            <a:stretch>
              <a:fillRect/>
            </a:stretch>
          </p:blipFill>
          <p:spPr>
            <a:xfrm>
              <a:off x="2328118" y="6216340"/>
              <a:ext cx="4264025" cy="4264025"/>
            </a:xfrm>
            <a:prstGeom prst="rect">
              <a:avLst/>
            </a:prstGeom>
          </p:spPr>
        </p:pic>
        <p:sp>
          <p:nvSpPr>
            <p:cNvPr id="4" name="フローチャート : 結合子 3"/>
            <p:cNvSpPr/>
            <p:nvPr/>
          </p:nvSpPr>
          <p:spPr>
            <a:xfrm>
              <a:off x="3990109" y="8211812"/>
              <a:ext cx="570016" cy="617376"/>
            </a:xfrm>
            <a:prstGeom prst="flowChartConnector">
              <a:avLst/>
            </a:prstGeom>
            <a:solidFill>
              <a:schemeClr val="accent1">
                <a:alpha val="1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pic>
        <p:nvPicPr>
          <p:cNvPr id="1026" name="Picture 2" descr="D:\morie\Documents\My Pictures\グランフロント.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84450" y="6223348"/>
            <a:ext cx="1505659" cy="839694"/>
          </a:xfrm>
          <a:prstGeom prst="rect">
            <a:avLst/>
          </a:prstGeom>
          <a:noFill/>
          <a:extLst>
            <a:ext uri="{909E8E84-426E-40DD-AFC4-6F175D3DCCD1}">
              <a14:hiddenFill xmlns:a14="http://schemas.microsoft.com/office/drawing/2010/main">
                <a:solidFill>
                  <a:srgbClr val="FFFFFF"/>
                </a:solidFill>
              </a14:hiddenFill>
            </a:ext>
          </a:extLst>
        </p:spPr>
      </p:pic>
      <p:sp>
        <p:nvSpPr>
          <p:cNvPr id="2" name="スライド番号プレースホルダー 1"/>
          <p:cNvSpPr>
            <a:spLocks noGrp="1"/>
          </p:cNvSpPr>
          <p:nvPr>
            <p:ph type="sldNum" sz="quarter" idx="12"/>
          </p:nvPr>
        </p:nvSpPr>
        <p:spPr>
          <a:xfrm>
            <a:off x="2661311" y="9458353"/>
            <a:ext cx="1543050" cy="527403"/>
          </a:xfrm>
        </p:spPr>
        <p:txBody>
          <a:bodyPr/>
          <a:lstStyle/>
          <a:p>
            <a:fld id="{54012EB8-5B46-4F34-ACC3-DEAA983F7D2C}" type="slidenum">
              <a:rPr lang="ja-JP" altLang="en-US" smtClean="0">
                <a:solidFill>
                  <a:prstClr val="black">
                    <a:tint val="75000"/>
                  </a:prstClr>
                </a:solidFill>
              </a:rPr>
              <a:pPr/>
              <a:t>9</a:t>
            </a:fld>
            <a:endParaRPr lang="ja-JP" altLang="en-US" dirty="0">
              <a:solidFill>
                <a:prstClr val="black">
                  <a:tint val="75000"/>
                </a:prstClr>
              </a:solidFill>
            </a:endParaRPr>
          </a:p>
        </p:txBody>
      </p:sp>
      <p:sp>
        <p:nvSpPr>
          <p:cNvPr id="6" name="テキスト ボックス 5"/>
          <p:cNvSpPr txBox="1"/>
          <p:nvPr/>
        </p:nvSpPr>
        <p:spPr>
          <a:xfrm>
            <a:off x="0" y="763757"/>
            <a:ext cx="3672800" cy="338554"/>
          </a:xfrm>
          <a:prstGeom prst="rect">
            <a:avLst/>
          </a:prstGeom>
          <a:noFill/>
        </p:spPr>
        <p:txBody>
          <a:bodyPr wrap="none" rtlCol="0">
            <a:spAutoFit/>
          </a:bodyPr>
          <a:lstStyle/>
          <a:p>
            <a:r>
              <a:rPr lang="ja-JP" altLang="en-US" sz="1600" b="1" dirty="0" smtClean="0">
                <a:solidFill>
                  <a:prstClr val="black"/>
                </a:solidFill>
                <a:latin typeface="メイリオ" panose="020B0604030504040204" pitchFamily="50" charset="-128"/>
                <a:ea typeface="メイリオ" panose="020B0604030504040204" pitchFamily="50" charset="-128"/>
              </a:rPr>
              <a:t>■万博開催地にふさわしい大阪・関西</a:t>
            </a:r>
            <a:endParaRPr lang="ja-JP" altLang="en-US" sz="1600" b="1" dirty="0">
              <a:solidFill>
                <a:prstClr val="black"/>
              </a:solidFill>
              <a:latin typeface="メイリオ" panose="020B0604030504040204" pitchFamily="50" charset="-128"/>
              <a:ea typeface="メイリオ" panose="020B0604030504040204" pitchFamily="50" charset="-128"/>
            </a:endParaRPr>
          </a:p>
        </p:txBody>
      </p:sp>
      <p:sp>
        <p:nvSpPr>
          <p:cNvPr id="9" name="テキスト ボックス 8"/>
          <p:cNvSpPr txBox="1"/>
          <p:nvPr/>
        </p:nvSpPr>
        <p:spPr>
          <a:xfrm>
            <a:off x="0" y="1235563"/>
            <a:ext cx="6801862" cy="4644861"/>
          </a:xfrm>
          <a:prstGeom prst="rect">
            <a:avLst/>
          </a:prstGeom>
          <a:noFill/>
        </p:spPr>
        <p:txBody>
          <a:bodyPr wrap="none" rtlCol="0">
            <a:spAutoFit/>
          </a:bodyPr>
          <a:lstStyle/>
          <a:p>
            <a:pPr>
              <a:lnSpc>
                <a:spcPts val="1900"/>
              </a:lnSpc>
            </a:pPr>
            <a:r>
              <a:rPr lang="ja-JP" altLang="en-US" sz="1200" dirty="0" smtClean="0">
                <a:solidFill>
                  <a:prstClr val="black"/>
                </a:solidFill>
                <a:latin typeface="メイリオ" panose="020B0604030504040204" pitchFamily="50" charset="-128"/>
                <a:ea typeface="メイリオ" panose="020B0604030504040204" pitchFamily="50" charset="-128"/>
              </a:rPr>
              <a:t>○我が国</a:t>
            </a:r>
            <a:r>
              <a:rPr lang="ja-JP" altLang="en-US" sz="1200" dirty="0">
                <a:solidFill>
                  <a:prstClr val="black"/>
                </a:solidFill>
                <a:latin typeface="メイリオ" panose="020B0604030504040204" pitchFamily="50" charset="-128"/>
                <a:ea typeface="メイリオ" panose="020B0604030504040204" pitchFamily="50" charset="-128"/>
              </a:rPr>
              <a:t>は</a:t>
            </a:r>
            <a:r>
              <a:rPr lang="ja-JP" altLang="en-US" sz="1200" dirty="0" smtClean="0">
                <a:solidFill>
                  <a:prstClr val="black"/>
                </a:solidFill>
                <a:latin typeface="メイリオ" panose="020B0604030504040204" pitchFamily="50" charset="-128"/>
                <a:ea typeface="メイリオ" panose="020B0604030504040204" pitchFamily="50" charset="-128"/>
              </a:rPr>
              <a:t>、世界に誇るべき優れた</a:t>
            </a:r>
            <a:r>
              <a:rPr lang="ja-JP" altLang="en-US" sz="1200" dirty="0">
                <a:solidFill>
                  <a:prstClr val="black"/>
                </a:solidFill>
                <a:latin typeface="メイリオ" panose="020B0604030504040204" pitchFamily="50" charset="-128"/>
                <a:ea typeface="メイリオ" panose="020B0604030504040204" pitchFamily="50" charset="-128"/>
              </a:rPr>
              <a:t>公衆衛生対策、高度な医療技術</a:t>
            </a:r>
            <a:r>
              <a:rPr lang="ja-JP" altLang="en-US" sz="1200" dirty="0" smtClean="0">
                <a:solidFill>
                  <a:prstClr val="black"/>
                </a:solidFill>
                <a:latin typeface="メイリオ" panose="020B0604030504040204" pitchFamily="50" charset="-128"/>
                <a:ea typeface="メイリオ" panose="020B0604030504040204" pitchFamily="50" charset="-128"/>
              </a:rPr>
              <a:t>等に支えられ、世界最高</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水準の平均寿命を達成し、</a:t>
            </a:r>
            <a:r>
              <a:rPr lang="ja-JP" altLang="en-US" sz="1200" u="sng" dirty="0">
                <a:solidFill>
                  <a:prstClr val="black"/>
                </a:solidFill>
                <a:latin typeface="メイリオ" panose="020B0604030504040204" pitchFamily="50" charset="-128"/>
                <a:ea typeface="メイリオ" panose="020B0604030504040204" pitchFamily="50" charset="-128"/>
              </a:rPr>
              <a:t>人類誰もが願う長寿社会を現実のもの</a:t>
            </a:r>
            <a:r>
              <a:rPr lang="ja-JP" altLang="en-US" sz="1200" dirty="0">
                <a:solidFill>
                  <a:prstClr val="black"/>
                </a:solidFill>
                <a:latin typeface="メイリオ" panose="020B0604030504040204" pitchFamily="50" charset="-128"/>
                <a:ea typeface="メイリオ" panose="020B0604030504040204" pitchFamily="50" charset="-128"/>
              </a:rPr>
              <a:t>と</a:t>
            </a:r>
            <a:r>
              <a:rPr lang="ja-JP" altLang="en-US" sz="1200" dirty="0" smtClean="0">
                <a:solidFill>
                  <a:prstClr val="black"/>
                </a:solidFill>
                <a:latin typeface="メイリオ" panose="020B0604030504040204" pitchFamily="50" charset="-128"/>
                <a:ea typeface="メイリオ" panose="020B0604030504040204" pitchFamily="50" charset="-128"/>
              </a:rPr>
              <a:t>している。また、過去には</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大阪</a:t>
            </a:r>
            <a:r>
              <a:rPr lang="ja-JP" altLang="en-US" sz="1200" dirty="0">
                <a:solidFill>
                  <a:prstClr val="black"/>
                </a:solidFill>
                <a:latin typeface="メイリオ" panose="020B0604030504040204" pitchFamily="50" charset="-128"/>
                <a:ea typeface="メイリオ" panose="020B0604030504040204" pitchFamily="50" charset="-128"/>
              </a:rPr>
              <a:t>万博、愛知万博と二度の大規模な国際博覧会の開催実績を</a:t>
            </a:r>
            <a:r>
              <a:rPr lang="ja-JP" altLang="en-US" sz="1200" dirty="0" smtClean="0">
                <a:solidFill>
                  <a:prstClr val="black"/>
                </a:solidFill>
                <a:latin typeface="メイリオ" panose="020B0604030504040204" pitchFamily="50" charset="-128"/>
                <a:ea typeface="メイリオ" panose="020B0604030504040204" pitchFamily="50" charset="-128"/>
              </a:rPr>
              <a:t>有しており、</a:t>
            </a:r>
            <a:r>
              <a:rPr lang="ja-JP" altLang="en-US" sz="1200" u="sng" dirty="0" smtClean="0">
                <a:solidFill>
                  <a:prstClr val="black"/>
                </a:solidFill>
                <a:latin typeface="メイリオ" panose="020B0604030504040204" pitchFamily="50" charset="-128"/>
                <a:ea typeface="メイリオ" panose="020B0604030504040204" pitchFamily="50" charset="-128"/>
              </a:rPr>
              <a:t>日本</a:t>
            </a:r>
            <a:r>
              <a:rPr lang="ja-JP" altLang="en-US" sz="1200" u="sng" dirty="0">
                <a:solidFill>
                  <a:prstClr val="black"/>
                </a:solidFill>
                <a:latin typeface="メイリオ" panose="020B0604030504040204" pitchFamily="50" charset="-128"/>
                <a:ea typeface="メイリオ" panose="020B0604030504040204" pitchFamily="50" charset="-128"/>
              </a:rPr>
              <a:t>国</a:t>
            </a:r>
            <a:r>
              <a:rPr lang="ja-JP" altLang="en-US" sz="1200" u="sng" dirty="0" smtClean="0">
                <a:solidFill>
                  <a:prstClr val="black"/>
                </a:solidFill>
                <a:latin typeface="メイリオ" panose="020B0604030504040204" pitchFamily="50" charset="-128"/>
                <a:ea typeface="メイリオ" panose="020B0604030504040204" pitchFamily="50" charset="-128"/>
              </a:rPr>
              <a:t>は健康・</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長寿にかかる“</a:t>
            </a:r>
            <a:r>
              <a:rPr lang="ja-JP" altLang="en-US" sz="1200" u="sng" dirty="0">
                <a:solidFill>
                  <a:prstClr val="black"/>
                </a:solidFill>
                <a:latin typeface="メイリオ" panose="020B0604030504040204" pitchFamily="50" charset="-128"/>
                <a:ea typeface="メイリオ" panose="020B0604030504040204" pitchFamily="50" charset="-128"/>
              </a:rPr>
              <a:t>新しい博覧会”に挑戦する能力と責任</a:t>
            </a:r>
            <a:r>
              <a:rPr lang="ja-JP" altLang="en-US" sz="1200" dirty="0">
                <a:solidFill>
                  <a:prstClr val="black"/>
                </a:solidFill>
                <a:latin typeface="メイリオ" panose="020B0604030504040204" pitchFamily="50" charset="-128"/>
                <a:ea typeface="メイリオ" panose="020B0604030504040204" pitchFamily="50" charset="-128"/>
              </a:rPr>
              <a:t>を有して</a:t>
            </a:r>
            <a:r>
              <a:rPr lang="ja-JP" altLang="en-US" sz="1200" dirty="0" smtClean="0">
                <a:solidFill>
                  <a:prstClr val="black"/>
                </a:solidFill>
                <a:latin typeface="メイリオ" panose="020B0604030504040204" pitchFamily="50" charset="-128"/>
                <a:ea typeface="メイリオ" panose="020B0604030504040204" pitchFamily="50" charset="-128"/>
              </a:rPr>
              <a:t>いる。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smtClean="0">
                <a:solidFill>
                  <a:prstClr val="black"/>
                </a:solidFill>
                <a:latin typeface="メイリオ" panose="020B0604030504040204" pitchFamily="50" charset="-128"/>
                <a:ea typeface="メイリオ" panose="020B0604030504040204" pitchFamily="50" charset="-128"/>
              </a:rPr>
              <a:t>○我が国にあって、大阪</a:t>
            </a:r>
            <a:r>
              <a:rPr lang="ja-JP" altLang="en-US" sz="1200" dirty="0">
                <a:solidFill>
                  <a:prstClr val="black"/>
                </a:solidFill>
                <a:latin typeface="メイリオ" panose="020B0604030504040204" pitchFamily="50" charset="-128"/>
                <a:ea typeface="メイリオ" panose="020B0604030504040204" pitchFamily="50" charset="-128"/>
              </a:rPr>
              <a:t>を含む</a:t>
            </a:r>
            <a:r>
              <a:rPr lang="ja-JP" altLang="en-US" sz="1200" dirty="0" smtClean="0">
                <a:solidFill>
                  <a:prstClr val="black"/>
                </a:solidFill>
                <a:latin typeface="メイリオ" panose="020B0604030504040204" pitchFamily="50" charset="-128"/>
                <a:ea typeface="メイリオ" panose="020B0604030504040204" pitchFamily="50" charset="-128"/>
              </a:rPr>
              <a:t>関西圏は</a:t>
            </a:r>
            <a:r>
              <a:rPr lang="ja-JP" altLang="en-US" sz="1200" dirty="0">
                <a:solidFill>
                  <a:prstClr val="black"/>
                </a:solidFill>
                <a:latin typeface="メイリオ" panose="020B0604030504040204" pitchFamily="50" charset="-128"/>
                <a:ea typeface="メイリオ" panose="020B0604030504040204" pitchFamily="50" charset="-128"/>
              </a:rPr>
              <a:t>、</a:t>
            </a:r>
            <a:r>
              <a:rPr lang="ja-JP" altLang="en-US" sz="1200" u="sng" dirty="0">
                <a:solidFill>
                  <a:prstClr val="black"/>
                </a:solidFill>
                <a:latin typeface="メイリオ" panose="020B0604030504040204" pitchFamily="50" charset="-128"/>
                <a:ea typeface="メイリオ" panose="020B0604030504040204" pitchFamily="50" charset="-128"/>
              </a:rPr>
              <a:t>歴史的にライフサイエンス分野における先進地域</a:t>
            </a:r>
            <a:r>
              <a:rPr lang="ja-JP" altLang="en-US" sz="1200" dirty="0" smtClean="0">
                <a:solidFill>
                  <a:prstClr val="black"/>
                </a:solidFill>
                <a:latin typeface="メイリオ" panose="020B0604030504040204" pitchFamily="50" charset="-128"/>
                <a:ea typeface="メイリオ" panose="020B0604030504040204" pitchFamily="50" charset="-128"/>
              </a:rPr>
              <a:t>で</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あり、現在</a:t>
            </a:r>
            <a:r>
              <a:rPr lang="ja-JP" altLang="en-US" sz="1200" dirty="0">
                <a:solidFill>
                  <a:prstClr val="black"/>
                </a:solidFill>
                <a:latin typeface="メイリオ" panose="020B0604030504040204" pitchFamily="50" charset="-128"/>
                <a:ea typeface="メイリオ" panose="020B0604030504040204" pitchFamily="50" charset="-128"/>
              </a:rPr>
              <a:t>も</a:t>
            </a:r>
            <a:r>
              <a:rPr lang="ja-JP" altLang="en-US" sz="1200" dirty="0" smtClean="0">
                <a:solidFill>
                  <a:prstClr val="black"/>
                </a:solidFill>
                <a:latin typeface="メイリオ" panose="020B0604030504040204" pitchFamily="50" charset="-128"/>
                <a:ea typeface="メイリオ" panose="020B0604030504040204" pitchFamily="50" charset="-128"/>
              </a:rPr>
              <a:t>医療関連</a:t>
            </a:r>
            <a:r>
              <a:rPr lang="ja-JP" altLang="en-US" sz="1200" dirty="0">
                <a:solidFill>
                  <a:prstClr val="black"/>
                </a:solidFill>
                <a:latin typeface="メイリオ" panose="020B0604030504040204" pitchFamily="50" charset="-128"/>
                <a:ea typeface="メイリオ" panose="020B0604030504040204" pitchFamily="50" charset="-128"/>
              </a:rPr>
              <a:t>企業や大学、研究所など</a:t>
            </a:r>
            <a:r>
              <a:rPr lang="ja-JP" altLang="en-US" sz="1200" u="sng" dirty="0">
                <a:solidFill>
                  <a:prstClr val="black"/>
                </a:solidFill>
                <a:latin typeface="メイリオ" panose="020B0604030504040204" pitchFamily="50" charset="-128"/>
                <a:ea typeface="メイリオ" panose="020B0604030504040204" pitchFamily="50" charset="-128"/>
              </a:rPr>
              <a:t>先端的な産官学の研究開発拠点が</a:t>
            </a:r>
            <a:r>
              <a:rPr lang="ja-JP" altLang="en-US" sz="1200" u="sng" dirty="0" smtClean="0">
                <a:solidFill>
                  <a:prstClr val="black"/>
                </a:solidFill>
                <a:latin typeface="メイリオ" panose="020B0604030504040204" pitchFamily="50" charset="-128"/>
                <a:ea typeface="メイリオ" panose="020B0604030504040204" pitchFamily="50" charset="-128"/>
              </a:rPr>
              <a:t>ネットワーク</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されて</a:t>
            </a:r>
            <a:r>
              <a:rPr lang="ja-JP" altLang="en-US" sz="1200" dirty="0">
                <a:solidFill>
                  <a:prstClr val="black"/>
                </a:solidFill>
                <a:latin typeface="メイリオ" panose="020B0604030504040204" pitchFamily="50" charset="-128"/>
                <a:ea typeface="メイリオ" panose="020B0604030504040204" pitchFamily="50" charset="-128"/>
              </a:rPr>
              <a:t>いる</a:t>
            </a:r>
            <a:r>
              <a:rPr lang="ja-JP" altLang="en-US" sz="1200" dirty="0" smtClean="0">
                <a:solidFill>
                  <a:prstClr val="black"/>
                </a:solidFill>
                <a:latin typeface="メイリオ" panose="020B0604030504040204" pitchFamily="50" charset="-128"/>
                <a:ea typeface="メイリオ" panose="020B0604030504040204" pitchFamily="50" charset="-128"/>
              </a:rPr>
              <a:t>。また</a:t>
            </a:r>
            <a:r>
              <a:rPr lang="ja-JP" altLang="en-US" sz="1200" dirty="0">
                <a:solidFill>
                  <a:prstClr val="black"/>
                </a:solidFill>
                <a:latin typeface="メイリオ" panose="020B0604030504040204" pitchFamily="50" charset="-128"/>
                <a:ea typeface="メイリオ" panose="020B0604030504040204" pitchFamily="50" charset="-128"/>
              </a:rPr>
              <a:t>、大阪の中小企業は「つくれないものがない」といわれるほど、</a:t>
            </a:r>
            <a:r>
              <a:rPr lang="ja-JP" altLang="en-US" sz="1200" u="sng" dirty="0" smtClean="0">
                <a:solidFill>
                  <a:prstClr val="black"/>
                </a:solidFill>
                <a:latin typeface="メイリオ" panose="020B0604030504040204" pitchFamily="50" charset="-128"/>
                <a:ea typeface="メイリオ" panose="020B0604030504040204" pitchFamily="50" charset="-128"/>
              </a:rPr>
              <a:t>幅広い</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業種において高い</a:t>
            </a:r>
            <a:r>
              <a:rPr lang="ja-JP" altLang="en-US" sz="1200" u="sng" dirty="0">
                <a:solidFill>
                  <a:prstClr val="black"/>
                </a:solidFill>
                <a:latin typeface="メイリオ" panose="020B0604030504040204" pitchFamily="50" charset="-128"/>
                <a:ea typeface="メイリオ" panose="020B0604030504040204" pitchFamily="50" charset="-128"/>
              </a:rPr>
              <a:t>技術力</a:t>
            </a:r>
            <a:r>
              <a:rPr lang="ja-JP" altLang="en-US" sz="1200" dirty="0">
                <a:solidFill>
                  <a:prstClr val="black"/>
                </a:solidFill>
                <a:latin typeface="メイリオ" panose="020B0604030504040204" pitchFamily="50" charset="-128"/>
                <a:ea typeface="メイリオ" panose="020B0604030504040204" pitchFamily="50" charset="-128"/>
              </a:rPr>
              <a:t>を有しており、</a:t>
            </a:r>
            <a:r>
              <a:rPr lang="ja-JP" altLang="en-US" sz="1200" u="sng" dirty="0">
                <a:solidFill>
                  <a:prstClr val="black"/>
                </a:solidFill>
                <a:latin typeface="メイリオ" panose="020B0604030504040204" pitchFamily="50" charset="-128"/>
                <a:ea typeface="メイリオ" panose="020B0604030504040204" pitchFamily="50" charset="-128"/>
              </a:rPr>
              <a:t>先端産業の開発に不可欠な基盤産業を形成</a:t>
            </a:r>
            <a:r>
              <a:rPr lang="ja-JP" altLang="en-US" sz="1200" dirty="0">
                <a:solidFill>
                  <a:prstClr val="black"/>
                </a:solidFill>
                <a:latin typeface="メイリオ" panose="020B0604030504040204" pitchFamily="50" charset="-128"/>
                <a:ea typeface="メイリオ" panose="020B0604030504040204" pitchFamily="50" charset="-128"/>
              </a:rPr>
              <a:t>している</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これらのことから、大阪こそこの</a:t>
            </a:r>
            <a:r>
              <a:rPr lang="ja-JP" altLang="en-US" sz="1200" dirty="0">
                <a:solidFill>
                  <a:prstClr val="black"/>
                </a:solidFill>
                <a:latin typeface="メイリオ" panose="020B0604030504040204" pitchFamily="50" charset="-128"/>
                <a:ea typeface="メイリオ" panose="020B0604030504040204" pitchFamily="50" charset="-128"/>
              </a:rPr>
              <a:t>“新しい博覧会</a:t>
            </a:r>
            <a:r>
              <a:rPr lang="ja-JP" altLang="en-US" sz="1200" dirty="0" smtClean="0">
                <a:solidFill>
                  <a:prstClr val="black"/>
                </a:solidFill>
                <a:latin typeface="メイリオ" panose="020B0604030504040204" pitchFamily="50" charset="-128"/>
                <a:ea typeface="メイリオ" panose="020B0604030504040204" pitchFamily="50" charset="-128"/>
              </a:rPr>
              <a:t>”を開催するのに適地であると確信する。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6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また、世界保健機構（</a:t>
            </a:r>
            <a:r>
              <a:rPr lang="en-US" altLang="ja-JP" sz="1200" dirty="0">
                <a:solidFill>
                  <a:prstClr val="black"/>
                </a:solidFill>
                <a:latin typeface="メイリオ" panose="020B0604030504040204" pitchFamily="50" charset="-128"/>
                <a:ea typeface="メイリオ" panose="020B0604030504040204" pitchFamily="50" charset="-128"/>
              </a:rPr>
              <a:t>WHO</a:t>
            </a:r>
            <a:r>
              <a:rPr lang="ja-JP" altLang="en-US" sz="1200" dirty="0">
                <a:solidFill>
                  <a:prstClr val="black"/>
                </a:solidFill>
                <a:latin typeface="メイリオ" panose="020B0604030504040204" pitchFamily="50" charset="-128"/>
                <a:ea typeface="メイリオ" panose="020B0604030504040204" pitchFamily="50" charset="-128"/>
              </a:rPr>
              <a:t>）神戸センターが立地するなど</a:t>
            </a:r>
            <a:r>
              <a:rPr lang="ja-JP" altLang="en-US" sz="1200" dirty="0" smtClean="0">
                <a:solidFill>
                  <a:prstClr val="black"/>
                </a:solidFill>
                <a:latin typeface="メイリオ" panose="020B0604030504040204" pitchFamily="50" charset="-128"/>
                <a:ea typeface="メイリオ" panose="020B0604030504040204" pitchFamily="50" charset="-128"/>
              </a:rPr>
              <a:t>、関西圏には</a:t>
            </a:r>
            <a:r>
              <a:rPr lang="ja-JP" altLang="en-US" sz="1200" u="sng" dirty="0" smtClean="0">
                <a:solidFill>
                  <a:prstClr val="black"/>
                </a:solidFill>
                <a:latin typeface="メイリオ" panose="020B0604030504040204" pitchFamily="50" charset="-128"/>
                <a:ea typeface="メイリオ" panose="020B0604030504040204" pitchFamily="50" charset="-128"/>
              </a:rPr>
              <a:t>「</a:t>
            </a:r>
            <a:r>
              <a:rPr lang="ja-JP" altLang="en-US" sz="1200" u="sng" dirty="0">
                <a:solidFill>
                  <a:prstClr val="black"/>
                </a:solidFill>
                <a:latin typeface="メイリオ" panose="020B0604030504040204" pitchFamily="50" charset="-128"/>
                <a:ea typeface="メイリオ" panose="020B0604030504040204" pitchFamily="50" charset="-128"/>
              </a:rPr>
              <a:t>人類の健康」</a:t>
            </a:r>
            <a:r>
              <a:rPr lang="ja-JP" altLang="en-US" sz="1200" u="sng" dirty="0" smtClean="0">
                <a:solidFill>
                  <a:prstClr val="black"/>
                </a:solidFill>
                <a:latin typeface="メイリオ" panose="020B0604030504040204" pitchFamily="50" charset="-128"/>
                <a:ea typeface="メイリオ" panose="020B0604030504040204" pitchFamily="50" charset="-128"/>
              </a:rPr>
              <a:t>に</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ついて世界に向けて発信する</a:t>
            </a:r>
            <a:r>
              <a:rPr lang="ja-JP" altLang="en-US" sz="1200" u="sng" dirty="0">
                <a:solidFill>
                  <a:prstClr val="black"/>
                </a:solidFill>
                <a:latin typeface="メイリオ" panose="020B0604030504040204" pitchFamily="50" charset="-128"/>
                <a:ea typeface="メイリオ" panose="020B0604030504040204" pitchFamily="50" charset="-128"/>
              </a:rPr>
              <a:t>基盤</a:t>
            </a:r>
            <a:r>
              <a:rPr lang="ja-JP" altLang="en-US" sz="1200" dirty="0">
                <a:solidFill>
                  <a:prstClr val="black"/>
                </a:solidFill>
                <a:latin typeface="メイリオ" panose="020B0604030504040204" pitchFamily="50" charset="-128"/>
                <a:ea typeface="メイリオ" panose="020B0604030504040204" pitchFamily="50" charset="-128"/>
              </a:rPr>
              <a:t>がある</a:t>
            </a:r>
            <a:r>
              <a:rPr lang="ja-JP" altLang="en-US" sz="1200" dirty="0" smtClean="0">
                <a:solidFill>
                  <a:prstClr val="black"/>
                </a:solidFill>
                <a:latin typeface="メイリオ" panose="020B0604030504040204" pitchFamily="50" charset="-128"/>
                <a:ea typeface="メイリオ" panose="020B0604030504040204" pitchFamily="50" charset="-128"/>
              </a:rPr>
              <a:t>。</a:t>
            </a:r>
            <a:endParaRPr lang="ja-JP" altLang="en-US" sz="1200" dirty="0">
              <a:solidFill>
                <a:prstClr val="black"/>
              </a:solidFill>
              <a:latin typeface="メイリオ" panose="020B0604030504040204" pitchFamily="50" charset="-128"/>
              <a:ea typeface="メイリオ" panose="020B0604030504040204" pitchFamily="50" charset="-128"/>
            </a:endParaRPr>
          </a:p>
          <a:p>
            <a:pPr>
              <a:lnSpc>
                <a:spcPts val="1900"/>
              </a:lnSpc>
            </a:pP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smtClean="0">
                <a:solidFill>
                  <a:prstClr val="black"/>
                </a:solidFill>
                <a:latin typeface="メイリオ" panose="020B0604030504040204" pitchFamily="50" charset="-128"/>
                <a:ea typeface="メイリオ" panose="020B0604030504040204" pitchFamily="50" charset="-128"/>
              </a:rPr>
              <a:t>○</a:t>
            </a:r>
            <a:r>
              <a:rPr lang="ja-JP" altLang="en-US" sz="1200" dirty="0">
                <a:solidFill>
                  <a:prstClr val="black"/>
                </a:solidFill>
                <a:latin typeface="メイリオ" panose="020B0604030504040204" pitchFamily="50" charset="-128"/>
                <a:ea typeface="メイリオ" panose="020B0604030504040204" pitchFamily="50" charset="-128"/>
              </a:rPr>
              <a:t>加えて</a:t>
            </a:r>
            <a:r>
              <a:rPr lang="ja-JP" altLang="en-US" sz="1200" dirty="0" smtClean="0">
                <a:solidFill>
                  <a:prstClr val="black"/>
                </a:solidFill>
                <a:latin typeface="メイリオ" panose="020B0604030504040204" pitchFamily="50" charset="-128"/>
                <a:ea typeface="メイリオ" panose="020B0604030504040204" pitchFamily="50" charset="-128"/>
              </a:rPr>
              <a:t>、関西圏は阪神・淡路大震災を経験し、いのちの大切さを改めて知るとともに、</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多くの人が</a:t>
            </a:r>
            <a:r>
              <a:rPr lang="ja-JP" altLang="en-US" sz="1200" dirty="0">
                <a:solidFill>
                  <a:prstClr val="black"/>
                </a:solidFill>
                <a:latin typeface="メイリオ" panose="020B0604030504040204" pitchFamily="50" charset="-128"/>
                <a:ea typeface="メイリオ" panose="020B0604030504040204" pitchFamily="50" charset="-128"/>
              </a:rPr>
              <a:t>心身ともに</a:t>
            </a:r>
            <a:r>
              <a:rPr lang="ja-JP" altLang="en-US" sz="1200" dirty="0" smtClean="0">
                <a:solidFill>
                  <a:prstClr val="black"/>
                </a:solidFill>
                <a:latin typeface="メイリオ" panose="020B0604030504040204" pitchFamily="50" charset="-128"/>
                <a:ea typeface="メイリオ" panose="020B0604030504040204" pitchFamily="50" charset="-128"/>
              </a:rPr>
              <a:t>負担を強いられる避難生活を経験する中で、健康に日々の生活を送る</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ことこそが人類にとって根本的な課題であることを再認識した。</a:t>
            </a:r>
            <a:r>
              <a:rPr lang="en-US" altLang="ja-JP" sz="1200" u="sng" dirty="0">
                <a:solidFill>
                  <a:prstClr val="black"/>
                </a:solidFill>
                <a:latin typeface="メイリオ" panose="020B0604030504040204" pitchFamily="50" charset="-128"/>
                <a:ea typeface="メイリオ" panose="020B0604030504040204" pitchFamily="50" charset="-128"/>
              </a:rPr>
              <a:t>2025</a:t>
            </a:r>
            <a:r>
              <a:rPr lang="ja-JP" altLang="en-US" sz="1200" u="sng" dirty="0">
                <a:solidFill>
                  <a:prstClr val="black"/>
                </a:solidFill>
                <a:latin typeface="メイリオ" panose="020B0604030504040204" pitchFamily="50" charset="-128"/>
                <a:ea typeface="メイリオ" panose="020B0604030504040204" pitchFamily="50" charset="-128"/>
              </a:rPr>
              <a:t>年は</a:t>
            </a:r>
            <a:r>
              <a:rPr lang="ja-JP" altLang="en-US" sz="1200" u="sng" dirty="0" smtClean="0">
                <a:solidFill>
                  <a:prstClr val="black"/>
                </a:solidFill>
                <a:latin typeface="メイリオ" panose="020B0604030504040204" pitchFamily="50" charset="-128"/>
                <a:ea typeface="メイリオ" panose="020B0604030504040204" pitchFamily="50" charset="-128"/>
              </a:rPr>
              <a:t>、震災</a:t>
            </a:r>
            <a:r>
              <a:rPr lang="ja-JP" altLang="en-US" sz="1200" u="sng" dirty="0">
                <a:solidFill>
                  <a:prstClr val="black"/>
                </a:solidFill>
                <a:latin typeface="メイリオ" panose="020B0604030504040204" pitchFamily="50" charset="-128"/>
                <a:ea typeface="メイリオ" panose="020B0604030504040204" pitchFamily="50" charset="-128"/>
              </a:rPr>
              <a:t>から</a:t>
            </a:r>
            <a:r>
              <a:rPr lang="en-US" altLang="ja-JP" sz="1200" u="sng" dirty="0">
                <a:solidFill>
                  <a:prstClr val="black"/>
                </a:solidFill>
                <a:latin typeface="メイリオ" panose="020B0604030504040204" pitchFamily="50" charset="-128"/>
                <a:ea typeface="メイリオ" panose="020B0604030504040204" pitchFamily="50" charset="-128"/>
              </a:rPr>
              <a:t>30</a:t>
            </a:r>
            <a:r>
              <a:rPr lang="ja-JP" altLang="en-US" sz="1200" u="sng" dirty="0">
                <a:solidFill>
                  <a:prstClr val="black"/>
                </a:solidFill>
                <a:latin typeface="メイリオ" panose="020B0604030504040204" pitchFamily="50" charset="-128"/>
                <a:ea typeface="メイリオ" panose="020B0604030504040204" pitchFamily="50" charset="-128"/>
              </a:rPr>
              <a:t>年</a:t>
            </a:r>
            <a:r>
              <a:rPr lang="ja-JP" altLang="en-US" sz="1200" u="sng" dirty="0" smtClean="0">
                <a:solidFill>
                  <a:prstClr val="black"/>
                </a:solidFill>
                <a:latin typeface="メイリオ" panose="020B0604030504040204" pitchFamily="50" charset="-128"/>
                <a:ea typeface="メイリオ" panose="020B0604030504040204" pitchFamily="50" charset="-128"/>
              </a:rPr>
              <a:t>の</a:t>
            </a:r>
            <a:endParaRPr lang="en-US" altLang="ja-JP" sz="1200" u="sng"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u="sng" dirty="0" smtClean="0">
                <a:solidFill>
                  <a:prstClr val="black"/>
                </a:solidFill>
                <a:latin typeface="メイリオ" panose="020B0604030504040204" pitchFamily="50" charset="-128"/>
                <a:ea typeface="メイリオ" panose="020B0604030504040204" pitchFamily="50" charset="-128"/>
              </a:rPr>
              <a:t>節目</a:t>
            </a:r>
            <a:r>
              <a:rPr lang="ja-JP" altLang="en-US" sz="1200" dirty="0" smtClean="0">
                <a:solidFill>
                  <a:prstClr val="black"/>
                </a:solidFill>
                <a:latin typeface="メイリオ" panose="020B0604030504040204" pitchFamily="50" charset="-128"/>
                <a:ea typeface="メイリオ" panose="020B0604030504040204" pitchFamily="50" charset="-128"/>
              </a:rPr>
              <a:t>にあたり、関西</a:t>
            </a:r>
            <a:r>
              <a:rPr lang="ja-JP" altLang="en-US" sz="1200" dirty="0">
                <a:solidFill>
                  <a:prstClr val="black"/>
                </a:solidFill>
                <a:latin typeface="メイリオ" panose="020B0604030504040204" pitchFamily="50" charset="-128"/>
                <a:ea typeface="メイリオ" panose="020B0604030504040204" pitchFamily="50" charset="-128"/>
              </a:rPr>
              <a:t>が</a:t>
            </a:r>
            <a:r>
              <a:rPr lang="ja-JP" altLang="en-US" sz="1200" dirty="0" smtClean="0">
                <a:solidFill>
                  <a:prstClr val="black"/>
                </a:solidFill>
                <a:latin typeface="メイリオ" panose="020B0604030504040204" pitchFamily="50" charset="-128"/>
                <a:ea typeface="メイリオ" panose="020B0604030504040204" pitchFamily="50" charset="-128"/>
              </a:rPr>
              <a:t>一丸と</a:t>
            </a:r>
            <a:r>
              <a:rPr lang="ja-JP" altLang="en-US" sz="1200" dirty="0">
                <a:solidFill>
                  <a:prstClr val="black"/>
                </a:solidFill>
                <a:latin typeface="メイリオ" panose="020B0604030504040204" pitchFamily="50" charset="-128"/>
                <a:ea typeface="メイリオ" panose="020B0604030504040204" pitchFamily="50" charset="-128"/>
              </a:rPr>
              <a:t>なって「人類の</a:t>
            </a:r>
            <a:r>
              <a:rPr lang="ja-JP" altLang="en-US" sz="1200" dirty="0" smtClean="0">
                <a:solidFill>
                  <a:prstClr val="black"/>
                </a:solidFill>
                <a:latin typeface="メイリオ" panose="020B0604030504040204" pitchFamily="50" charset="-128"/>
                <a:ea typeface="メイリオ" panose="020B0604030504040204" pitchFamily="50" charset="-128"/>
              </a:rPr>
              <a:t>健康」にかかる課題</a:t>
            </a:r>
            <a:r>
              <a:rPr lang="ja-JP" altLang="en-US" sz="1200" dirty="0">
                <a:solidFill>
                  <a:prstClr val="black"/>
                </a:solidFill>
                <a:latin typeface="メイリオ" panose="020B0604030504040204" pitchFamily="50" charset="-128"/>
                <a:ea typeface="メイリオ" panose="020B0604030504040204" pitchFamily="50" charset="-128"/>
              </a:rPr>
              <a:t>解決</a:t>
            </a:r>
            <a:r>
              <a:rPr lang="ja-JP" altLang="en-US" sz="1200" dirty="0" smtClean="0">
                <a:solidFill>
                  <a:prstClr val="black"/>
                </a:solidFill>
                <a:latin typeface="メイリオ" panose="020B0604030504040204" pitchFamily="50" charset="-128"/>
                <a:ea typeface="メイリオ" panose="020B0604030504040204" pitchFamily="50" charset="-128"/>
              </a:rPr>
              <a:t>をめざす行動を呼び</a:t>
            </a:r>
            <a:endParaRPr lang="en-US" altLang="ja-JP" sz="1200" dirty="0" smtClean="0">
              <a:solidFill>
                <a:prstClr val="black"/>
              </a:solidFill>
              <a:latin typeface="メイリオ" panose="020B0604030504040204" pitchFamily="50" charset="-128"/>
              <a:ea typeface="メイリオ" panose="020B0604030504040204" pitchFamily="50" charset="-128"/>
            </a:endParaRPr>
          </a:p>
          <a:p>
            <a:pPr>
              <a:lnSpc>
                <a:spcPts val="1900"/>
              </a:lnSpc>
            </a:pPr>
            <a:r>
              <a:rPr lang="ja-JP" altLang="en-US" sz="1200" dirty="0">
                <a:solidFill>
                  <a:prstClr val="black"/>
                </a:solidFill>
                <a:latin typeface="メイリオ" panose="020B0604030504040204" pitchFamily="50" charset="-128"/>
                <a:ea typeface="メイリオ" panose="020B0604030504040204" pitchFamily="50" charset="-128"/>
              </a:rPr>
              <a:t>　</a:t>
            </a:r>
            <a:r>
              <a:rPr lang="ja-JP" altLang="en-US" sz="1200" dirty="0" smtClean="0">
                <a:solidFill>
                  <a:prstClr val="black"/>
                </a:solidFill>
                <a:latin typeface="メイリオ" panose="020B0604030504040204" pitchFamily="50" charset="-128"/>
                <a:ea typeface="メイリオ" panose="020B0604030504040204" pitchFamily="50" charset="-128"/>
              </a:rPr>
              <a:t>おこし、世界に貢献したい。</a:t>
            </a:r>
            <a:endParaRPr lang="en-US" altLang="ja-JP" sz="1200" dirty="0" smtClean="0">
              <a:solidFill>
                <a:prstClr val="black"/>
              </a:solidFill>
              <a:latin typeface="メイリオ" panose="020B0604030504040204" pitchFamily="50" charset="-128"/>
              <a:ea typeface="メイリオ" panose="020B0604030504040204" pitchFamily="50" charset="-128"/>
            </a:endParaRPr>
          </a:p>
        </p:txBody>
      </p:sp>
      <p:pic>
        <p:nvPicPr>
          <p:cNvPr id="12" name="図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31796" y="8284233"/>
            <a:ext cx="2061026" cy="1280489"/>
          </a:xfrm>
          <a:prstGeom prst="rect">
            <a:avLst/>
          </a:prstGeom>
        </p:spPr>
      </p:pic>
      <p:sp>
        <p:nvSpPr>
          <p:cNvPr id="13" name="テキスト ボックス 25"/>
          <p:cNvSpPr txBox="1"/>
          <p:nvPr/>
        </p:nvSpPr>
        <p:spPr>
          <a:xfrm>
            <a:off x="4331796" y="8145733"/>
            <a:ext cx="2039857" cy="276999"/>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200" b="1" dirty="0" smtClean="0">
                <a:solidFill>
                  <a:sysClr val="windowText" lastClr="000000"/>
                </a:solidFill>
              </a:rPr>
              <a:t>医薬品関連出荷額</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ＮＯ</a:t>
            </a:r>
            <a:r>
              <a:rPr lang="en-US" altLang="ja-JP"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12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１</a:t>
            </a:r>
            <a:endParaRPr lang="ja-JP" altLang="en-US" sz="12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14662" y="7031471"/>
            <a:ext cx="1387690" cy="781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角丸四角形 21"/>
          <p:cNvSpPr/>
          <p:nvPr/>
        </p:nvSpPr>
        <p:spPr>
          <a:xfrm>
            <a:off x="108491" y="6191296"/>
            <a:ext cx="2562580" cy="740289"/>
          </a:xfrm>
          <a:prstGeom prst="roundRect">
            <a:avLst/>
          </a:prstGeom>
          <a:no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ja-JP" altLang="en-US" sz="900" b="1" dirty="0">
                <a:solidFill>
                  <a:sysClr val="windowText" lastClr="000000"/>
                </a:solidFill>
              </a:rPr>
              <a:t>医療関連企業や大学、研究所などの</a:t>
            </a:r>
            <a:endParaRPr lang="en-US" altLang="ja-JP" sz="900" b="1" dirty="0">
              <a:solidFill>
                <a:sysClr val="windowText" lastClr="000000"/>
              </a:solidFill>
            </a:endParaRPr>
          </a:p>
          <a:p>
            <a:pPr algn="ctr"/>
            <a:r>
              <a:rPr lang="ja-JP" altLang="en-US" sz="900" b="1" dirty="0">
                <a:solidFill>
                  <a:sysClr val="windowText" lastClr="000000"/>
                </a:solidFill>
              </a:rPr>
              <a:t>関連機関の集積</a:t>
            </a: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3789" y="6950732"/>
            <a:ext cx="1512353" cy="861789"/>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6456" y="6732237"/>
            <a:ext cx="1520161" cy="1080284"/>
          </a:xfrm>
          <a:prstGeom prst="rect">
            <a:avLst/>
          </a:prstGeom>
          <a:noFill/>
          <a:ln w="25400">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229463"/>
      </p:ext>
    </p:extLst>
  </p:cSld>
  <p:clrMapOvr>
    <a:masterClrMapping/>
  </p:clrMapOvr>
  <p:timing>
    <p:tnLst>
      <p:par>
        <p:cTn id="1" dur="indefinite" restart="never" nodeType="tmRoot"/>
      </p:par>
    </p:tnLst>
  </p:timing>
</p:sld>
</file>

<file path=ppt/theme/theme1.xml><?xml version="1.0" encoding="utf-8"?>
<a:theme xmlns:a="http://schemas.openxmlformats.org/drawingml/2006/main" name="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1.xml><?xml version="1.0" encoding="utf-8"?>
<a:theme xmlns:a="http://schemas.openxmlformats.org/drawingml/2006/main" name="2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2.xml><?xml version="1.0" encoding="utf-8"?>
<a:theme xmlns:a="http://schemas.openxmlformats.org/drawingml/2006/main" name="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3.xml><?xml version="1.0" encoding="utf-8"?>
<a:theme xmlns:a="http://schemas.openxmlformats.org/drawingml/2006/main" name="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6.xml><?xml version="1.0" encoding="utf-8"?>
<a:theme xmlns:a="http://schemas.openxmlformats.org/drawingml/2006/main" name="2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7.xml><?xml version="1.0" encoding="utf-8"?>
<a:theme xmlns:a="http://schemas.openxmlformats.org/drawingml/2006/main" name="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18.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19.xml><?xml version="1.0" encoding="utf-8"?>
<a:theme xmlns:a="http://schemas.openxmlformats.org/drawingml/2006/main" name="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0.xml><?xml version="1.0" encoding="utf-8"?>
<a:theme xmlns:a="http://schemas.openxmlformats.org/drawingml/2006/main" name="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1.xml><?xml version="1.0" encoding="utf-8"?>
<a:theme xmlns:a="http://schemas.openxmlformats.org/drawingml/2006/main" name="1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2.xml><?xml version="1.0" encoding="utf-8"?>
<a:theme xmlns:a="http://schemas.openxmlformats.org/drawingml/2006/main" name="11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3.xml><?xml version="1.0" encoding="utf-8"?>
<a:theme xmlns:a="http://schemas.openxmlformats.org/drawingml/2006/main" name="12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4.xml><?xml version="1.0" encoding="utf-8"?>
<a:theme xmlns:a="http://schemas.openxmlformats.org/drawingml/2006/main" name="1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5.xml><?xml version="1.0" encoding="utf-8"?>
<a:theme xmlns:a="http://schemas.openxmlformats.org/drawingml/2006/main" name="1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6.xml><?xml version="1.0" encoding="utf-8"?>
<a:theme xmlns:a="http://schemas.openxmlformats.org/drawingml/2006/main" name="1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7.xml><?xml version="1.0" encoding="utf-8"?>
<a:theme xmlns:a="http://schemas.openxmlformats.org/drawingml/2006/main" name="1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8.xml><?xml version="1.0" encoding="utf-8"?>
<a:theme xmlns:a="http://schemas.openxmlformats.org/drawingml/2006/main" name="17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9.xml><?xml version="1.0" encoding="utf-8"?>
<a:theme xmlns:a="http://schemas.openxmlformats.org/drawingml/2006/main" name="1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3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0.xml><?xml version="1.0" encoding="utf-8"?>
<a:theme xmlns:a="http://schemas.openxmlformats.org/drawingml/2006/main" name="1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4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5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6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28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9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30_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1106</TotalTime>
  <Words>3403</Words>
  <Application>Microsoft Office PowerPoint</Application>
  <PresentationFormat>A4 210 x 297 mm</PresentationFormat>
  <Paragraphs>1019</Paragraphs>
  <Slides>46</Slides>
  <Notes>7</Notes>
  <HiddenSlides>0</HiddenSlides>
  <MMClips>0</MMClips>
  <ScaleCrop>false</ScaleCrop>
  <HeadingPairs>
    <vt:vector size="4" baseType="variant">
      <vt:variant>
        <vt:lpstr>テーマ</vt:lpstr>
      </vt:variant>
      <vt:variant>
        <vt:i4>30</vt:i4>
      </vt:variant>
      <vt:variant>
        <vt:lpstr>スライド タイトル</vt:lpstr>
      </vt:variant>
      <vt:variant>
        <vt:i4>46</vt:i4>
      </vt:variant>
    </vt:vector>
  </HeadingPairs>
  <TitlesOfParts>
    <vt:vector size="76" baseType="lpstr">
      <vt:lpstr>2_Office テーマ</vt:lpstr>
      <vt:lpstr>22_Office テーマ</vt:lpstr>
      <vt:lpstr>23_Office テーマ</vt:lpstr>
      <vt:lpstr>24_Office テーマ</vt:lpstr>
      <vt:lpstr>25_Office テーマ</vt:lpstr>
      <vt:lpstr>26_Office テーマ</vt:lpstr>
      <vt:lpstr>28_Office テーマ</vt:lpstr>
      <vt:lpstr>29_Office テーマ</vt:lpstr>
      <vt:lpstr>30_Office テーマ</vt:lpstr>
      <vt:lpstr>Office テーマ</vt:lpstr>
      <vt:lpstr>20_Office テーマ</vt:lpstr>
      <vt:lpstr>1_Office テーマ</vt:lpstr>
      <vt:lpstr>3_Office テーマ</vt:lpstr>
      <vt:lpstr>4_Office テーマ</vt:lpstr>
      <vt:lpstr>5_Office テーマ</vt:lpstr>
      <vt:lpstr>21_Office テーマ</vt:lpstr>
      <vt:lpstr>6_Office テーマ</vt:lpstr>
      <vt:lpstr>7_Office テーマ</vt:lpstr>
      <vt:lpstr>8_Office テーマ</vt:lpstr>
      <vt:lpstr>9_Office テーマ</vt:lpstr>
      <vt:lpstr>10_Office テーマ</vt:lpstr>
      <vt:lpstr>11_Office テーマ</vt:lpstr>
      <vt:lpstr>12_Office テーマ</vt:lpstr>
      <vt:lpstr>13_Office テーマ</vt:lpstr>
      <vt:lpstr>14_Office テーマ</vt:lpstr>
      <vt:lpstr>15_Office テーマ</vt:lpstr>
      <vt:lpstr>16_Office テーマ</vt:lpstr>
      <vt:lpstr>17_Office テーマ</vt:lpstr>
      <vt:lpstr>18_Office テーマ</vt:lpstr>
      <vt:lpstr>19_Office テーマ</vt:lpstr>
      <vt:lpstr>PowerPoint プレゼンテーション</vt:lpstr>
      <vt:lpstr>PowerPoint プレゼンテーション</vt:lpstr>
      <vt:lpstr>目　次</vt:lpstr>
      <vt:lpstr>PowerPoint プレゼンテーション</vt:lpstr>
      <vt:lpstr>Ⅰ　基本概要</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Ⅱ　事業展開イメージ</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Ⅲ　理念の継承</vt:lpstr>
      <vt:lpstr>PowerPoint プレゼンテーション</vt:lpstr>
      <vt:lpstr>PowerPoint プレゼンテーション</vt:lpstr>
      <vt:lpstr>PowerPoint プレゼンテーション</vt:lpstr>
      <vt:lpstr>Ⅳ　事業推進</vt:lpstr>
      <vt:lpstr>PowerPoint プレゼンテーション</vt:lpstr>
      <vt:lpstr>PowerPoint プレゼンテーション</vt:lpstr>
      <vt:lpstr>PowerPoint プレゼンテーション</vt:lpstr>
      <vt:lpstr>Ⅴ　その他</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大阪開催をめざす国際博覧会に関する 基本構想検討資料 （制作作業のための構成原案）</dc:title>
  <dc:creator>Yuji Sawada</dc:creator>
  <cp:lastModifiedBy>HOSTNAME</cp:lastModifiedBy>
  <cp:revision>138</cp:revision>
  <cp:lastPrinted>2016-05-09T12:01:26Z</cp:lastPrinted>
  <dcterms:created xsi:type="dcterms:W3CDTF">2016-04-18T03:52:52Z</dcterms:created>
  <dcterms:modified xsi:type="dcterms:W3CDTF">2016-06-24T06:55:32Z</dcterms:modified>
</cp:coreProperties>
</file>