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  <p:sldId id="260" r:id="rId3"/>
  </p:sldIdLst>
  <p:sldSz cx="6858000" cy="9906000" type="A4"/>
  <p:notesSz cx="6807200" cy="9939338"/>
  <p:defaultTextStyle>
    <a:defPPr>
      <a:defRPr lang="ja-JP"/>
    </a:defPPr>
    <a:lvl1pPr marL="0" algn="l" defTabSz="839694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419847" algn="l" defTabSz="839694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839694" algn="l" defTabSz="839694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259540" algn="l" defTabSz="839694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1679387" algn="l" defTabSz="839694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2099234" algn="l" defTabSz="839694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2519081" algn="l" defTabSz="839694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2938927" algn="l" defTabSz="839694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3358774" algn="l" defTabSz="839694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FF"/>
    <a:srgbClr val="FF6600"/>
    <a:srgbClr val="FF00FF"/>
    <a:srgbClr val="FF5050"/>
    <a:srgbClr val="FF7C8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52" d="100"/>
          <a:sy n="52" d="100"/>
        </p:scale>
        <p:origin x="2316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399"/>
            <a:ext cx="4800600" cy="25315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9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396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59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793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99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19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38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58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C573-56F5-44AB-AFCA-DF5B4F9D3805}" type="datetimeFigureOut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8EA0-861B-4B36-8A3F-48BC2C387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3184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C573-56F5-44AB-AFCA-DF5B4F9D3805}" type="datetimeFigureOut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8EA0-861B-4B36-8A3F-48BC2C387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61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2420" y="619125"/>
            <a:ext cx="1275160" cy="13178191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369" y="619125"/>
            <a:ext cx="3714750" cy="13178191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C573-56F5-44AB-AFCA-DF5B4F9D3805}" type="datetimeFigureOut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8EA0-861B-4B36-8A3F-48BC2C387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02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C573-56F5-44AB-AFCA-DF5B4F9D3805}" type="datetimeFigureOut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8EA0-861B-4B36-8A3F-48BC2C387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4825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4" y="6365522"/>
            <a:ext cx="5829300" cy="1967442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4" y="4198586"/>
            <a:ext cx="5829300" cy="2166936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984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396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5954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793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9923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1908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3892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5877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C573-56F5-44AB-AFCA-DF5B4F9D3805}" type="datetimeFigureOut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8EA0-861B-4B36-8A3F-48BC2C387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683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370" y="3604684"/>
            <a:ext cx="2494359" cy="1019263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2028" y="3604684"/>
            <a:ext cx="2495550" cy="1019263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C573-56F5-44AB-AFCA-DF5B4F9D3805}" type="datetimeFigureOut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8EA0-861B-4B36-8A3F-48BC2C387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744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9847" indent="0">
              <a:buNone/>
              <a:defRPr sz="1800" b="1"/>
            </a:lvl2pPr>
            <a:lvl3pPr marL="839694" indent="0">
              <a:buNone/>
              <a:defRPr sz="1700" b="1"/>
            </a:lvl3pPr>
            <a:lvl4pPr marL="1259540" indent="0">
              <a:buNone/>
              <a:defRPr sz="1500" b="1"/>
            </a:lvl4pPr>
            <a:lvl5pPr marL="1679387" indent="0">
              <a:buNone/>
              <a:defRPr sz="1500" b="1"/>
            </a:lvl5pPr>
            <a:lvl6pPr marL="2099234" indent="0">
              <a:buNone/>
              <a:defRPr sz="1500" b="1"/>
            </a:lvl6pPr>
            <a:lvl7pPr marL="2519081" indent="0">
              <a:buNone/>
              <a:defRPr sz="1500" b="1"/>
            </a:lvl7pPr>
            <a:lvl8pPr marL="2938927" indent="0">
              <a:buNone/>
              <a:defRPr sz="1500" b="1"/>
            </a:lvl8pPr>
            <a:lvl9pPr marL="3358774" indent="0">
              <a:buNone/>
              <a:defRPr sz="15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1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9847" indent="0">
              <a:buNone/>
              <a:defRPr sz="1800" b="1"/>
            </a:lvl2pPr>
            <a:lvl3pPr marL="839694" indent="0">
              <a:buNone/>
              <a:defRPr sz="1700" b="1"/>
            </a:lvl3pPr>
            <a:lvl4pPr marL="1259540" indent="0">
              <a:buNone/>
              <a:defRPr sz="1500" b="1"/>
            </a:lvl4pPr>
            <a:lvl5pPr marL="1679387" indent="0">
              <a:buNone/>
              <a:defRPr sz="1500" b="1"/>
            </a:lvl5pPr>
            <a:lvl6pPr marL="2099234" indent="0">
              <a:buNone/>
              <a:defRPr sz="1500" b="1"/>
            </a:lvl6pPr>
            <a:lvl7pPr marL="2519081" indent="0">
              <a:buNone/>
              <a:defRPr sz="1500" b="1"/>
            </a:lvl7pPr>
            <a:lvl8pPr marL="2938927" indent="0">
              <a:buNone/>
              <a:defRPr sz="1500" b="1"/>
            </a:lvl8pPr>
            <a:lvl9pPr marL="3358774" indent="0">
              <a:buNone/>
              <a:defRPr sz="15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C573-56F5-44AB-AFCA-DF5B4F9D3805}" type="datetimeFigureOut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8EA0-861B-4B36-8A3F-48BC2C387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18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C573-56F5-44AB-AFCA-DF5B4F9D3805}" type="datetimeFigureOut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8EA0-861B-4B36-8A3F-48BC2C387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465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C573-56F5-44AB-AFCA-DF5B4F9D3805}" type="datetimeFigureOut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8EA0-861B-4B36-8A3F-48BC2C387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6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4" cy="167851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2" cy="8454497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4" cy="6775980"/>
          </a:xfrm>
        </p:spPr>
        <p:txBody>
          <a:bodyPr/>
          <a:lstStyle>
            <a:lvl1pPr marL="0" indent="0">
              <a:buNone/>
              <a:defRPr sz="1300"/>
            </a:lvl1pPr>
            <a:lvl2pPr marL="419847" indent="0">
              <a:buNone/>
              <a:defRPr sz="1100"/>
            </a:lvl2pPr>
            <a:lvl3pPr marL="839694" indent="0">
              <a:buNone/>
              <a:defRPr sz="900"/>
            </a:lvl3pPr>
            <a:lvl4pPr marL="1259540" indent="0">
              <a:buNone/>
              <a:defRPr sz="800"/>
            </a:lvl4pPr>
            <a:lvl5pPr marL="1679387" indent="0">
              <a:buNone/>
              <a:defRPr sz="800"/>
            </a:lvl5pPr>
            <a:lvl6pPr marL="2099234" indent="0">
              <a:buNone/>
              <a:defRPr sz="800"/>
            </a:lvl6pPr>
            <a:lvl7pPr marL="2519081" indent="0">
              <a:buNone/>
              <a:defRPr sz="800"/>
            </a:lvl7pPr>
            <a:lvl8pPr marL="2938927" indent="0">
              <a:buNone/>
              <a:defRPr sz="800"/>
            </a:lvl8pPr>
            <a:lvl9pPr marL="3358774" indent="0">
              <a:buNone/>
              <a:defRPr sz="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C573-56F5-44AB-AFCA-DF5B4F9D3805}" type="datetimeFigureOut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8EA0-861B-4B36-8A3F-48BC2C387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267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1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900"/>
            </a:lvl1pPr>
            <a:lvl2pPr marL="419847" indent="0">
              <a:buNone/>
              <a:defRPr sz="2600"/>
            </a:lvl2pPr>
            <a:lvl3pPr marL="839694" indent="0">
              <a:buNone/>
              <a:defRPr sz="2200"/>
            </a:lvl3pPr>
            <a:lvl4pPr marL="1259540" indent="0">
              <a:buNone/>
              <a:defRPr sz="1800"/>
            </a:lvl4pPr>
            <a:lvl5pPr marL="1679387" indent="0">
              <a:buNone/>
              <a:defRPr sz="1800"/>
            </a:lvl5pPr>
            <a:lvl6pPr marL="2099234" indent="0">
              <a:buNone/>
              <a:defRPr sz="1800"/>
            </a:lvl6pPr>
            <a:lvl7pPr marL="2519081" indent="0">
              <a:buNone/>
              <a:defRPr sz="1800"/>
            </a:lvl7pPr>
            <a:lvl8pPr marL="2938927" indent="0">
              <a:buNone/>
              <a:defRPr sz="1800"/>
            </a:lvl8pPr>
            <a:lvl9pPr marL="3358774" indent="0">
              <a:buNone/>
              <a:defRPr sz="18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9"/>
          </a:xfrm>
        </p:spPr>
        <p:txBody>
          <a:bodyPr/>
          <a:lstStyle>
            <a:lvl1pPr marL="0" indent="0">
              <a:buNone/>
              <a:defRPr sz="1300"/>
            </a:lvl1pPr>
            <a:lvl2pPr marL="419847" indent="0">
              <a:buNone/>
              <a:defRPr sz="1100"/>
            </a:lvl2pPr>
            <a:lvl3pPr marL="839694" indent="0">
              <a:buNone/>
              <a:defRPr sz="900"/>
            </a:lvl3pPr>
            <a:lvl4pPr marL="1259540" indent="0">
              <a:buNone/>
              <a:defRPr sz="800"/>
            </a:lvl4pPr>
            <a:lvl5pPr marL="1679387" indent="0">
              <a:buNone/>
              <a:defRPr sz="800"/>
            </a:lvl5pPr>
            <a:lvl6pPr marL="2099234" indent="0">
              <a:buNone/>
              <a:defRPr sz="800"/>
            </a:lvl6pPr>
            <a:lvl7pPr marL="2519081" indent="0">
              <a:buNone/>
              <a:defRPr sz="800"/>
            </a:lvl7pPr>
            <a:lvl8pPr marL="2938927" indent="0">
              <a:buNone/>
              <a:defRPr sz="800"/>
            </a:lvl8pPr>
            <a:lvl9pPr marL="3358774" indent="0">
              <a:buNone/>
              <a:defRPr sz="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C573-56F5-44AB-AFCA-DF5B4F9D3805}" type="datetimeFigureOut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C8EA0-861B-4B36-8A3F-48BC2C387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267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83969" tIns="41985" rIns="83969" bIns="41985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0"/>
            <a:ext cx="6172200" cy="6537502"/>
          </a:xfrm>
          <a:prstGeom prst="rect">
            <a:avLst/>
          </a:prstGeom>
        </p:spPr>
        <p:txBody>
          <a:bodyPr vert="horz" lIns="83969" tIns="41985" rIns="83969" bIns="41985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83969" tIns="41985" rIns="83969" bIns="41985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DC573-56F5-44AB-AFCA-DF5B4F9D3805}" type="datetimeFigureOut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83969" tIns="41985" rIns="83969" bIns="41985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83969" tIns="41985" rIns="83969" bIns="41985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C8EA0-861B-4B36-8A3F-48BC2C387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475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39694" rtl="0" eaLnBrk="1" latinLnBrk="0" hangingPunct="1">
        <a:spcBef>
          <a:spcPct val="0"/>
        </a:spcBef>
        <a:buNone/>
        <a:defRPr kumimoji="1"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4885" indent="-314885" algn="l" defTabSz="839694" rtl="0" eaLnBrk="1" latinLnBrk="0" hangingPunct="1">
        <a:spcBef>
          <a:spcPct val="20000"/>
        </a:spcBef>
        <a:buFont typeface="Arial" pitchFamily="34" charset="0"/>
        <a:buChar char="•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82251" indent="-262404" algn="l" defTabSz="839694" rtl="0" eaLnBrk="1" latinLnBrk="0" hangingPunct="1">
        <a:spcBef>
          <a:spcPct val="20000"/>
        </a:spcBef>
        <a:buFont typeface="Arial" pitchFamily="34" charset="0"/>
        <a:buChar char="–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49617" indent="-209923" algn="l" defTabSz="839694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69464" indent="-209923" algn="l" defTabSz="839694" rtl="0" eaLnBrk="1" latinLnBrk="0" hangingPunct="1">
        <a:spcBef>
          <a:spcPct val="20000"/>
        </a:spcBef>
        <a:buFont typeface="Arial" pitchFamily="34" charset="0"/>
        <a:buChar char="–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89310" indent="-209923" algn="l" defTabSz="839694" rtl="0" eaLnBrk="1" latinLnBrk="0" hangingPunct="1">
        <a:spcBef>
          <a:spcPct val="20000"/>
        </a:spcBef>
        <a:buFont typeface="Arial" pitchFamily="34" charset="0"/>
        <a:buChar char="»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09157" indent="-209923" algn="l" defTabSz="839694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9004" indent="-209923" algn="l" defTabSz="839694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8851" indent="-209923" algn="l" defTabSz="839694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68697" indent="-209923" algn="l" defTabSz="839694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39694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19847" algn="l" defTabSz="839694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39694" algn="l" defTabSz="839694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59540" algn="l" defTabSz="839694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79387" algn="l" defTabSz="839694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099234" algn="l" defTabSz="839694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19081" algn="l" defTabSz="839694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38927" algn="l" defTabSz="839694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58774" algn="l" defTabSz="839694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Relationship Id="rId9" Type="http://schemas.openxmlformats.org/officeDocument/2006/relationships/image" Target="../media/image1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2" name="グループ化 1"/>
          <p:cNvGrpSpPr/>
          <p:nvPr/>
        </p:nvGrpSpPr>
        <p:grpSpPr>
          <a:xfrm>
            <a:off x="294523" y="197980"/>
            <a:ext cx="6268954" cy="9510044"/>
            <a:chOff x="324000" y="216000"/>
            <a:chExt cx="6913263" cy="10261400"/>
          </a:xfrm>
        </p:grpSpPr>
        <p:cxnSp>
          <p:nvCxnSpPr>
            <p:cNvPr id="313" name="直線コネクタ 41"/>
            <p:cNvCxnSpPr/>
            <p:nvPr/>
          </p:nvCxnSpPr>
          <p:spPr>
            <a:xfrm rot="5400000">
              <a:off x="3690631" y="305206"/>
              <a:ext cx="1800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直線コネクタ 42"/>
            <p:cNvCxnSpPr/>
            <p:nvPr/>
          </p:nvCxnSpPr>
          <p:spPr>
            <a:xfrm rot="5400000">
              <a:off x="413206" y="305206"/>
              <a:ext cx="1800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直線コネクタ 43"/>
            <p:cNvCxnSpPr/>
            <p:nvPr/>
          </p:nvCxnSpPr>
          <p:spPr>
            <a:xfrm rot="5400000">
              <a:off x="6968057" y="305206"/>
              <a:ext cx="1800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直線コネクタ 44"/>
            <p:cNvCxnSpPr/>
            <p:nvPr/>
          </p:nvCxnSpPr>
          <p:spPr>
            <a:xfrm rot="16200000">
              <a:off x="7147263" y="10207400"/>
              <a:ext cx="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直線コネクタ 45"/>
            <p:cNvCxnSpPr/>
            <p:nvPr/>
          </p:nvCxnSpPr>
          <p:spPr>
            <a:xfrm rot="16200000">
              <a:off x="3690632" y="10386606"/>
              <a:ext cx="1800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直線コネクタ 46"/>
            <p:cNvCxnSpPr/>
            <p:nvPr/>
          </p:nvCxnSpPr>
          <p:spPr>
            <a:xfrm rot="16200000">
              <a:off x="6968057" y="10386606"/>
              <a:ext cx="1800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直線コネクタ 47"/>
            <p:cNvCxnSpPr/>
            <p:nvPr/>
          </p:nvCxnSpPr>
          <p:spPr>
            <a:xfrm rot="16200000">
              <a:off x="413206" y="10386606"/>
              <a:ext cx="1800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直線コネクタ 48"/>
            <p:cNvCxnSpPr/>
            <p:nvPr/>
          </p:nvCxnSpPr>
          <p:spPr>
            <a:xfrm rot="16200000">
              <a:off x="414000" y="10207400"/>
              <a:ext cx="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直線コネクタ 49"/>
            <p:cNvCxnSpPr/>
            <p:nvPr/>
          </p:nvCxnSpPr>
          <p:spPr>
            <a:xfrm rot="16200000">
              <a:off x="7147263" y="306000"/>
              <a:ext cx="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直線コネクタ 50"/>
            <p:cNvCxnSpPr/>
            <p:nvPr/>
          </p:nvCxnSpPr>
          <p:spPr>
            <a:xfrm rot="16200000">
              <a:off x="414000" y="306000"/>
              <a:ext cx="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直線コネクタ 51"/>
            <p:cNvCxnSpPr/>
            <p:nvPr/>
          </p:nvCxnSpPr>
          <p:spPr>
            <a:xfrm rot="16200000">
              <a:off x="414000" y="2286280"/>
              <a:ext cx="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直線コネクタ 52"/>
            <p:cNvCxnSpPr/>
            <p:nvPr/>
          </p:nvCxnSpPr>
          <p:spPr>
            <a:xfrm rot="16200000">
              <a:off x="7147263" y="4266560"/>
              <a:ext cx="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直線コネクタ 53"/>
            <p:cNvCxnSpPr/>
            <p:nvPr/>
          </p:nvCxnSpPr>
          <p:spPr>
            <a:xfrm rot="16200000">
              <a:off x="414000" y="4266560"/>
              <a:ext cx="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直線コネクタ 54"/>
            <p:cNvCxnSpPr/>
            <p:nvPr/>
          </p:nvCxnSpPr>
          <p:spPr>
            <a:xfrm rot="16200000">
              <a:off x="7147263" y="6246840"/>
              <a:ext cx="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直線コネクタ 55"/>
            <p:cNvCxnSpPr/>
            <p:nvPr/>
          </p:nvCxnSpPr>
          <p:spPr>
            <a:xfrm rot="16200000">
              <a:off x="414000" y="6246840"/>
              <a:ext cx="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直線コネクタ 56"/>
            <p:cNvCxnSpPr/>
            <p:nvPr/>
          </p:nvCxnSpPr>
          <p:spPr>
            <a:xfrm rot="16200000">
              <a:off x="7147263" y="8227120"/>
              <a:ext cx="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直線コネクタ 57"/>
            <p:cNvCxnSpPr/>
            <p:nvPr/>
          </p:nvCxnSpPr>
          <p:spPr>
            <a:xfrm rot="16200000">
              <a:off x="414000" y="8227120"/>
              <a:ext cx="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直線コネクタ 58"/>
            <p:cNvCxnSpPr/>
            <p:nvPr/>
          </p:nvCxnSpPr>
          <p:spPr>
            <a:xfrm rot="16200000">
              <a:off x="7147263" y="2286280"/>
              <a:ext cx="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グループ化 5"/>
          <p:cNvGrpSpPr/>
          <p:nvPr/>
        </p:nvGrpSpPr>
        <p:grpSpPr>
          <a:xfrm>
            <a:off x="464046" y="363196"/>
            <a:ext cx="3043312" cy="1834205"/>
            <a:chOff x="457696" y="363196"/>
            <a:chExt cx="3043312" cy="1834205"/>
          </a:xfrm>
        </p:grpSpPr>
        <p:grpSp>
          <p:nvGrpSpPr>
            <p:cNvPr id="170" name="グループ化 169"/>
            <p:cNvGrpSpPr/>
            <p:nvPr/>
          </p:nvGrpSpPr>
          <p:grpSpPr>
            <a:xfrm>
              <a:off x="457696" y="363196"/>
              <a:ext cx="3043312" cy="1834205"/>
              <a:chOff x="1943348" y="4035897"/>
              <a:chExt cx="3043312" cy="1834205"/>
            </a:xfrm>
          </p:grpSpPr>
          <p:sp>
            <p:nvSpPr>
              <p:cNvPr id="171" name="正方形/長方形 170"/>
              <p:cNvSpPr/>
              <p:nvPr/>
            </p:nvSpPr>
            <p:spPr>
              <a:xfrm>
                <a:off x="2060848" y="4035897"/>
                <a:ext cx="2853804" cy="21390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83969" tIns="41985" rIns="83969" bIns="41985" rtlCol="0" anchor="t"/>
              <a:lstStyle/>
              <a:p>
                <a:pPr algn="ctr"/>
                <a:r>
                  <a:rPr lang="ja-JP" altLang="en-US" sz="1100" b="1" dirty="0" err="1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大阪府障がい</a:t>
                </a:r>
                <a:r>
                  <a:rPr lang="ja-JP" altLang="en-US" sz="1100" b="1" dirty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者スポーツ応援団員　</a:t>
                </a:r>
                <a:r>
                  <a:rPr lang="en-US" altLang="ja-JP" sz="1100" b="1" dirty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NO.1</a:t>
                </a:r>
                <a:endParaRPr lang="ja-JP" altLang="en-US" sz="1100" b="1" dirty="0">
                  <a:solidFill>
                    <a:srgbClr val="0033CC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pic>
            <p:nvPicPr>
              <p:cNvPr id="172" name="図 17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84326" y="5594511"/>
                <a:ext cx="827020" cy="265554"/>
              </a:xfrm>
              <a:prstGeom prst="rect">
                <a:avLst/>
              </a:prstGeom>
            </p:spPr>
          </p:pic>
          <p:sp>
            <p:nvSpPr>
              <p:cNvPr id="174" name="テキスト ボックス 173"/>
              <p:cNvSpPr txBox="1"/>
              <p:nvPr/>
            </p:nvSpPr>
            <p:spPr>
              <a:xfrm>
                <a:off x="3399938" y="4273178"/>
                <a:ext cx="1246797" cy="300234"/>
              </a:xfrm>
              <a:prstGeom prst="rect">
                <a:avLst/>
              </a:prstGeom>
              <a:noFill/>
            </p:spPr>
            <p:txBody>
              <a:bodyPr wrap="none" lIns="83969" tIns="41985" rIns="83969" bIns="41985" rtlCol="0">
                <a:spAutoFit/>
              </a:bodyPr>
              <a:lstStyle/>
              <a:p>
                <a:pPr algn="ctr"/>
                <a:r>
                  <a:rPr lang="ja-JP" altLang="en-US" sz="14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宇賀耶　早紀</a:t>
                </a:r>
                <a:endParaRPr kumimoji="1" lang="en-US" altLang="ja-JP" sz="1400" dirty="0" smtClean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cxnSp>
            <p:nvCxnSpPr>
              <p:cNvPr id="175" name="直線コネクタ 174"/>
              <p:cNvCxnSpPr/>
              <p:nvPr/>
            </p:nvCxnSpPr>
            <p:spPr>
              <a:xfrm>
                <a:off x="3368943" y="4561210"/>
                <a:ext cx="1346882" cy="0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6" name="テキスト ボックス 175"/>
              <p:cNvSpPr txBox="1"/>
              <p:nvPr/>
            </p:nvSpPr>
            <p:spPr>
              <a:xfrm>
                <a:off x="3246187" y="4858631"/>
                <a:ext cx="1049769" cy="238678"/>
              </a:xfrm>
              <a:prstGeom prst="rect">
                <a:avLst/>
              </a:prstGeom>
              <a:noFill/>
            </p:spPr>
            <p:txBody>
              <a:bodyPr wrap="square" lIns="83969" tIns="41985" rIns="83969" bIns="41985" rtlCol="0">
                <a:spAutoFit/>
              </a:bodyPr>
              <a:lstStyle/>
              <a:p>
                <a:r>
                  <a:rPr lang="en-US" altLang="ja-JP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【</a:t>
                </a:r>
                <a:r>
                  <a:rPr lang="ja-JP" altLang="en-US" sz="10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主</a:t>
                </a:r>
                <a:r>
                  <a:rPr lang="ja-JP" altLang="en-US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な</a:t>
                </a:r>
                <a:r>
                  <a:rPr lang="ja-JP" altLang="en-US" sz="10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成績</a:t>
                </a:r>
                <a:r>
                  <a:rPr lang="en-US" altLang="ja-JP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】</a:t>
                </a:r>
                <a:endParaRPr lang="ja-JP" altLang="en-US" sz="1000" dirty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177" name="テキスト ボックス 176"/>
              <p:cNvSpPr txBox="1"/>
              <p:nvPr/>
            </p:nvSpPr>
            <p:spPr>
              <a:xfrm>
                <a:off x="3332191" y="5097309"/>
                <a:ext cx="1654469" cy="361789"/>
              </a:xfrm>
              <a:prstGeom prst="rect">
                <a:avLst/>
              </a:prstGeom>
              <a:noFill/>
            </p:spPr>
            <p:txBody>
              <a:bodyPr wrap="square" lIns="83969" tIns="41985" rIns="83969" bIns="41985" rtlCol="0">
                <a:spAutoFit/>
              </a:bodyPr>
              <a:lstStyle/>
              <a:p>
                <a:r>
                  <a:rPr lang="ja-JP" altLang="en-US" sz="9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第</a:t>
                </a:r>
                <a:r>
                  <a:rPr lang="en-US" altLang="ja-JP" sz="9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23</a:t>
                </a:r>
                <a:r>
                  <a:rPr lang="ja-JP" altLang="en-US" sz="9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回夏季デフリンピック　</a:t>
                </a:r>
              </a:p>
              <a:p>
                <a:r>
                  <a:rPr lang="ja-JP" altLang="en-US" sz="9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女子バレーボール金メダル</a:t>
                </a:r>
              </a:p>
            </p:txBody>
          </p:sp>
          <p:sp>
            <p:nvSpPr>
              <p:cNvPr id="178" name="正方形/長方形 177"/>
              <p:cNvSpPr/>
              <p:nvPr/>
            </p:nvSpPr>
            <p:spPr>
              <a:xfrm>
                <a:off x="1943348" y="4035898"/>
                <a:ext cx="2971304" cy="1834204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83969" tIns="41985" rIns="83969" bIns="41985"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179" name="図 178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85802" y="4415013"/>
                <a:ext cx="1229356" cy="1212161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182" name="正方形/長方形 181"/>
              <p:cNvSpPr/>
              <p:nvPr/>
            </p:nvSpPr>
            <p:spPr>
              <a:xfrm>
                <a:off x="1952219" y="4035946"/>
                <a:ext cx="70529" cy="1834156"/>
              </a:xfrm>
              <a:prstGeom prst="rect">
                <a:avLst/>
              </a:prstGeom>
              <a:gradFill flip="none" rotWithShape="1">
                <a:gsLst>
                  <a:gs pos="0">
                    <a:srgbClr val="0000FF">
                      <a:shade val="30000"/>
                      <a:satMod val="115000"/>
                    </a:srgbClr>
                  </a:gs>
                  <a:gs pos="50000">
                    <a:srgbClr val="0000FF">
                      <a:shade val="67500"/>
                      <a:satMod val="115000"/>
                    </a:srgbClr>
                  </a:gs>
                  <a:gs pos="100000">
                    <a:srgbClr val="0000FF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n>
                    <a:solidFill>
                      <a:srgbClr val="0033CC"/>
                    </a:solidFill>
                  </a:ln>
                  <a:solidFill>
                    <a:srgbClr val="0033CC"/>
                  </a:solidFill>
                </a:endParaRPr>
              </a:p>
            </p:txBody>
          </p:sp>
          <p:cxnSp>
            <p:nvCxnSpPr>
              <p:cNvPr id="183" name="直線コネクタ 182"/>
              <p:cNvCxnSpPr/>
              <p:nvPr/>
            </p:nvCxnSpPr>
            <p:spPr>
              <a:xfrm>
                <a:off x="2053089" y="4035897"/>
                <a:ext cx="75" cy="1834205"/>
              </a:xfrm>
              <a:prstGeom prst="line">
                <a:avLst/>
              </a:prstGeom>
              <a:ln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2" name="テキスト ボックス 161"/>
            <p:cNvSpPr txBox="1"/>
            <p:nvPr/>
          </p:nvSpPr>
          <p:spPr>
            <a:xfrm>
              <a:off x="1997661" y="867516"/>
              <a:ext cx="1249398" cy="238678"/>
            </a:xfrm>
            <a:prstGeom prst="rect">
              <a:avLst/>
            </a:prstGeom>
            <a:noFill/>
          </p:spPr>
          <p:txBody>
            <a:bodyPr wrap="square" lIns="83969" tIns="41985" rIns="83969" bIns="41985" rtlCol="0">
              <a:spAutoFit/>
            </a:bodyPr>
            <a:lstStyle/>
            <a:p>
              <a:r>
                <a:rPr lang="ja-JP" altLang="en-US" sz="1000" dirty="0" smtClean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rPr>
                <a:t>（バレーボール）</a:t>
              </a:r>
              <a:endParaRPr lang="ja-JP" altLang="en-US" sz="1000" dirty="0">
                <a:ln w="3175">
                  <a:solidFill>
                    <a:schemeClr val="tx1"/>
                  </a:solidFill>
                </a:ln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grpSp>
        <p:nvGrpSpPr>
          <p:cNvPr id="188" name="グループ化 187"/>
          <p:cNvGrpSpPr/>
          <p:nvPr/>
        </p:nvGrpSpPr>
        <p:grpSpPr>
          <a:xfrm>
            <a:off x="3434388" y="367215"/>
            <a:ext cx="3104556" cy="1834205"/>
            <a:chOff x="457696" y="363196"/>
            <a:chExt cx="3104556" cy="1834205"/>
          </a:xfrm>
        </p:grpSpPr>
        <p:grpSp>
          <p:nvGrpSpPr>
            <p:cNvPr id="189" name="グループ化 188"/>
            <p:cNvGrpSpPr/>
            <p:nvPr/>
          </p:nvGrpSpPr>
          <p:grpSpPr>
            <a:xfrm>
              <a:off x="457696" y="363196"/>
              <a:ext cx="3104556" cy="1834205"/>
              <a:chOff x="1943348" y="4035897"/>
              <a:chExt cx="3104556" cy="1834205"/>
            </a:xfrm>
          </p:grpSpPr>
          <p:sp>
            <p:nvSpPr>
              <p:cNvPr id="191" name="正方形/長方形 190"/>
              <p:cNvSpPr/>
              <p:nvPr/>
            </p:nvSpPr>
            <p:spPr>
              <a:xfrm>
                <a:off x="2060848" y="4035897"/>
                <a:ext cx="2853804" cy="21390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83969" tIns="41985" rIns="83969" bIns="41985" rtlCol="0" anchor="t"/>
              <a:lstStyle/>
              <a:p>
                <a:pPr algn="ctr"/>
                <a:r>
                  <a:rPr lang="ja-JP" altLang="en-US" sz="1100" b="1" dirty="0" err="1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大阪府障がい</a:t>
                </a:r>
                <a:r>
                  <a:rPr lang="ja-JP" altLang="en-US" sz="1100" b="1" dirty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者スポーツ応援団員　</a:t>
                </a:r>
                <a:r>
                  <a:rPr lang="en-US" altLang="ja-JP" sz="1100" b="1" dirty="0" smtClean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NO.</a:t>
                </a:r>
                <a:r>
                  <a:rPr lang="ja-JP" altLang="en-US" sz="1100" b="1" dirty="0" smtClean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２</a:t>
                </a:r>
                <a:endParaRPr lang="ja-JP" altLang="en-US" sz="1100" b="1" dirty="0">
                  <a:solidFill>
                    <a:srgbClr val="0033CC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pic>
            <p:nvPicPr>
              <p:cNvPr id="192" name="図 19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84326" y="5594511"/>
                <a:ext cx="827020" cy="265554"/>
              </a:xfrm>
              <a:prstGeom prst="rect">
                <a:avLst/>
              </a:prstGeom>
            </p:spPr>
          </p:pic>
          <p:sp>
            <p:nvSpPr>
              <p:cNvPr id="193" name="テキスト ボックス 192"/>
              <p:cNvSpPr txBox="1"/>
              <p:nvPr/>
            </p:nvSpPr>
            <p:spPr>
              <a:xfrm>
                <a:off x="3489707" y="4273178"/>
                <a:ext cx="1067260" cy="300234"/>
              </a:xfrm>
              <a:prstGeom prst="rect">
                <a:avLst/>
              </a:prstGeom>
              <a:noFill/>
            </p:spPr>
            <p:txBody>
              <a:bodyPr wrap="none" lIns="83969" tIns="41985" rIns="83969" bIns="41985" rtlCol="0">
                <a:spAutoFit/>
              </a:bodyPr>
              <a:lstStyle/>
              <a:p>
                <a:pPr algn="ctr"/>
                <a:r>
                  <a:rPr lang="ja-JP" altLang="en-US" sz="14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上山　友裕</a:t>
                </a:r>
                <a:endParaRPr kumimoji="1" lang="en-US" altLang="ja-JP" sz="1400" dirty="0" smtClean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cxnSp>
            <p:nvCxnSpPr>
              <p:cNvPr id="194" name="直線コネクタ 193"/>
              <p:cNvCxnSpPr/>
              <p:nvPr/>
            </p:nvCxnSpPr>
            <p:spPr>
              <a:xfrm>
                <a:off x="3368943" y="4561210"/>
                <a:ext cx="1346882" cy="0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95" name="テキスト ボックス 194"/>
              <p:cNvSpPr txBox="1"/>
              <p:nvPr/>
            </p:nvSpPr>
            <p:spPr>
              <a:xfrm>
                <a:off x="3246187" y="4714615"/>
                <a:ext cx="1049769" cy="238678"/>
              </a:xfrm>
              <a:prstGeom prst="rect">
                <a:avLst/>
              </a:prstGeom>
              <a:noFill/>
            </p:spPr>
            <p:txBody>
              <a:bodyPr wrap="square" lIns="83969" tIns="41985" rIns="83969" bIns="41985" rtlCol="0">
                <a:spAutoFit/>
              </a:bodyPr>
              <a:lstStyle/>
              <a:p>
                <a:r>
                  <a:rPr lang="en-US" altLang="ja-JP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【</a:t>
                </a:r>
                <a:r>
                  <a:rPr lang="ja-JP" altLang="en-US" sz="10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主</a:t>
                </a:r>
                <a:r>
                  <a:rPr lang="ja-JP" altLang="en-US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な</a:t>
                </a:r>
                <a:r>
                  <a:rPr lang="ja-JP" altLang="en-US" sz="10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成績</a:t>
                </a:r>
                <a:r>
                  <a:rPr lang="en-US" altLang="ja-JP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】</a:t>
                </a:r>
                <a:endParaRPr lang="ja-JP" altLang="en-US" sz="1000" dirty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196" name="テキスト ボックス 195"/>
              <p:cNvSpPr txBox="1"/>
              <p:nvPr/>
            </p:nvSpPr>
            <p:spPr>
              <a:xfrm>
                <a:off x="3227988" y="4886362"/>
                <a:ext cx="1819916" cy="777287"/>
              </a:xfrm>
              <a:prstGeom prst="rect">
                <a:avLst/>
              </a:prstGeom>
              <a:noFill/>
            </p:spPr>
            <p:txBody>
              <a:bodyPr wrap="square" lIns="83969" tIns="41985" rIns="83969" bIns="41985" rtlCol="0">
                <a:spAutoFit/>
              </a:bodyPr>
              <a:lstStyle/>
              <a:p>
                <a:r>
                  <a:rPr lang="ja-JP" altLang="en-US" sz="9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リオパラリンピック</a:t>
                </a:r>
                <a:endParaRPr lang="ja-JP" altLang="en-US" sz="900" dirty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r>
                  <a:rPr lang="ja-JP" altLang="en-US" sz="9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　　　　リカーブ</a:t>
                </a:r>
                <a:r>
                  <a:rPr lang="ja-JP" altLang="en-US" sz="9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個人７位入賞</a:t>
                </a:r>
              </a:p>
              <a:p>
                <a:r>
                  <a:rPr lang="ja-JP" altLang="en-US" sz="9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ジャカルタアジアパラ競技大会</a:t>
                </a:r>
              </a:p>
              <a:p>
                <a:r>
                  <a:rPr lang="ja-JP" altLang="en-US" sz="9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　　　　リカーブ</a:t>
                </a:r>
                <a:r>
                  <a:rPr lang="en-US" altLang="ja-JP" sz="9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MIX</a:t>
                </a:r>
                <a:r>
                  <a:rPr lang="ja-JP" altLang="en-US" sz="9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銀メダル</a:t>
                </a:r>
              </a:p>
              <a:p>
                <a:r>
                  <a:rPr lang="ja-JP" altLang="en-US" sz="9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国内</a:t>
                </a:r>
                <a:r>
                  <a:rPr lang="en-US" altLang="ja-JP" sz="9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2016</a:t>
                </a:r>
                <a:r>
                  <a:rPr lang="ja-JP" altLang="en-US" sz="9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年～</a:t>
                </a:r>
                <a:r>
                  <a:rPr lang="ja-JP" altLang="en-US" sz="9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無敗</a:t>
                </a:r>
                <a:endParaRPr lang="ja-JP" altLang="en-US" sz="900" dirty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197" name="正方形/長方形 196"/>
              <p:cNvSpPr/>
              <p:nvPr/>
            </p:nvSpPr>
            <p:spPr>
              <a:xfrm>
                <a:off x="1943348" y="4035898"/>
                <a:ext cx="2971304" cy="1834204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83969" tIns="41985" rIns="83969" bIns="41985"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198" name="図 197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15863" y="4369609"/>
                <a:ext cx="1155029" cy="1349334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199" name="正方形/長方形 198"/>
              <p:cNvSpPr/>
              <p:nvPr/>
            </p:nvSpPr>
            <p:spPr>
              <a:xfrm>
                <a:off x="1952219" y="4035946"/>
                <a:ext cx="70529" cy="1834156"/>
              </a:xfrm>
              <a:prstGeom prst="rect">
                <a:avLst/>
              </a:prstGeom>
              <a:gradFill flip="none" rotWithShape="1">
                <a:gsLst>
                  <a:gs pos="0">
                    <a:srgbClr val="0000FF">
                      <a:shade val="30000"/>
                      <a:satMod val="115000"/>
                    </a:srgbClr>
                  </a:gs>
                  <a:gs pos="50000">
                    <a:srgbClr val="0000FF">
                      <a:shade val="67500"/>
                      <a:satMod val="115000"/>
                    </a:srgbClr>
                  </a:gs>
                  <a:gs pos="100000">
                    <a:srgbClr val="0000FF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n>
                    <a:solidFill>
                      <a:srgbClr val="0033CC"/>
                    </a:solidFill>
                  </a:ln>
                  <a:solidFill>
                    <a:srgbClr val="0033CC"/>
                  </a:solidFill>
                </a:endParaRPr>
              </a:p>
            </p:txBody>
          </p:sp>
          <p:cxnSp>
            <p:nvCxnSpPr>
              <p:cNvPr id="200" name="直線コネクタ 199"/>
              <p:cNvCxnSpPr/>
              <p:nvPr/>
            </p:nvCxnSpPr>
            <p:spPr>
              <a:xfrm>
                <a:off x="2053089" y="4035897"/>
                <a:ext cx="75" cy="1834205"/>
              </a:xfrm>
              <a:prstGeom prst="line">
                <a:avLst/>
              </a:prstGeom>
              <a:ln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0" name="テキスト ボックス 189"/>
            <p:cNvSpPr txBox="1"/>
            <p:nvPr/>
          </p:nvSpPr>
          <p:spPr>
            <a:xfrm>
              <a:off x="1997661" y="867516"/>
              <a:ext cx="1249398" cy="238678"/>
            </a:xfrm>
            <a:prstGeom prst="rect">
              <a:avLst/>
            </a:prstGeom>
            <a:noFill/>
          </p:spPr>
          <p:txBody>
            <a:bodyPr wrap="square" lIns="83969" tIns="41985" rIns="83969" bIns="41985" rtlCol="0">
              <a:spAutoFit/>
            </a:bodyPr>
            <a:lstStyle/>
            <a:p>
              <a:r>
                <a:rPr lang="ja-JP" altLang="en-US" sz="1000" dirty="0" smtClean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rPr>
                <a:t>（アーチェリー）</a:t>
              </a:r>
              <a:endParaRPr lang="ja-JP" altLang="en-US" sz="1000" dirty="0">
                <a:ln w="3175">
                  <a:solidFill>
                    <a:schemeClr val="tx1"/>
                  </a:solidFill>
                </a:ln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grpSp>
        <p:nvGrpSpPr>
          <p:cNvPr id="201" name="グループ化 200"/>
          <p:cNvGrpSpPr/>
          <p:nvPr/>
        </p:nvGrpSpPr>
        <p:grpSpPr>
          <a:xfrm>
            <a:off x="464046" y="2195488"/>
            <a:ext cx="3128020" cy="1834205"/>
            <a:chOff x="457696" y="363196"/>
            <a:chExt cx="3128020" cy="1834205"/>
          </a:xfrm>
        </p:grpSpPr>
        <p:grpSp>
          <p:nvGrpSpPr>
            <p:cNvPr id="202" name="グループ化 201"/>
            <p:cNvGrpSpPr/>
            <p:nvPr/>
          </p:nvGrpSpPr>
          <p:grpSpPr>
            <a:xfrm>
              <a:off x="457696" y="363196"/>
              <a:ext cx="3128020" cy="1834205"/>
              <a:chOff x="1943348" y="4035897"/>
              <a:chExt cx="3128020" cy="1834205"/>
            </a:xfrm>
          </p:grpSpPr>
          <p:sp>
            <p:nvSpPr>
              <p:cNvPr id="204" name="正方形/長方形 203"/>
              <p:cNvSpPr/>
              <p:nvPr/>
            </p:nvSpPr>
            <p:spPr>
              <a:xfrm>
                <a:off x="2060848" y="4035897"/>
                <a:ext cx="2853804" cy="21390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83969" tIns="41985" rIns="83969" bIns="41985" rtlCol="0" anchor="t"/>
              <a:lstStyle/>
              <a:p>
                <a:pPr algn="ctr"/>
                <a:r>
                  <a:rPr lang="ja-JP" altLang="en-US" sz="1100" b="1" dirty="0" err="1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大阪府障がい</a:t>
                </a:r>
                <a:r>
                  <a:rPr lang="ja-JP" altLang="en-US" sz="1100" b="1" dirty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者スポーツ応援団員　</a:t>
                </a:r>
                <a:r>
                  <a:rPr lang="en-US" altLang="ja-JP" sz="1100" b="1" dirty="0" smtClean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NO.</a:t>
                </a:r>
                <a:r>
                  <a:rPr lang="ja-JP" altLang="en-US" sz="1100" b="1" dirty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３</a:t>
                </a:r>
              </a:p>
            </p:txBody>
          </p:sp>
          <p:pic>
            <p:nvPicPr>
              <p:cNvPr id="205" name="図 20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84326" y="5594511"/>
                <a:ext cx="827020" cy="265554"/>
              </a:xfrm>
              <a:prstGeom prst="rect">
                <a:avLst/>
              </a:prstGeom>
            </p:spPr>
          </p:pic>
          <p:sp>
            <p:nvSpPr>
              <p:cNvPr id="206" name="テキスト ボックス 205"/>
              <p:cNvSpPr txBox="1"/>
              <p:nvPr/>
            </p:nvSpPr>
            <p:spPr>
              <a:xfrm>
                <a:off x="3579474" y="4273178"/>
                <a:ext cx="887723" cy="300234"/>
              </a:xfrm>
              <a:prstGeom prst="rect">
                <a:avLst/>
              </a:prstGeom>
              <a:noFill/>
            </p:spPr>
            <p:txBody>
              <a:bodyPr wrap="none" lIns="83969" tIns="41985" rIns="83969" bIns="41985" rtlCol="0">
                <a:spAutoFit/>
              </a:bodyPr>
              <a:lstStyle/>
              <a:p>
                <a:pPr algn="ctr"/>
                <a:r>
                  <a:rPr lang="ja-JP" altLang="en-US" sz="14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江口　舞</a:t>
                </a:r>
                <a:endParaRPr kumimoji="1" lang="en-US" altLang="ja-JP" sz="1400" dirty="0" smtClean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cxnSp>
            <p:nvCxnSpPr>
              <p:cNvPr id="207" name="直線コネクタ 206"/>
              <p:cNvCxnSpPr/>
              <p:nvPr/>
            </p:nvCxnSpPr>
            <p:spPr>
              <a:xfrm>
                <a:off x="3368943" y="4561210"/>
                <a:ext cx="1346882" cy="0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8" name="テキスト ボックス 207"/>
              <p:cNvSpPr txBox="1"/>
              <p:nvPr/>
            </p:nvSpPr>
            <p:spPr>
              <a:xfrm>
                <a:off x="3246187" y="4809277"/>
                <a:ext cx="1049769" cy="238678"/>
              </a:xfrm>
              <a:prstGeom prst="rect">
                <a:avLst/>
              </a:prstGeom>
              <a:noFill/>
            </p:spPr>
            <p:txBody>
              <a:bodyPr wrap="square" lIns="83969" tIns="41985" rIns="83969" bIns="41985" rtlCol="0">
                <a:spAutoFit/>
              </a:bodyPr>
              <a:lstStyle/>
              <a:p>
                <a:r>
                  <a:rPr lang="en-US" altLang="ja-JP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【</a:t>
                </a:r>
                <a:r>
                  <a:rPr lang="ja-JP" altLang="en-US" sz="10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主</a:t>
                </a:r>
                <a:r>
                  <a:rPr lang="ja-JP" altLang="en-US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な</a:t>
                </a:r>
                <a:r>
                  <a:rPr lang="ja-JP" altLang="en-US" sz="10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成績</a:t>
                </a:r>
                <a:r>
                  <a:rPr lang="en-US" altLang="ja-JP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】</a:t>
                </a:r>
                <a:endParaRPr lang="ja-JP" altLang="en-US" sz="1000" dirty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09" name="テキスト ボックス 208"/>
              <p:cNvSpPr txBox="1"/>
              <p:nvPr/>
            </p:nvSpPr>
            <p:spPr>
              <a:xfrm>
                <a:off x="3161427" y="5101077"/>
                <a:ext cx="1909941" cy="477205"/>
              </a:xfrm>
              <a:prstGeom prst="rect">
                <a:avLst/>
              </a:prstGeom>
              <a:noFill/>
            </p:spPr>
            <p:txBody>
              <a:bodyPr wrap="square" lIns="83969" tIns="41985" rIns="83969" bIns="41985" rtlCol="0">
                <a:spAutoFit/>
              </a:bodyPr>
              <a:lstStyle/>
              <a:p>
                <a:r>
                  <a:rPr lang="ja-JP" altLang="en-US" sz="85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第</a:t>
                </a:r>
                <a:r>
                  <a:rPr lang="en-US" altLang="ja-JP" sz="85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17</a:t>
                </a:r>
                <a:r>
                  <a:rPr lang="ja-JP" altLang="en-US" sz="85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・</a:t>
                </a:r>
                <a:r>
                  <a:rPr lang="en-US" altLang="ja-JP" sz="85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18</a:t>
                </a:r>
                <a:r>
                  <a:rPr lang="ja-JP" altLang="en-US" sz="85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回</a:t>
                </a:r>
                <a:r>
                  <a:rPr lang="ja-JP" altLang="en-US" sz="85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全国障害者</a:t>
                </a:r>
                <a:r>
                  <a:rPr lang="ja-JP" altLang="en-US" sz="85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スポーツ 大会アーチェリー大阪府</a:t>
                </a:r>
                <a:r>
                  <a:rPr lang="ja-JP" altLang="en-US" sz="85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代表</a:t>
                </a:r>
              </a:p>
              <a:p>
                <a:endParaRPr lang="ja-JP" altLang="en-US" sz="850" dirty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10" name="正方形/長方形 209"/>
              <p:cNvSpPr/>
              <p:nvPr/>
            </p:nvSpPr>
            <p:spPr>
              <a:xfrm>
                <a:off x="1943348" y="4035898"/>
                <a:ext cx="2971304" cy="1834204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83969" tIns="41985" rIns="83969" bIns="41985"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211" name="図 210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27598" y="4382309"/>
                <a:ext cx="1092770" cy="1349334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212" name="正方形/長方形 211"/>
              <p:cNvSpPr/>
              <p:nvPr/>
            </p:nvSpPr>
            <p:spPr>
              <a:xfrm>
                <a:off x="1952219" y="4035946"/>
                <a:ext cx="70529" cy="1834156"/>
              </a:xfrm>
              <a:prstGeom prst="rect">
                <a:avLst/>
              </a:prstGeom>
              <a:gradFill flip="none" rotWithShape="1">
                <a:gsLst>
                  <a:gs pos="0">
                    <a:srgbClr val="0000FF">
                      <a:shade val="30000"/>
                      <a:satMod val="115000"/>
                    </a:srgbClr>
                  </a:gs>
                  <a:gs pos="50000">
                    <a:srgbClr val="0000FF">
                      <a:shade val="67500"/>
                      <a:satMod val="115000"/>
                    </a:srgbClr>
                  </a:gs>
                  <a:gs pos="100000">
                    <a:srgbClr val="0000FF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n>
                    <a:solidFill>
                      <a:srgbClr val="0033CC"/>
                    </a:solidFill>
                  </a:ln>
                  <a:solidFill>
                    <a:srgbClr val="0033CC"/>
                  </a:solidFill>
                </a:endParaRPr>
              </a:p>
            </p:txBody>
          </p:sp>
          <p:cxnSp>
            <p:nvCxnSpPr>
              <p:cNvPr id="213" name="直線コネクタ 212"/>
              <p:cNvCxnSpPr/>
              <p:nvPr/>
            </p:nvCxnSpPr>
            <p:spPr>
              <a:xfrm>
                <a:off x="2053089" y="4035897"/>
                <a:ext cx="75" cy="1834205"/>
              </a:xfrm>
              <a:prstGeom prst="line">
                <a:avLst/>
              </a:prstGeom>
              <a:ln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3" name="テキスト ボックス 202"/>
            <p:cNvSpPr txBox="1"/>
            <p:nvPr/>
          </p:nvSpPr>
          <p:spPr>
            <a:xfrm>
              <a:off x="1997661" y="867516"/>
              <a:ext cx="1249398" cy="238678"/>
            </a:xfrm>
            <a:prstGeom prst="rect">
              <a:avLst/>
            </a:prstGeom>
            <a:noFill/>
          </p:spPr>
          <p:txBody>
            <a:bodyPr wrap="square" lIns="83969" tIns="41985" rIns="83969" bIns="41985" rtlCol="0">
              <a:spAutoFit/>
            </a:bodyPr>
            <a:lstStyle/>
            <a:p>
              <a:r>
                <a:rPr lang="ja-JP" altLang="en-US" sz="1000" dirty="0" smtClean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rPr>
                <a:t>（アーチェリー）</a:t>
              </a:r>
              <a:endParaRPr lang="ja-JP" altLang="en-US" sz="1000" dirty="0">
                <a:ln w="3175">
                  <a:solidFill>
                    <a:schemeClr val="tx1"/>
                  </a:solidFill>
                </a:ln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grpSp>
        <p:nvGrpSpPr>
          <p:cNvPr id="214" name="グループ化 213"/>
          <p:cNvGrpSpPr/>
          <p:nvPr/>
        </p:nvGrpSpPr>
        <p:grpSpPr>
          <a:xfrm>
            <a:off x="3433477" y="2200621"/>
            <a:ext cx="3014955" cy="1834205"/>
            <a:chOff x="457696" y="363196"/>
            <a:chExt cx="3014955" cy="1834205"/>
          </a:xfrm>
        </p:grpSpPr>
        <p:grpSp>
          <p:nvGrpSpPr>
            <p:cNvPr id="215" name="グループ化 214"/>
            <p:cNvGrpSpPr/>
            <p:nvPr/>
          </p:nvGrpSpPr>
          <p:grpSpPr>
            <a:xfrm>
              <a:off x="457696" y="363196"/>
              <a:ext cx="3014955" cy="1834205"/>
              <a:chOff x="1943348" y="4035897"/>
              <a:chExt cx="3014955" cy="1834205"/>
            </a:xfrm>
          </p:grpSpPr>
          <p:sp>
            <p:nvSpPr>
              <p:cNvPr id="217" name="正方形/長方形 216"/>
              <p:cNvSpPr/>
              <p:nvPr/>
            </p:nvSpPr>
            <p:spPr>
              <a:xfrm>
                <a:off x="2060848" y="4035897"/>
                <a:ext cx="2853804" cy="21390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83969" tIns="41985" rIns="83969" bIns="41985" rtlCol="0" anchor="t"/>
              <a:lstStyle/>
              <a:p>
                <a:pPr algn="ctr"/>
                <a:r>
                  <a:rPr lang="ja-JP" altLang="en-US" sz="1100" b="1" dirty="0" err="1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大阪府障がい</a:t>
                </a:r>
                <a:r>
                  <a:rPr lang="ja-JP" altLang="en-US" sz="1100" b="1" dirty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者スポーツ応援団員　</a:t>
                </a:r>
                <a:r>
                  <a:rPr lang="en-US" altLang="ja-JP" sz="1100" b="1" dirty="0" smtClean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NO.4</a:t>
                </a:r>
                <a:endParaRPr lang="ja-JP" altLang="en-US" sz="1100" b="1" dirty="0">
                  <a:solidFill>
                    <a:srgbClr val="0033CC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pic>
            <p:nvPicPr>
              <p:cNvPr id="218" name="図 21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84326" y="5594511"/>
                <a:ext cx="827020" cy="265554"/>
              </a:xfrm>
              <a:prstGeom prst="rect">
                <a:avLst/>
              </a:prstGeom>
            </p:spPr>
          </p:pic>
          <p:sp>
            <p:nvSpPr>
              <p:cNvPr id="219" name="テキスト ボックス 218"/>
              <p:cNvSpPr txBox="1"/>
              <p:nvPr/>
            </p:nvSpPr>
            <p:spPr>
              <a:xfrm>
                <a:off x="3399937" y="4273178"/>
                <a:ext cx="1246796" cy="300234"/>
              </a:xfrm>
              <a:prstGeom prst="rect">
                <a:avLst/>
              </a:prstGeom>
              <a:noFill/>
            </p:spPr>
            <p:txBody>
              <a:bodyPr wrap="none" lIns="83969" tIns="41985" rIns="83969" bIns="41985" rtlCol="0">
                <a:spAutoFit/>
              </a:bodyPr>
              <a:lstStyle/>
              <a:p>
                <a:pPr algn="ctr"/>
                <a:r>
                  <a:rPr lang="ja-JP" altLang="en-US" sz="14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宜</a:t>
                </a:r>
                <a:r>
                  <a:rPr lang="ja-JP" altLang="en-US" sz="14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保　</a:t>
                </a:r>
                <a:r>
                  <a:rPr lang="ja-JP" altLang="en-US" sz="14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十三夫</a:t>
                </a:r>
                <a:endParaRPr kumimoji="1" lang="en-US" altLang="ja-JP" sz="1400" dirty="0" smtClean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cxnSp>
            <p:nvCxnSpPr>
              <p:cNvPr id="220" name="直線コネクタ 219"/>
              <p:cNvCxnSpPr/>
              <p:nvPr/>
            </p:nvCxnSpPr>
            <p:spPr>
              <a:xfrm>
                <a:off x="3368943" y="4561210"/>
                <a:ext cx="1346882" cy="0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21" name="テキスト ボックス 220"/>
              <p:cNvSpPr txBox="1"/>
              <p:nvPr/>
            </p:nvSpPr>
            <p:spPr>
              <a:xfrm>
                <a:off x="3246187" y="4809277"/>
                <a:ext cx="1049769" cy="238678"/>
              </a:xfrm>
              <a:prstGeom prst="rect">
                <a:avLst/>
              </a:prstGeom>
              <a:noFill/>
            </p:spPr>
            <p:txBody>
              <a:bodyPr wrap="square" lIns="83969" tIns="41985" rIns="83969" bIns="41985" rtlCol="0">
                <a:spAutoFit/>
              </a:bodyPr>
              <a:lstStyle/>
              <a:p>
                <a:r>
                  <a:rPr lang="en-US" altLang="ja-JP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【</a:t>
                </a:r>
                <a:r>
                  <a:rPr lang="ja-JP" altLang="en-US" sz="10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主</a:t>
                </a:r>
                <a:r>
                  <a:rPr lang="ja-JP" altLang="en-US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な</a:t>
                </a:r>
                <a:r>
                  <a:rPr lang="ja-JP" altLang="en-US" sz="10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成績</a:t>
                </a:r>
                <a:r>
                  <a:rPr lang="en-US" altLang="ja-JP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】</a:t>
                </a:r>
                <a:endParaRPr lang="ja-JP" altLang="en-US" sz="1000" dirty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22" name="テキスト ボックス 221"/>
              <p:cNvSpPr txBox="1"/>
              <p:nvPr/>
            </p:nvSpPr>
            <p:spPr>
              <a:xfrm>
                <a:off x="3344848" y="5049281"/>
                <a:ext cx="1613455" cy="361789"/>
              </a:xfrm>
              <a:prstGeom prst="rect">
                <a:avLst/>
              </a:prstGeom>
              <a:noFill/>
            </p:spPr>
            <p:txBody>
              <a:bodyPr wrap="square" lIns="83969" tIns="41985" rIns="83969" bIns="41985" rtlCol="0">
                <a:spAutoFit/>
              </a:bodyPr>
              <a:lstStyle/>
              <a:p>
                <a:r>
                  <a:rPr lang="ja-JP" altLang="en-US" sz="9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第１回日本ボッチャ選手権</a:t>
                </a:r>
                <a:r>
                  <a:rPr lang="ja-JP" altLang="en-US" sz="9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大会　　　　　　　　優勝</a:t>
                </a:r>
                <a:endParaRPr lang="ja-JP" altLang="en-US" sz="900" dirty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23" name="正方形/長方形 222"/>
              <p:cNvSpPr/>
              <p:nvPr/>
            </p:nvSpPr>
            <p:spPr>
              <a:xfrm>
                <a:off x="1943348" y="4035898"/>
                <a:ext cx="2971304" cy="1834204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83969" tIns="41985" rIns="83969" bIns="41985"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224" name="図 223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89237" y="4579285"/>
                <a:ext cx="1261250" cy="1137035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225" name="正方形/長方形 224"/>
              <p:cNvSpPr/>
              <p:nvPr/>
            </p:nvSpPr>
            <p:spPr>
              <a:xfrm>
                <a:off x="1952219" y="4035946"/>
                <a:ext cx="70529" cy="1834156"/>
              </a:xfrm>
              <a:prstGeom prst="rect">
                <a:avLst/>
              </a:prstGeom>
              <a:gradFill flip="none" rotWithShape="1">
                <a:gsLst>
                  <a:gs pos="0">
                    <a:srgbClr val="0000FF">
                      <a:shade val="30000"/>
                      <a:satMod val="115000"/>
                    </a:srgbClr>
                  </a:gs>
                  <a:gs pos="50000">
                    <a:srgbClr val="0000FF">
                      <a:shade val="67500"/>
                      <a:satMod val="115000"/>
                    </a:srgbClr>
                  </a:gs>
                  <a:gs pos="100000">
                    <a:srgbClr val="0000FF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n>
                    <a:solidFill>
                      <a:srgbClr val="0033CC"/>
                    </a:solidFill>
                  </a:ln>
                  <a:solidFill>
                    <a:srgbClr val="0033CC"/>
                  </a:solidFill>
                </a:endParaRPr>
              </a:p>
            </p:txBody>
          </p:sp>
          <p:cxnSp>
            <p:nvCxnSpPr>
              <p:cNvPr id="226" name="直線コネクタ 225"/>
              <p:cNvCxnSpPr/>
              <p:nvPr/>
            </p:nvCxnSpPr>
            <p:spPr>
              <a:xfrm>
                <a:off x="2053089" y="4035897"/>
                <a:ext cx="75" cy="1834205"/>
              </a:xfrm>
              <a:prstGeom prst="line">
                <a:avLst/>
              </a:prstGeom>
              <a:ln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6" name="テキスト ボックス 215"/>
            <p:cNvSpPr txBox="1"/>
            <p:nvPr/>
          </p:nvSpPr>
          <p:spPr>
            <a:xfrm>
              <a:off x="1997661" y="867516"/>
              <a:ext cx="1249398" cy="238678"/>
            </a:xfrm>
            <a:prstGeom prst="rect">
              <a:avLst/>
            </a:prstGeom>
            <a:noFill/>
          </p:spPr>
          <p:txBody>
            <a:bodyPr wrap="square" lIns="83969" tIns="41985" rIns="83969" bIns="41985" rtlCol="0">
              <a:spAutoFit/>
            </a:bodyPr>
            <a:lstStyle/>
            <a:p>
              <a:r>
                <a:rPr lang="ja-JP" altLang="en-US" sz="1000" dirty="0" smtClean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rPr>
                <a:t>（</a:t>
              </a:r>
              <a:r>
                <a:rPr lang="ja-JP" altLang="en-US" sz="1000" dirty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rPr>
                <a:t>ボッチャ</a:t>
              </a:r>
              <a:r>
                <a:rPr lang="ja-JP" altLang="en-US" sz="1000" dirty="0" smtClean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rPr>
                <a:t>）</a:t>
              </a:r>
              <a:endParaRPr lang="ja-JP" altLang="en-US" sz="1000" dirty="0">
                <a:ln w="3175">
                  <a:solidFill>
                    <a:schemeClr val="tx1"/>
                  </a:solidFill>
                </a:ln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grpSp>
        <p:nvGrpSpPr>
          <p:cNvPr id="240" name="グループ化 239"/>
          <p:cNvGrpSpPr/>
          <p:nvPr/>
        </p:nvGrpSpPr>
        <p:grpSpPr>
          <a:xfrm>
            <a:off x="476672" y="4032163"/>
            <a:ext cx="3064320" cy="1834205"/>
            <a:chOff x="457696" y="363196"/>
            <a:chExt cx="3064320" cy="1834205"/>
          </a:xfrm>
        </p:grpSpPr>
        <p:grpSp>
          <p:nvGrpSpPr>
            <p:cNvPr id="241" name="グループ化 240"/>
            <p:cNvGrpSpPr/>
            <p:nvPr/>
          </p:nvGrpSpPr>
          <p:grpSpPr>
            <a:xfrm>
              <a:off x="457696" y="363196"/>
              <a:ext cx="3064320" cy="1834205"/>
              <a:chOff x="1943348" y="4035897"/>
              <a:chExt cx="3064320" cy="1834205"/>
            </a:xfrm>
          </p:grpSpPr>
          <p:sp>
            <p:nvSpPr>
              <p:cNvPr id="243" name="正方形/長方形 242"/>
              <p:cNvSpPr/>
              <p:nvPr/>
            </p:nvSpPr>
            <p:spPr>
              <a:xfrm>
                <a:off x="2060848" y="4035897"/>
                <a:ext cx="2853804" cy="21390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83969" tIns="41985" rIns="83969" bIns="41985" rtlCol="0" anchor="t"/>
              <a:lstStyle/>
              <a:p>
                <a:pPr algn="ctr"/>
                <a:r>
                  <a:rPr lang="ja-JP" altLang="en-US" sz="1100" b="1" dirty="0" err="1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大阪府障がい</a:t>
                </a:r>
                <a:r>
                  <a:rPr lang="ja-JP" altLang="en-US" sz="1100" b="1" dirty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者スポーツ応援団員　</a:t>
                </a:r>
                <a:r>
                  <a:rPr lang="en-US" altLang="ja-JP" sz="1100" b="1" dirty="0" smtClean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NO.</a:t>
                </a:r>
                <a:r>
                  <a:rPr lang="ja-JP" altLang="en-US" sz="1100" b="1" dirty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５</a:t>
                </a:r>
              </a:p>
            </p:txBody>
          </p:sp>
          <p:pic>
            <p:nvPicPr>
              <p:cNvPr id="244" name="図 24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84326" y="5594511"/>
                <a:ext cx="827020" cy="265554"/>
              </a:xfrm>
              <a:prstGeom prst="rect">
                <a:avLst/>
              </a:prstGeom>
            </p:spPr>
          </p:pic>
          <p:sp>
            <p:nvSpPr>
              <p:cNvPr id="245" name="テキスト ボックス 244"/>
              <p:cNvSpPr txBox="1"/>
              <p:nvPr/>
            </p:nvSpPr>
            <p:spPr>
              <a:xfrm>
                <a:off x="3489705" y="4273178"/>
                <a:ext cx="1067260" cy="300234"/>
              </a:xfrm>
              <a:prstGeom prst="rect">
                <a:avLst/>
              </a:prstGeom>
              <a:noFill/>
            </p:spPr>
            <p:txBody>
              <a:bodyPr wrap="none" lIns="83969" tIns="41985" rIns="83969" bIns="41985" rtlCol="0">
                <a:spAutoFit/>
              </a:bodyPr>
              <a:lstStyle/>
              <a:p>
                <a:pPr algn="ctr"/>
                <a:r>
                  <a:rPr lang="ja-JP" altLang="en-US" sz="14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畠　奈々子</a:t>
                </a:r>
                <a:endParaRPr kumimoji="1" lang="en-US" altLang="ja-JP" sz="1400" dirty="0" smtClean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cxnSp>
            <p:nvCxnSpPr>
              <p:cNvPr id="246" name="直線コネクタ 245"/>
              <p:cNvCxnSpPr/>
              <p:nvPr/>
            </p:nvCxnSpPr>
            <p:spPr>
              <a:xfrm>
                <a:off x="3368943" y="4561210"/>
                <a:ext cx="1346882" cy="0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47" name="テキスト ボックス 246"/>
              <p:cNvSpPr txBox="1"/>
              <p:nvPr/>
            </p:nvSpPr>
            <p:spPr>
              <a:xfrm>
                <a:off x="3246187" y="4809277"/>
                <a:ext cx="1049769" cy="238678"/>
              </a:xfrm>
              <a:prstGeom prst="rect">
                <a:avLst/>
              </a:prstGeom>
              <a:noFill/>
            </p:spPr>
            <p:txBody>
              <a:bodyPr wrap="square" lIns="83969" tIns="41985" rIns="83969" bIns="41985" rtlCol="0">
                <a:spAutoFit/>
              </a:bodyPr>
              <a:lstStyle/>
              <a:p>
                <a:r>
                  <a:rPr lang="en-US" altLang="ja-JP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【</a:t>
                </a:r>
                <a:r>
                  <a:rPr lang="ja-JP" altLang="en-US" sz="10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主</a:t>
                </a:r>
                <a:r>
                  <a:rPr lang="ja-JP" altLang="en-US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な</a:t>
                </a:r>
                <a:r>
                  <a:rPr lang="ja-JP" altLang="en-US" sz="10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成績</a:t>
                </a:r>
                <a:r>
                  <a:rPr lang="en-US" altLang="ja-JP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】</a:t>
                </a:r>
                <a:endParaRPr lang="ja-JP" altLang="en-US" sz="1000" dirty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48" name="テキスト ボックス 247"/>
              <p:cNvSpPr txBox="1"/>
              <p:nvPr/>
            </p:nvSpPr>
            <p:spPr>
              <a:xfrm>
                <a:off x="3394213" y="5100030"/>
                <a:ext cx="1613455" cy="361789"/>
              </a:xfrm>
              <a:prstGeom prst="rect">
                <a:avLst/>
              </a:prstGeom>
              <a:noFill/>
            </p:spPr>
            <p:txBody>
              <a:bodyPr wrap="square" lIns="83969" tIns="41985" rIns="83969" bIns="41985" rtlCol="0">
                <a:spAutoFit/>
              </a:bodyPr>
              <a:lstStyle/>
              <a:p>
                <a:r>
                  <a:rPr lang="ja-JP" altLang="en-US" sz="9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第</a:t>
                </a:r>
                <a:r>
                  <a:rPr lang="en-US" altLang="ja-JP" sz="9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23</a:t>
                </a:r>
                <a:r>
                  <a:rPr lang="ja-JP" altLang="en-US" sz="9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回夏季デフリンピック　</a:t>
                </a:r>
              </a:p>
              <a:p>
                <a:r>
                  <a:rPr lang="ja-JP" altLang="en-US" sz="9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女子バレーボール金メダル</a:t>
                </a:r>
              </a:p>
            </p:txBody>
          </p:sp>
          <p:sp>
            <p:nvSpPr>
              <p:cNvPr id="249" name="正方形/長方形 248"/>
              <p:cNvSpPr/>
              <p:nvPr/>
            </p:nvSpPr>
            <p:spPr>
              <a:xfrm>
                <a:off x="1943348" y="4035898"/>
                <a:ext cx="2971304" cy="1834204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83969" tIns="41985" rIns="83969" bIns="41985"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250" name="図 249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83403" y="4449237"/>
                <a:ext cx="1278266" cy="1296144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251" name="正方形/長方形 250"/>
              <p:cNvSpPr/>
              <p:nvPr/>
            </p:nvSpPr>
            <p:spPr>
              <a:xfrm>
                <a:off x="1952219" y="4035946"/>
                <a:ext cx="70529" cy="1834156"/>
              </a:xfrm>
              <a:prstGeom prst="rect">
                <a:avLst/>
              </a:prstGeom>
              <a:gradFill flip="none" rotWithShape="1">
                <a:gsLst>
                  <a:gs pos="0">
                    <a:srgbClr val="0000FF">
                      <a:shade val="30000"/>
                      <a:satMod val="115000"/>
                    </a:srgbClr>
                  </a:gs>
                  <a:gs pos="50000">
                    <a:srgbClr val="0000FF">
                      <a:shade val="67500"/>
                      <a:satMod val="115000"/>
                    </a:srgbClr>
                  </a:gs>
                  <a:gs pos="100000">
                    <a:srgbClr val="0000FF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n>
                    <a:solidFill>
                      <a:srgbClr val="0033CC"/>
                    </a:solidFill>
                  </a:ln>
                  <a:solidFill>
                    <a:srgbClr val="0033CC"/>
                  </a:solidFill>
                </a:endParaRPr>
              </a:p>
            </p:txBody>
          </p:sp>
          <p:cxnSp>
            <p:nvCxnSpPr>
              <p:cNvPr id="252" name="直線コネクタ 251"/>
              <p:cNvCxnSpPr/>
              <p:nvPr/>
            </p:nvCxnSpPr>
            <p:spPr>
              <a:xfrm>
                <a:off x="2053089" y="4035897"/>
                <a:ext cx="75" cy="1834205"/>
              </a:xfrm>
              <a:prstGeom prst="line">
                <a:avLst/>
              </a:prstGeom>
              <a:ln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2" name="テキスト ボックス 241"/>
            <p:cNvSpPr txBox="1"/>
            <p:nvPr/>
          </p:nvSpPr>
          <p:spPr>
            <a:xfrm>
              <a:off x="2027053" y="867516"/>
              <a:ext cx="1185923" cy="223289"/>
            </a:xfrm>
            <a:prstGeom prst="rect">
              <a:avLst/>
            </a:prstGeom>
            <a:noFill/>
          </p:spPr>
          <p:txBody>
            <a:bodyPr wrap="square" lIns="83969" tIns="41985" rIns="83969" bIns="41985" rtlCol="0">
              <a:spAutoFit/>
            </a:bodyPr>
            <a:lstStyle/>
            <a:p>
              <a:r>
                <a:rPr lang="ja-JP" altLang="en-US" sz="900" dirty="0" smtClean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rPr>
                <a:t>（バレーボール）</a:t>
              </a:r>
              <a:endParaRPr lang="ja-JP" altLang="en-US" sz="900" dirty="0">
                <a:ln w="3175">
                  <a:solidFill>
                    <a:schemeClr val="tx1"/>
                  </a:solidFill>
                </a:ln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grpSp>
        <p:nvGrpSpPr>
          <p:cNvPr id="253" name="グループ化 252"/>
          <p:cNvGrpSpPr/>
          <p:nvPr/>
        </p:nvGrpSpPr>
        <p:grpSpPr>
          <a:xfrm>
            <a:off x="3429000" y="4054899"/>
            <a:ext cx="3064321" cy="1834205"/>
            <a:chOff x="457696" y="363196"/>
            <a:chExt cx="3064321" cy="1834205"/>
          </a:xfrm>
        </p:grpSpPr>
        <p:grpSp>
          <p:nvGrpSpPr>
            <p:cNvPr id="254" name="グループ化 253"/>
            <p:cNvGrpSpPr/>
            <p:nvPr/>
          </p:nvGrpSpPr>
          <p:grpSpPr>
            <a:xfrm>
              <a:off x="457696" y="363196"/>
              <a:ext cx="3064321" cy="1834205"/>
              <a:chOff x="1943348" y="4035897"/>
              <a:chExt cx="3064321" cy="1834205"/>
            </a:xfrm>
          </p:grpSpPr>
          <p:sp>
            <p:nvSpPr>
              <p:cNvPr id="256" name="正方形/長方形 255"/>
              <p:cNvSpPr/>
              <p:nvPr/>
            </p:nvSpPr>
            <p:spPr>
              <a:xfrm>
                <a:off x="2060848" y="4035897"/>
                <a:ext cx="2853804" cy="21390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83969" tIns="41985" rIns="83969" bIns="41985" rtlCol="0" anchor="t"/>
              <a:lstStyle/>
              <a:p>
                <a:pPr algn="ctr"/>
                <a:r>
                  <a:rPr lang="ja-JP" altLang="en-US" sz="1100" b="1" dirty="0" err="1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大阪府障がい</a:t>
                </a:r>
                <a:r>
                  <a:rPr lang="ja-JP" altLang="en-US" sz="1100" b="1" dirty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者スポーツ応援団員　</a:t>
                </a:r>
                <a:r>
                  <a:rPr lang="en-US" altLang="ja-JP" sz="1100" b="1" dirty="0" smtClean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NO.</a:t>
                </a:r>
                <a:r>
                  <a:rPr lang="ja-JP" altLang="en-US" sz="1100" b="1" dirty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６</a:t>
                </a:r>
              </a:p>
            </p:txBody>
          </p:sp>
          <p:pic>
            <p:nvPicPr>
              <p:cNvPr id="257" name="図 25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84326" y="5594511"/>
                <a:ext cx="827020" cy="265554"/>
              </a:xfrm>
              <a:prstGeom prst="rect">
                <a:avLst/>
              </a:prstGeom>
            </p:spPr>
          </p:pic>
          <p:sp>
            <p:nvSpPr>
              <p:cNvPr id="258" name="テキスト ボックス 257"/>
              <p:cNvSpPr txBox="1"/>
              <p:nvPr/>
            </p:nvSpPr>
            <p:spPr>
              <a:xfrm>
                <a:off x="3489707" y="4273178"/>
                <a:ext cx="1067260" cy="300234"/>
              </a:xfrm>
              <a:prstGeom prst="rect">
                <a:avLst/>
              </a:prstGeom>
              <a:noFill/>
            </p:spPr>
            <p:txBody>
              <a:bodyPr wrap="none" lIns="83969" tIns="41985" rIns="83969" bIns="41985" rtlCol="0">
                <a:spAutoFit/>
              </a:bodyPr>
              <a:lstStyle/>
              <a:p>
                <a:pPr algn="ctr"/>
                <a:r>
                  <a:rPr lang="ja-JP" altLang="en-US" sz="14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坂本　龍哉</a:t>
                </a:r>
                <a:endParaRPr kumimoji="1" lang="en-US" altLang="ja-JP" sz="1400" dirty="0" smtClean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cxnSp>
            <p:nvCxnSpPr>
              <p:cNvPr id="259" name="直線コネクタ 258"/>
              <p:cNvCxnSpPr/>
              <p:nvPr/>
            </p:nvCxnSpPr>
            <p:spPr>
              <a:xfrm>
                <a:off x="3368943" y="4561210"/>
                <a:ext cx="1346882" cy="0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60" name="テキスト ボックス 259"/>
              <p:cNvSpPr txBox="1"/>
              <p:nvPr/>
            </p:nvSpPr>
            <p:spPr>
              <a:xfrm>
                <a:off x="3246187" y="4809277"/>
                <a:ext cx="1049769" cy="238678"/>
              </a:xfrm>
              <a:prstGeom prst="rect">
                <a:avLst/>
              </a:prstGeom>
              <a:noFill/>
            </p:spPr>
            <p:txBody>
              <a:bodyPr wrap="square" lIns="83969" tIns="41985" rIns="83969" bIns="41985" rtlCol="0">
                <a:spAutoFit/>
              </a:bodyPr>
              <a:lstStyle/>
              <a:p>
                <a:r>
                  <a:rPr lang="en-US" altLang="ja-JP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【</a:t>
                </a:r>
                <a:r>
                  <a:rPr lang="ja-JP" altLang="en-US" sz="10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主</a:t>
                </a:r>
                <a:r>
                  <a:rPr lang="ja-JP" altLang="en-US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な</a:t>
                </a:r>
                <a:r>
                  <a:rPr lang="ja-JP" altLang="en-US" sz="10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成績</a:t>
                </a:r>
                <a:r>
                  <a:rPr lang="en-US" altLang="ja-JP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】</a:t>
                </a:r>
                <a:endParaRPr lang="ja-JP" altLang="en-US" sz="1000" dirty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61" name="テキスト ボックス 260"/>
              <p:cNvSpPr txBox="1"/>
              <p:nvPr/>
            </p:nvSpPr>
            <p:spPr>
              <a:xfrm>
                <a:off x="3489663" y="5100030"/>
                <a:ext cx="1518006" cy="500288"/>
              </a:xfrm>
              <a:prstGeom prst="rect">
                <a:avLst/>
              </a:prstGeom>
              <a:noFill/>
            </p:spPr>
            <p:txBody>
              <a:bodyPr wrap="square" lIns="83969" tIns="41985" rIns="83969" bIns="41985" rtlCol="0">
                <a:spAutoFit/>
              </a:bodyPr>
              <a:lstStyle/>
              <a:p>
                <a:r>
                  <a:rPr lang="en-US" altLang="ja-JP" sz="9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INAS</a:t>
                </a:r>
                <a:r>
                  <a:rPr lang="ja-JP" altLang="en-US" sz="9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バスケットボール</a:t>
                </a:r>
                <a:endParaRPr lang="en-US" altLang="ja-JP" sz="900" dirty="0" smtClean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r>
                  <a:rPr lang="ja-JP" altLang="en-US" sz="9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世界</a:t>
                </a:r>
                <a:r>
                  <a:rPr lang="ja-JP" altLang="en-US" sz="9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選手権</a:t>
                </a:r>
                <a:r>
                  <a:rPr lang="ja-JP" altLang="en-US" sz="9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大会　</a:t>
                </a:r>
                <a:endParaRPr lang="en-US" altLang="ja-JP" sz="900" dirty="0" smtClean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r>
                  <a:rPr lang="ja-JP" altLang="en-US" sz="9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　</a:t>
                </a:r>
                <a:r>
                  <a:rPr lang="ja-JP" altLang="en-US" sz="9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ベストプレーヤー賞</a:t>
                </a:r>
                <a:endParaRPr lang="ja-JP" altLang="en-US" sz="900" dirty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62" name="正方形/長方形 261"/>
              <p:cNvSpPr/>
              <p:nvPr/>
            </p:nvSpPr>
            <p:spPr>
              <a:xfrm>
                <a:off x="1943348" y="4035898"/>
                <a:ext cx="2971304" cy="1834204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83969" tIns="41985" rIns="83969" bIns="41985"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263" name="図 262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91407" y="4449237"/>
                <a:ext cx="1262257" cy="1296144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264" name="正方形/長方形 263"/>
              <p:cNvSpPr/>
              <p:nvPr/>
            </p:nvSpPr>
            <p:spPr>
              <a:xfrm>
                <a:off x="1952219" y="4035946"/>
                <a:ext cx="70529" cy="1834156"/>
              </a:xfrm>
              <a:prstGeom prst="rect">
                <a:avLst/>
              </a:prstGeom>
              <a:gradFill flip="none" rotWithShape="1">
                <a:gsLst>
                  <a:gs pos="0">
                    <a:srgbClr val="0000FF">
                      <a:shade val="30000"/>
                      <a:satMod val="115000"/>
                    </a:srgbClr>
                  </a:gs>
                  <a:gs pos="50000">
                    <a:srgbClr val="0000FF">
                      <a:shade val="67500"/>
                      <a:satMod val="115000"/>
                    </a:srgbClr>
                  </a:gs>
                  <a:gs pos="100000">
                    <a:srgbClr val="0000FF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n>
                    <a:solidFill>
                      <a:srgbClr val="0033CC"/>
                    </a:solidFill>
                  </a:ln>
                  <a:solidFill>
                    <a:srgbClr val="0033CC"/>
                  </a:solidFill>
                </a:endParaRPr>
              </a:p>
            </p:txBody>
          </p:sp>
          <p:cxnSp>
            <p:nvCxnSpPr>
              <p:cNvPr id="265" name="直線コネクタ 264"/>
              <p:cNvCxnSpPr/>
              <p:nvPr/>
            </p:nvCxnSpPr>
            <p:spPr>
              <a:xfrm>
                <a:off x="2053089" y="4035897"/>
                <a:ext cx="75" cy="1834205"/>
              </a:xfrm>
              <a:prstGeom prst="line">
                <a:avLst/>
              </a:prstGeom>
              <a:ln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5" name="テキスト ボックス 254"/>
            <p:cNvSpPr txBox="1"/>
            <p:nvPr/>
          </p:nvSpPr>
          <p:spPr>
            <a:xfrm>
              <a:off x="1974888" y="867516"/>
              <a:ext cx="1434967" cy="361789"/>
            </a:xfrm>
            <a:prstGeom prst="rect">
              <a:avLst/>
            </a:prstGeom>
            <a:noFill/>
          </p:spPr>
          <p:txBody>
            <a:bodyPr wrap="square" lIns="83969" tIns="41985" rIns="83969" bIns="41985" rtlCol="0">
              <a:spAutoFit/>
            </a:bodyPr>
            <a:lstStyle/>
            <a:p>
              <a:r>
                <a:rPr lang="ja-JP" altLang="en-US" sz="900" dirty="0" smtClean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rPr>
                <a:t>（バスケットボール）</a:t>
              </a:r>
              <a:endParaRPr lang="ja-JP" altLang="en-US" sz="900" dirty="0">
                <a:ln w="3175">
                  <a:solidFill>
                    <a:schemeClr val="tx1"/>
                  </a:solidFill>
                </a:ln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grpSp>
        <p:nvGrpSpPr>
          <p:cNvPr id="266" name="グループ化 265"/>
          <p:cNvGrpSpPr/>
          <p:nvPr/>
        </p:nvGrpSpPr>
        <p:grpSpPr>
          <a:xfrm>
            <a:off x="476672" y="5869767"/>
            <a:ext cx="3213844" cy="1834205"/>
            <a:chOff x="457696" y="363196"/>
            <a:chExt cx="3213844" cy="1834205"/>
          </a:xfrm>
        </p:grpSpPr>
        <p:grpSp>
          <p:nvGrpSpPr>
            <p:cNvPr id="267" name="グループ化 266"/>
            <p:cNvGrpSpPr/>
            <p:nvPr/>
          </p:nvGrpSpPr>
          <p:grpSpPr>
            <a:xfrm>
              <a:off x="457696" y="363196"/>
              <a:ext cx="3064320" cy="1834205"/>
              <a:chOff x="1943348" y="4035897"/>
              <a:chExt cx="3064320" cy="1834205"/>
            </a:xfrm>
          </p:grpSpPr>
          <p:sp>
            <p:nvSpPr>
              <p:cNvPr id="269" name="正方形/長方形 268"/>
              <p:cNvSpPr/>
              <p:nvPr/>
            </p:nvSpPr>
            <p:spPr>
              <a:xfrm>
                <a:off x="2060848" y="4035897"/>
                <a:ext cx="2853804" cy="21390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83969" tIns="41985" rIns="83969" bIns="41985" rtlCol="0" anchor="t"/>
              <a:lstStyle/>
              <a:p>
                <a:pPr algn="ctr"/>
                <a:r>
                  <a:rPr lang="ja-JP" altLang="en-US" sz="1100" b="1" dirty="0" err="1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大阪府障がい</a:t>
                </a:r>
                <a:r>
                  <a:rPr lang="ja-JP" altLang="en-US" sz="1100" b="1" dirty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者スポーツ応援団員　</a:t>
                </a:r>
                <a:r>
                  <a:rPr lang="en-US" altLang="ja-JP" sz="1100" b="1" dirty="0" smtClean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NO.</a:t>
                </a:r>
                <a:r>
                  <a:rPr lang="ja-JP" altLang="en-US" sz="1100" b="1" dirty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７</a:t>
                </a:r>
              </a:p>
            </p:txBody>
          </p:sp>
          <p:pic>
            <p:nvPicPr>
              <p:cNvPr id="270" name="図 26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84326" y="5594511"/>
                <a:ext cx="827020" cy="265554"/>
              </a:xfrm>
              <a:prstGeom prst="rect">
                <a:avLst/>
              </a:prstGeom>
            </p:spPr>
          </p:pic>
          <p:sp>
            <p:nvSpPr>
              <p:cNvPr id="271" name="テキスト ボックス 270"/>
              <p:cNvSpPr txBox="1"/>
              <p:nvPr/>
            </p:nvSpPr>
            <p:spPr>
              <a:xfrm>
                <a:off x="3489707" y="4273178"/>
                <a:ext cx="1067260" cy="300234"/>
              </a:xfrm>
              <a:prstGeom prst="rect">
                <a:avLst/>
              </a:prstGeom>
              <a:noFill/>
            </p:spPr>
            <p:txBody>
              <a:bodyPr wrap="none" lIns="83969" tIns="41985" rIns="83969" bIns="41985" rtlCol="0">
                <a:spAutoFit/>
              </a:bodyPr>
              <a:lstStyle/>
              <a:p>
                <a:pPr algn="ctr"/>
                <a:r>
                  <a:rPr lang="ja-JP" altLang="en-US" sz="14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髙木　紗知</a:t>
                </a:r>
                <a:endParaRPr kumimoji="1" lang="en-US" altLang="ja-JP" sz="1400" dirty="0" smtClean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cxnSp>
            <p:nvCxnSpPr>
              <p:cNvPr id="272" name="直線コネクタ 271"/>
              <p:cNvCxnSpPr/>
              <p:nvPr/>
            </p:nvCxnSpPr>
            <p:spPr>
              <a:xfrm>
                <a:off x="3368943" y="4561210"/>
                <a:ext cx="1346882" cy="0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73" name="テキスト ボックス 272"/>
              <p:cNvSpPr txBox="1"/>
              <p:nvPr/>
            </p:nvSpPr>
            <p:spPr>
              <a:xfrm>
                <a:off x="3246187" y="4809277"/>
                <a:ext cx="1049769" cy="238678"/>
              </a:xfrm>
              <a:prstGeom prst="rect">
                <a:avLst/>
              </a:prstGeom>
              <a:noFill/>
            </p:spPr>
            <p:txBody>
              <a:bodyPr wrap="square" lIns="83969" tIns="41985" rIns="83969" bIns="41985" rtlCol="0">
                <a:spAutoFit/>
              </a:bodyPr>
              <a:lstStyle/>
              <a:p>
                <a:r>
                  <a:rPr lang="en-US" altLang="ja-JP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【</a:t>
                </a:r>
                <a:r>
                  <a:rPr lang="ja-JP" altLang="en-US" sz="10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主</a:t>
                </a:r>
                <a:r>
                  <a:rPr lang="ja-JP" altLang="en-US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な</a:t>
                </a:r>
                <a:r>
                  <a:rPr lang="ja-JP" altLang="en-US" sz="10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成績</a:t>
                </a:r>
                <a:r>
                  <a:rPr lang="en-US" altLang="ja-JP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】</a:t>
                </a:r>
                <a:endParaRPr lang="ja-JP" altLang="en-US" sz="1000" dirty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74" name="テキスト ボックス 273"/>
              <p:cNvSpPr txBox="1"/>
              <p:nvPr/>
            </p:nvSpPr>
            <p:spPr>
              <a:xfrm>
                <a:off x="3394213" y="5100030"/>
                <a:ext cx="1613455" cy="361789"/>
              </a:xfrm>
              <a:prstGeom prst="rect">
                <a:avLst/>
              </a:prstGeom>
              <a:noFill/>
            </p:spPr>
            <p:txBody>
              <a:bodyPr wrap="square" lIns="83969" tIns="41985" rIns="83969" bIns="41985" rtlCol="0">
                <a:spAutoFit/>
              </a:bodyPr>
              <a:lstStyle/>
              <a:p>
                <a:r>
                  <a:rPr lang="ja-JP" altLang="en-US" sz="9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ドバイ</a:t>
                </a:r>
                <a:r>
                  <a:rPr lang="en-US" altLang="ja-JP" sz="9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2017</a:t>
                </a:r>
                <a:r>
                  <a:rPr lang="ja-JP" altLang="en-US" sz="9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アジアユースパラ競技大会　</a:t>
                </a:r>
                <a:r>
                  <a:rPr lang="ja-JP" altLang="en-US" sz="9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　金メダル</a:t>
                </a:r>
                <a:endParaRPr lang="ja-JP" altLang="en-US" sz="900" dirty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75" name="正方形/長方形 274"/>
              <p:cNvSpPr/>
              <p:nvPr/>
            </p:nvSpPr>
            <p:spPr>
              <a:xfrm>
                <a:off x="1943348" y="4035898"/>
                <a:ext cx="2971304" cy="1834204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83969" tIns="41985" rIns="83969" bIns="41985"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276" name="図 275"/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17947" y="4449237"/>
                <a:ext cx="1151120" cy="1296144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277" name="正方形/長方形 276"/>
              <p:cNvSpPr/>
              <p:nvPr/>
            </p:nvSpPr>
            <p:spPr>
              <a:xfrm>
                <a:off x="1952219" y="4035946"/>
                <a:ext cx="70529" cy="1834156"/>
              </a:xfrm>
              <a:prstGeom prst="rect">
                <a:avLst/>
              </a:prstGeom>
              <a:gradFill flip="none" rotWithShape="1">
                <a:gsLst>
                  <a:gs pos="0">
                    <a:srgbClr val="0000FF">
                      <a:shade val="30000"/>
                      <a:satMod val="115000"/>
                    </a:srgbClr>
                  </a:gs>
                  <a:gs pos="50000">
                    <a:srgbClr val="0000FF">
                      <a:shade val="67500"/>
                      <a:satMod val="115000"/>
                    </a:srgbClr>
                  </a:gs>
                  <a:gs pos="100000">
                    <a:srgbClr val="0000FF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n>
                    <a:solidFill>
                      <a:srgbClr val="0033CC"/>
                    </a:solidFill>
                  </a:ln>
                  <a:solidFill>
                    <a:srgbClr val="0033CC"/>
                  </a:solidFill>
                </a:endParaRPr>
              </a:p>
            </p:txBody>
          </p:sp>
          <p:cxnSp>
            <p:nvCxnSpPr>
              <p:cNvPr id="278" name="直線コネクタ 277"/>
              <p:cNvCxnSpPr/>
              <p:nvPr/>
            </p:nvCxnSpPr>
            <p:spPr>
              <a:xfrm>
                <a:off x="2053089" y="4035897"/>
                <a:ext cx="75" cy="1834205"/>
              </a:xfrm>
              <a:prstGeom prst="line">
                <a:avLst/>
              </a:prstGeom>
              <a:ln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8" name="テキスト ボックス 267"/>
            <p:cNvSpPr txBox="1"/>
            <p:nvPr/>
          </p:nvSpPr>
          <p:spPr>
            <a:xfrm>
              <a:off x="2236573" y="867516"/>
              <a:ext cx="1434967" cy="223289"/>
            </a:xfrm>
            <a:prstGeom prst="rect">
              <a:avLst/>
            </a:prstGeom>
            <a:noFill/>
          </p:spPr>
          <p:txBody>
            <a:bodyPr wrap="square" lIns="83969" tIns="41985" rIns="83969" bIns="41985" rtlCol="0">
              <a:spAutoFit/>
            </a:bodyPr>
            <a:lstStyle/>
            <a:p>
              <a:r>
                <a:rPr lang="ja-JP" altLang="en-US" sz="900" dirty="0" smtClean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rPr>
                <a:t>（水泳）</a:t>
              </a:r>
              <a:endParaRPr lang="ja-JP" altLang="en-US" sz="900" dirty="0">
                <a:ln w="3175">
                  <a:solidFill>
                    <a:schemeClr val="tx1"/>
                  </a:solidFill>
                </a:ln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grpSp>
        <p:nvGrpSpPr>
          <p:cNvPr id="292" name="グループ化 291"/>
          <p:cNvGrpSpPr/>
          <p:nvPr/>
        </p:nvGrpSpPr>
        <p:grpSpPr>
          <a:xfrm>
            <a:off x="3429805" y="5889104"/>
            <a:ext cx="3141836" cy="1834205"/>
            <a:chOff x="457696" y="363196"/>
            <a:chExt cx="3141836" cy="1834205"/>
          </a:xfrm>
        </p:grpSpPr>
        <p:grpSp>
          <p:nvGrpSpPr>
            <p:cNvPr id="293" name="グループ化 292"/>
            <p:cNvGrpSpPr/>
            <p:nvPr/>
          </p:nvGrpSpPr>
          <p:grpSpPr>
            <a:xfrm>
              <a:off x="457696" y="363196"/>
              <a:ext cx="3141836" cy="1834205"/>
              <a:chOff x="1943348" y="4035897"/>
              <a:chExt cx="3141836" cy="1834205"/>
            </a:xfrm>
          </p:grpSpPr>
          <p:sp>
            <p:nvSpPr>
              <p:cNvPr id="295" name="正方形/長方形 294"/>
              <p:cNvSpPr/>
              <p:nvPr/>
            </p:nvSpPr>
            <p:spPr>
              <a:xfrm>
                <a:off x="1946000" y="4035897"/>
                <a:ext cx="3139184" cy="21390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83969" tIns="41985" rIns="83969" bIns="41985" rtlCol="0" anchor="t"/>
              <a:lstStyle/>
              <a:p>
                <a:pPr algn="ctr"/>
                <a:r>
                  <a:rPr lang="ja-JP" altLang="en-US" sz="1100" b="1" dirty="0" err="1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大阪府障がい</a:t>
                </a:r>
                <a:r>
                  <a:rPr lang="ja-JP" altLang="en-US" sz="1100" b="1" dirty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者スポーツ応援団員　</a:t>
                </a:r>
                <a:r>
                  <a:rPr lang="en-US" altLang="ja-JP" sz="1100" b="1" dirty="0" smtClean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NO.</a:t>
                </a:r>
                <a:r>
                  <a:rPr lang="ja-JP" altLang="en-US" sz="1100" b="1" dirty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８</a:t>
                </a:r>
              </a:p>
            </p:txBody>
          </p:sp>
          <p:pic>
            <p:nvPicPr>
              <p:cNvPr id="296" name="図 29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84326" y="5594511"/>
                <a:ext cx="827020" cy="265554"/>
              </a:xfrm>
              <a:prstGeom prst="rect">
                <a:avLst/>
              </a:prstGeom>
            </p:spPr>
          </p:pic>
          <p:sp>
            <p:nvSpPr>
              <p:cNvPr id="297" name="テキスト ボックス 296"/>
              <p:cNvSpPr txBox="1"/>
              <p:nvPr/>
            </p:nvSpPr>
            <p:spPr>
              <a:xfrm>
                <a:off x="3489709" y="4273178"/>
                <a:ext cx="1067261" cy="300234"/>
              </a:xfrm>
              <a:prstGeom prst="rect">
                <a:avLst/>
              </a:prstGeom>
              <a:noFill/>
            </p:spPr>
            <p:txBody>
              <a:bodyPr wrap="none" lIns="83969" tIns="41985" rIns="83969" bIns="41985" rtlCol="0">
                <a:spAutoFit/>
              </a:bodyPr>
              <a:lstStyle/>
              <a:p>
                <a:pPr algn="ctr"/>
                <a:r>
                  <a:rPr lang="ja-JP" altLang="en-US" sz="14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徳永　朱希</a:t>
                </a:r>
                <a:endParaRPr kumimoji="1" lang="en-US" altLang="ja-JP" sz="1400" dirty="0" smtClean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cxnSp>
            <p:nvCxnSpPr>
              <p:cNvPr id="298" name="直線コネクタ 297"/>
              <p:cNvCxnSpPr/>
              <p:nvPr/>
            </p:nvCxnSpPr>
            <p:spPr>
              <a:xfrm>
                <a:off x="3368943" y="4561210"/>
                <a:ext cx="1346882" cy="0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99" name="テキスト ボックス 298"/>
              <p:cNvSpPr txBox="1"/>
              <p:nvPr/>
            </p:nvSpPr>
            <p:spPr>
              <a:xfrm>
                <a:off x="3246187" y="4809277"/>
                <a:ext cx="1049769" cy="238678"/>
              </a:xfrm>
              <a:prstGeom prst="rect">
                <a:avLst/>
              </a:prstGeom>
              <a:noFill/>
            </p:spPr>
            <p:txBody>
              <a:bodyPr wrap="square" lIns="83969" tIns="41985" rIns="83969" bIns="41985" rtlCol="0">
                <a:spAutoFit/>
              </a:bodyPr>
              <a:lstStyle/>
              <a:p>
                <a:r>
                  <a:rPr lang="en-US" altLang="ja-JP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【</a:t>
                </a:r>
                <a:r>
                  <a:rPr lang="ja-JP" altLang="en-US" sz="10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主</a:t>
                </a:r>
                <a:r>
                  <a:rPr lang="ja-JP" altLang="en-US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な</a:t>
                </a:r>
                <a:r>
                  <a:rPr lang="ja-JP" altLang="en-US" sz="10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成績</a:t>
                </a:r>
                <a:r>
                  <a:rPr lang="en-US" altLang="ja-JP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】</a:t>
                </a:r>
                <a:endParaRPr lang="ja-JP" altLang="en-US" sz="1000" dirty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00" name="テキスト ボックス 299"/>
              <p:cNvSpPr txBox="1"/>
              <p:nvPr/>
            </p:nvSpPr>
            <p:spPr>
              <a:xfrm>
                <a:off x="3287309" y="5100030"/>
                <a:ext cx="1720359" cy="361789"/>
              </a:xfrm>
              <a:prstGeom prst="rect">
                <a:avLst/>
              </a:prstGeom>
              <a:noFill/>
            </p:spPr>
            <p:txBody>
              <a:bodyPr wrap="square" lIns="83969" tIns="41985" rIns="83969" bIns="41985" rtlCol="0">
                <a:spAutoFit/>
              </a:bodyPr>
              <a:lstStyle/>
              <a:p>
                <a:r>
                  <a:rPr lang="ja-JP" altLang="en-US" sz="9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南河内区</a:t>
                </a:r>
                <a:r>
                  <a:rPr lang="ja-JP" altLang="en-US" sz="9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ボッチャ競技交流会　</a:t>
                </a:r>
              </a:p>
              <a:p>
                <a:r>
                  <a:rPr lang="ja-JP" altLang="en-US" sz="9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　　　　　　　　　　　優勝</a:t>
                </a:r>
                <a:endParaRPr lang="ja-JP" altLang="en-US" sz="900" dirty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01" name="正方形/長方形 300"/>
              <p:cNvSpPr/>
              <p:nvPr/>
            </p:nvSpPr>
            <p:spPr>
              <a:xfrm>
                <a:off x="1943348" y="4035898"/>
                <a:ext cx="2971304" cy="1834204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83969" tIns="41985" rIns="83969" bIns="41985"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302" name="図 301"/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45160" y="4343457"/>
                <a:ext cx="1129844" cy="1420865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303" name="正方形/長方形 302"/>
              <p:cNvSpPr/>
              <p:nvPr/>
            </p:nvSpPr>
            <p:spPr>
              <a:xfrm>
                <a:off x="1952219" y="4035946"/>
                <a:ext cx="70529" cy="1834156"/>
              </a:xfrm>
              <a:prstGeom prst="rect">
                <a:avLst/>
              </a:prstGeom>
              <a:gradFill flip="none" rotWithShape="1">
                <a:gsLst>
                  <a:gs pos="0">
                    <a:srgbClr val="0000FF">
                      <a:shade val="30000"/>
                      <a:satMod val="115000"/>
                    </a:srgbClr>
                  </a:gs>
                  <a:gs pos="50000">
                    <a:srgbClr val="0000FF">
                      <a:shade val="67500"/>
                      <a:satMod val="115000"/>
                    </a:srgbClr>
                  </a:gs>
                  <a:gs pos="100000">
                    <a:srgbClr val="0000FF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n>
                    <a:solidFill>
                      <a:srgbClr val="0033CC"/>
                    </a:solidFill>
                  </a:ln>
                  <a:solidFill>
                    <a:srgbClr val="0033CC"/>
                  </a:solidFill>
                </a:endParaRPr>
              </a:p>
            </p:txBody>
          </p:sp>
          <p:cxnSp>
            <p:nvCxnSpPr>
              <p:cNvPr id="304" name="直線コネクタ 303"/>
              <p:cNvCxnSpPr/>
              <p:nvPr/>
            </p:nvCxnSpPr>
            <p:spPr>
              <a:xfrm>
                <a:off x="2053089" y="4035897"/>
                <a:ext cx="75" cy="1834205"/>
              </a:xfrm>
              <a:prstGeom prst="line">
                <a:avLst/>
              </a:prstGeom>
              <a:ln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4" name="テキスト ボックス 293"/>
            <p:cNvSpPr txBox="1"/>
            <p:nvPr/>
          </p:nvSpPr>
          <p:spPr>
            <a:xfrm>
              <a:off x="2236574" y="867517"/>
              <a:ext cx="1055388" cy="223289"/>
            </a:xfrm>
            <a:prstGeom prst="rect">
              <a:avLst/>
            </a:prstGeom>
            <a:noFill/>
          </p:spPr>
          <p:txBody>
            <a:bodyPr wrap="square" lIns="83969" tIns="41985" rIns="83969" bIns="41985" rtlCol="0">
              <a:spAutoFit/>
            </a:bodyPr>
            <a:lstStyle/>
            <a:p>
              <a:r>
                <a:rPr lang="ja-JP" altLang="en-US" sz="900" dirty="0" smtClean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rPr>
                <a:t>（ボッチャ）</a:t>
              </a:r>
              <a:endParaRPr lang="ja-JP" altLang="en-US" sz="900" dirty="0">
                <a:ln w="3175">
                  <a:solidFill>
                    <a:schemeClr val="tx1"/>
                  </a:solidFill>
                </a:ln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grpSp>
        <p:nvGrpSpPr>
          <p:cNvPr id="151" name="グループ化 150"/>
          <p:cNvGrpSpPr/>
          <p:nvPr/>
        </p:nvGrpSpPr>
        <p:grpSpPr>
          <a:xfrm>
            <a:off x="464046" y="7689304"/>
            <a:ext cx="3160681" cy="1847626"/>
            <a:chOff x="457696" y="363196"/>
            <a:chExt cx="3160681" cy="1866702"/>
          </a:xfrm>
        </p:grpSpPr>
        <p:grpSp>
          <p:nvGrpSpPr>
            <p:cNvPr id="152" name="グループ化 151"/>
            <p:cNvGrpSpPr/>
            <p:nvPr/>
          </p:nvGrpSpPr>
          <p:grpSpPr>
            <a:xfrm>
              <a:off x="457696" y="363196"/>
              <a:ext cx="3160681" cy="1866702"/>
              <a:chOff x="1943348" y="4035897"/>
              <a:chExt cx="3160681" cy="1866702"/>
            </a:xfrm>
          </p:grpSpPr>
          <p:sp>
            <p:nvSpPr>
              <p:cNvPr id="154" name="正方形/長方形 153"/>
              <p:cNvSpPr/>
              <p:nvPr/>
            </p:nvSpPr>
            <p:spPr>
              <a:xfrm>
                <a:off x="1964845" y="4111176"/>
                <a:ext cx="3139184" cy="21390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83969" tIns="41985" rIns="83969" bIns="41985" rtlCol="0" anchor="t"/>
              <a:lstStyle/>
              <a:p>
                <a:pPr algn="ctr"/>
                <a:r>
                  <a:rPr lang="ja-JP" altLang="en-US" sz="1100" b="1" dirty="0" err="1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大阪府障がい</a:t>
                </a:r>
                <a:r>
                  <a:rPr lang="ja-JP" altLang="en-US" sz="1100" b="1" dirty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者スポーツ応援団員　</a:t>
                </a:r>
                <a:r>
                  <a:rPr lang="en-US" altLang="ja-JP" sz="1100" b="1" dirty="0" smtClean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NO.</a:t>
                </a:r>
                <a:r>
                  <a:rPr lang="ja-JP" altLang="en-US" sz="1100" b="1" dirty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９</a:t>
                </a:r>
              </a:p>
            </p:txBody>
          </p:sp>
          <p:pic>
            <p:nvPicPr>
              <p:cNvPr id="155" name="図 15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84326" y="5594511"/>
                <a:ext cx="827020" cy="265554"/>
              </a:xfrm>
              <a:prstGeom prst="rect">
                <a:avLst/>
              </a:prstGeom>
            </p:spPr>
          </p:pic>
          <p:sp>
            <p:nvSpPr>
              <p:cNvPr id="156" name="テキスト ボックス 155"/>
              <p:cNvSpPr txBox="1"/>
              <p:nvPr/>
            </p:nvSpPr>
            <p:spPr>
              <a:xfrm>
                <a:off x="3399939" y="4273178"/>
                <a:ext cx="1246796" cy="300234"/>
              </a:xfrm>
              <a:prstGeom prst="rect">
                <a:avLst/>
              </a:prstGeom>
              <a:noFill/>
            </p:spPr>
            <p:txBody>
              <a:bodyPr wrap="none" lIns="83969" tIns="41985" rIns="83969" bIns="41985" rtlCol="0">
                <a:spAutoFit/>
              </a:bodyPr>
              <a:lstStyle/>
              <a:p>
                <a:pPr algn="ctr"/>
                <a:r>
                  <a:rPr lang="ja-JP" altLang="en-US" sz="14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長谷川　隆幸</a:t>
                </a:r>
                <a:endParaRPr kumimoji="1" lang="en-US" altLang="ja-JP" sz="1400" dirty="0" smtClean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cxnSp>
            <p:nvCxnSpPr>
              <p:cNvPr id="157" name="直線コネクタ 156"/>
              <p:cNvCxnSpPr/>
              <p:nvPr/>
            </p:nvCxnSpPr>
            <p:spPr>
              <a:xfrm>
                <a:off x="3368943" y="4561210"/>
                <a:ext cx="1346882" cy="0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8" name="テキスト ボックス 157"/>
              <p:cNvSpPr txBox="1"/>
              <p:nvPr/>
            </p:nvSpPr>
            <p:spPr>
              <a:xfrm>
                <a:off x="3246187" y="4858631"/>
                <a:ext cx="1049769" cy="238678"/>
              </a:xfrm>
              <a:prstGeom prst="rect">
                <a:avLst/>
              </a:prstGeom>
              <a:noFill/>
            </p:spPr>
            <p:txBody>
              <a:bodyPr wrap="square" lIns="83969" tIns="41985" rIns="83969" bIns="41985" rtlCol="0">
                <a:spAutoFit/>
              </a:bodyPr>
              <a:lstStyle/>
              <a:p>
                <a:r>
                  <a:rPr lang="en-US" altLang="ja-JP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【</a:t>
                </a:r>
                <a:r>
                  <a:rPr lang="ja-JP" altLang="en-US" sz="10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主</a:t>
                </a:r>
                <a:r>
                  <a:rPr lang="ja-JP" altLang="en-US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な</a:t>
                </a:r>
                <a:r>
                  <a:rPr lang="ja-JP" altLang="en-US" sz="10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成績</a:t>
                </a:r>
                <a:r>
                  <a:rPr lang="en-US" altLang="ja-JP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】</a:t>
                </a:r>
                <a:endParaRPr lang="ja-JP" altLang="en-US" sz="1000" dirty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159" name="テキスト ボックス 158"/>
              <p:cNvSpPr txBox="1"/>
              <p:nvPr/>
            </p:nvSpPr>
            <p:spPr>
              <a:xfrm>
                <a:off x="3332191" y="5097309"/>
                <a:ext cx="1654469" cy="505453"/>
              </a:xfrm>
              <a:prstGeom prst="rect">
                <a:avLst/>
              </a:prstGeom>
              <a:noFill/>
            </p:spPr>
            <p:txBody>
              <a:bodyPr wrap="square" lIns="83969" tIns="41985" rIns="83969" bIns="41985" rtlCol="0">
                <a:spAutoFit/>
              </a:bodyPr>
              <a:lstStyle/>
              <a:p>
                <a:r>
                  <a:rPr lang="ja-JP" altLang="en-US" sz="9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南河内区</a:t>
                </a:r>
                <a:r>
                  <a:rPr lang="ja-JP" altLang="en-US" sz="9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ボッチャ競技交流会　</a:t>
                </a:r>
              </a:p>
              <a:p>
                <a:r>
                  <a:rPr lang="ja-JP" altLang="en-US" sz="9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　　　　　　　　　　　優勝</a:t>
                </a:r>
                <a:endParaRPr lang="en-US" altLang="ja-JP" sz="900" dirty="0" smtClean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r>
                  <a:rPr lang="ja-JP" altLang="en-US" sz="9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　　　　　　　　　　その他</a:t>
                </a:r>
                <a:endParaRPr lang="ja-JP" altLang="en-US" sz="900" dirty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160" name="正方形/長方形 159"/>
              <p:cNvSpPr/>
              <p:nvPr/>
            </p:nvSpPr>
            <p:spPr>
              <a:xfrm>
                <a:off x="1943348" y="4068395"/>
                <a:ext cx="2971304" cy="1834204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83969" tIns="41985" rIns="83969" bIns="41985"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161" name="図 160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42886" y="4415013"/>
                <a:ext cx="1140312" cy="1239470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163" name="正方形/長方形 162"/>
              <p:cNvSpPr/>
              <p:nvPr/>
            </p:nvSpPr>
            <p:spPr>
              <a:xfrm>
                <a:off x="1952219" y="4035946"/>
                <a:ext cx="70529" cy="1834156"/>
              </a:xfrm>
              <a:prstGeom prst="rect">
                <a:avLst/>
              </a:prstGeom>
              <a:gradFill flip="none" rotWithShape="1">
                <a:gsLst>
                  <a:gs pos="0">
                    <a:srgbClr val="0000FF">
                      <a:shade val="30000"/>
                      <a:satMod val="115000"/>
                    </a:srgbClr>
                  </a:gs>
                  <a:gs pos="50000">
                    <a:srgbClr val="0000FF">
                      <a:shade val="67500"/>
                      <a:satMod val="115000"/>
                    </a:srgbClr>
                  </a:gs>
                  <a:gs pos="100000">
                    <a:srgbClr val="0000FF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n>
                    <a:solidFill>
                      <a:srgbClr val="0033CC"/>
                    </a:solidFill>
                  </a:ln>
                  <a:solidFill>
                    <a:srgbClr val="0033CC"/>
                  </a:solidFill>
                </a:endParaRPr>
              </a:p>
            </p:txBody>
          </p:sp>
          <p:cxnSp>
            <p:nvCxnSpPr>
              <p:cNvPr id="164" name="直線コネクタ 163"/>
              <p:cNvCxnSpPr/>
              <p:nvPr/>
            </p:nvCxnSpPr>
            <p:spPr>
              <a:xfrm>
                <a:off x="2053089" y="4035897"/>
                <a:ext cx="75" cy="1834205"/>
              </a:xfrm>
              <a:prstGeom prst="line">
                <a:avLst/>
              </a:prstGeom>
              <a:ln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3" name="テキスト ボックス 152"/>
            <p:cNvSpPr txBox="1"/>
            <p:nvPr/>
          </p:nvSpPr>
          <p:spPr>
            <a:xfrm>
              <a:off x="1997661" y="867516"/>
              <a:ext cx="1249398" cy="238678"/>
            </a:xfrm>
            <a:prstGeom prst="rect">
              <a:avLst/>
            </a:prstGeom>
            <a:noFill/>
          </p:spPr>
          <p:txBody>
            <a:bodyPr wrap="square" lIns="83969" tIns="41985" rIns="83969" bIns="41985" rtlCol="0">
              <a:spAutoFit/>
            </a:bodyPr>
            <a:lstStyle/>
            <a:p>
              <a:r>
                <a:rPr lang="ja-JP" altLang="en-US" sz="1000" dirty="0" smtClean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rPr>
                <a:t>（ボッチャ）</a:t>
              </a:r>
              <a:endParaRPr lang="ja-JP" altLang="en-US" sz="1000" dirty="0">
                <a:ln w="3175">
                  <a:solidFill>
                    <a:schemeClr val="tx1"/>
                  </a:solidFill>
                </a:ln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grpSp>
        <p:nvGrpSpPr>
          <p:cNvPr id="165" name="グループ化 164"/>
          <p:cNvGrpSpPr/>
          <p:nvPr/>
        </p:nvGrpSpPr>
        <p:grpSpPr>
          <a:xfrm>
            <a:off x="3418723" y="7727307"/>
            <a:ext cx="3139184" cy="1834205"/>
            <a:chOff x="451556" y="363196"/>
            <a:chExt cx="3139184" cy="1834205"/>
          </a:xfrm>
        </p:grpSpPr>
        <p:grpSp>
          <p:nvGrpSpPr>
            <p:cNvPr id="166" name="グループ化 165"/>
            <p:cNvGrpSpPr/>
            <p:nvPr/>
          </p:nvGrpSpPr>
          <p:grpSpPr>
            <a:xfrm>
              <a:off x="451556" y="363196"/>
              <a:ext cx="3139184" cy="1834205"/>
              <a:chOff x="1937208" y="4035897"/>
              <a:chExt cx="3139184" cy="1834205"/>
            </a:xfrm>
          </p:grpSpPr>
          <p:sp>
            <p:nvSpPr>
              <p:cNvPr id="168" name="正方形/長方形 167"/>
              <p:cNvSpPr/>
              <p:nvPr/>
            </p:nvSpPr>
            <p:spPr>
              <a:xfrm>
                <a:off x="1937208" y="4035897"/>
                <a:ext cx="3139184" cy="21390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83969" tIns="41985" rIns="83969" bIns="41985" rtlCol="0" anchor="t"/>
              <a:lstStyle/>
              <a:p>
                <a:pPr algn="ctr"/>
                <a:r>
                  <a:rPr lang="ja-JP" altLang="en-US" sz="1100" b="1" dirty="0" err="1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大阪府障がい</a:t>
                </a:r>
                <a:r>
                  <a:rPr lang="ja-JP" altLang="en-US" sz="1100" b="1" dirty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者スポーツ応援団員　</a:t>
                </a:r>
                <a:r>
                  <a:rPr lang="en-US" altLang="ja-JP" sz="1100" b="1" dirty="0" smtClean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NO.</a:t>
                </a:r>
                <a:r>
                  <a:rPr lang="ja-JP" altLang="en-US" sz="1100" b="1" dirty="0" smtClean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１</a:t>
                </a:r>
                <a:r>
                  <a:rPr lang="ja-JP" altLang="en-US" sz="1100" b="1" dirty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０</a:t>
                </a:r>
              </a:p>
            </p:txBody>
          </p:sp>
          <p:pic>
            <p:nvPicPr>
              <p:cNvPr id="169" name="図 16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84326" y="5594511"/>
                <a:ext cx="827020" cy="265554"/>
              </a:xfrm>
              <a:prstGeom prst="rect">
                <a:avLst/>
              </a:prstGeom>
            </p:spPr>
          </p:pic>
          <p:sp>
            <p:nvSpPr>
              <p:cNvPr id="173" name="テキスト ボックス 172"/>
              <p:cNvSpPr txBox="1"/>
              <p:nvPr/>
            </p:nvSpPr>
            <p:spPr>
              <a:xfrm>
                <a:off x="3489707" y="4273178"/>
                <a:ext cx="1067260" cy="300234"/>
              </a:xfrm>
              <a:prstGeom prst="rect">
                <a:avLst/>
              </a:prstGeom>
              <a:noFill/>
            </p:spPr>
            <p:txBody>
              <a:bodyPr wrap="none" lIns="83969" tIns="41985" rIns="83969" bIns="41985" rtlCol="0">
                <a:spAutoFit/>
              </a:bodyPr>
              <a:lstStyle/>
              <a:p>
                <a:pPr algn="ctr"/>
                <a:r>
                  <a:rPr lang="ja-JP" altLang="en-US" sz="14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津川　拓也</a:t>
                </a:r>
                <a:endParaRPr kumimoji="1" lang="en-US" altLang="ja-JP" sz="1400" dirty="0" smtClean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cxnSp>
            <p:nvCxnSpPr>
              <p:cNvPr id="180" name="直線コネクタ 179"/>
              <p:cNvCxnSpPr/>
              <p:nvPr/>
            </p:nvCxnSpPr>
            <p:spPr>
              <a:xfrm>
                <a:off x="3368943" y="4561210"/>
                <a:ext cx="1346882" cy="0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1" name="テキスト ボックス 180"/>
              <p:cNvSpPr txBox="1"/>
              <p:nvPr/>
            </p:nvSpPr>
            <p:spPr>
              <a:xfrm>
                <a:off x="3246187" y="4714615"/>
                <a:ext cx="1049769" cy="238678"/>
              </a:xfrm>
              <a:prstGeom prst="rect">
                <a:avLst/>
              </a:prstGeom>
              <a:noFill/>
            </p:spPr>
            <p:txBody>
              <a:bodyPr wrap="square" lIns="83969" tIns="41985" rIns="83969" bIns="41985" rtlCol="0">
                <a:spAutoFit/>
              </a:bodyPr>
              <a:lstStyle/>
              <a:p>
                <a:r>
                  <a:rPr lang="en-US" altLang="ja-JP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【</a:t>
                </a:r>
                <a:r>
                  <a:rPr lang="ja-JP" altLang="en-US" sz="10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主</a:t>
                </a:r>
                <a:r>
                  <a:rPr lang="ja-JP" altLang="en-US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な</a:t>
                </a:r>
                <a:r>
                  <a:rPr lang="ja-JP" altLang="en-US" sz="10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成績</a:t>
                </a:r>
                <a:r>
                  <a:rPr lang="en-US" altLang="ja-JP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】</a:t>
                </a:r>
                <a:endParaRPr lang="ja-JP" altLang="en-US" sz="1000" dirty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184" name="テキスト ボックス 183"/>
              <p:cNvSpPr txBox="1"/>
              <p:nvPr/>
            </p:nvSpPr>
            <p:spPr>
              <a:xfrm>
                <a:off x="3344009" y="4886362"/>
                <a:ext cx="1618287" cy="777287"/>
              </a:xfrm>
              <a:prstGeom prst="rect">
                <a:avLst/>
              </a:prstGeom>
              <a:noFill/>
            </p:spPr>
            <p:txBody>
              <a:bodyPr wrap="square" lIns="83969" tIns="41985" rIns="83969" bIns="41985" rtlCol="0">
                <a:spAutoFit/>
              </a:bodyPr>
              <a:lstStyle/>
              <a:p>
                <a:r>
                  <a:rPr lang="ja-JP" altLang="en-US" sz="9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リオデジャネイロパラリンピック男子</a:t>
                </a:r>
                <a:r>
                  <a:rPr lang="en-US" altLang="ja-JP" sz="9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100m</a:t>
                </a:r>
                <a:r>
                  <a:rPr lang="ja-JP" altLang="en-US" sz="9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背泳ぎ</a:t>
                </a:r>
                <a:endParaRPr lang="en-US" altLang="ja-JP" sz="900" dirty="0" smtClean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r>
                  <a:rPr lang="ja-JP" altLang="en-US" sz="9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　</a:t>
                </a:r>
                <a:r>
                  <a:rPr lang="ja-JP" altLang="en-US" sz="9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　　　　　　　銅メダル　</a:t>
                </a:r>
                <a:endParaRPr lang="ja-JP" altLang="en-US" sz="900" dirty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185" name="正方形/長方形 184"/>
              <p:cNvSpPr/>
              <p:nvPr/>
            </p:nvSpPr>
            <p:spPr>
              <a:xfrm>
                <a:off x="1943348" y="4035898"/>
                <a:ext cx="2971304" cy="1834204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83969" tIns="41985" rIns="83969" bIns="41985"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186" name="図 185"/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15863" y="4414785"/>
                <a:ext cx="1191022" cy="1298213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187" name="正方形/長方形 186"/>
              <p:cNvSpPr/>
              <p:nvPr/>
            </p:nvSpPr>
            <p:spPr>
              <a:xfrm>
                <a:off x="1952219" y="4035946"/>
                <a:ext cx="70529" cy="1834156"/>
              </a:xfrm>
              <a:prstGeom prst="rect">
                <a:avLst/>
              </a:prstGeom>
              <a:gradFill flip="none" rotWithShape="1">
                <a:gsLst>
                  <a:gs pos="0">
                    <a:srgbClr val="0000FF">
                      <a:shade val="30000"/>
                      <a:satMod val="115000"/>
                    </a:srgbClr>
                  </a:gs>
                  <a:gs pos="50000">
                    <a:srgbClr val="0000FF">
                      <a:shade val="67500"/>
                      <a:satMod val="115000"/>
                    </a:srgbClr>
                  </a:gs>
                  <a:gs pos="100000">
                    <a:srgbClr val="0000FF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n>
                    <a:solidFill>
                      <a:srgbClr val="0033CC"/>
                    </a:solidFill>
                  </a:ln>
                  <a:solidFill>
                    <a:srgbClr val="0033CC"/>
                  </a:solidFill>
                </a:endParaRPr>
              </a:p>
            </p:txBody>
          </p:sp>
          <p:cxnSp>
            <p:nvCxnSpPr>
              <p:cNvPr id="305" name="直線コネクタ 304"/>
              <p:cNvCxnSpPr/>
              <p:nvPr/>
            </p:nvCxnSpPr>
            <p:spPr>
              <a:xfrm>
                <a:off x="2053089" y="4035897"/>
                <a:ext cx="75" cy="1834205"/>
              </a:xfrm>
              <a:prstGeom prst="line">
                <a:avLst/>
              </a:prstGeom>
              <a:ln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7" name="テキスト ボックス 166"/>
            <p:cNvSpPr txBox="1"/>
            <p:nvPr/>
          </p:nvSpPr>
          <p:spPr>
            <a:xfrm>
              <a:off x="2252508" y="867516"/>
              <a:ext cx="686895" cy="238678"/>
            </a:xfrm>
            <a:prstGeom prst="rect">
              <a:avLst/>
            </a:prstGeom>
            <a:noFill/>
          </p:spPr>
          <p:txBody>
            <a:bodyPr wrap="square" lIns="83969" tIns="41985" rIns="83969" bIns="41985" rtlCol="0">
              <a:spAutoFit/>
            </a:bodyPr>
            <a:lstStyle/>
            <a:p>
              <a:r>
                <a:rPr lang="ja-JP" altLang="en-US" sz="1000" dirty="0" smtClean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rPr>
                <a:t>（水泳）</a:t>
              </a:r>
              <a:endParaRPr lang="ja-JP" altLang="en-US" sz="1000" dirty="0">
                <a:ln w="3175">
                  <a:solidFill>
                    <a:schemeClr val="tx1"/>
                  </a:solidFill>
                </a:ln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5394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2" name="グループ化 1"/>
          <p:cNvGrpSpPr/>
          <p:nvPr/>
        </p:nvGrpSpPr>
        <p:grpSpPr>
          <a:xfrm>
            <a:off x="294523" y="197980"/>
            <a:ext cx="6268954" cy="9510044"/>
            <a:chOff x="324000" y="216000"/>
            <a:chExt cx="6913263" cy="10261400"/>
          </a:xfrm>
        </p:grpSpPr>
        <p:cxnSp>
          <p:nvCxnSpPr>
            <p:cNvPr id="313" name="直線コネクタ 41"/>
            <p:cNvCxnSpPr/>
            <p:nvPr/>
          </p:nvCxnSpPr>
          <p:spPr>
            <a:xfrm rot="5400000">
              <a:off x="3690631" y="305206"/>
              <a:ext cx="1800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直線コネクタ 42"/>
            <p:cNvCxnSpPr/>
            <p:nvPr/>
          </p:nvCxnSpPr>
          <p:spPr>
            <a:xfrm rot="5400000">
              <a:off x="413206" y="305206"/>
              <a:ext cx="1800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直線コネクタ 43"/>
            <p:cNvCxnSpPr/>
            <p:nvPr/>
          </p:nvCxnSpPr>
          <p:spPr>
            <a:xfrm rot="5400000">
              <a:off x="6968057" y="305206"/>
              <a:ext cx="1800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直線コネクタ 44"/>
            <p:cNvCxnSpPr/>
            <p:nvPr/>
          </p:nvCxnSpPr>
          <p:spPr>
            <a:xfrm rot="16200000">
              <a:off x="7147263" y="10207400"/>
              <a:ext cx="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直線コネクタ 45"/>
            <p:cNvCxnSpPr/>
            <p:nvPr/>
          </p:nvCxnSpPr>
          <p:spPr>
            <a:xfrm rot="16200000">
              <a:off x="3690632" y="10386606"/>
              <a:ext cx="1800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直線コネクタ 46"/>
            <p:cNvCxnSpPr/>
            <p:nvPr/>
          </p:nvCxnSpPr>
          <p:spPr>
            <a:xfrm rot="16200000">
              <a:off x="6968057" y="10386606"/>
              <a:ext cx="1800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直線コネクタ 47"/>
            <p:cNvCxnSpPr/>
            <p:nvPr/>
          </p:nvCxnSpPr>
          <p:spPr>
            <a:xfrm rot="16200000">
              <a:off x="413206" y="10386606"/>
              <a:ext cx="1800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直線コネクタ 48"/>
            <p:cNvCxnSpPr/>
            <p:nvPr/>
          </p:nvCxnSpPr>
          <p:spPr>
            <a:xfrm rot="16200000">
              <a:off x="414000" y="10207400"/>
              <a:ext cx="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直線コネクタ 49"/>
            <p:cNvCxnSpPr/>
            <p:nvPr/>
          </p:nvCxnSpPr>
          <p:spPr>
            <a:xfrm rot="16200000">
              <a:off x="7147263" y="306000"/>
              <a:ext cx="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直線コネクタ 50"/>
            <p:cNvCxnSpPr/>
            <p:nvPr/>
          </p:nvCxnSpPr>
          <p:spPr>
            <a:xfrm rot="16200000">
              <a:off x="414000" y="306000"/>
              <a:ext cx="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直線コネクタ 51"/>
            <p:cNvCxnSpPr/>
            <p:nvPr/>
          </p:nvCxnSpPr>
          <p:spPr>
            <a:xfrm rot="16200000">
              <a:off x="414000" y="2286280"/>
              <a:ext cx="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直線コネクタ 52"/>
            <p:cNvCxnSpPr/>
            <p:nvPr/>
          </p:nvCxnSpPr>
          <p:spPr>
            <a:xfrm rot="16200000">
              <a:off x="7147263" y="4266560"/>
              <a:ext cx="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直線コネクタ 53"/>
            <p:cNvCxnSpPr/>
            <p:nvPr/>
          </p:nvCxnSpPr>
          <p:spPr>
            <a:xfrm rot="16200000">
              <a:off x="414000" y="4266560"/>
              <a:ext cx="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直線コネクタ 54"/>
            <p:cNvCxnSpPr/>
            <p:nvPr/>
          </p:nvCxnSpPr>
          <p:spPr>
            <a:xfrm rot="16200000">
              <a:off x="7147263" y="6246840"/>
              <a:ext cx="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直線コネクタ 55"/>
            <p:cNvCxnSpPr/>
            <p:nvPr/>
          </p:nvCxnSpPr>
          <p:spPr>
            <a:xfrm rot="16200000">
              <a:off x="414000" y="6246840"/>
              <a:ext cx="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直線コネクタ 56"/>
            <p:cNvCxnSpPr/>
            <p:nvPr/>
          </p:nvCxnSpPr>
          <p:spPr>
            <a:xfrm rot="16200000">
              <a:off x="7147263" y="8227120"/>
              <a:ext cx="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直線コネクタ 57"/>
            <p:cNvCxnSpPr/>
            <p:nvPr/>
          </p:nvCxnSpPr>
          <p:spPr>
            <a:xfrm rot="16200000">
              <a:off x="414000" y="8227120"/>
              <a:ext cx="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直線コネクタ 58"/>
            <p:cNvCxnSpPr/>
            <p:nvPr/>
          </p:nvCxnSpPr>
          <p:spPr>
            <a:xfrm rot="16200000">
              <a:off x="7147263" y="2286280"/>
              <a:ext cx="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グループ化 200"/>
          <p:cNvGrpSpPr/>
          <p:nvPr/>
        </p:nvGrpSpPr>
        <p:grpSpPr>
          <a:xfrm>
            <a:off x="464046" y="427673"/>
            <a:ext cx="3108970" cy="1834205"/>
            <a:chOff x="457696" y="363196"/>
            <a:chExt cx="3108970" cy="1834205"/>
          </a:xfrm>
        </p:grpSpPr>
        <p:grpSp>
          <p:nvGrpSpPr>
            <p:cNvPr id="202" name="グループ化 201"/>
            <p:cNvGrpSpPr/>
            <p:nvPr/>
          </p:nvGrpSpPr>
          <p:grpSpPr>
            <a:xfrm>
              <a:off x="457696" y="363196"/>
              <a:ext cx="3108970" cy="1834205"/>
              <a:chOff x="1943348" y="4035897"/>
              <a:chExt cx="3108970" cy="1834205"/>
            </a:xfrm>
          </p:grpSpPr>
          <p:sp>
            <p:nvSpPr>
              <p:cNvPr id="204" name="正方形/長方形 203"/>
              <p:cNvSpPr/>
              <p:nvPr/>
            </p:nvSpPr>
            <p:spPr>
              <a:xfrm>
                <a:off x="2001267" y="4035897"/>
                <a:ext cx="2979043" cy="22508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83969" tIns="41985" rIns="83969" bIns="41985" rtlCol="0" anchor="t"/>
              <a:lstStyle/>
              <a:p>
                <a:pPr algn="ctr"/>
                <a:r>
                  <a:rPr lang="ja-JP" altLang="en-US" sz="1100" b="1" dirty="0" err="1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大阪府障がい</a:t>
                </a:r>
                <a:r>
                  <a:rPr lang="ja-JP" altLang="en-US" sz="1100" b="1" dirty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者スポーツ応援団員　</a:t>
                </a:r>
                <a:r>
                  <a:rPr lang="en-US" altLang="ja-JP" sz="1100" b="1" dirty="0" smtClean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NO.</a:t>
                </a:r>
                <a:r>
                  <a:rPr lang="ja-JP" altLang="en-US" sz="1100" b="1" dirty="0" smtClean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１</a:t>
                </a:r>
                <a:r>
                  <a:rPr lang="ja-JP" altLang="en-US" sz="1100" b="1" dirty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１</a:t>
                </a:r>
              </a:p>
            </p:txBody>
          </p:sp>
          <p:pic>
            <p:nvPicPr>
              <p:cNvPr id="205" name="図 20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84326" y="5594511"/>
                <a:ext cx="827020" cy="265554"/>
              </a:xfrm>
              <a:prstGeom prst="rect">
                <a:avLst/>
              </a:prstGeom>
            </p:spPr>
          </p:pic>
          <p:sp>
            <p:nvSpPr>
              <p:cNvPr id="206" name="テキスト ボックス 205"/>
              <p:cNvSpPr txBox="1"/>
              <p:nvPr/>
            </p:nvSpPr>
            <p:spPr>
              <a:xfrm>
                <a:off x="3489707" y="4273178"/>
                <a:ext cx="1067260" cy="300234"/>
              </a:xfrm>
              <a:prstGeom prst="rect">
                <a:avLst/>
              </a:prstGeom>
              <a:noFill/>
            </p:spPr>
            <p:txBody>
              <a:bodyPr wrap="none" lIns="83969" tIns="41985" rIns="83969" bIns="41985" rtlCol="0">
                <a:spAutoFit/>
              </a:bodyPr>
              <a:lstStyle/>
              <a:p>
                <a:pPr algn="ctr"/>
                <a:r>
                  <a:rPr lang="ja-JP" altLang="en-US" sz="14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成田</a:t>
                </a:r>
                <a:r>
                  <a:rPr lang="ja-JP" altLang="en-US" sz="14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　緑夢</a:t>
                </a:r>
                <a:endParaRPr kumimoji="1" lang="en-US" altLang="ja-JP" sz="1400" dirty="0" smtClean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cxnSp>
            <p:nvCxnSpPr>
              <p:cNvPr id="207" name="直線コネクタ 206"/>
              <p:cNvCxnSpPr/>
              <p:nvPr/>
            </p:nvCxnSpPr>
            <p:spPr>
              <a:xfrm>
                <a:off x="3368943" y="4561210"/>
                <a:ext cx="1346882" cy="0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8" name="テキスト ボックス 207"/>
              <p:cNvSpPr txBox="1"/>
              <p:nvPr/>
            </p:nvSpPr>
            <p:spPr>
              <a:xfrm>
                <a:off x="3246187" y="4809277"/>
                <a:ext cx="1049769" cy="238678"/>
              </a:xfrm>
              <a:prstGeom prst="rect">
                <a:avLst/>
              </a:prstGeom>
              <a:noFill/>
            </p:spPr>
            <p:txBody>
              <a:bodyPr wrap="square" lIns="83969" tIns="41985" rIns="83969" bIns="41985" rtlCol="0">
                <a:spAutoFit/>
              </a:bodyPr>
              <a:lstStyle/>
              <a:p>
                <a:r>
                  <a:rPr lang="en-US" altLang="ja-JP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【</a:t>
                </a:r>
                <a:r>
                  <a:rPr lang="ja-JP" altLang="en-US" sz="10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主</a:t>
                </a:r>
                <a:r>
                  <a:rPr lang="ja-JP" altLang="en-US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な</a:t>
                </a:r>
                <a:r>
                  <a:rPr lang="ja-JP" altLang="en-US" sz="10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成績</a:t>
                </a:r>
                <a:r>
                  <a:rPr lang="en-US" altLang="ja-JP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】</a:t>
                </a:r>
                <a:endParaRPr lang="ja-JP" altLang="en-US" sz="1000" dirty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09" name="テキスト ボックス 208"/>
              <p:cNvSpPr txBox="1"/>
              <p:nvPr/>
            </p:nvSpPr>
            <p:spPr>
              <a:xfrm>
                <a:off x="3316008" y="5065217"/>
                <a:ext cx="1736310" cy="500288"/>
              </a:xfrm>
              <a:prstGeom prst="rect">
                <a:avLst/>
              </a:prstGeom>
              <a:noFill/>
            </p:spPr>
            <p:txBody>
              <a:bodyPr wrap="square" lIns="83969" tIns="41985" rIns="83969" bIns="41985" rtlCol="0">
                <a:spAutoFit/>
              </a:bodyPr>
              <a:lstStyle/>
              <a:p>
                <a:r>
                  <a:rPr lang="ja-JP" altLang="en-US" sz="9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平昌</a:t>
                </a:r>
                <a:r>
                  <a:rPr lang="ja-JP" altLang="en-US" sz="9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パラリンピック</a:t>
                </a:r>
                <a:r>
                  <a:rPr lang="ja-JP" altLang="en-US" sz="9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　　　　　　　バンクドスラローム金メダル</a:t>
                </a:r>
              </a:p>
              <a:p>
                <a:r>
                  <a:rPr lang="ja-JP" altLang="en-US" sz="9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スノーボードクロス</a:t>
                </a:r>
                <a:r>
                  <a:rPr lang="ja-JP" altLang="en-US" sz="9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銅</a:t>
                </a:r>
                <a:r>
                  <a:rPr lang="ja-JP" altLang="en-US" sz="9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メダル</a:t>
                </a:r>
                <a:endParaRPr lang="ja-JP" altLang="en-US" sz="900" dirty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10" name="正方形/長方形 209"/>
              <p:cNvSpPr/>
              <p:nvPr/>
            </p:nvSpPr>
            <p:spPr>
              <a:xfrm>
                <a:off x="1943348" y="4035898"/>
                <a:ext cx="2971304" cy="1834204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83969" tIns="41985" rIns="83969" bIns="41985"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211" name="図 21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27597" y="4417145"/>
                <a:ext cx="1150761" cy="1285353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212" name="正方形/長方形 211"/>
              <p:cNvSpPr/>
              <p:nvPr/>
            </p:nvSpPr>
            <p:spPr>
              <a:xfrm>
                <a:off x="1952219" y="4035946"/>
                <a:ext cx="70529" cy="1834156"/>
              </a:xfrm>
              <a:prstGeom prst="rect">
                <a:avLst/>
              </a:prstGeom>
              <a:gradFill flip="none" rotWithShape="1">
                <a:gsLst>
                  <a:gs pos="0">
                    <a:srgbClr val="0000FF">
                      <a:shade val="30000"/>
                      <a:satMod val="115000"/>
                    </a:srgbClr>
                  </a:gs>
                  <a:gs pos="50000">
                    <a:srgbClr val="0000FF">
                      <a:shade val="67500"/>
                      <a:satMod val="115000"/>
                    </a:srgbClr>
                  </a:gs>
                  <a:gs pos="100000">
                    <a:srgbClr val="0000FF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n>
                    <a:solidFill>
                      <a:srgbClr val="0033CC"/>
                    </a:solidFill>
                  </a:ln>
                  <a:solidFill>
                    <a:srgbClr val="0033CC"/>
                  </a:solidFill>
                </a:endParaRPr>
              </a:p>
            </p:txBody>
          </p:sp>
          <p:cxnSp>
            <p:nvCxnSpPr>
              <p:cNvPr id="213" name="直線コネクタ 212"/>
              <p:cNvCxnSpPr/>
              <p:nvPr/>
            </p:nvCxnSpPr>
            <p:spPr>
              <a:xfrm>
                <a:off x="2053089" y="4035897"/>
                <a:ext cx="75" cy="1834205"/>
              </a:xfrm>
              <a:prstGeom prst="line">
                <a:avLst/>
              </a:prstGeom>
              <a:ln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3" name="テキスト ボックス 202"/>
            <p:cNvSpPr txBox="1"/>
            <p:nvPr/>
          </p:nvSpPr>
          <p:spPr>
            <a:xfrm>
              <a:off x="1997661" y="867516"/>
              <a:ext cx="1249398" cy="238678"/>
            </a:xfrm>
            <a:prstGeom prst="rect">
              <a:avLst/>
            </a:prstGeom>
            <a:noFill/>
          </p:spPr>
          <p:txBody>
            <a:bodyPr wrap="square" lIns="83969" tIns="41985" rIns="83969" bIns="41985" rtlCol="0">
              <a:spAutoFit/>
            </a:bodyPr>
            <a:lstStyle/>
            <a:p>
              <a:r>
                <a:rPr lang="ja-JP" altLang="en-US" sz="1000" dirty="0" smtClean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rPr>
                <a:t>（スノーボード）</a:t>
              </a:r>
              <a:endParaRPr lang="ja-JP" altLang="en-US" sz="1000" dirty="0">
                <a:ln w="3175">
                  <a:solidFill>
                    <a:schemeClr val="tx1"/>
                  </a:solidFill>
                </a:ln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grpSp>
        <p:nvGrpSpPr>
          <p:cNvPr id="214" name="グループ化 213"/>
          <p:cNvGrpSpPr/>
          <p:nvPr/>
        </p:nvGrpSpPr>
        <p:grpSpPr>
          <a:xfrm>
            <a:off x="3423952" y="416496"/>
            <a:ext cx="3018929" cy="1834205"/>
            <a:chOff x="457696" y="363196"/>
            <a:chExt cx="3018929" cy="1834205"/>
          </a:xfrm>
        </p:grpSpPr>
        <p:grpSp>
          <p:nvGrpSpPr>
            <p:cNvPr id="215" name="グループ化 214"/>
            <p:cNvGrpSpPr/>
            <p:nvPr/>
          </p:nvGrpSpPr>
          <p:grpSpPr>
            <a:xfrm>
              <a:off x="457696" y="363196"/>
              <a:ext cx="3018929" cy="1834205"/>
              <a:chOff x="1943348" y="4035897"/>
              <a:chExt cx="3018929" cy="1834205"/>
            </a:xfrm>
          </p:grpSpPr>
          <p:sp>
            <p:nvSpPr>
              <p:cNvPr id="217" name="正方形/長方形 216"/>
              <p:cNvSpPr/>
              <p:nvPr/>
            </p:nvSpPr>
            <p:spPr>
              <a:xfrm>
                <a:off x="2023187" y="4035897"/>
                <a:ext cx="2939090" cy="197252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83969" tIns="41985" rIns="83969" bIns="41985" rtlCol="0" anchor="t"/>
              <a:lstStyle/>
              <a:p>
                <a:pPr algn="ctr"/>
                <a:r>
                  <a:rPr lang="ja-JP" altLang="en-US" sz="1100" b="1" dirty="0" err="1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大阪府障がい</a:t>
                </a:r>
                <a:r>
                  <a:rPr lang="ja-JP" altLang="en-US" sz="1100" b="1" dirty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者スポーツ応援団員　</a:t>
                </a:r>
                <a:r>
                  <a:rPr lang="en-US" altLang="ja-JP" sz="1100" b="1" dirty="0" smtClean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NO.</a:t>
                </a:r>
                <a:r>
                  <a:rPr lang="ja-JP" altLang="en-US" sz="1100" b="1" dirty="0" smtClean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１</a:t>
                </a:r>
                <a:r>
                  <a:rPr lang="en-US" altLang="ja-JP" sz="1100" b="1" dirty="0" smtClean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2</a:t>
                </a:r>
                <a:endParaRPr lang="ja-JP" altLang="en-US" sz="1100" b="1" dirty="0">
                  <a:solidFill>
                    <a:srgbClr val="0033CC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pic>
            <p:nvPicPr>
              <p:cNvPr id="218" name="図 21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84326" y="5594511"/>
                <a:ext cx="827020" cy="265554"/>
              </a:xfrm>
              <a:prstGeom prst="rect">
                <a:avLst/>
              </a:prstGeom>
            </p:spPr>
          </p:pic>
          <p:sp>
            <p:nvSpPr>
              <p:cNvPr id="219" name="テキスト ボックス 218"/>
              <p:cNvSpPr txBox="1"/>
              <p:nvPr/>
            </p:nvSpPr>
            <p:spPr>
              <a:xfrm>
                <a:off x="3489705" y="4273178"/>
                <a:ext cx="1067260" cy="300234"/>
              </a:xfrm>
              <a:prstGeom prst="rect">
                <a:avLst/>
              </a:prstGeom>
              <a:noFill/>
            </p:spPr>
            <p:txBody>
              <a:bodyPr wrap="none" lIns="83969" tIns="41985" rIns="83969" bIns="41985" rtlCol="0">
                <a:spAutoFit/>
              </a:bodyPr>
              <a:lstStyle/>
              <a:p>
                <a:pPr algn="ctr"/>
                <a:r>
                  <a:rPr lang="ja-JP" altLang="en-US" sz="14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加村</a:t>
                </a:r>
                <a:r>
                  <a:rPr lang="ja-JP" altLang="en-US" sz="14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　</a:t>
                </a:r>
                <a:r>
                  <a:rPr lang="ja-JP" altLang="en-US" sz="14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有弘</a:t>
                </a:r>
                <a:endParaRPr kumimoji="1" lang="en-US" altLang="ja-JP" sz="1400" dirty="0" smtClean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cxnSp>
            <p:nvCxnSpPr>
              <p:cNvPr id="220" name="直線コネクタ 219"/>
              <p:cNvCxnSpPr/>
              <p:nvPr/>
            </p:nvCxnSpPr>
            <p:spPr>
              <a:xfrm>
                <a:off x="3368943" y="4561210"/>
                <a:ext cx="1346882" cy="0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21" name="テキスト ボックス 220"/>
              <p:cNvSpPr txBox="1"/>
              <p:nvPr/>
            </p:nvSpPr>
            <p:spPr>
              <a:xfrm>
                <a:off x="3246187" y="4809277"/>
                <a:ext cx="1049769" cy="238678"/>
              </a:xfrm>
              <a:prstGeom prst="rect">
                <a:avLst/>
              </a:prstGeom>
              <a:noFill/>
            </p:spPr>
            <p:txBody>
              <a:bodyPr wrap="square" lIns="83969" tIns="41985" rIns="83969" bIns="41985" rtlCol="0">
                <a:spAutoFit/>
              </a:bodyPr>
              <a:lstStyle/>
              <a:p>
                <a:r>
                  <a:rPr lang="en-US" altLang="ja-JP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【</a:t>
                </a:r>
                <a:r>
                  <a:rPr lang="ja-JP" altLang="en-US" sz="10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主</a:t>
                </a:r>
                <a:r>
                  <a:rPr lang="ja-JP" altLang="en-US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な</a:t>
                </a:r>
                <a:r>
                  <a:rPr lang="ja-JP" altLang="en-US" sz="10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成績</a:t>
                </a:r>
                <a:r>
                  <a:rPr lang="en-US" altLang="ja-JP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】</a:t>
                </a:r>
                <a:endParaRPr lang="ja-JP" altLang="en-US" sz="1000" dirty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22" name="テキスト ボックス 221"/>
              <p:cNvSpPr txBox="1"/>
              <p:nvPr/>
            </p:nvSpPr>
            <p:spPr>
              <a:xfrm>
                <a:off x="3344848" y="5049281"/>
                <a:ext cx="1613455" cy="361789"/>
              </a:xfrm>
              <a:prstGeom prst="rect">
                <a:avLst/>
              </a:prstGeom>
              <a:noFill/>
            </p:spPr>
            <p:txBody>
              <a:bodyPr wrap="square" lIns="83969" tIns="41985" rIns="83969" bIns="41985" rtlCol="0">
                <a:spAutoFit/>
              </a:bodyPr>
              <a:lstStyle/>
              <a:p>
                <a:r>
                  <a:rPr lang="ja-JP" altLang="en-US" sz="9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第２回ソーシャルフットボール国際</a:t>
                </a:r>
                <a:r>
                  <a:rPr lang="ja-JP" altLang="en-US" sz="9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大会　日本</a:t>
                </a:r>
                <a:r>
                  <a:rPr lang="ja-JP" altLang="en-US" sz="9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代表</a:t>
                </a:r>
              </a:p>
            </p:txBody>
          </p:sp>
          <p:sp>
            <p:nvSpPr>
              <p:cNvPr id="223" name="正方形/長方形 222"/>
              <p:cNvSpPr/>
              <p:nvPr/>
            </p:nvSpPr>
            <p:spPr>
              <a:xfrm>
                <a:off x="1943348" y="4035898"/>
                <a:ext cx="2971304" cy="1834204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83969" tIns="41985" rIns="83969" bIns="41985"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224" name="図 223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19093" y="4484020"/>
                <a:ext cx="1146082" cy="1194852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225" name="正方形/長方形 224"/>
              <p:cNvSpPr/>
              <p:nvPr/>
            </p:nvSpPr>
            <p:spPr>
              <a:xfrm>
                <a:off x="1952219" y="4035946"/>
                <a:ext cx="70529" cy="1834156"/>
              </a:xfrm>
              <a:prstGeom prst="rect">
                <a:avLst/>
              </a:prstGeom>
              <a:gradFill flip="none" rotWithShape="1">
                <a:gsLst>
                  <a:gs pos="0">
                    <a:srgbClr val="0000FF">
                      <a:shade val="30000"/>
                      <a:satMod val="115000"/>
                    </a:srgbClr>
                  </a:gs>
                  <a:gs pos="50000">
                    <a:srgbClr val="0000FF">
                      <a:shade val="67500"/>
                      <a:satMod val="115000"/>
                    </a:srgbClr>
                  </a:gs>
                  <a:gs pos="100000">
                    <a:srgbClr val="0000FF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n>
                    <a:solidFill>
                      <a:srgbClr val="0033CC"/>
                    </a:solidFill>
                  </a:ln>
                  <a:solidFill>
                    <a:srgbClr val="0033CC"/>
                  </a:solidFill>
                </a:endParaRPr>
              </a:p>
            </p:txBody>
          </p:sp>
          <p:cxnSp>
            <p:nvCxnSpPr>
              <p:cNvPr id="226" name="直線コネクタ 225"/>
              <p:cNvCxnSpPr/>
              <p:nvPr/>
            </p:nvCxnSpPr>
            <p:spPr>
              <a:xfrm>
                <a:off x="2053089" y="4035897"/>
                <a:ext cx="75" cy="1834205"/>
              </a:xfrm>
              <a:prstGeom prst="line">
                <a:avLst/>
              </a:prstGeom>
              <a:ln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6" name="テキスト ボックス 215"/>
            <p:cNvSpPr txBox="1"/>
            <p:nvPr/>
          </p:nvSpPr>
          <p:spPr>
            <a:xfrm>
              <a:off x="1997661" y="867516"/>
              <a:ext cx="1249398" cy="238678"/>
            </a:xfrm>
            <a:prstGeom prst="rect">
              <a:avLst/>
            </a:prstGeom>
            <a:noFill/>
          </p:spPr>
          <p:txBody>
            <a:bodyPr wrap="square" lIns="83969" tIns="41985" rIns="83969" bIns="41985" rtlCol="0">
              <a:spAutoFit/>
            </a:bodyPr>
            <a:lstStyle/>
            <a:p>
              <a:r>
                <a:rPr lang="ja-JP" altLang="en-US" sz="1000" dirty="0" smtClean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rPr>
                <a:t>（フットサル）</a:t>
              </a:r>
              <a:endParaRPr lang="ja-JP" altLang="en-US" sz="1000" dirty="0">
                <a:ln w="3175">
                  <a:solidFill>
                    <a:schemeClr val="tx1"/>
                  </a:solidFill>
                </a:ln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grpSp>
        <p:nvGrpSpPr>
          <p:cNvPr id="227" name="グループ化 226"/>
          <p:cNvGrpSpPr/>
          <p:nvPr/>
        </p:nvGrpSpPr>
        <p:grpSpPr>
          <a:xfrm>
            <a:off x="457696" y="2261684"/>
            <a:ext cx="3142569" cy="1834205"/>
            <a:chOff x="457696" y="363196"/>
            <a:chExt cx="3142569" cy="1834205"/>
          </a:xfrm>
        </p:grpSpPr>
        <p:grpSp>
          <p:nvGrpSpPr>
            <p:cNvPr id="228" name="グループ化 227"/>
            <p:cNvGrpSpPr/>
            <p:nvPr/>
          </p:nvGrpSpPr>
          <p:grpSpPr>
            <a:xfrm>
              <a:off x="457696" y="363196"/>
              <a:ext cx="3142569" cy="1834205"/>
              <a:chOff x="1943348" y="4035897"/>
              <a:chExt cx="3142569" cy="1834205"/>
            </a:xfrm>
          </p:grpSpPr>
          <p:sp>
            <p:nvSpPr>
              <p:cNvPr id="230" name="正方形/長方形 229"/>
              <p:cNvSpPr/>
              <p:nvPr/>
            </p:nvSpPr>
            <p:spPr>
              <a:xfrm>
                <a:off x="1946733" y="4035897"/>
                <a:ext cx="3139184" cy="21390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83969" tIns="41985" rIns="83969" bIns="41985" rtlCol="0" anchor="t"/>
              <a:lstStyle/>
              <a:p>
                <a:pPr algn="ctr"/>
                <a:r>
                  <a:rPr lang="ja-JP" altLang="en-US" sz="1100" b="1" dirty="0" err="1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大阪府障がい</a:t>
                </a:r>
                <a:r>
                  <a:rPr lang="ja-JP" altLang="en-US" sz="1100" b="1" dirty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者スポーツ応援団員　</a:t>
                </a:r>
                <a:r>
                  <a:rPr lang="en-US" altLang="ja-JP" sz="1100" b="1" dirty="0" smtClean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NO.</a:t>
                </a:r>
                <a:r>
                  <a:rPr lang="ja-JP" altLang="en-US" sz="1100" b="1" dirty="0" smtClean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１３</a:t>
                </a:r>
                <a:endParaRPr lang="ja-JP" altLang="en-US" sz="1100" b="1" dirty="0">
                  <a:solidFill>
                    <a:srgbClr val="0033CC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pic>
            <p:nvPicPr>
              <p:cNvPr id="231" name="図 23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84326" y="5594511"/>
                <a:ext cx="827020" cy="265554"/>
              </a:xfrm>
              <a:prstGeom prst="rect">
                <a:avLst/>
              </a:prstGeom>
            </p:spPr>
          </p:pic>
          <p:sp>
            <p:nvSpPr>
              <p:cNvPr id="232" name="テキスト ボックス 231"/>
              <p:cNvSpPr txBox="1"/>
              <p:nvPr/>
            </p:nvSpPr>
            <p:spPr>
              <a:xfrm>
                <a:off x="3489705" y="4273178"/>
                <a:ext cx="1067260" cy="300234"/>
              </a:xfrm>
              <a:prstGeom prst="rect">
                <a:avLst/>
              </a:prstGeom>
              <a:noFill/>
            </p:spPr>
            <p:txBody>
              <a:bodyPr wrap="none" lIns="83969" tIns="41985" rIns="83969" bIns="41985" rtlCol="0">
                <a:spAutoFit/>
              </a:bodyPr>
              <a:lstStyle/>
              <a:p>
                <a:pPr algn="ctr"/>
                <a:r>
                  <a:rPr lang="ja-JP" altLang="en-US" sz="14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小林　耕平</a:t>
                </a:r>
                <a:endParaRPr kumimoji="1" lang="en-US" altLang="ja-JP" sz="1400" dirty="0" smtClean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cxnSp>
            <p:nvCxnSpPr>
              <p:cNvPr id="233" name="直線コネクタ 232"/>
              <p:cNvCxnSpPr/>
              <p:nvPr/>
            </p:nvCxnSpPr>
            <p:spPr>
              <a:xfrm>
                <a:off x="3368943" y="4561210"/>
                <a:ext cx="1346882" cy="0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34" name="テキスト ボックス 233"/>
              <p:cNvSpPr txBox="1"/>
              <p:nvPr/>
            </p:nvSpPr>
            <p:spPr>
              <a:xfrm>
                <a:off x="3246187" y="4809277"/>
                <a:ext cx="1049769" cy="238678"/>
              </a:xfrm>
              <a:prstGeom prst="rect">
                <a:avLst/>
              </a:prstGeom>
              <a:noFill/>
            </p:spPr>
            <p:txBody>
              <a:bodyPr wrap="square" lIns="83969" tIns="41985" rIns="83969" bIns="41985" rtlCol="0">
                <a:spAutoFit/>
              </a:bodyPr>
              <a:lstStyle/>
              <a:p>
                <a:r>
                  <a:rPr lang="en-US" altLang="ja-JP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【</a:t>
                </a:r>
                <a:r>
                  <a:rPr lang="ja-JP" altLang="en-US" sz="10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主</a:t>
                </a:r>
                <a:r>
                  <a:rPr lang="ja-JP" altLang="en-US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な</a:t>
                </a:r>
                <a:r>
                  <a:rPr lang="ja-JP" altLang="en-US" sz="10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成績</a:t>
                </a:r>
                <a:r>
                  <a:rPr lang="en-US" altLang="ja-JP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】</a:t>
                </a:r>
                <a:endParaRPr lang="ja-JP" altLang="en-US" sz="1000" dirty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35" name="テキスト ボックス 234"/>
              <p:cNvSpPr txBox="1"/>
              <p:nvPr/>
            </p:nvSpPr>
            <p:spPr>
              <a:xfrm>
                <a:off x="3394213" y="5100030"/>
                <a:ext cx="1613455" cy="361789"/>
              </a:xfrm>
              <a:prstGeom prst="rect">
                <a:avLst/>
              </a:prstGeom>
              <a:noFill/>
            </p:spPr>
            <p:txBody>
              <a:bodyPr wrap="square" lIns="83969" tIns="41985" rIns="83969" bIns="41985" rtlCol="0">
                <a:spAutoFit/>
              </a:bodyPr>
              <a:lstStyle/>
              <a:p>
                <a:r>
                  <a:rPr lang="ja-JP" altLang="en-US" sz="9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第２回ソーシャルフットボール国際</a:t>
                </a:r>
                <a:r>
                  <a:rPr lang="ja-JP" altLang="en-US" sz="9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大会　日本</a:t>
                </a:r>
                <a:r>
                  <a:rPr lang="ja-JP" altLang="en-US" sz="9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代表</a:t>
                </a:r>
              </a:p>
            </p:txBody>
          </p:sp>
          <p:sp>
            <p:nvSpPr>
              <p:cNvPr id="236" name="正方形/長方形 235"/>
              <p:cNvSpPr/>
              <p:nvPr/>
            </p:nvSpPr>
            <p:spPr>
              <a:xfrm>
                <a:off x="1943348" y="4035898"/>
                <a:ext cx="2971304" cy="1834204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83969" tIns="41985" rIns="83969" bIns="41985"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237" name="図 236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92479" y="4449236"/>
                <a:ext cx="1243920" cy="1279803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238" name="正方形/長方形 237"/>
              <p:cNvSpPr/>
              <p:nvPr/>
            </p:nvSpPr>
            <p:spPr>
              <a:xfrm>
                <a:off x="1952219" y="4035946"/>
                <a:ext cx="70529" cy="1834156"/>
              </a:xfrm>
              <a:prstGeom prst="rect">
                <a:avLst/>
              </a:prstGeom>
              <a:gradFill flip="none" rotWithShape="1">
                <a:gsLst>
                  <a:gs pos="0">
                    <a:srgbClr val="0000FF">
                      <a:shade val="30000"/>
                      <a:satMod val="115000"/>
                    </a:srgbClr>
                  </a:gs>
                  <a:gs pos="50000">
                    <a:srgbClr val="0000FF">
                      <a:shade val="67500"/>
                      <a:satMod val="115000"/>
                    </a:srgbClr>
                  </a:gs>
                  <a:gs pos="100000">
                    <a:srgbClr val="0000FF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n>
                    <a:solidFill>
                      <a:srgbClr val="0033CC"/>
                    </a:solidFill>
                  </a:ln>
                  <a:solidFill>
                    <a:srgbClr val="0033CC"/>
                  </a:solidFill>
                </a:endParaRPr>
              </a:p>
            </p:txBody>
          </p:sp>
          <p:cxnSp>
            <p:nvCxnSpPr>
              <p:cNvPr id="239" name="直線コネクタ 238"/>
              <p:cNvCxnSpPr/>
              <p:nvPr/>
            </p:nvCxnSpPr>
            <p:spPr>
              <a:xfrm>
                <a:off x="2053089" y="4035897"/>
                <a:ext cx="75" cy="1834205"/>
              </a:xfrm>
              <a:prstGeom prst="line">
                <a:avLst/>
              </a:prstGeom>
              <a:ln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9" name="テキスト ボックス 228"/>
            <p:cNvSpPr txBox="1"/>
            <p:nvPr/>
          </p:nvSpPr>
          <p:spPr>
            <a:xfrm>
              <a:off x="2134825" y="867516"/>
              <a:ext cx="1185923" cy="223289"/>
            </a:xfrm>
            <a:prstGeom prst="rect">
              <a:avLst/>
            </a:prstGeom>
            <a:noFill/>
          </p:spPr>
          <p:txBody>
            <a:bodyPr wrap="square" lIns="83969" tIns="41985" rIns="83969" bIns="41985" rtlCol="0">
              <a:spAutoFit/>
            </a:bodyPr>
            <a:lstStyle/>
            <a:p>
              <a:r>
                <a:rPr lang="ja-JP" altLang="en-US" sz="900" dirty="0" smtClean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rPr>
                <a:t>（フットサル）</a:t>
              </a:r>
              <a:endParaRPr lang="ja-JP" altLang="en-US" sz="900" dirty="0">
                <a:ln w="3175">
                  <a:solidFill>
                    <a:schemeClr val="tx1"/>
                  </a:solidFill>
                </a:ln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grpSp>
        <p:nvGrpSpPr>
          <p:cNvPr id="240" name="グループ化 239"/>
          <p:cNvGrpSpPr/>
          <p:nvPr/>
        </p:nvGrpSpPr>
        <p:grpSpPr>
          <a:xfrm>
            <a:off x="3420720" y="2254823"/>
            <a:ext cx="3148057" cy="1834205"/>
            <a:chOff x="457696" y="363196"/>
            <a:chExt cx="3148057" cy="1834205"/>
          </a:xfrm>
        </p:grpSpPr>
        <p:grpSp>
          <p:nvGrpSpPr>
            <p:cNvPr id="241" name="グループ化 240"/>
            <p:cNvGrpSpPr/>
            <p:nvPr/>
          </p:nvGrpSpPr>
          <p:grpSpPr>
            <a:xfrm>
              <a:off x="457696" y="363196"/>
              <a:ext cx="3148057" cy="1834205"/>
              <a:chOff x="1943348" y="4035897"/>
              <a:chExt cx="3148057" cy="1834205"/>
            </a:xfrm>
          </p:grpSpPr>
          <p:sp>
            <p:nvSpPr>
              <p:cNvPr id="243" name="正方形/長方形 242"/>
              <p:cNvSpPr/>
              <p:nvPr/>
            </p:nvSpPr>
            <p:spPr>
              <a:xfrm>
                <a:off x="1952221" y="4035897"/>
                <a:ext cx="3139184" cy="21390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83969" tIns="41985" rIns="83969" bIns="41985" rtlCol="0" anchor="t"/>
              <a:lstStyle/>
              <a:p>
                <a:pPr algn="ctr"/>
                <a:r>
                  <a:rPr lang="ja-JP" altLang="en-US" sz="1100" b="1" dirty="0" err="1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大阪府障がい</a:t>
                </a:r>
                <a:r>
                  <a:rPr lang="ja-JP" altLang="en-US" sz="1100" b="1" dirty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者スポーツ応援団員　</a:t>
                </a:r>
                <a:r>
                  <a:rPr lang="en-US" altLang="ja-JP" sz="1100" b="1" dirty="0" smtClean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NO.</a:t>
                </a:r>
                <a:r>
                  <a:rPr lang="ja-JP" altLang="en-US" sz="1100" b="1" dirty="0" smtClean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１４</a:t>
                </a:r>
                <a:endParaRPr lang="ja-JP" altLang="en-US" sz="1100" b="1" dirty="0">
                  <a:solidFill>
                    <a:srgbClr val="0033CC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pic>
            <p:nvPicPr>
              <p:cNvPr id="244" name="図 24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84326" y="5594511"/>
                <a:ext cx="827020" cy="265554"/>
              </a:xfrm>
              <a:prstGeom prst="rect">
                <a:avLst/>
              </a:prstGeom>
            </p:spPr>
          </p:pic>
          <p:sp>
            <p:nvSpPr>
              <p:cNvPr id="245" name="テキスト ボックス 244"/>
              <p:cNvSpPr txBox="1"/>
              <p:nvPr/>
            </p:nvSpPr>
            <p:spPr>
              <a:xfrm>
                <a:off x="3489705" y="4273178"/>
                <a:ext cx="1067260" cy="300234"/>
              </a:xfrm>
              <a:prstGeom prst="rect">
                <a:avLst/>
              </a:prstGeom>
              <a:noFill/>
            </p:spPr>
            <p:txBody>
              <a:bodyPr wrap="none" lIns="83969" tIns="41985" rIns="83969" bIns="41985" rtlCol="0">
                <a:spAutoFit/>
              </a:bodyPr>
              <a:lstStyle/>
              <a:p>
                <a:pPr algn="ctr"/>
                <a:r>
                  <a:rPr lang="ja-JP" altLang="en-US" sz="14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花岡</a:t>
                </a:r>
                <a:r>
                  <a:rPr lang="ja-JP" altLang="en-US" sz="14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　伸和</a:t>
                </a:r>
                <a:endParaRPr kumimoji="1" lang="en-US" altLang="ja-JP" sz="1400" dirty="0" smtClean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cxnSp>
            <p:nvCxnSpPr>
              <p:cNvPr id="246" name="直線コネクタ 245"/>
              <p:cNvCxnSpPr/>
              <p:nvPr/>
            </p:nvCxnSpPr>
            <p:spPr>
              <a:xfrm>
                <a:off x="3368943" y="4561210"/>
                <a:ext cx="1346882" cy="0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47" name="テキスト ボックス 246"/>
              <p:cNvSpPr txBox="1"/>
              <p:nvPr/>
            </p:nvSpPr>
            <p:spPr>
              <a:xfrm>
                <a:off x="3246187" y="4809277"/>
                <a:ext cx="1049769" cy="238678"/>
              </a:xfrm>
              <a:prstGeom prst="rect">
                <a:avLst/>
              </a:prstGeom>
              <a:noFill/>
            </p:spPr>
            <p:txBody>
              <a:bodyPr wrap="square" lIns="83969" tIns="41985" rIns="83969" bIns="41985" rtlCol="0">
                <a:spAutoFit/>
              </a:bodyPr>
              <a:lstStyle/>
              <a:p>
                <a:r>
                  <a:rPr lang="en-US" altLang="ja-JP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【</a:t>
                </a:r>
                <a:r>
                  <a:rPr lang="ja-JP" altLang="en-US" sz="10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主</a:t>
                </a:r>
                <a:r>
                  <a:rPr lang="ja-JP" altLang="en-US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な</a:t>
                </a:r>
                <a:r>
                  <a:rPr lang="ja-JP" altLang="en-US" sz="10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成績</a:t>
                </a:r>
                <a:r>
                  <a:rPr lang="en-US" altLang="ja-JP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】</a:t>
                </a:r>
                <a:endParaRPr lang="ja-JP" altLang="en-US" sz="1000" dirty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48" name="テキスト ボックス 247"/>
              <p:cNvSpPr txBox="1"/>
              <p:nvPr/>
            </p:nvSpPr>
            <p:spPr>
              <a:xfrm>
                <a:off x="3419335" y="5091225"/>
                <a:ext cx="1491571" cy="361789"/>
              </a:xfrm>
              <a:prstGeom prst="rect">
                <a:avLst/>
              </a:prstGeom>
              <a:noFill/>
            </p:spPr>
            <p:txBody>
              <a:bodyPr wrap="square" lIns="83969" tIns="41985" rIns="83969" bIns="41985" rtlCol="0">
                <a:spAutoFit/>
              </a:bodyPr>
              <a:lstStyle/>
              <a:p>
                <a:r>
                  <a:rPr lang="ja-JP" altLang="en-US" sz="9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アテネ・</a:t>
                </a:r>
                <a:r>
                  <a:rPr lang="ja-JP" altLang="en-US" sz="9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ロンドンパラリンピック　　　　入賞</a:t>
                </a:r>
                <a:endParaRPr lang="ja-JP" altLang="en-US" sz="900" dirty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49" name="正方形/長方形 248"/>
              <p:cNvSpPr/>
              <p:nvPr/>
            </p:nvSpPr>
            <p:spPr>
              <a:xfrm>
                <a:off x="1943348" y="4035898"/>
                <a:ext cx="2971304" cy="1834204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83969" tIns="41985" rIns="83969" bIns="41985"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250" name="図 249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83403" y="4458176"/>
                <a:ext cx="1278266" cy="1278266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251" name="正方形/長方形 250"/>
              <p:cNvSpPr/>
              <p:nvPr/>
            </p:nvSpPr>
            <p:spPr>
              <a:xfrm>
                <a:off x="1952219" y="4035946"/>
                <a:ext cx="70529" cy="1834156"/>
              </a:xfrm>
              <a:prstGeom prst="rect">
                <a:avLst/>
              </a:prstGeom>
              <a:gradFill flip="none" rotWithShape="1">
                <a:gsLst>
                  <a:gs pos="0">
                    <a:srgbClr val="0000FF">
                      <a:shade val="30000"/>
                      <a:satMod val="115000"/>
                    </a:srgbClr>
                  </a:gs>
                  <a:gs pos="50000">
                    <a:srgbClr val="0000FF">
                      <a:shade val="67500"/>
                      <a:satMod val="115000"/>
                    </a:srgbClr>
                  </a:gs>
                  <a:gs pos="100000">
                    <a:srgbClr val="0000FF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n>
                    <a:solidFill>
                      <a:srgbClr val="0033CC"/>
                    </a:solidFill>
                  </a:ln>
                  <a:solidFill>
                    <a:srgbClr val="0033CC"/>
                  </a:solidFill>
                </a:endParaRPr>
              </a:p>
            </p:txBody>
          </p:sp>
          <p:cxnSp>
            <p:nvCxnSpPr>
              <p:cNvPr id="252" name="直線コネクタ 251"/>
              <p:cNvCxnSpPr/>
              <p:nvPr/>
            </p:nvCxnSpPr>
            <p:spPr>
              <a:xfrm>
                <a:off x="2053089" y="4035897"/>
                <a:ext cx="75" cy="1834205"/>
              </a:xfrm>
              <a:prstGeom prst="line">
                <a:avLst/>
              </a:prstGeom>
              <a:ln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2" name="テキスト ボックス 241"/>
            <p:cNvSpPr txBox="1"/>
            <p:nvPr/>
          </p:nvSpPr>
          <p:spPr>
            <a:xfrm>
              <a:off x="1968619" y="867516"/>
              <a:ext cx="1304515" cy="361789"/>
            </a:xfrm>
            <a:prstGeom prst="rect">
              <a:avLst/>
            </a:prstGeom>
            <a:noFill/>
          </p:spPr>
          <p:txBody>
            <a:bodyPr wrap="square" lIns="83969" tIns="41985" rIns="83969" bIns="41985" rtlCol="0">
              <a:spAutoFit/>
            </a:bodyPr>
            <a:lstStyle/>
            <a:p>
              <a:r>
                <a:rPr lang="ja-JP" altLang="en-US" sz="900" dirty="0" smtClean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rPr>
                <a:t>（車いすマラソン）</a:t>
              </a:r>
              <a:endParaRPr lang="ja-JP" altLang="en-US" sz="900" dirty="0">
                <a:ln w="3175">
                  <a:solidFill>
                    <a:schemeClr val="tx1"/>
                  </a:solidFill>
                </a:ln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grpSp>
        <p:nvGrpSpPr>
          <p:cNvPr id="253" name="グループ化 252"/>
          <p:cNvGrpSpPr/>
          <p:nvPr/>
        </p:nvGrpSpPr>
        <p:grpSpPr>
          <a:xfrm>
            <a:off x="457696" y="4095448"/>
            <a:ext cx="3142569" cy="1834205"/>
            <a:chOff x="457696" y="363196"/>
            <a:chExt cx="3142569" cy="1834205"/>
          </a:xfrm>
        </p:grpSpPr>
        <p:grpSp>
          <p:nvGrpSpPr>
            <p:cNvPr id="254" name="グループ化 253"/>
            <p:cNvGrpSpPr/>
            <p:nvPr/>
          </p:nvGrpSpPr>
          <p:grpSpPr>
            <a:xfrm>
              <a:off x="457696" y="363196"/>
              <a:ext cx="3142569" cy="1834205"/>
              <a:chOff x="1943348" y="4035897"/>
              <a:chExt cx="3142569" cy="1834205"/>
            </a:xfrm>
          </p:grpSpPr>
          <p:sp>
            <p:nvSpPr>
              <p:cNvPr id="256" name="正方形/長方形 255"/>
              <p:cNvSpPr/>
              <p:nvPr/>
            </p:nvSpPr>
            <p:spPr>
              <a:xfrm>
                <a:off x="1946733" y="4035897"/>
                <a:ext cx="3139184" cy="21390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83969" tIns="41985" rIns="83969" bIns="41985" rtlCol="0" anchor="t"/>
              <a:lstStyle/>
              <a:p>
                <a:pPr algn="ctr"/>
                <a:r>
                  <a:rPr lang="ja-JP" altLang="en-US" sz="1100" b="1" dirty="0" err="1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大阪府障がい</a:t>
                </a:r>
                <a:r>
                  <a:rPr lang="ja-JP" altLang="en-US" sz="1100" b="1" dirty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者スポーツ応援団員　</a:t>
                </a:r>
                <a:r>
                  <a:rPr lang="en-US" altLang="ja-JP" sz="1100" b="1" dirty="0" smtClean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NO.</a:t>
                </a:r>
                <a:r>
                  <a:rPr lang="ja-JP" altLang="en-US" sz="1100" b="1" dirty="0" smtClean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１５</a:t>
                </a:r>
                <a:endParaRPr lang="ja-JP" altLang="en-US" sz="1100" b="1" dirty="0">
                  <a:solidFill>
                    <a:srgbClr val="0033CC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pic>
            <p:nvPicPr>
              <p:cNvPr id="257" name="図 25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84326" y="5594511"/>
                <a:ext cx="827020" cy="265554"/>
              </a:xfrm>
              <a:prstGeom prst="rect">
                <a:avLst/>
              </a:prstGeom>
            </p:spPr>
          </p:pic>
          <p:sp>
            <p:nvSpPr>
              <p:cNvPr id="258" name="テキスト ボックス 257"/>
              <p:cNvSpPr txBox="1"/>
              <p:nvPr/>
            </p:nvSpPr>
            <p:spPr>
              <a:xfrm>
                <a:off x="3399940" y="4273178"/>
                <a:ext cx="1246797" cy="300234"/>
              </a:xfrm>
              <a:prstGeom prst="rect">
                <a:avLst/>
              </a:prstGeom>
              <a:noFill/>
            </p:spPr>
            <p:txBody>
              <a:bodyPr wrap="none" lIns="83969" tIns="41985" rIns="83969" bIns="41985" rtlCol="0">
                <a:spAutoFit/>
              </a:bodyPr>
              <a:lstStyle/>
              <a:p>
                <a:pPr algn="ctr"/>
                <a:r>
                  <a:rPr lang="ja-JP" altLang="en-US" sz="14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生長　奈緒美</a:t>
                </a:r>
                <a:endParaRPr kumimoji="1" lang="en-US" altLang="ja-JP" sz="1400" dirty="0" smtClean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cxnSp>
            <p:nvCxnSpPr>
              <p:cNvPr id="259" name="直線コネクタ 258"/>
              <p:cNvCxnSpPr/>
              <p:nvPr/>
            </p:nvCxnSpPr>
            <p:spPr>
              <a:xfrm>
                <a:off x="3368943" y="4561210"/>
                <a:ext cx="1346882" cy="0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60" name="テキスト ボックス 259"/>
              <p:cNvSpPr txBox="1"/>
              <p:nvPr/>
            </p:nvSpPr>
            <p:spPr>
              <a:xfrm>
                <a:off x="3246187" y="4809277"/>
                <a:ext cx="1049769" cy="238678"/>
              </a:xfrm>
              <a:prstGeom prst="rect">
                <a:avLst/>
              </a:prstGeom>
              <a:noFill/>
            </p:spPr>
            <p:txBody>
              <a:bodyPr wrap="square" lIns="83969" tIns="41985" rIns="83969" bIns="41985" rtlCol="0">
                <a:spAutoFit/>
              </a:bodyPr>
              <a:lstStyle/>
              <a:p>
                <a:r>
                  <a:rPr lang="en-US" altLang="ja-JP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【</a:t>
                </a:r>
                <a:r>
                  <a:rPr lang="ja-JP" altLang="en-US" sz="10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主</a:t>
                </a:r>
                <a:r>
                  <a:rPr lang="ja-JP" altLang="en-US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な</a:t>
                </a:r>
                <a:r>
                  <a:rPr lang="ja-JP" altLang="en-US" sz="10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成績</a:t>
                </a:r>
                <a:r>
                  <a:rPr lang="en-US" altLang="ja-JP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】</a:t>
                </a:r>
                <a:endParaRPr lang="ja-JP" altLang="en-US" sz="1000" dirty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61" name="テキスト ボックス 260"/>
              <p:cNvSpPr txBox="1"/>
              <p:nvPr/>
            </p:nvSpPr>
            <p:spPr>
              <a:xfrm>
                <a:off x="3227138" y="5100030"/>
                <a:ext cx="1792762" cy="361789"/>
              </a:xfrm>
              <a:prstGeom prst="rect">
                <a:avLst/>
              </a:prstGeom>
              <a:noFill/>
            </p:spPr>
            <p:txBody>
              <a:bodyPr wrap="square" lIns="83969" tIns="41985" rIns="83969" bIns="41985" rtlCol="0">
                <a:spAutoFit/>
              </a:bodyPr>
              <a:lstStyle/>
              <a:p>
                <a:r>
                  <a:rPr lang="ja-JP" altLang="en-US" sz="9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北京</a:t>
                </a:r>
                <a:r>
                  <a:rPr lang="ja-JP" altLang="en-US" sz="9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・</a:t>
                </a:r>
                <a:r>
                  <a:rPr lang="ja-JP" altLang="en-US" sz="9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ロンドンパラリンピック　　　　　　　　　　</a:t>
                </a:r>
                <a:endParaRPr lang="en-US" altLang="ja-JP" sz="900" dirty="0" smtClean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r>
                  <a:rPr lang="ja-JP" altLang="en-US" sz="9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　</a:t>
                </a:r>
                <a:r>
                  <a:rPr lang="ja-JP" altLang="en-US" sz="9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　　　　　　　　　　 入賞</a:t>
                </a:r>
                <a:endParaRPr lang="ja-JP" altLang="en-US" sz="900" dirty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62" name="正方形/長方形 261"/>
              <p:cNvSpPr/>
              <p:nvPr/>
            </p:nvSpPr>
            <p:spPr>
              <a:xfrm>
                <a:off x="1943348" y="4035898"/>
                <a:ext cx="2971304" cy="1834204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83969" tIns="41985" rIns="83969" bIns="41985"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263" name="図 262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06340" y="4449237"/>
                <a:ext cx="1151053" cy="1296144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264" name="正方形/長方形 263"/>
              <p:cNvSpPr/>
              <p:nvPr/>
            </p:nvSpPr>
            <p:spPr>
              <a:xfrm>
                <a:off x="1952219" y="4035946"/>
                <a:ext cx="70529" cy="1834156"/>
              </a:xfrm>
              <a:prstGeom prst="rect">
                <a:avLst/>
              </a:prstGeom>
              <a:gradFill flip="none" rotWithShape="1">
                <a:gsLst>
                  <a:gs pos="0">
                    <a:srgbClr val="0000FF">
                      <a:shade val="30000"/>
                      <a:satMod val="115000"/>
                    </a:srgbClr>
                  </a:gs>
                  <a:gs pos="50000">
                    <a:srgbClr val="0000FF">
                      <a:shade val="67500"/>
                      <a:satMod val="115000"/>
                    </a:srgbClr>
                  </a:gs>
                  <a:gs pos="100000">
                    <a:srgbClr val="0000FF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n>
                    <a:solidFill>
                      <a:srgbClr val="0033CC"/>
                    </a:solidFill>
                  </a:ln>
                  <a:solidFill>
                    <a:srgbClr val="0033CC"/>
                  </a:solidFill>
                </a:endParaRPr>
              </a:p>
            </p:txBody>
          </p:sp>
          <p:cxnSp>
            <p:nvCxnSpPr>
              <p:cNvPr id="265" name="直線コネクタ 264"/>
              <p:cNvCxnSpPr/>
              <p:nvPr/>
            </p:nvCxnSpPr>
            <p:spPr>
              <a:xfrm>
                <a:off x="2053089" y="4035897"/>
                <a:ext cx="75" cy="1834205"/>
              </a:xfrm>
              <a:prstGeom prst="line">
                <a:avLst/>
              </a:prstGeom>
              <a:ln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5" name="テキスト ボックス 254"/>
            <p:cNvSpPr txBox="1"/>
            <p:nvPr/>
          </p:nvSpPr>
          <p:spPr>
            <a:xfrm>
              <a:off x="2202320" y="867516"/>
              <a:ext cx="980102" cy="223289"/>
            </a:xfrm>
            <a:prstGeom prst="rect">
              <a:avLst/>
            </a:prstGeom>
            <a:noFill/>
          </p:spPr>
          <p:txBody>
            <a:bodyPr wrap="square" lIns="83969" tIns="41985" rIns="83969" bIns="41985" rtlCol="0">
              <a:spAutoFit/>
            </a:bodyPr>
            <a:lstStyle/>
            <a:p>
              <a:r>
                <a:rPr lang="ja-JP" altLang="en-US" sz="900" dirty="0" smtClean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rPr>
                <a:t>（水泳）</a:t>
              </a:r>
              <a:endParaRPr lang="ja-JP" altLang="en-US" sz="900" dirty="0">
                <a:ln w="3175">
                  <a:solidFill>
                    <a:schemeClr val="tx1"/>
                  </a:solidFill>
                </a:ln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grpSp>
        <p:nvGrpSpPr>
          <p:cNvPr id="266" name="グループ化 265"/>
          <p:cNvGrpSpPr/>
          <p:nvPr/>
        </p:nvGrpSpPr>
        <p:grpSpPr>
          <a:xfrm>
            <a:off x="3422519" y="4092427"/>
            <a:ext cx="3213844" cy="1834205"/>
            <a:chOff x="457696" y="363196"/>
            <a:chExt cx="3213844" cy="1834205"/>
          </a:xfrm>
        </p:grpSpPr>
        <p:grpSp>
          <p:nvGrpSpPr>
            <p:cNvPr id="267" name="グループ化 266"/>
            <p:cNvGrpSpPr/>
            <p:nvPr/>
          </p:nvGrpSpPr>
          <p:grpSpPr>
            <a:xfrm>
              <a:off x="457696" y="363196"/>
              <a:ext cx="3142569" cy="1834205"/>
              <a:chOff x="1943348" y="4035897"/>
              <a:chExt cx="3142569" cy="1834205"/>
            </a:xfrm>
          </p:grpSpPr>
          <p:sp>
            <p:nvSpPr>
              <p:cNvPr id="269" name="正方形/長方形 268"/>
              <p:cNvSpPr/>
              <p:nvPr/>
            </p:nvSpPr>
            <p:spPr>
              <a:xfrm>
                <a:off x="1946733" y="4035897"/>
                <a:ext cx="3139184" cy="213900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83969" tIns="41985" rIns="83969" bIns="41985" rtlCol="0" anchor="t"/>
              <a:lstStyle/>
              <a:p>
                <a:pPr algn="ctr"/>
                <a:r>
                  <a:rPr lang="ja-JP" altLang="en-US" sz="1100" b="1" dirty="0" err="1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大阪府障がい</a:t>
                </a:r>
                <a:r>
                  <a:rPr lang="ja-JP" altLang="en-US" sz="1100" b="1" dirty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者スポーツ応援団員　</a:t>
                </a:r>
                <a:r>
                  <a:rPr lang="en-US" altLang="ja-JP" sz="1100" b="1" dirty="0" smtClean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NO.</a:t>
                </a:r>
                <a:r>
                  <a:rPr lang="ja-JP" altLang="en-US" sz="1100" b="1" dirty="0" smtClean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１６</a:t>
                </a:r>
                <a:endParaRPr lang="ja-JP" altLang="en-US" sz="1100" b="1" dirty="0">
                  <a:solidFill>
                    <a:srgbClr val="0033CC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pic>
            <p:nvPicPr>
              <p:cNvPr id="270" name="図 26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84326" y="5594511"/>
                <a:ext cx="827020" cy="265554"/>
              </a:xfrm>
              <a:prstGeom prst="rect">
                <a:avLst/>
              </a:prstGeom>
            </p:spPr>
          </p:pic>
          <p:sp>
            <p:nvSpPr>
              <p:cNvPr id="271" name="テキスト ボックス 270"/>
              <p:cNvSpPr txBox="1"/>
              <p:nvPr/>
            </p:nvSpPr>
            <p:spPr>
              <a:xfrm>
                <a:off x="3399941" y="4273178"/>
                <a:ext cx="1246796" cy="300234"/>
              </a:xfrm>
              <a:prstGeom prst="rect">
                <a:avLst/>
              </a:prstGeom>
              <a:noFill/>
            </p:spPr>
            <p:txBody>
              <a:bodyPr wrap="none" lIns="83969" tIns="41985" rIns="83969" bIns="41985" rtlCol="0">
                <a:spAutoFit/>
              </a:bodyPr>
              <a:lstStyle/>
              <a:p>
                <a:pPr algn="ctr"/>
                <a:r>
                  <a:rPr lang="ja-JP" altLang="en-US" sz="14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竹村　明結美</a:t>
                </a:r>
                <a:endParaRPr kumimoji="1" lang="en-US" altLang="ja-JP" sz="1400" dirty="0" smtClean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cxnSp>
            <p:nvCxnSpPr>
              <p:cNvPr id="272" name="直線コネクタ 271"/>
              <p:cNvCxnSpPr/>
              <p:nvPr/>
            </p:nvCxnSpPr>
            <p:spPr>
              <a:xfrm>
                <a:off x="3368943" y="4561210"/>
                <a:ext cx="1346882" cy="0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73" name="テキスト ボックス 272"/>
              <p:cNvSpPr txBox="1"/>
              <p:nvPr/>
            </p:nvSpPr>
            <p:spPr>
              <a:xfrm>
                <a:off x="3246187" y="4657410"/>
                <a:ext cx="1049769" cy="238678"/>
              </a:xfrm>
              <a:prstGeom prst="rect">
                <a:avLst/>
              </a:prstGeom>
              <a:noFill/>
            </p:spPr>
            <p:txBody>
              <a:bodyPr wrap="square" lIns="83969" tIns="41985" rIns="83969" bIns="41985" rtlCol="0">
                <a:spAutoFit/>
              </a:bodyPr>
              <a:lstStyle/>
              <a:p>
                <a:r>
                  <a:rPr lang="en-US" altLang="ja-JP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【</a:t>
                </a:r>
                <a:r>
                  <a:rPr lang="ja-JP" altLang="en-US" sz="10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主</a:t>
                </a:r>
                <a:r>
                  <a:rPr lang="ja-JP" altLang="en-US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な</a:t>
                </a:r>
                <a:r>
                  <a:rPr lang="ja-JP" altLang="en-US" sz="10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成績</a:t>
                </a:r>
                <a:r>
                  <a:rPr lang="en-US" altLang="ja-JP" sz="10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】</a:t>
                </a:r>
                <a:endParaRPr lang="ja-JP" altLang="en-US" sz="1000" dirty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74" name="テキスト ボックス 273"/>
              <p:cNvSpPr txBox="1"/>
              <p:nvPr/>
            </p:nvSpPr>
            <p:spPr>
              <a:xfrm>
                <a:off x="3234414" y="4836460"/>
                <a:ext cx="1705647" cy="684954"/>
              </a:xfrm>
              <a:prstGeom prst="rect">
                <a:avLst/>
              </a:prstGeom>
              <a:noFill/>
            </p:spPr>
            <p:txBody>
              <a:bodyPr wrap="square" lIns="83969" tIns="41985" rIns="83969" bIns="41985" rtlCol="0">
                <a:spAutoFit/>
              </a:bodyPr>
              <a:lstStyle/>
              <a:p>
                <a:r>
                  <a:rPr lang="ja-JP" altLang="en-US" sz="65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ドバイアジアユースパラ</a:t>
                </a:r>
                <a:r>
                  <a:rPr lang="ja-JP" altLang="en-US" sz="65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競技</a:t>
                </a:r>
                <a:r>
                  <a:rPr lang="ja-JP" altLang="en-US" sz="65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大会　　</a:t>
                </a:r>
                <a:r>
                  <a:rPr lang="en-US" altLang="ja-JP" sz="65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100m </a:t>
                </a:r>
                <a:r>
                  <a:rPr lang="ja-JP" altLang="en-US" sz="65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金メダル　</a:t>
                </a:r>
                <a:r>
                  <a:rPr lang="ja-JP" altLang="en-US" sz="65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 </a:t>
                </a:r>
                <a:r>
                  <a:rPr lang="en-US" altLang="ja-JP" sz="65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200m</a:t>
                </a:r>
                <a:r>
                  <a:rPr lang="ja-JP" altLang="en-US" sz="65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銀メダル</a:t>
                </a:r>
              </a:p>
              <a:p>
                <a:r>
                  <a:rPr lang="ja-JP" altLang="en-US" sz="65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北京</a:t>
                </a:r>
                <a:r>
                  <a:rPr lang="en-US" altLang="ja-JP" sz="65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2018WPA</a:t>
                </a:r>
                <a:r>
                  <a:rPr lang="ja-JP" altLang="en-US" sz="65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グランプリ</a:t>
                </a:r>
              </a:p>
              <a:p>
                <a:r>
                  <a:rPr lang="en-US" altLang="ja-JP" sz="65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100m</a:t>
                </a:r>
                <a:r>
                  <a:rPr lang="ja-JP" altLang="en-US" sz="65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　</a:t>
                </a:r>
                <a:r>
                  <a:rPr lang="en-US" altLang="ja-JP" sz="65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200m</a:t>
                </a:r>
                <a:r>
                  <a:rPr lang="ja-JP" altLang="en-US" sz="65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　</a:t>
                </a:r>
                <a:r>
                  <a:rPr lang="en-US" altLang="ja-JP" sz="65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400m </a:t>
                </a:r>
                <a:r>
                  <a:rPr lang="ja-JP" altLang="en-US" sz="65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金メダル</a:t>
                </a:r>
                <a:endParaRPr lang="en-US" altLang="ja-JP" sz="650" dirty="0" smtClean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r>
                  <a:rPr lang="ja-JP" altLang="en-US" sz="65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インドネシア</a:t>
                </a:r>
                <a:r>
                  <a:rPr lang="en-US" altLang="ja-JP" sz="65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2018</a:t>
                </a:r>
                <a:r>
                  <a:rPr lang="ja-JP" altLang="en-US" sz="65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アジアパラ競技大会</a:t>
                </a:r>
                <a:endParaRPr lang="en-US" altLang="ja-JP" sz="650" dirty="0" smtClean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r>
                  <a:rPr lang="en-US" altLang="ja-JP" sz="65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100</a:t>
                </a:r>
                <a:r>
                  <a:rPr lang="ja-JP" altLang="en-US" sz="65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ｍ </a:t>
                </a:r>
                <a:r>
                  <a:rPr lang="ja-JP" altLang="en-US" sz="65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 </a:t>
                </a:r>
                <a:r>
                  <a:rPr lang="ja-JP" altLang="en-US" sz="65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 </a:t>
                </a:r>
                <a:r>
                  <a:rPr lang="en-US" altLang="ja-JP" sz="65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400</a:t>
                </a:r>
                <a:r>
                  <a:rPr lang="ja-JP" altLang="en-US" sz="65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ｍ ２位　　</a:t>
                </a:r>
                <a:endParaRPr lang="ja-JP" altLang="en-US" sz="650" dirty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75" name="正方形/長方形 274"/>
              <p:cNvSpPr/>
              <p:nvPr/>
            </p:nvSpPr>
            <p:spPr>
              <a:xfrm>
                <a:off x="1943348" y="4035898"/>
                <a:ext cx="2971304" cy="1834204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83969" tIns="41985" rIns="83969" bIns="41985"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276" name="図 275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06368" y="4263233"/>
                <a:ext cx="1167881" cy="1570261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277" name="正方形/長方形 276"/>
              <p:cNvSpPr/>
              <p:nvPr/>
            </p:nvSpPr>
            <p:spPr>
              <a:xfrm>
                <a:off x="1952219" y="4035946"/>
                <a:ext cx="70529" cy="1834156"/>
              </a:xfrm>
              <a:prstGeom prst="rect">
                <a:avLst/>
              </a:prstGeom>
              <a:gradFill flip="none" rotWithShape="1">
                <a:gsLst>
                  <a:gs pos="0">
                    <a:srgbClr val="0000FF">
                      <a:shade val="30000"/>
                      <a:satMod val="115000"/>
                    </a:srgbClr>
                  </a:gs>
                  <a:gs pos="50000">
                    <a:srgbClr val="0000FF">
                      <a:shade val="67500"/>
                      <a:satMod val="115000"/>
                    </a:srgbClr>
                  </a:gs>
                  <a:gs pos="100000">
                    <a:srgbClr val="0000FF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n>
                    <a:solidFill>
                      <a:srgbClr val="0033CC"/>
                    </a:solidFill>
                  </a:ln>
                  <a:solidFill>
                    <a:srgbClr val="0033CC"/>
                  </a:solidFill>
                </a:endParaRPr>
              </a:p>
            </p:txBody>
          </p:sp>
          <p:cxnSp>
            <p:nvCxnSpPr>
              <p:cNvPr id="278" name="直線コネクタ 277"/>
              <p:cNvCxnSpPr/>
              <p:nvPr/>
            </p:nvCxnSpPr>
            <p:spPr>
              <a:xfrm>
                <a:off x="2053089" y="4035897"/>
                <a:ext cx="75" cy="1834205"/>
              </a:xfrm>
              <a:prstGeom prst="line">
                <a:avLst/>
              </a:prstGeom>
              <a:ln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8" name="テキスト ボックス 267"/>
            <p:cNvSpPr txBox="1"/>
            <p:nvPr/>
          </p:nvSpPr>
          <p:spPr>
            <a:xfrm>
              <a:off x="2236573" y="867516"/>
              <a:ext cx="1434967" cy="223289"/>
            </a:xfrm>
            <a:prstGeom prst="rect">
              <a:avLst/>
            </a:prstGeom>
            <a:noFill/>
          </p:spPr>
          <p:txBody>
            <a:bodyPr wrap="square" lIns="83969" tIns="41985" rIns="83969" bIns="41985" rtlCol="0">
              <a:spAutoFit/>
            </a:bodyPr>
            <a:lstStyle/>
            <a:p>
              <a:r>
                <a:rPr lang="ja-JP" altLang="en-US" sz="900" dirty="0" smtClean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rPr>
                <a:t>（陸上）</a:t>
              </a:r>
              <a:endParaRPr lang="ja-JP" altLang="en-US" sz="900" dirty="0">
                <a:ln w="3175">
                  <a:solidFill>
                    <a:schemeClr val="tx1"/>
                  </a:solidFill>
                </a:ln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458651" y="5928357"/>
            <a:ext cx="3191706" cy="1834205"/>
            <a:chOff x="458651" y="7696172"/>
            <a:chExt cx="3191706" cy="1834205"/>
          </a:xfrm>
        </p:grpSpPr>
        <p:grpSp>
          <p:nvGrpSpPr>
            <p:cNvPr id="279" name="グループ化 278"/>
            <p:cNvGrpSpPr/>
            <p:nvPr/>
          </p:nvGrpSpPr>
          <p:grpSpPr>
            <a:xfrm>
              <a:off x="458651" y="7696172"/>
              <a:ext cx="3191706" cy="1834205"/>
              <a:chOff x="457696" y="363196"/>
              <a:chExt cx="3191706" cy="1834205"/>
            </a:xfrm>
          </p:grpSpPr>
          <p:grpSp>
            <p:nvGrpSpPr>
              <p:cNvPr id="280" name="グループ化 279"/>
              <p:cNvGrpSpPr/>
              <p:nvPr/>
            </p:nvGrpSpPr>
            <p:grpSpPr>
              <a:xfrm>
                <a:off x="457696" y="363196"/>
                <a:ext cx="3191706" cy="1834205"/>
                <a:chOff x="1943348" y="4035897"/>
                <a:chExt cx="3191706" cy="1834205"/>
              </a:xfrm>
            </p:grpSpPr>
            <p:sp>
              <p:nvSpPr>
                <p:cNvPr id="282" name="正方形/長方形 281"/>
                <p:cNvSpPr/>
                <p:nvPr/>
              </p:nvSpPr>
              <p:spPr>
                <a:xfrm>
                  <a:off x="2028667" y="4035897"/>
                  <a:ext cx="2957038" cy="208892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83969" tIns="41985" rIns="83969" bIns="41985" rtlCol="0" anchor="t"/>
                <a:lstStyle/>
                <a:p>
                  <a:pPr algn="ctr"/>
                  <a:r>
                    <a:rPr lang="ja-JP" altLang="en-US" sz="1100" b="1" dirty="0" err="1">
                      <a:solidFill>
                        <a:srgbClr val="0033CC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大阪府障がい</a:t>
                  </a:r>
                  <a:r>
                    <a:rPr lang="ja-JP" altLang="en-US" sz="1100" b="1" dirty="0">
                      <a:solidFill>
                        <a:srgbClr val="0033CC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者スポーツ応援</a:t>
                  </a:r>
                  <a:r>
                    <a:rPr lang="ja-JP" altLang="en-US" sz="1100" b="1" dirty="0" smtClean="0">
                      <a:solidFill>
                        <a:srgbClr val="0033CC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団員   </a:t>
                  </a:r>
                  <a:r>
                    <a:rPr lang="en-US" altLang="ja-JP" sz="1100" b="1" dirty="0" smtClean="0">
                      <a:solidFill>
                        <a:srgbClr val="0033CC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NO.</a:t>
                  </a:r>
                  <a:r>
                    <a:rPr lang="ja-JP" altLang="en-US" sz="1100" b="1" dirty="0" smtClean="0">
                      <a:solidFill>
                        <a:srgbClr val="0033CC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１７</a:t>
                  </a:r>
                  <a:endParaRPr lang="en-US" altLang="ja-JP" sz="1100" b="1" dirty="0" smtClean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  <a:p>
                  <a:pPr algn="ctr"/>
                  <a:endParaRPr lang="ja-JP" altLang="en-US" sz="1100" b="1" dirty="0">
                    <a:solidFill>
                      <a:srgbClr val="00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pic>
              <p:nvPicPr>
                <p:cNvPr id="283" name="図 282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84326" y="5594511"/>
                  <a:ext cx="827020" cy="265554"/>
                </a:xfrm>
                <a:prstGeom prst="rect">
                  <a:avLst/>
                </a:prstGeom>
              </p:spPr>
            </p:pic>
            <p:sp>
              <p:nvSpPr>
                <p:cNvPr id="284" name="テキスト ボックス 283"/>
                <p:cNvSpPr txBox="1"/>
                <p:nvPr/>
              </p:nvSpPr>
              <p:spPr>
                <a:xfrm>
                  <a:off x="3489709" y="4273178"/>
                  <a:ext cx="1067260" cy="300234"/>
                </a:xfrm>
                <a:prstGeom prst="rect">
                  <a:avLst/>
                </a:prstGeom>
                <a:noFill/>
              </p:spPr>
              <p:txBody>
                <a:bodyPr wrap="none" lIns="83969" tIns="41985" rIns="83969" bIns="41985" rtlCol="0">
                  <a:spAutoFit/>
                </a:bodyPr>
                <a:lstStyle/>
                <a:p>
                  <a:pPr algn="ctr"/>
                  <a:r>
                    <a:rPr lang="ja-JP" altLang="en-US" sz="1400" dirty="0">
                      <a:ln w="3175">
                        <a:solidFill>
                          <a:schemeClr val="tx1"/>
                        </a:solidFill>
                      </a:ln>
                      <a:latin typeface="HG丸ｺﾞｼｯｸM-PRO" pitchFamily="50" charset="-128"/>
                      <a:ea typeface="HG丸ｺﾞｼｯｸM-PRO" pitchFamily="50" charset="-128"/>
                    </a:rPr>
                    <a:t>和田</a:t>
                  </a:r>
                  <a:r>
                    <a:rPr lang="ja-JP" altLang="en-US" sz="1400" dirty="0" smtClean="0">
                      <a:ln w="3175">
                        <a:solidFill>
                          <a:schemeClr val="tx1"/>
                        </a:solidFill>
                      </a:ln>
                      <a:latin typeface="HG丸ｺﾞｼｯｸM-PRO" pitchFamily="50" charset="-128"/>
                      <a:ea typeface="HG丸ｺﾞｼｯｸM-PRO" pitchFamily="50" charset="-128"/>
                    </a:rPr>
                    <a:t>　伸也</a:t>
                  </a:r>
                  <a:endParaRPr kumimoji="1" lang="en-US" altLang="ja-JP" sz="14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cxnSp>
              <p:nvCxnSpPr>
                <p:cNvPr id="285" name="直線コネクタ 284"/>
                <p:cNvCxnSpPr/>
                <p:nvPr/>
              </p:nvCxnSpPr>
              <p:spPr>
                <a:xfrm>
                  <a:off x="3368943" y="4561210"/>
                  <a:ext cx="1346882" cy="0"/>
                </a:xfrm>
                <a:prstGeom prst="line">
                  <a:avLst/>
                </a:prstGeom>
                <a:ln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86" name="テキスト ボックス 285"/>
                <p:cNvSpPr txBox="1"/>
                <p:nvPr/>
              </p:nvSpPr>
              <p:spPr>
                <a:xfrm>
                  <a:off x="3246187" y="4677101"/>
                  <a:ext cx="1049769" cy="238678"/>
                </a:xfrm>
                <a:prstGeom prst="rect">
                  <a:avLst/>
                </a:prstGeom>
                <a:noFill/>
              </p:spPr>
              <p:txBody>
                <a:bodyPr wrap="square" lIns="83969" tIns="41985" rIns="83969" bIns="41985" rtlCol="0">
                  <a:spAutoFit/>
                </a:bodyPr>
                <a:lstStyle/>
                <a:p>
                  <a:r>
                    <a:rPr lang="en-US" altLang="ja-JP" sz="1000" dirty="0" smtClean="0">
                      <a:ln w="3175">
                        <a:solidFill>
                          <a:schemeClr val="tx1"/>
                        </a:solidFill>
                      </a:ln>
                      <a:latin typeface="HG丸ｺﾞｼｯｸM-PRO" pitchFamily="50" charset="-128"/>
                      <a:ea typeface="HG丸ｺﾞｼｯｸM-PRO" pitchFamily="50" charset="-128"/>
                    </a:rPr>
                    <a:t>【</a:t>
                  </a:r>
                  <a:r>
                    <a:rPr lang="ja-JP" altLang="en-US" sz="1000" dirty="0">
                      <a:ln w="3175">
                        <a:solidFill>
                          <a:schemeClr val="tx1"/>
                        </a:solidFill>
                      </a:ln>
                      <a:latin typeface="HG丸ｺﾞｼｯｸM-PRO" pitchFamily="50" charset="-128"/>
                      <a:ea typeface="HG丸ｺﾞｼｯｸM-PRO" pitchFamily="50" charset="-128"/>
                    </a:rPr>
                    <a:t>主</a:t>
                  </a:r>
                  <a:r>
                    <a:rPr lang="ja-JP" altLang="en-US" sz="1000" dirty="0" smtClean="0">
                      <a:ln w="3175">
                        <a:solidFill>
                          <a:schemeClr val="tx1"/>
                        </a:solidFill>
                      </a:ln>
                      <a:latin typeface="HG丸ｺﾞｼｯｸM-PRO" pitchFamily="50" charset="-128"/>
                      <a:ea typeface="HG丸ｺﾞｼｯｸM-PRO" pitchFamily="50" charset="-128"/>
                    </a:rPr>
                    <a:t>な</a:t>
                  </a:r>
                  <a:r>
                    <a:rPr lang="ja-JP" altLang="en-US" sz="1000" dirty="0">
                      <a:ln w="3175">
                        <a:solidFill>
                          <a:schemeClr val="tx1"/>
                        </a:solidFill>
                      </a:ln>
                      <a:latin typeface="HG丸ｺﾞｼｯｸM-PRO" pitchFamily="50" charset="-128"/>
                      <a:ea typeface="HG丸ｺﾞｼｯｸM-PRO" pitchFamily="50" charset="-128"/>
                    </a:rPr>
                    <a:t>成績</a:t>
                  </a:r>
                  <a:r>
                    <a:rPr lang="en-US" altLang="ja-JP" sz="1000" dirty="0" smtClean="0">
                      <a:ln w="3175">
                        <a:solidFill>
                          <a:schemeClr val="tx1"/>
                        </a:solidFill>
                      </a:ln>
                      <a:latin typeface="HG丸ｺﾞｼｯｸM-PRO" pitchFamily="50" charset="-128"/>
                      <a:ea typeface="HG丸ｺﾞｼｯｸM-PRO" pitchFamily="50" charset="-128"/>
                    </a:rPr>
                    <a:t>】</a:t>
                  </a:r>
                  <a:endParaRPr lang="ja-JP" altLang="en-US" sz="10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287" name="テキスト ボックス 286"/>
                <p:cNvSpPr txBox="1"/>
                <p:nvPr/>
              </p:nvSpPr>
              <p:spPr>
                <a:xfrm>
                  <a:off x="3196023" y="4840452"/>
                  <a:ext cx="1939031" cy="454122"/>
                </a:xfrm>
                <a:prstGeom prst="rect">
                  <a:avLst/>
                </a:prstGeom>
                <a:noFill/>
              </p:spPr>
              <p:txBody>
                <a:bodyPr wrap="square" lIns="83969" tIns="41985" rIns="83969" bIns="41985" rtlCol="0">
                  <a:spAutoFit/>
                </a:bodyPr>
                <a:lstStyle/>
                <a:p>
                  <a:r>
                    <a:rPr lang="ja-JP" altLang="en-US" sz="800" dirty="0" smtClean="0">
                      <a:ln w="3175">
                        <a:solidFill>
                          <a:schemeClr val="tx1"/>
                        </a:solidFill>
                      </a:ln>
                      <a:latin typeface="HG丸ｺﾞｼｯｸM-PRO" pitchFamily="50" charset="-128"/>
                      <a:ea typeface="HG丸ｺﾞｼｯｸM-PRO" pitchFamily="50" charset="-128"/>
                    </a:rPr>
                    <a:t>マラソンワールドカップ　金</a:t>
                  </a:r>
                  <a:r>
                    <a:rPr lang="ja-JP" altLang="en-US" sz="800" dirty="0">
                      <a:ln w="3175">
                        <a:solidFill>
                          <a:schemeClr val="tx1"/>
                        </a:solidFill>
                      </a:ln>
                      <a:latin typeface="HG丸ｺﾞｼｯｸM-PRO" pitchFamily="50" charset="-128"/>
                      <a:ea typeface="HG丸ｺﾞｼｯｸM-PRO" pitchFamily="50" charset="-128"/>
                    </a:rPr>
                    <a:t>メダル</a:t>
                  </a:r>
                </a:p>
                <a:p>
                  <a:r>
                    <a:rPr lang="ja-JP" altLang="en-US" sz="800" dirty="0" smtClean="0">
                      <a:ln w="3175">
                        <a:solidFill>
                          <a:schemeClr val="tx1"/>
                        </a:solidFill>
                      </a:ln>
                      <a:latin typeface="HG丸ｺﾞｼｯｸM-PRO" pitchFamily="50" charset="-128"/>
                      <a:ea typeface="HG丸ｺﾞｼｯｸM-PRO" pitchFamily="50" charset="-128"/>
                    </a:rPr>
                    <a:t>ロンドンパラリンピック</a:t>
                  </a:r>
                  <a:r>
                    <a:rPr lang="en-US" altLang="ja-JP" sz="800" dirty="0" smtClean="0">
                      <a:ln w="3175">
                        <a:solidFill>
                          <a:schemeClr val="tx1"/>
                        </a:solidFill>
                      </a:ln>
                      <a:latin typeface="HG丸ｺﾞｼｯｸM-PRO" pitchFamily="50" charset="-128"/>
                      <a:ea typeface="HG丸ｺﾞｼｯｸM-PRO" pitchFamily="50" charset="-128"/>
                    </a:rPr>
                    <a:t>5000m</a:t>
                  </a:r>
                </a:p>
                <a:p>
                  <a:r>
                    <a:rPr lang="ja-JP" altLang="en-US" sz="800" dirty="0">
                      <a:ln w="3175">
                        <a:solidFill>
                          <a:schemeClr val="tx1"/>
                        </a:solidFill>
                      </a:ln>
                      <a:latin typeface="HG丸ｺﾞｼｯｸM-PRO" pitchFamily="50" charset="-128"/>
                      <a:ea typeface="HG丸ｺﾞｼｯｸM-PRO" pitchFamily="50" charset="-128"/>
                    </a:rPr>
                    <a:t>　</a:t>
                  </a:r>
                  <a:r>
                    <a:rPr lang="ja-JP" altLang="en-US" sz="800" dirty="0" smtClean="0">
                      <a:ln w="3175">
                        <a:solidFill>
                          <a:schemeClr val="tx1"/>
                        </a:solidFill>
                      </a:ln>
                      <a:latin typeface="HG丸ｺﾞｼｯｸM-PRO" pitchFamily="50" charset="-128"/>
                      <a:ea typeface="HG丸ｺﾞｼｯｸM-PRO" pitchFamily="50" charset="-128"/>
                    </a:rPr>
                    <a:t>　　　　　　　　　　　銅メダル</a:t>
                  </a:r>
                  <a:endParaRPr lang="ja-JP" altLang="en-US" sz="800" dirty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288" name="正方形/長方形 287"/>
                <p:cNvSpPr/>
                <p:nvPr/>
              </p:nvSpPr>
              <p:spPr>
                <a:xfrm>
                  <a:off x="1943348" y="4035898"/>
                  <a:ext cx="2971304" cy="1834204"/>
                </a:xfrm>
                <a:prstGeom prst="rect">
                  <a:avLst/>
                </a:pr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83969" tIns="41985" rIns="83969" bIns="41985" rtlCol="0" anchor="ctr"/>
                <a:lstStyle/>
                <a:p>
                  <a:pPr algn="ctr"/>
                  <a:endParaRPr kumimoji="1" lang="ja-JP" altLang="en-US"/>
                </a:p>
              </p:txBody>
            </p:sp>
            <p:pic>
              <p:nvPicPr>
                <p:cNvPr id="289" name="図 288"/>
                <p:cNvPicPr>
                  <a:picLocks noChangeAspect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05385" y="4379544"/>
                  <a:ext cx="1137657" cy="1365397"/>
                </a:xfrm>
                <a:prstGeom prst="rect">
                  <a:avLst/>
                </a:prstGeom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</p:pic>
            <p:sp>
              <p:nvSpPr>
                <p:cNvPr id="290" name="正方形/長方形 289"/>
                <p:cNvSpPr/>
                <p:nvPr/>
              </p:nvSpPr>
              <p:spPr>
                <a:xfrm>
                  <a:off x="1952219" y="4035946"/>
                  <a:ext cx="70529" cy="1834156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00FF">
                        <a:shade val="30000"/>
                        <a:satMod val="115000"/>
                      </a:srgbClr>
                    </a:gs>
                    <a:gs pos="50000">
                      <a:srgbClr val="0000FF">
                        <a:shade val="67500"/>
                        <a:satMod val="115000"/>
                      </a:srgbClr>
                    </a:gs>
                    <a:gs pos="100000">
                      <a:srgbClr val="0000FF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n>
                      <a:solidFill>
                        <a:srgbClr val="0033CC"/>
                      </a:solidFill>
                    </a:ln>
                    <a:solidFill>
                      <a:srgbClr val="0033CC"/>
                    </a:solidFill>
                  </a:endParaRPr>
                </a:p>
              </p:txBody>
            </p:sp>
            <p:cxnSp>
              <p:nvCxnSpPr>
                <p:cNvPr id="291" name="直線コネクタ 290"/>
                <p:cNvCxnSpPr/>
                <p:nvPr/>
              </p:nvCxnSpPr>
              <p:spPr>
                <a:xfrm>
                  <a:off x="2053089" y="4035897"/>
                  <a:ext cx="75" cy="1834205"/>
                </a:xfrm>
                <a:prstGeom prst="line">
                  <a:avLst/>
                </a:prstGeom>
                <a:ln>
                  <a:solidFill>
                    <a:srgbClr val="0033C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1" name="テキスト ボックス 280"/>
              <p:cNvSpPr txBox="1"/>
              <p:nvPr/>
            </p:nvSpPr>
            <p:spPr>
              <a:xfrm>
                <a:off x="2236574" y="867517"/>
                <a:ext cx="1055388" cy="223289"/>
              </a:xfrm>
              <a:prstGeom prst="rect">
                <a:avLst/>
              </a:prstGeom>
              <a:noFill/>
            </p:spPr>
            <p:txBody>
              <a:bodyPr wrap="square" lIns="83969" tIns="41985" rIns="83969" bIns="41985" rtlCol="0">
                <a:spAutoFit/>
              </a:bodyPr>
              <a:lstStyle/>
              <a:p>
                <a:r>
                  <a:rPr lang="ja-JP" altLang="en-US" sz="900" dirty="0" smtClean="0">
                    <a:ln w="3175">
                      <a:solidFill>
                        <a:schemeClr val="tx1"/>
                      </a:solidFill>
                    </a:ln>
                    <a:latin typeface="HG丸ｺﾞｼｯｸM-PRO" pitchFamily="50" charset="-128"/>
                    <a:ea typeface="HG丸ｺﾞｼｯｸM-PRO" pitchFamily="50" charset="-128"/>
                  </a:rPr>
                  <a:t>（陸上）</a:t>
                </a:r>
                <a:endParaRPr lang="ja-JP" altLang="en-US" sz="900" dirty="0">
                  <a:ln w="3175">
                    <a:solidFill>
                      <a:schemeClr val="tx1"/>
                    </a:solidFill>
                  </a:ln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</p:grpSp>
        <p:sp>
          <p:nvSpPr>
            <p:cNvPr id="3" name="左大かっこ 2"/>
            <p:cNvSpPr/>
            <p:nvPr/>
          </p:nvSpPr>
          <p:spPr>
            <a:xfrm>
              <a:off x="1954932" y="9057851"/>
              <a:ext cx="73152" cy="264869"/>
            </a:xfrm>
            <a:prstGeom prst="leftBracket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51" name="テキスト ボックス 150"/>
          <p:cNvSpPr txBox="1"/>
          <p:nvPr/>
        </p:nvSpPr>
        <p:spPr>
          <a:xfrm>
            <a:off x="1734716" y="7114026"/>
            <a:ext cx="1939031" cy="454122"/>
          </a:xfrm>
          <a:prstGeom prst="rect">
            <a:avLst/>
          </a:prstGeom>
          <a:noFill/>
        </p:spPr>
        <p:txBody>
          <a:bodyPr wrap="square" lIns="83969" tIns="41985" rIns="83969" bIns="41985" rtlCol="0">
            <a:spAutoFit/>
          </a:bodyPr>
          <a:lstStyle/>
          <a:p>
            <a:r>
              <a:rPr lang="ja-JP" altLang="en-US" sz="800" dirty="0" smtClean="0">
                <a:ln w="3175">
                  <a:solidFill>
                    <a:schemeClr val="tx1"/>
                  </a:solidFill>
                </a:ln>
                <a:latin typeface="HG丸ｺﾞｼｯｸM-PRO" pitchFamily="50" charset="-128"/>
                <a:ea typeface="HG丸ｺﾞｼｯｸM-PRO" pitchFamily="50" charset="-128"/>
              </a:rPr>
              <a:t>国際大会出場</a:t>
            </a:r>
            <a:r>
              <a:rPr lang="en-US" altLang="ja-JP" sz="800" dirty="0" smtClean="0">
                <a:ln w="3175">
                  <a:solidFill>
                    <a:schemeClr val="tx1"/>
                  </a:solidFill>
                </a:ln>
                <a:latin typeface="HG丸ｺﾞｼｯｸM-PRO" pitchFamily="50" charset="-128"/>
                <a:ea typeface="HG丸ｺﾞｼｯｸM-PRO" pitchFamily="50" charset="-128"/>
              </a:rPr>
              <a:t>12</a:t>
            </a:r>
            <a:r>
              <a:rPr lang="ja-JP" altLang="en-US" sz="800" dirty="0" smtClean="0">
                <a:ln w="3175">
                  <a:solidFill>
                    <a:schemeClr val="tx1"/>
                  </a:solidFill>
                </a:ln>
                <a:latin typeface="HG丸ｺﾞｼｯｸM-PRO" pitchFamily="50" charset="-128"/>
                <a:ea typeface="HG丸ｺﾞｼｯｸM-PRO" pitchFamily="50" charset="-128"/>
              </a:rPr>
              <a:t>回</a:t>
            </a:r>
            <a:endParaRPr lang="ja-JP" altLang="en-US" sz="800" dirty="0">
              <a:ln w="3175">
                <a:solidFill>
                  <a:schemeClr val="tx1"/>
                </a:solidFill>
              </a:ln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800" dirty="0" smtClean="0">
                <a:ln w="3175">
                  <a:solidFill>
                    <a:schemeClr val="tx1"/>
                  </a:solidFill>
                </a:ln>
                <a:latin typeface="HG丸ｺﾞｼｯｸM-PRO" pitchFamily="50" charset="-128"/>
                <a:ea typeface="HG丸ｺﾞｼｯｸM-PRO" pitchFamily="50" charset="-128"/>
              </a:rPr>
              <a:t>　　ロンドン・リオパラ</a:t>
            </a:r>
            <a:r>
              <a:rPr lang="en-US" altLang="ja-JP" sz="800" dirty="0" smtClean="0">
                <a:ln w="3175">
                  <a:solidFill>
                    <a:schemeClr val="tx1"/>
                  </a:solidFill>
                </a:ln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ja-JP" altLang="en-US" sz="800" dirty="0" smtClean="0">
                <a:ln w="3175">
                  <a:solidFill>
                    <a:schemeClr val="tx1"/>
                  </a:solidFill>
                </a:ln>
                <a:latin typeface="HG丸ｺﾞｼｯｸM-PRO" pitchFamily="50" charset="-128"/>
                <a:ea typeface="HG丸ｺﾞｼｯｸM-PRO" pitchFamily="50" charset="-128"/>
              </a:rPr>
              <a:t>回</a:t>
            </a:r>
            <a:endParaRPr lang="en-US" altLang="ja-JP" sz="800" dirty="0" smtClean="0">
              <a:ln w="3175">
                <a:solidFill>
                  <a:schemeClr val="tx1"/>
                </a:solidFill>
              </a:ln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800" dirty="0" smtClean="0">
                <a:ln w="3175">
                  <a:solidFill>
                    <a:schemeClr val="tx1"/>
                  </a:solidFill>
                </a:ln>
                <a:latin typeface="HG丸ｺﾞｼｯｸM-PRO" pitchFamily="50" charset="-128"/>
                <a:ea typeface="HG丸ｺﾞｼｯｸM-PRO" pitchFamily="50" charset="-128"/>
              </a:rPr>
              <a:t>　　アジアパラ</a:t>
            </a:r>
            <a:r>
              <a:rPr lang="en-US" altLang="ja-JP" sz="800" dirty="0" smtClean="0">
                <a:ln w="3175">
                  <a:solidFill>
                    <a:schemeClr val="tx1"/>
                  </a:solidFill>
                </a:ln>
                <a:latin typeface="HG丸ｺﾞｼｯｸM-PRO" pitchFamily="50" charset="-128"/>
                <a:ea typeface="HG丸ｺﾞｼｯｸM-PRO" pitchFamily="50" charset="-128"/>
              </a:rPr>
              <a:t>3</a:t>
            </a:r>
            <a:r>
              <a:rPr lang="ja-JP" altLang="en-US" sz="800" dirty="0" smtClean="0">
                <a:ln w="3175">
                  <a:solidFill>
                    <a:schemeClr val="tx1"/>
                  </a:solidFill>
                </a:ln>
                <a:latin typeface="HG丸ｺﾞｼｯｸM-PRO" pitchFamily="50" charset="-128"/>
                <a:ea typeface="HG丸ｺﾞｼｯｸM-PRO" pitchFamily="50" charset="-128"/>
              </a:rPr>
              <a:t>回</a:t>
            </a:r>
            <a:endParaRPr lang="ja-JP" altLang="en-US" sz="800" dirty="0">
              <a:ln w="3175">
                <a:solidFill>
                  <a:schemeClr val="tx1"/>
                </a:solidFill>
              </a:ln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8045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キッズ名刺２</Template>
  <TotalTime>0</TotalTime>
  <Words>334</Words>
  <Application>Microsoft Office PowerPoint</Application>
  <PresentationFormat>A4 210 x 297 mm</PresentationFormat>
  <Paragraphs>108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HG丸ｺﾞｼｯｸM-PRO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2018-12-27T05:56:23Z</dcterms:created>
  <dcterms:modified xsi:type="dcterms:W3CDTF">2018-12-27T05:56:55Z</dcterms:modified>
  <cp:version/>
</cp:coreProperties>
</file>