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258" r:id="rId2"/>
  </p:sldIdLst>
  <p:sldSz cx="12801600" cy="9601200" type="A3"/>
  <p:notesSz cx="6807200" cy="9939338"/>
  <p:defaultText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72" y="153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40" tIns="45720" rIns="91440" bIns="45720" rtlCol="0"/>
          <a:lstStyle>
            <a:lvl1pPr algn="r">
              <a:defRPr sz="1200"/>
            </a:lvl1pPr>
          </a:lstStyle>
          <a:p>
            <a:fld id="{7257457E-9E33-4693-AFB1-E8A641E24E9C}" type="datetimeFigureOut">
              <a:rPr kumimoji="1" lang="ja-JP" altLang="en-US" smtClean="0"/>
              <a:t>2015/6/30</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1440" tIns="45720" rIns="91440" bIns="45720" rtlCol="0" anchor="b"/>
          <a:lstStyle>
            <a:lvl1pPr algn="r">
              <a:defRPr sz="1200"/>
            </a:lvl1pPr>
          </a:lstStyle>
          <a:p>
            <a:fld id="{E769144D-1C15-4648-807D-AB08CACDBE78}" type="slidenum">
              <a:rPr kumimoji="1" lang="ja-JP" altLang="en-US" smtClean="0"/>
              <a:t>‹#›</a:t>
            </a:fld>
            <a:endParaRPr kumimoji="1" lang="ja-JP" altLang="en-US"/>
          </a:p>
        </p:txBody>
      </p:sp>
    </p:spTree>
    <p:extLst>
      <p:ext uri="{BB962C8B-B14F-4D97-AF65-F5344CB8AC3E}">
        <p14:creationId xmlns:p14="http://schemas.microsoft.com/office/powerpoint/2010/main" val="3139398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40" tIns="45720" rIns="91440" bIns="45720" rtlCol="0"/>
          <a:lstStyle>
            <a:lvl1pPr algn="r">
              <a:defRPr sz="1200"/>
            </a:lvl1pPr>
          </a:lstStyle>
          <a:p>
            <a:fld id="{071D5DED-0CC4-4548-84D6-62BAB3C9A805}" type="datetimeFigureOut">
              <a:rPr kumimoji="1" lang="ja-JP" altLang="en-US" smtClean="0"/>
              <a:t>2015/6/30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40" tIns="45720" rIns="91440" bIns="45720" rtlCol="0" anchor="b"/>
          <a:lstStyle>
            <a:lvl1pPr algn="r">
              <a:defRPr sz="1200"/>
            </a:lvl1pPr>
          </a:lstStyle>
          <a:p>
            <a:fld id="{4EA10A0D-DA47-4918-9DD4-DC8012A97B0B}" type="slidenum">
              <a:rPr kumimoji="1" lang="ja-JP" altLang="en-US" smtClean="0"/>
              <a:t>‹#›</a:t>
            </a:fld>
            <a:endParaRPr kumimoji="1" lang="ja-JP" altLang="en-US"/>
          </a:p>
        </p:txBody>
      </p:sp>
    </p:spTree>
    <p:extLst>
      <p:ext uri="{BB962C8B-B14F-4D97-AF65-F5344CB8AC3E}">
        <p14:creationId xmlns:p14="http://schemas.microsoft.com/office/powerpoint/2010/main" val="3621557611"/>
      </p:ext>
    </p:extLst>
  </p:cSld>
  <p:clrMap bg1="lt1" tx1="dk1" bg2="lt2" tx2="dk2" accent1="accent1" accent2="accent2" accent3="accent3" accent4="accent4" accent5="accent5" accent6="accent6" hlink="hlink" folHlink="folHlink"/>
  <p:notesStyle>
    <a:lvl1pPr marL="0" algn="l" defTabSz="1280006" rtl="0" eaLnBrk="1" latinLnBrk="0" hangingPunct="1">
      <a:defRPr kumimoji="1" sz="1700" kern="1200">
        <a:solidFill>
          <a:schemeClr val="tx1"/>
        </a:solidFill>
        <a:latin typeface="+mn-lt"/>
        <a:ea typeface="+mn-ea"/>
        <a:cs typeface="+mn-cs"/>
      </a:defRPr>
    </a:lvl1pPr>
    <a:lvl2pPr marL="640003" algn="l" defTabSz="1280006" rtl="0" eaLnBrk="1" latinLnBrk="0" hangingPunct="1">
      <a:defRPr kumimoji="1" sz="1700" kern="1200">
        <a:solidFill>
          <a:schemeClr val="tx1"/>
        </a:solidFill>
        <a:latin typeface="+mn-lt"/>
        <a:ea typeface="+mn-ea"/>
        <a:cs typeface="+mn-cs"/>
      </a:defRPr>
    </a:lvl2pPr>
    <a:lvl3pPr marL="1280006" algn="l" defTabSz="1280006" rtl="0" eaLnBrk="1" latinLnBrk="0" hangingPunct="1">
      <a:defRPr kumimoji="1" sz="1700" kern="1200">
        <a:solidFill>
          <a:schemeClr val="tx1"/>
        </a:solidFill>
        <a:latin typeface="+mn-lt"/>
        <a:ea typeface="+mn-ea"/>
        <a:cs typeface="+mn-cs"/>
      </a:defRPr>
    </a:lvl3pPr>
    <a:lvl4pPr marL="1920009" algn="l" defTabSz="1280006" rtl="0" eaLnBrk="1" latinLnBrk="0" hangingPunct="1">
      <a:defRPr kumimoji="1" sz="1700" kern="1200">
        <a:solidFill>
          <a:schemeClr val="tx1"/>
        </a:solidFill>
        <a:latin typeface="+mn-lt"/>
        <a:ea typeface="+mn-ea"/>
        <a:cs typeface="+mn-cs"/>
      </a:defRPr>
    </a:lvl4pPr>
    <a:lvl5pPr marL="2560013" algn="l" defTabSz="1280006" rtl="0" eaLnBrk="1" latinLnBrk="0" hangingPunct="1">
      <a:defRPr kumimoji="1" sz="1700" kern="1200">
        <a:solidFill>
          <a:schemeClr val="tx1"/>
        </a:solidFill>
        <a:latin typeface="+mn-lt"/>
        <a:ea typeface="+mn-ea"/>
        <a:cs typeface="+mn-cs"/>
      </a:defRPr>
    </a:lvl5pPr>
    <a:lvl6pPr marL="3200016" algn="l" defTabSz="1280006" rtl="0" eaLnBrk="1" latinLnBrk="0" hangingPunct="1">
      <a:defRPr kumimoji="1" sz="1700" kern="1200">
        <a:solidFill>
          <a:schemeClr val="tx1"/>
        </a:solidFill>
        <a:latin typeface="+mn-lt"/>
        <a:ea typeface="+mn-ea"/>
        <a:cs typeface="+mn-cs"/>
      </a:defRPr>
    </a:lvl6pPr>
    <a:lvl7pPr marL="3840019" algn="l" defTabSz="1280006" rtl="0" eaLnBrk="1" latinLnBrk="0" hangingPunct="1">
      <a:defRPr kumimoji="1" sz="1700" kern="1200">
        <a:solidFill>
          <a:schemeClr val="tx1"/>
        </a:solidFill>
        <a:latin typeface="+mn-lt"/>
        <a:ea typeface="+mn-ea"/>
        <a:cs typeface="+mn-cs"/>
      </a:defRPr>
    </a:lvl7pPr>
    <a:lvl8pPr marL="4480022" algn="l" defTabSz="1280006" rtl="0" eaLnBrk="1" latinLnBrk="0" hangingPunct="1">
      <a:defRPr kumimoji="1" sz="1700" kern="1200">
        <a:solidFill>
          <a:schemeClr val="tx1"/>
        </a:solidFill>
        <a:latin typeface="+mn-lt"/>
        <a:ea typeface="+mn-ea"/>
        <a:cs typeface="+mn-cs"/>
      </a:defRPr>
    </a:lvl8pPr>
    <a:lvl9pPr marL="5120025" algn="l" defTabSz="1280006"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A10A0D-DA47-4918-9DD4-DC8012A97B0B}" type="slidenum">
              <a:rPr kumimoji="1" lang="ja-JP" altLang="en-US" smtClean="0"/>
              <a:t>1</a:t>
            </a:fld>
            <a:endParaRPr kumimoji="1" lang="ja-JP" altLang="en-US"/>
          </a:p>
        </p:txBody>
      </p:sp>
    </p:spTree>
    <p:extLst>
      <p:ext uri="{BB962C8B-B14F-4D97-AF65-F5344CB8AC3E}">
        <p14:creationId xmlns:p14="http://schemas.microsoft.com/office/powerpoint/2010/main" val="483233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1"/>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772" indent="0" algn="ctr">
              <a:buNone/>
              <a:defRPr>
                <a:solidFill>
                  <a:schemeClr val="tx1">
                    <a:tint val="75000"/>
                  </a:schemeClr>
                </a:solidFill>
              </a:defRPr>
            </a:lvl2pPr>
            <a:lvl3pPr marL="1279544" indent="0" algn="ctr">
              <a:buNone/>
              <a:defRPr>
                <a:solidFill>
                  <a:schemeClr val="tx1">
                    <a:tint val="75000"/>
                  </a:schemeClr>
                </a:solidFill>
              </a:defRPr>
            </a:lvl3pPr>
            <a:lvl4pPr marL="1919316" indent="0" algn="ctr">
              <a:buNone/>
              <a:defRPr>
                <a:solidFill>
                  <a:schemeClr val="tx1">
                    <a:tint val="75000"/>
                  </a:schemeClr>
                </a:solidFill>
              </a:defRPr>
            </a:lvl4pPr>
            <a:lvl5pPr marL="2559089" indent="0" algn="ctr">
              <a:buNone/>
              <a:defRPr>
                <a:solidFill>
                  <a:schemeClr val="tx1">
                    <a:tint val="75000"/>
                  </a:schemeClr>
                </a:solidFill>
              </a:defRPr>
            </a:lvl5pPr>
            <a:lvl6pPr marL="3198861" indent="0" algn="ctr">
              <a:buNone/>
              <a:defRPr>
                <a:solidFill>
                  <a:schemeClr val="tx1">
                    <a:tint val="75000"/>
                  </a:schemeClr>
                </a:solidFill>
              </a:defRPr>
            </a:lvl6pPr>
            <a:lvl7pPr marL="3838638" indent="0" algn="ctr">
              <a:buNone/>
              <a:defRPr>
                <a:solidFill>
                  <a:schemeClr val="tx1">
                    <a:tint val="75000"/>
                  </a:schemeClr>
                </a:solidFill>
              </a:defRPr>
            </a:lvl7pPr>
            <a:lvl8pPr marL="4478410" indent="0" algn="ctr">
              <a:buNone/>
              <a:defRPr>
                <a:solidFill>
                  <a:schemeClr val="tx1">
                    <a:tint val="75000"/>
                  </a:schemeClr>
                </a:solidFill>
              </a:defRPr>
            </a:lvl8pPr>
            <a:lvl9pPr marL="511818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BD9268-B53C-45CD-9DD1-F48A58E49E7A}" type="datetime1">
              <a:rPr kumimoji="1" lang="ja-JP" altLang="en-US" smtClean="0"/>
              <a:t>2015/6/30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823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46B9DB-D4CD-4BFC-B86F-71A357FADC5C}" type="datetime1">
              <a:rPr kumimoji="1" lang="ja-JP" altLang="en-US" smtClean="0"/>
              <a:t>2015/6/30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76479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5"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AE8A98-E9EA-49F0-A09A-427B988040A7}" type="datetime1">
              <a:rPr kumimoji="1" lang="ja-JP" altLang="en-US" smtClean="0"/>
              <a:t>2015/6/30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1784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236EB0-EC60-418C-9DFE-B3CBC380226E}" type="datetime1">
              <a:rPr kumimoji="1" lang="ja-JP" altLang="en-US" smtClean="0"/>
              <a:t>2015/6/30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50589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39772" indent="0">
              <a:buNone/>
              <a:defRPr sz="2500">
                <a:solidFill>
                  <a:schemeClr val="tx1">
                    <a:tint val="75000"/>
                  </a:schemeClr>
                </a:solidFill>
              </a:defRPr>
            </a:lvl2pPr>
            <a:lvl3pPr marL="1279544" indent="0">
              <a:buNone/>
              <a:defRPr sz="2200">
                <a:solidFill>
                  <a:schemeClr val="tx1">
                    <a:tint val="75000"/>
                  </a:schemeClr>
                </a:solidFill>
              </a:defRPr>
            </a:lvl3pPr>
            <a:lvl4pPr marL="1919316" indent="0">
              <a:buNone/>
              <a:defRPr sz="2000">
                <a:solidFill>
                  <a:schemeClr val="tx1">
                    <a:tint val="75000"/>
                  </a:schemeClr>
                </a:solidFill>
              </a:defRPr>
            </a:lvl4pPr>
            <a:lvl5pPr marL="2559089" indent="0">
              <a:buNone/>
              <a:defRPr sz="2000">
                <a:solidFill>
                  <a:schemeClr val="tx1">
                    <a:tint val="75000"/>
                  </a:schemeClr>
                </a:solidFill>
              </a:defRPr>
            </a:lvl5pPr>
            <a:lvl6pPr marL="3198861" indent="0">
              <a:buNone/>
              <a:defRPr sz="2000">
                <a:solidFill>
                  <a:schemeClr val="tx1">
                    <a:tint val="75000"/>
                  </a:schemeClr>
                </a:solidFill>
              </a:defRPr>
            </a:lvl6pPr>
            <a:lvl7pPr marL="3838638" indent="0">
              <a:buNone/>
              <a:defRPr sz="2000">
                <a:solidFill>
                  <a:schemeClr val="tx1">
                    <a:tint val="75000"/>
                  </a:schemeClr>
                </a:solidFill>
              </a:defRPr>
            </a:lvl7pPr>
            <a:lvl8pPr marL="4478410" indent="0">
              <a:buNone/>
              <a:defRPr sz="2000">
                <a:solidFill>
                  <a:schemeClr val="tx1">
                    <a:tint val="75000"/>
                  </a:schemeClr>
                </a:solidFill>
              </a:defRPr>
            </a:lvl8pPr>
            <a:lvl9pPr marL="511818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957DF3-8675-4CC5-A324-5C7D8D71FC67}" type="datetime1">
              <a:rPr kumimoji="1" lang="ja-JP" altLang="en-US" smtClean="0"/>
              <a:t>2015/6/30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3801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8FC2EC-6C98-4993-B305-57425FC7C0AC}" type="datetime1">
              <a:rPr kumimoji="1" lang="ja-JP" altLang="en-US" smtClean="0"/>
              <a:t>2015/6/30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5481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41" y="2149158"/>
            <a:ext cx="5658485"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41"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1421D44-1899-4DAD-8F4C-69FCBEA2F143}" type="datetime1">
              <a:rPr kumimoji="1" lang="ja-JP" altLang="en-US" smtClean="0"/>
              <a:t>2015/6/30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00821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5B1E29-5D34-4070-A9B5-15015D25BF5F}" type="datetime1">
              <a:rPr kumimoji="1" lang="ja-JP" altLang="en-US" smtClean="0"/>
              <a:t>2015/6/30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1191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A87577-9BD7-4BBF-88D9-9F4E5E62ACE0}" type="datetime1">
              <a:rPr kumimoji="1" lang="ja-JP" altLang="en-US" smtClean="0"/>
              <a:t>2015/6/30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75738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C7BCBA-36C8-4AF1-8053-EC1EE7C27996}" type="datetime1">
              <a:rPr kumimoji="1" lang="ja-JP" altLang="en-US" smtClean="0"/>
              <a:t>2015/6/30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33888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39772" indent="0">
              <a:buNone/>
              <a:defRPr sz="3900"/>
            </a:lvl2pPr>
            <a:lvl3pPr marL="1279544" indent="0">
              <a:buNone/>
              <a:defRPr sz="3400"/>
            </a:lvl3pPr>
            <a:lvl4pPr marL="1919316" indent="0">
              <a:buNone/>
              <a:defRPr sz="2800"/>
            </a:lvl4pPr>
            <a:lvl5pPr marL="2559089" indent="0">
              <a:buNone/>
              <a:defRPr sz="2800"/>
            </a:lvl5pPr>
            <a:lvl6pPr marL="3198861" indent="0">
              <a:buNone/>
              <a:defRPr sz="2800"/>
            </a:lvl6pPr>
            <a:lvl7pPr marL="3838638" indent="0">
              <a:buNone/>
              <a:defRPr sz="2800"/>
            </a:lvl7pPr>
            <a:lvl8pPr marL="4478410" indent="0">
              <a:buNone/>
              <a:defRPr sz="2800"/>
            </a:lvl8pPr>
            <a:lvl9pPr marL="5118182"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90606E-4D70-4408-8928-7F76ED94C9AB}" type="datetime1">
              <a:rPr kumimoji="1" lang="ja-JP" altLang="en-US" smtClean="0"/>
              <a:t>2015/6/30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9792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7954" tIns="63980" rIns="127954" bIns="639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7954" tIns="63980" rIns="127954" bIns="639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6"/>
            <a:ext cx="2987040" cy="511175"/>
          </a:xfrm>
          <a:prstGeom prst="rect">
            <a:avLst/>
          </a:prstGeom>
        </p:spPr>
        <p:txBody>
          <a:bodyPr vert="horz" lIns="127954" tIns="63980" rIns="127954" bIns="63980" rtlCol="0" anchor="ctr"/>
          <a:lstStyle>
            <a:lvl1pPr algn="l">
              <a:defRPr sz="1700">
                <a:solidFill>
                  <a:schemeClr val="tx1">
                    <a:tint val="75000"/>
                  </a:schemeClr>
                </a:solidFill>
              </a:defRPr>
            </a:lvl1pPr>
          </a:lstStyle>
          <a:p>
            <a:fld id="{BBF98063-6C79-485F-A478-8BE0E34F1632}" type="datetime1">
              <a:rPr kumimoji="1" lang="ja-JP" altLang="en-US" smtClean="0"/>
              <a:t>2015/6/30</a:t>
            </a:fld>
            <a:endParaRPr kumimoji="1" lang="ja-JP" altLang="en-US"/>
          </a:p>
        </p:txBody>
      </p:sp>
      <p:sp>
        <p:nvSpPr>
          <p:cNvPr id="5" name="フッター プレースホルダー 4"/>
          <p:cNvSpPr>
            <a:spLocks noGrp="1"/>
          </p:cNvSpPr>
          <p:nvPr>
            <p:ph type="ftr" sz="quarter" idx="3"/>
          </p:nvPr>
        </p:nvSpPr>
        <p:spPr>
          <a:xfrm>
            <a:off x="4373880" y="8898896"/>
            <a:ext cx="4053840" cy="511175"/>
          </a:xfrm>
          <a:prstGeom prst="rect">
            <a:avLst/>
          </a:prstGeom>
        </p:spPr>
        <p:txBody>
          <a:bodyPr vert="horz" lIns="127954" tIns="63980" rIns="127954" bIns="6398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6"/>
            <a:ext cx="2987040" cy="511175"/>
          </a:xfrm>
          <a:prstGeom prst="rect">
            <a:avLst/>
          </a:prstGeom>
        </p:spPr>
        <p:txBody>
          <a:bodyPr vert="horz" lIns="127954" tIns="63980" rIns="127954" bIns="63980" rtlCol="0" anchor="ctr"/>
          <a:lstStyle>
            <a:lvl1pPr algn="r">
              <a:defRPr sz="1700">
                <a:solidFill>
                  <a:schemeClr val="tx1">
                    <a:tint val="75000"/>
                  </a:schemeClr>
                </a:solidFill>
              </a:defRPr>
            </a:lvl1p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232684343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1279544" rtl="0" eaLnBrk="1" latinLnBrk="0" hangingPunct="1">
        <a:spcBef>
          <a:spcPct val="0"/>
        </a:spcBef>
        <a:buNone/>
        <a:defRPr kumimoji="1" sz="6200" kern="1200">
          <a:solidFill>
            <a:schemeClr val="tx1"/>
          </a:solidFill>
          <a:latin typeface="+mj-lt"/>
          <a:ea typeface="+mj-ea"/>
          <a:cs typeface="+mj-cs"/>
        </a:defRPr>
      </a:lvl1pPr>
    </p:titleStyle>
    <p:bodyStyle>
      <a:lvl1pPr marL="479830" indent="-479830" algn="l" defTabSz="1279544"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632" indent="-399855" algn="l" defTabSz="1279544"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433" indent="-319886" algn="l" defTabSz="12795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205"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8977"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875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8522"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8296"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807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544" rtl="0" eaLnBrk="1" latinLnBrk="0" hangingPunct="1">
        <a:defRPr kumimoji="1" sz="2500" kern="1200">
          <a:solidFill>
            <a:schemeClr val="tx1"/>
          </a:solidFill>
          <a:latin typeface="+mn-lt"/>
          <a:ea typeface="+mn-ea"/>
          <a:cs typeface="+mn-cs"/>
        </a:defRPr>
      </a:lvl1pPr>
      <a:lvl2pPr marL="639772" algn="l" defTabSz="1279544" rtl="0" eaLnBrk="1" latinLnBrk="0" hangingPunct="1">
        <a:defRPr kumimoji="1" sz="2500" kern="1200">
          <a:solidFill>
            <a:schemeClr val="tx1"/>
          </a:solidFill>
          <a:latin typeface="+mn-lt"/>
          <a:ea typeface="+mn-ea"/>
          <a:cs typeface="+mn-cs"/>
        </a:defRPr>
      </a:lvl2pPr>
      <a:lvl3pPr marL="1279544" algn="l" defTabSz="1279544" rtl="0" eaLnBrk="1" latinLnBrk="0" hangingPunct="1">
        <a:defRPr kumimoji="1" sz="2500" kern="1200">
          <a:solidFill>
            <a:schemeClr val="tx1"/>
          </a:solidFill>
          <a:latin typeface="+mn-lt"/>
          <a:ea typeface="+mn-ea"/>
          <a:cs typeface="+mn-cs"/>
        </a:defRPr>
      </a:lvl3pPr>
      <a:lvl4pPr marL="1919316" algn="l" defTabSz="1279544" rtl="0" eaLnBrk="1" latinLnBrk="0" hangingPunct="1">
        <a:defRPr kumimoji="1" sz="2500" kern="1200">
          <a:solidFill>
            <a:schemeClr val="tx1"/>
          </a:solidFill>
          <a:latin typeface="+mn-lt"/>
          <a:ea typeface="+mn-ea"/>
          <a:cs typeface="+mn-cs"/>
        </a:defRPr>
      </a:lvl4pPr>
      <a:lvl5pPr marL="2559089" algn="l" defTabSz="1279544" rtl="0" eaLnBrk="1" latinLnBrk="0" hangingPunct="1">
        <a:defRPr kumimoji="1" sz="2500" kern="1200">
          <a:solidFill>
            <a:schemeClr val="tx1"/>
          </a:solidFill>
          <a:latin typeface="+mn-lt"/>
          <a:ea typeface="+mn-ea"/>
          <a:cs typeface="+mn-cs"/>
        </a:defRPr>
      </a:lvl5pPr>
      <a:lvl6pPr marL="3198861" algn="l" defTabSz="1279544" rtl="0" eaLnBrk="1" latinLnBrk="0" hangingPunct="1">
        <a:defRPr kumimoji="1" sz="2500" kern="1200">
          <a:solidFill>
            <a:schemeClr val="tx1"/>
          </a:solidFill>
          <a:latin typeface="+mn-lt"/>
          <a:ea typeface="+mn-ea"/>
          <a:cs typeface="+mn-cs"/>
        </a:defRPr>
      </a:lvl6pPr>
      <a:lvl7pPr marL="3838638" algn="l" defTabSz="1279544" rtl="0" eaLnBrk="1" latinLnBrk="0" hangingPunct="1">
        <a:defRPr kumimoji="1" sz="2500" kern="1200">
          <a:solidFill>
            <a:schemeClr val="tx1"/>
          </a:solidFill>
          <a:latin typeface="+mn-lt"/>
          <a:ea typeface="+mn-ea"/>
          <a:cs typeface="+mn-cs"/>
        </a:defRPr>
      </a:lvl7pPr>
      <a:lvl8pPr marL="4478410" algn="l" defTabSz="1279544" rtl="0" eaLnBrk="1" latinLnBrk="0" hangingPunct="1">
        <a:defRPr kumimoji="1" sz="2500" kern="1200">
          <a:solidFill>
            <a:schemeClr val="tx1"/>
          </a:solidFill>
          <a:latin typeface="+mn-lt"/>
          <a:ea typeface="+mn-ea"/>
          <a:cs typeface="+mn-cs"/>
        </a:defRPr>
      </a:lvl8pPr>
      <a:lvl9pPr marL="5118182" algn="l" defTabSz="1279544"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19398" y="13777"/>
            <a:ext cx="12820997" cy="466343"/>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アートを</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活かした</a:t>
            </a:r>
            <a:r>
              <a:rPr lang="ja-JP" altLang="en-US"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a:t>
            </a:r>
            <a:r>
              <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ja-JP"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の推進方向</a:t>
            </a:r>
            <a:endParaRPr lang="ja-JP"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140153" y="460006"/>
            <a:ext cx="12444247" cy="1100234"/>
          </a:xfrm>
          <a:prstGeom prst="roundRect">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基本方針　</a:t>
            </a: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を活かした</a:t>
            </a:r>
            <a:r>
              <a:rPr lang="ja-JP" altLang="en-US" sz="14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就労支援に関する提言（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者の創造性豊かな作品を発掘し、芸術的な評価に基づいて収入を得ることにより、就労の支援にもつながる仕組みを構築する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⇒アート市場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にアプローチするため</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、埋もれた才能を発掘して、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現代美術関係者の審査で評価</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し、多く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の人に作品を見て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もらえる機会</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設ける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調査・発掘、評価、啓発</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⇒本事業における就労支援とは、作品創作活動の成果によって収入を得ることを目的とした様々な形態を含み、幅広く収入を得ることに資するものをいう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就労支援</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者の社会参加や自己実現を図るために、創作活動の裾野を拡大し、生きがいづくりに資する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裾野拡大</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角丸四角形 7"/>
          <p:cNvSpPr/>
          <p:nvPr/>
        </p:nvSpPr>
        <p:spPr>
          <a:xfrm>
            <a:off x="140152" y="1766522"/>
            <a:ext cx="4100407" cy="2296148"/>
          </a:xfrm>
          <a:prstGeom prst="roundRect">
            <a:avLst>
              <a:gd name="adj" fmla="val 7197"/>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H25</a:t>
            </a:r>
            <a:r>
              <a:rPr kumimoji="1" lang="ja-JP" altLang="en-US" sz="14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までの</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取組み状況</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H21</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回公募展</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【3,970</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国交付金</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調査研究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CN"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3,058</a:t>
            </a:r>
            <a:r>
              <a:rPr lang="zh-CN"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zh-CN"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r>
              <a:rPr lang="zh-CN"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交付</a:t>
            </a:r>
            <a:r>
              <a:rPr lang="zh-CN"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シンポジウム</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企画展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【2,110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寄附金</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調査研究</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【850</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寄附金</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企画展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【2,969</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国交付金</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H24</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回公募展</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3,997</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国交付金</a:t>
            </a:r>
            <a:r>
              <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回公募展</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【4,756</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寄附金ほか</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シンポジウム</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寄附金</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5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384576" y="1766522"/>
            <a:ext cx="4454258" cy="2296148"/>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①－１　アート作品の市場参入支援</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福祉基金を活用した市場参入支援（</a:t>
            </a:r>
            <a:r>
              <a:rPr lang="en-US" altLang="ja-JP"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予定）</a:t>
            </a:r>
            <a:endParaRPr lang="en-US" altLang="ja-JP"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地域福祉振興助成金「その他」事業</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○入選作品等の販売支援を行う民間団体を助成する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5/26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福祉基金運営分科会</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（一財）</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大阪府地域福祉</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推進財団（ファイン財団）の提案の採択を決定</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クラウドファンディングの活用促進</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○助成</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団体への活用の働きかけ、側面</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3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財政改革推進プラン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との新たな</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パートナーシップ</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3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民間資金活用</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方式</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位置付け</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8972905" y="3438860"/>
            <a:ext cx="3622185" cy="1368151"/>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披露・評価の場の提供</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回公募展</a:t>
            </a:r>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地域生活支援事業</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寄附金</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4,500</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○公募展を継続実施</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し、作品発表の機会を</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創出</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市場</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に繋ぐべき価値ある作品を発掘</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8956621" y="4950977"/>
            <a:ext cx="3626055" cy="89284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裾野</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拡大</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○庁内連携体制を活かした創作活動支援のあり方を</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引き続き検討する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0907576" y="130362"/>
            <a:ext cx="931920" cy="233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H27.7.1</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384576" y="4202145"/>
            <a:ext cx="4454258" cy="1641678"/>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①－２　アート作品の商品化支援</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作品の商品化</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促進</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工賃向上計画支援</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事業と</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の連携</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○二次利用促進支援による製品の高付加価値化を検討していく</a:t>
            </a:r>
          </a:p>
          <a:p>
            <a:pPr lvl="0"/>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大阪府が率先して二次利用を促進</a:t>
            </a:r>
            <a:endParaRPr lang="en-US" altLang="ja-JP" sz="12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予算内で対応</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○過去の入選作品を活用した導入事例発信を検討</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0"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4788169" y="6483328"/>
            <a:ext cx="2429734" cy="2187381"/>
          </a:xfrm>
          <a:prstGeom prst="rect">
            <a:avLst/>
          </a:prstGeom>
          <a:noFill/>
          <a:ln>
            <a:noFill/>
          </a:ln>
          <a:effectLst/>
          <a:extLst/>
        </p:spPr>
      </p:pic>
      <p:sp>
        <p:nvSpPr>
          <p:cNvPr id="41" name="正方形/長方形 40"/>
          <p:cNvSpPr/>
          <p:nvPr/>
        </p:nvSpPr>
        <p:spPr>
          <a:xfrm>
            <a:off x="5544568" y="8027264"/>
            <a:ext cx="933450" cy="32385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rPr>
              <a:t>日頃の創作</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5021296" y="7540354"/>
            <a:ext cx="742950" cy="41910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effectLst/>
                <a:latin typeface="Century"/>
                <a:ea typeface="Meiryo UI"/>
                <a:cs typeface="Times New Roman"/>
              </a:rPr>
              <a:t>　</a:t>
            </a:r>
            <a:r>
              <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rPr>
              <a:t>披　露</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rPr>
              <a:t>＝公募展</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6098024" y="7626079"/>
            <a:ext cx="609600" cy="24765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200"/>
              </a:lnSpc>
              <a:spcAft>
                <a:spcPts val="0"/>
              </a:spcAft>
            </a:pPr>
            <a:r>
              <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rPr>
              <a:t>評　価</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5588247" y="7092656"/>
            <a:ext cx="734095" cy="31624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rPr>
              <a:t>市場化</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4734310" y="9107487"/>
            <a:ext cx="2553965" cy="376808"/>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050" kern="100" dirty="0" err="1">
                <a:effectLst/>
                <a:latin typeface="メイリオ" panose="020B0604030504040204" pitchFamily="50" charset="-128"/>
                <a:ea typeface="メイリオ" panose="020B0604030504040204" pitchFamily="50" charset="-128"/>
                <a:cs typeface="メイリオ" panose="020B0604030504040204" pitchFamily="50" charset="-128"/>
              </a:rPr>
              <a:t>障がい</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者の創作活動の</a:t>
            </a:r>
            <a:r>
              <a:rPr lang="ja-JP" sz="105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段階</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左中かっこ 45"/>
          <p:cNvSpPr/>
          <p:nvPr/>
        </p:nvSpPr>
        <p:spPr>
          <a:xfrm>
            <a:off x="7820069" y="6637072"/>
            <a:ext cx="203932" cy="1112832"/>
          </a:xfrm>
          <a:prstGeom prst="leftBrace">
            <a:avLst/>
          </a:prstGeom>
          <a:ln w="2222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9"/>
          <p:cNvSpPr/>
          <p:nvPr/>
        </p:nvSpPr>
        <p:spPr>
          <a:xfrm>
            <a:off x="140152" y="4409910"/>
            <a:ext cx="4100408" cy="5115837"/>
          </a:xfrm>
          <a:prstGeom prst="roundRect">
            <a:avLst>
              <a:gd name="adj" fmla="val 5923"/>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の取組み</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○公募展の継続開催</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第４回公募展</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（入選作品展）</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寄附金</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応募作品数</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524</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点、入選</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点</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展覧会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2/27</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（梅田スカイビル）</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来場者数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24,988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人（過去最高を更新）</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○事業課題の整理、事業の再構築</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庁内連絡会議の設置</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事業の在り方検討（企画室、文化課、支援教育課）</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「市場化」に向けた調査</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【1,932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総合調査費</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現代アート市場調査、福祉事業所における商品</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制作の実態調査を実施</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推進方向①　「市場化</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」施策の構築</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参入</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　⇒民間</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の資金・</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ノウハウ</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中間支援を検討（福祉基金の活用）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二次利用促進　⇒作品販売だけ</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でなく</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、作品の芸術性を</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活かした商品化支援の可能性を検討</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6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方向②</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各段階の施策ターゲット・内容</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応じて最適</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な財源を確保</a:t>
            </a: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市場化施策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⇒福祉基金を活用し、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作品販売の中間</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支援を行う</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商品化支援　　⇒工賃</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計画支援事業（</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）との連携</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公募展開催　　⇒地域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生活支援</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下矢印 4"/>
          <p:cNvSpPr/>
          <p:nvPr/>
        </p:nvSpPr>
        <p:spPr>
          <a:xfrm>
            <a:off x="313329" y="3872843"/>
            <a:ext cx="3821003" cy="927757"/>
          </a:xfrm>
          <a:prstGeom prst="downArrow">
            <a:avLst>
              <a:gd name="adj1" fmla="val 73556"/>
              <a:gd name="adj2" fmla="val 4845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○市場参入支援の仕組み不足</a:t>
            </a:r>
            <a:endParaRPr kumimoji="1"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○公募展継続のための財源確保</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が課題</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右矢印 22"/>
          <p:cNvSpPr/>
          <p:nvPr/>
        </p:nvSpPr>
        <p:spPr>
          <a:xfrm>
            <a:off x="4097532" y="5528853"/>
            <a:ext cx="732763" cy="2947674"/>
          </a:xfrm>
          <a:prstGeom prst="rightArrow">
            <a:avLst>
              <a:gd name="adj1" fmla="val 74672"/>
              <a:gd name="adj2" fmla="val 5693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年度の事業展開</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p:cNvPicPr/>
          <p:nvPr/>
        </p:nvPicPr>
        <p:blipFill>
          <a:blip r:embed="rId4">
            <a:extLst>
              <a:ext uri="{28A0092B-C50C-407E-A947-70E740481C1C}">
                <a14:useLocalDpi xmlns:a14="http://schemas.microsoft.com/office/drawing/2010/main" val="0"/>
              </a:ext>
            </a:extLst>
          </a:blip>
          <a:srcRect/>
          <a:stretch>
            <a:fillRect/>
          </a:stretch>
        </p:blipFill>
        <p:spPr bwMode="auto">
          <a:xfrm>
            <a:off x="4734310" y="6949884"/>
            <a:ext cx="504056" cy="1254268"/>
          </a:xfrm>
          <a:prstGeom prst="rect">
            <a:avLst/>
          </a:prstGeom>
          <a:noFill/>
          <a:ln>
            <a:noFill/>
          </a:ln>
        </p:spPr>
      </p:pic>
      <p:sp>
        <p:nvSpPr>
          <p:cNvPr id="28" name="角丸四角形 27"/>
          <p:cNvSpPr/>
          <p:nvPr/>
        </p:nvSpPr>
        <p:spPr>
          <a:xfrm>
            <a:off x="8071189" y="7253870"/>
            <a:ext cx="1390311" cy="2081104"/>
          </a:xfrm>
          <a:prstGeom prst="roundRect">
            <a:avLst>
              <a:gd name="adj" fmla="val 10601"/>
            </a:avLst>
          </a:prstGeom>
          <a:noFill/>
          <a:ln>
            <a:prstDash val="solid"/>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正方形/長方形 3"/>
          <p:cNvSpPr>
            <a:spLocks noChangeArrowheads="1"/>
          </p:cNvSpPr>
          <p:nvPr/>
        </p:nvSpPr>
        <p:spPr bwMode="auto">
          <a:xfrm>
            <a:off x="8201471" y="8711480"/>
            <a:ext cx="1098020" cy="386564"/>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作品創作活動</a:t>
            </a:r>
            <a:endPar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7"/>
          <p:cNvSpPr>
            <a:spLocks noChangeArrowheads="1"/>
          </p:cNvSpPr>
          <p:nvPr/>
        </p:nvSpPr>
        <p:spPr bwMode="auto">
          <a:xfrm>
            <a:off x="8071189" y="6220480"/>
            <a:ext cx="1351243" cy="536066"/>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アートフェア</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ギャラリー等</a:t>
            </a:r>
          </a:p>
        </p:txBody>
      </p:sp>
      <p:sp>
        <p:nvSpPr>
          <p:cNvPr id="34" name="角丸四角形 8"/>
          <p:cNvSpPr>
            <a:spLocks noChangeArrowheads="1"/>
          </p:cNvSpPr>
          <p:nvPr/>
        </p:nvSpPr>
        <p:spPr bwMode="auto">
          <a:xfrm>
            <a:off x="9836665" y="6493883"/>
            <a:ext cx="1151806" cy="619377"/>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助成事業</a:t>
            </a: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採択団体</a:t>
            </a:r>
          </a:p>
        </p:txBody>
      </p:sp>
      <p:sp>
        <p:nvSpPr>
          <p:cNvPr id="35" name="角丸四角形 9"/>
          <p:cNvSpPr>
            <a:spLocks noChangeArrowheads="1"/>
          </p:cNvSpPr>
          <p:nvPr/>
        </p:nvSpPr>
        <p:spPr bwMode="auto">
          <a:xfrm>
            <a:off x="11619199" y="6490898"/>
            <a:ext cx="1102807" cy="619378"/>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福祉基金</a:t>
            </a:r>
            <a:endParaRPr kumimoji="1" lang="ja-JP" altLang="ja-JP" sz="2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
          <p:cNvSpPr>
            <a:spLocks noChangeArrowheads="1"/>
          </p:cNvSpPr>
          <p:nvPr/>
        </p:nvSpPr>
        <p:spPr bwMode="auto">
          <a:xfrm>
            <a:off x="8201471" y="7987587"/>
            <a:ext cx="1096086" cy="403204"/>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公募展に応募</a:t>
            </a:r>
          </a:p>
        </p:txBody>
      </p:sp>
      <p:sp>
        <p:nvSpPr>
          <p:cNvPr id="38" name="正方形/長方形 3"/>
          <p:cNvSpPr>
            <a:spLocks noChangeArrowheads="1"/>
          </p:cNvSpPr>
          <p:nvPr/>
        </p:nvSpPr>
        <p:spPr bwMode="auto">
          <a:xfrm>
            <a:off x="8339880" y="7384395"/>
            <a:ext cx="819268" cy="311918"/>
          </a:xfrm>
          <a:prstGeom prst="rect">
            <a:avLst/>
          </a:prstGeom>
          <a:solidFill>
            <a:srgbClr val="FFFFFF"/>
          </a:solidFill>
          <a:ln w="25400">
            <a:solidFill>
              <a:srgbClr val="000000"/>
            </a:solidFill>
            <a:prstDash val="sysDash"/>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作品入選</a:t>
            </a:r>
          </a:p>
        </p:txBody>
      </p:sp>
      <p:cxnSp>
        <p:nvCxnSpPr>
          <p:cNvPr id="49" name="直線矢印コネクタ 48"/>
          <p:cNvCxnSpPr>
            <a:stCxn id="38" idx="0"/>
            <a:endCxn id="33" idx="2"/>
          </p:cNvCxnSpPr>
          <p:nvPr/>
        </p:nvCxnSpPr>
        <p:spPr>
          <a:xfrm flipH="1" flipV="1">
            <a:off x="8746811" y="6756546"/>
            <a:ext cx="2703" cy="62784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a:xfrm flipH="1">
            <a:off x="8750483" y="6976287"/>
            <a:ext cx="10861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左中かっこ 51"/>
          <p:cNvSpPr/>
          <p:nvPr/>
        </p:nvSpPr>
        <p:spPr>
          <a:xfrm>
            <a:off x="7820069" y="7824031"/>
            <a:ext cx="203932" cy="1385992"/>
          </a:xfrm>
          <a:prstGeom prst="leftBrace">
            <a:avLst/>
          </a:prstGeom>
          <a:ln w="2222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3" name="図 12"/>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6838635" y="6891404"/>
            <a:ext cx="467597" cy="1266855"/>
          </a:xfrm>
          <a:prstGeom prst="rect">
            <a:avLst/>
          </a:prstGeom>
          <a:noFill/>
          <a:ln>
            <a:noFill/>
          </a:ln>
        </p:spPr>
      </p:pic>
      <p:sp>
        <p:nvSpPr>
          <p:cNvPr id="53" name="正方形/長方形 16"/>
          <p:cNvSpPr>
            <a:spLocks noChangeArrowheads="1"/>
          </p:cNvSpPr>
          <p:nvPr/>
        </p:nvSpPr>
        <p:spPr bwMode="auto">
          <a:xfrm>
            <a:off x="8700277" y="6976288"/>
            <a:ext cx="1300923" cy="27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販売等をサポート</a:t>
            </a:r>
            <a:endParaRPr kumimoji="1" lang="ja-JP" altLang="ja-JP"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17"/>
          <p:cNvSpPr>
            <a:spLocks noChangeArrowheads="1"/>
          </p:cNvSpPr>
          <p:nvPr/>
        </p:nvSpPr>
        <p:spPr bwMode="auto">
          <a:xfrm>
            <a:off x="10988471" y="6601321"/>
            <a:ext cx="770130" cy="359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必要経費</a:t>
            </a:r>
            <a:endParaRPr kumimoji="1" lang="en-US"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を助成</a:t>
            </a:r>
            <a:endParaRPr kumimoji="1" lang="ja-JP" altLang="ja-JP"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958977" y="1766522"/>
            <a:ext cx="3753482" cy="1377894"/>
          </a:xfrm>
          <a:prstGeom prst="roundRect">
            <a:avLst/>
          </a:prstGeom>
          <a:solidFill>
            <a:schemeClr val="bg1"/>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国の動き</a:t>
            </a: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障害者の芸術活動支援モデル事業</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者の芸術活動の支援を行う者を支援</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する拠点</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モデル</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10/10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カ年実施（予定）</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は、滋賀県</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を含む５</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団体が実施。</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は、新規</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団体、継続</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団体の計</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団体が採択された。</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円形吹き出し 23"/>
          <p:cNvSpPr/>
          <p:nvPr/>
        </p:nvSpPr>
        <p:spPr>
          <a:xfrm>
            <a:off x="6322342" y="6101716"/>
            <a:ext cx="1330813" cy="773595"/>
          </a:xfrm>
          <a:prstGeom prst="wedgeEllipseCallout">
            <a:avLst>
              <a:gd name="adj1" fmla="val 70995"/>
              <a:gd name="adj2" fmla="val 5584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就労支援の側面</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円形吹き出し 54"/>
          <p:cNvSpPr/>
          <p:nvPr/>
        </p:nvSpPr>
        <p:spPr>
          <a:xfrm>
            <a:off x="6243839" y="8505899"/>
            <a:ext cx="1589296" cy="592145"/>
          </a:xfrm>
          <a:prstGeom prst="wedgeEllipseCallout">
            <a:avLst>
              <a:gd name="adj1" fmla="val 53630"/>
              <a:gd name="adj2" fmla="val -705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社会参加支援の側面</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Rectangle 18"/>
          <p:cNvSpPr>
            <a:spLocks noChangeArrowheads="1"/>
          </p:cNvSpPr>
          <p:nvPr/>
        </p:nvSpPr>
        <p:spPr bwMode="auto">
          <a:xfrm>
            <a:off x="9449577" y="6118305"/>
            <a:ext cx="11437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〔イメージ〕</a:t>
            </a:r>
            <a:endPar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矢印コネクタ 60"/>
          <p:cNvCxnSpPr>
            <a:stCxn id="37" idx="0"/>
            <a:endCxn id="38" idx="2"/>
          </p:cNvCxnSpPr>
          <p:nvPr/>
        </p:nvCxnSpPr>
        <p:spPr>
          <a:xfrm flipV="1">
            <a:off x="8749514" y="7696313"/>
            <a:ext cx="0" cy="291274"/>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66" name="直線矢印コネクタ 65"/>
          <p:cNvCxnSpPr/>
          <p:nvPr/>
        </p:nvCxnSpPr>
        <p:spPr>
          <a:xfrm flipV="1">
            <a:off x="8749513" y="8402820"/>
            <a:ext cx="1" cy="292876"/>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47" name="正方形/長方形 15"/>
          <p:cNvSpPr>
            <a:spLocks noChangeArrowheads="1"/>
          </p:cNvSpPr>
          <p:nvPr/>
        </p:nvSpPr>
        <p:spPr bwMode="auto">
          <a:xfrm>
            <a:off x="8329272" y="9100486"/>
            <a:ext cx="112904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作者・施設等</a:t>
            </a:r>
            <a:endParaRPr kumimoji="1" lang="ja-JP" altLang="ja-JP"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1934023" y="80784"/>
            <a:ext cx="790440" cy="44179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資料３</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9785176" y="7316444"/>
            <a:ext cx="3016424" cy="2209303"/>
          </a:xfrm>
          <a:prstGeom prst="rect">
            <a:avLst/>
          </a:prstGeom>
          <a:solidFill>
            <a:schemeClr val="accent1">
              <a:lumMod val="40000"/>
              <a:lumOff val="60000"/>
            </a:schemeClr>
          </a:solidFill>
          <a:ln w="158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［用語説明］</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工賃向上計画支援事業</a:t>
            </a:r>
          </a:p>
          <a:p>
            <a:pP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が定めた「工賃向上</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計画」を推進するための基本的な指針に基づき</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は、工賃</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水準の向上を図るための具体的な方策等を定めた「工賃向上計画」を策定し、官民一体となって</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、工賃</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水準を引き上げるとともに、一般雇用への移行の準備を進めるための支援を行っている</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大阪府</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の平均月額工賃は約</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万円で全国最低となっており、この事業を活用し</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継続支援Ｂ型事業所等で働く障がい者の経済的な自立を支援している。</a:t>
            </a:r>
          </a:p>
          <a:p>
            <a:pPr>
              <a:lnSpc>
                <a:spcPts val="1000"/>
              </a:lnSpc>
            </a:pPr>
            <a:r>
              <a:rPr lang="ja-JP" altLang="en-US" sz="9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地域生活支援事業</a:t>
            </a:r>
          </a:p>
          <a:p>
            <a:pP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障害者</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総合支援法に基づく「地域生活支援事業実施要綱」により市町村及び都道府県が実施する事業について、国が補助を行う（国庫補助率</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50/100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以内）。文化芸術活動振興事業は、都道府県地域生活支援事業の社会参加支援に係る任意事業に該当する</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1" name="直線矢印コネクタ 70"/>
          <p:cNvCxnSpPr/>
          <p:nvPr/>
        </p:nvCxnSpPr>
        <p:spPr>
          <a:xfrm flipH="1">
            <a:off x="10988471" y="6976287"/>
            <a:ext cx="63072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803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1774</TotalTime>
  <Words>130</Words>
  <Application>Microsoft Office PowerPoint</Application>
  <PresentationFormat>A3 297x420 mm</PresentationFormat>
  <Paragraphs>117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203</cp:revision>
  <cp:lastPrinted>2015-06-19T06:54:14Z</cp:lastPrinted>
  <dcterms:created xsi:type="dcterms:W3CDTF">2014-05-08T07:03:20Z</dcterms:created>
  <dcterms:modified xsi:type="dcterms:W3CDTF">2015-06-30T02:17:14Z</dcterms:modified>
</cp:coreProperties>
</file>