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0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1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2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2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3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3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32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33.xml" ContentType="application/vnd.openxmlformats-officedocument.theme+xml"/>
  <Override PartName="/ppt/slideLayouts/slideLayout155.xml" ContentType="application/vnd.openxmlformats-officedocument.presentationml.slideLayout+xml"/>
  <Override PartName="/ppt/theme/theme34.xml" ContentType="application/vnd.openxmlformats-officedocument.theme+xml"/>
  <Override PartName="/ppt/theme/theme35.xml" ContentType="application/vnd.openxmlformats-officedocument.theme+xml"/>
  <Override PartName="/ppt/theme/theme3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4" r:id="rId3"/>
    <p:sldMasterId id="2147483666" r:id="rId4"/>
    <p:sldMasterId id="2147483668" r:id="rId5"/>
    <p:sldMasterId id="2147483670" r:id="rId6"/>
    <p:sldMasterId id="2147483672" r:id="rId7"/>
    <p:sldMasterId id="2147483674" r:id="rId8"/>
    <p:sldMasterId id="2147483676" r:id="rId9"/>
    <p:sldMasterId id="2147483678" r:id="rId10"/>
    <p:sldMasterId id="2147483680" r:id="rId11"/>
    <p:sldMasterId id="2147483684" r:id="rId12"/>
    <p:sldMasterId id="2147483686" r:id="rId13"/>
    <p:sldMasterId id="2147483688" r:id="rId14"/>
    <p:sldMasterId id="2147483690" r:id="rId15"/>
    <p:sldMasterId id="2147483696" r:id="rId16"/>
    <p:sldMasterId id="2147483698" r:id="rId17"/>
    <p:sldMasterId id="2147483700" r:id="rId18"/>
    <p:sldMasterId id="2147483702" r:id="rId19"/>
    <p:sldMasterId id="2147483703" r:id="rId20"/>
    <p:sldMasterId id="2147483715" r:id="rId21"/>
    <p:sldMasterId id="2147483727" r:id="rId22"/>
    <p:sldMasterId id="2147483739" r:id="rId23"/>
    <p:sldMasterId id="2147483751" r:id="rId24"/>
    <p:sldMasterId id="2147483763" r:id="rId25"/>
    <p:sldMasterId id="2147483775" r:id="rId26"/>
    <p:sldMasterId id="2147483787" r:id="rId27"/>
    <p:sldMasterId id="2147483799" r:id="rId28"/>
    <p:sldMasterId id="2147483811" r:id="rId29"/>
    <p:sldMasterId id="2147483823" r:id="rId30"/>
    <p:sldMasterId id="2147483835" r:id="rId31"/>
    <p:sldMasterId id="2147483847" r:id="rId32"/>
    <p:sldMasterId id="2147483859" r:id="rId33"/>
    <p:sldMasterId id="2147483871" r:id="rId34"/>
  </p:sldMasterIdLst>
  <p:notesMasterIdLst>
    <p:notesMasterId r:id="rId50"/>
  </p:notesMasterIdLst>
  <p:handoutMasterIdLst>
    <p:handoutMasterId r:id="rId51"/>
  </p:handoutMasterIdLst>
  <p:sldIdLst>
    <p:sldId id="383" r:id="rId35"/>
    <p:sldId id="369" r:id="rId36"/>
    <p:sldId id="370" r:id="rId37"/>
    <p:sldId id="371" r:id="rId38"/>
    <p:sldId id="372" r:id="rId39"/>
    <p:sldId id="373" r:id="rId40"/>
    <p:sldId id="374" r:id="rId41"/>
    <p:sldId id="375" r:id="rId42"/>
    <p:sldId id="376" r:id="rId43"/>
    <p:sldId id="377" r:id="rId44"/>
    <p:sldId id="378" r:id="rId45"/>
    <p:sldId id="379" r:id="rId46"/>
    <p:sldId id="380" r:id="rId47"/>
    <p:sldId id="381" r:id="rId48"/>
    <p:sldId id="382" r:id="rId49"/>
  </p:sldIdLst>
  <p:sldSz cx="9144000" cy="6858000" type="screen4x3"/>
  <p:notesSz cx="9939338" cy="68072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33CC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6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5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" Target="slides/slide8.xml"/><Relationship Id="rId47" Type="http://schemas.openxmlformats.org/officeDocument/2006/relationships/slide" Target="slides/slide13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4.xml"/><Relationship Id="rId46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Master" Target="slideMasters/slideMaster29.xml"/><Relationship Id="rId41" Type="http://schemas.openxmlformats.org/officeDocument/2006/relationships/slide" Target="slides/slide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3.xml"/><Relationship Id="rId40" Type="http://schemas.openxmlformats.org/officeDocument/2006/relationships/slide" Target="slides/slide6.xml"/><Relationship Id="rId45" Type="http://schemas.openxmlformats.org/officeDocument/2006/relationships/slide" Target="slides/slide11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2.xml"/><Relationship Id="rId49" Type="http://schemas.openxmlformats.org/officeDocument/2006/relationships/slide" Target="slides/slide1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1.xml"/><Relationship Id="rId43" Type="http://schemas.openxmlformats.org/officeDocument/2006/relationships/slide" Target="slides/slide9.xml"/><Relationship Id="rId48" Type="http://schemas.openxmlformats.org/officeDocument/2006/relationships/slide" Target="slides/slide14.xml"/><Relationship Id="rId8" Type="http://schemas.openxmlformats.org/officeDocument/2006/relationships/slideMaster" Target="slideMasters/slideMaster8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82C04B-63D6-40E4-9D72-3D5971E290A1}" type="doc">
      <dgm:prSet loTypeId="urn:microsoft.com/office/officeart/2005/8/layout/venn1" loCatId="relationship" qsTypeId="urn:microsoft.com/office/officeart/2005/8/quickstyle/simple5" qsCatId="simple" csTypeId="urn:microsoft.com/office/officeart/2005/8/colors/accent2_4" csCatId="accent2" phldr="1"/>
      <dgm:spPr/>
    </dgm:pt>
    <dgm:pt modelId="{3B9A1C19-8171-4D4C-BB3D-0DA009C2F0A3}">
      <dgm:prSet phldrT="[テキスト]"/>
      <dgm:spPr/>
      <dgm:t>
        <a:bodyPr/>
        <a:lstStyle/>
        <a:p>
          <a:r>
            <a:rPr kumimoji="1" lang="ja-JP" altLang="en-US" b="1" dirty="0" smtClean="0">
              <a:solidFill>
                <a:schemeClr val="bg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rPr>
            <a:t>薬物</a:t>
          </a:r>
          <a:endParaRPr kumimoji="1" lang="ja-JP" altLang="en-US" b="1" dirty="0">
            <a:solidFill>
              <a:schemeClr val="bg1"/>
            </a:solidFill>
            <a:latin typeface="HG丸ｺﾞｼｯｸM-PRO" panose="020F0600000000000000" pitchFamily="50" charset="-128"/>
            <a:ea typeface="HG丸ｺﾞｼｯｸM-PRO" panose="020F0600000000000000" pitchFamily="50" charset="-128"/>
          </a:endParaRPr>
        </a:p>
      </dgm:t>
    </dgm:pt>
    <dgm:pt modelId="{A74E7362-49F7-46BE-996D-442D2C247658}" type="parTrans" cxnId="{03B53447-165B-4B78-B3B3-C2B3095F540D}">
      <dgm:prSet/>
      <dgm:spPr/>
      <dgm:t>
        <a:bodyPr/>
        <a:lstStyle/>
        <a:p>
          <a:endParaRPr kumimoji="1" lang="ja-JP" altLang="en-US"/>
        </a:p>
      </dgm:t>
    </dgm:pt>
    <dgm:pt modelId="{DF5A7FDF-693A-44B2-903E-9DEEB1B8291F}" type="sibTrans" cxnId="{03B53447-165B-4B78-B3B3-C2B3095F540D}">
      <dgm:prSet/>
      <dgm:spPr/>
      <dgm:t>
        <a:bodyPr/>
        <a:lstStyle/>
        <a:p>
          <a:endParaRPr kumimoji="1" lang="ja-JP" altLang="en-US"/>
        </a:p>
      </dgm:t>
    </dgm:pt>
    <dgm:pt modelId="{6ADF814A-D8AF-4CAA-A03B-660F75D70660}">
      <dgm:prSet phldrT="[テキスト]"/>
      <dgm:spPr/>
      <dgm:t>
        <a:bodyPr/>
        <a:lstStyle/>
        <a:p>
          <a:r>
            <a:rPr kumimoji="1" lang="ja-JP" altLang="en-US" b="1" smtClean="0">
              <a:solidFill>
                <a:schemeClr val="bg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rPr>
            <a:t>放射線</a:t>
          </a:r>
          <a:endParaRPr kumimoji="1" lang="ja-JP" altLang="en-US" b="1" dirty="0">
            <a:solidFill>
              <a:schemeClr val="bg1"/>
            </a:solidFill>
            <a:latin typeface="HG丸ｺﾞｼｯｸM-PRO" panose="020F0600000000000000" pitchFamily="50" charset="-128"/>
            <a:ea typeface="HG丸ｺﾞｼｯｸM-PRO" panose="020F0600000000000000" pitchFamily="50" charset="-128"/>
          </a:endParaRPr>
        </a:p>
      </dgm:t>
    </dgm:pt>
    <dgm:pt modelId="{9CBE584F-F641-462F-80AA-41CD636B7F98}" type="parTrans" cxnId="{996FF5FB-1473-4AFC-9431-48EF11A94E8B}">
      <dgm:prSet/>
      <dgm:spPr/>
      <dgm:t>
        <a:bodyPr/>
        <a:lstStyle/>
        <a:p>
          <a:endParaRPr kumimoji="1" lang="ja-JP" altLang="en-US"/>
        </a:p>
      </dgm:t>
    </dgm:pt>
    <dgm:pt modelId="{3917C80F-2E76-4751-9E0F-BE78320AFBCC}" type="sibTrans" cxnId="{996FF5FB-1473-4AFC-9431-48EF11A94E8B}">
      <dgm:prSet/>
      <dgm:spPr/>
      <dgm:t>
        <a:bodyPr/>
        <a:lstStyle/>
        <a:p>
          <a:endParaRPr kumimoji="1" lang="ja-JP" altLang="en-US"/>
        </a:p>
      </dgm:t>
    </dgm:pt>
    <dgm:pt modelId="{F25ABFF1-F071-4409-BE11-1ABABD402753}">
      <dgm:prSet phldrT="[テキスト]"/>
      <dgm:spPr/>
      <dgm:t>
        <a:bodyPr/>
        <a:lstStyle/>
        <a:p>
          <a:r>
            <a:rPr kumimoji="1" lang="ja-JP" altLang="en-US" b="1" dirty="0" smtClean="0">
              <a:solidFill>
                <a:schemeClr val="bg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rPr>
            <a:t>緩和</a:t>
          </a:r>
          <a:endParaRPr kumimoji="1" lang="ja-JP" altLang="en-US" b="1" dirty="0">
            <a:solidFill>
              <a:schemeClr val="bg1"/>
            </a:solidFill>
            <a:latin typeface="HG丸ｺﾞｼｯｸM-PRO" panose="020F0600000000000000" pitchFamily="50" charset="-128"/>
            <a:ea typeface="HG丸ｺﾞｼｯｸM-PRO" panose="020F0600000000000000" pitchFamily="50" charset="-128"/>
          </a:endParaRPr>
        </a:p>
      </dgm:t>
    </dgm:pt>
    <dgm:pt modelId="{14D433E1-A171-4D17-8556-2F4729CE019D}" type="parTrans" cxnId="{1CB58FF9-415F-4E8C-BF38-2F736D7AB8DA}">
      <dgm:prSet/>
      <dgm:spPr/>
      <dgm:t>
        <a:bodyPr/>
        <a:lstStyle/>
        <a:p>
          <a:endParaRPr kumimoji="1" lang="ja-JP" altLang="en-US"/>
        </a:p>
      </dgm:t>
    </dgm:pt>
    <dgm:pt modelId="{4E0C6C9C-C83C-4365-8E33-DA15E8D41D21}" type="sibTrans" cxnId="{1CB58FF9-415F-4E8C-BF38-2F736D7AB8DA}">
      <dgm:prSet/>
      <dgm:spPr/>
      <dgm:t>
        <a:bodyPr/>
        <a:lstStyle/>
        <a:p>
          <a:endParaRPr kumimoji="1" lang="ja-JP" altLang="en-US"/>
        </a:p>
      </dgm:t>
    </dgm:pt>
    <dgm:pt modelId="{690B310A-9817-46BE-B20F-62E0AEFF8A81}">
      <dgm:prSet phldrT="[テキスト]"/>
      <dgm:spPr/>
      <dgm:t>
        <a:bodyPr/>
        <a:lstStyle/>
        <a:p>
          <a:r>
            <a:rPr kumimoji="1" lang="ja-JP" altLang="en-US" b="1" dirty="0" smtClean="0">
              <a:solidFill>
                <a:schemeClr val="bg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rPr>
            <a:t>手術</a:t>
          </a:r>
          <a:endParaRPr kumimoji="1" lang="ja-JP" altLang="en-US" b="1" dirty="0">
            <a:solidFill>
              <a:schemeClr val="bg1"/>
            </a:solidFill>
            <a:latin typeface="HG丸ｺﾞｼｯｸM-PRO" panose="020F0600000000000000" pitchFamily="50" charset="-128"/>
            <a:ea typeface="HG丸ｺﾞｼｯｸM-PRO" panose="020F0600000000000000" pitchFamily="50" charset="-128"/>
          </a:endParaRPr>
        </a:p>
      </dgm:t>
    </dgm:pt>
    <dgm:pt modelId="{6E42E172-BEDE-441D-B53F-0513FEF7514E}" type="parTrans" cxnId="{DD939F64-C97D-40F1-9FBB-4D2E4615EAEF}">
      <dgm:prSet/>
      <dgm:spPr/>
      <dgm:t>
        <a:bodyPr/>
        <a:lstStyle/>
        <a:p>
          <a:endParaRPr kumimoji="1" lang="ja-JP" altLang="en-US"/>
        </a:p>
      </dgm:t>
    </dgm:pt>
    <dgm:pt modelId="{1B091532-5699-4061-89D0-A0FC0973BEE3}" type="sibTrans" cxnId="{DD939F64-C97D-40F1-9FBB-4D2E4615EAEF}">
      <dgm:prSet/>
      <dgm:spPr/>
      <dgm:t>
        <a:bodyPr/>
        <a:lstStyle/>
        <a:p>
          <a:endParaRPr kumimoji="1" lang="ja-JP" altLang="en-US"/>
        </a:p>
      </dgm:t>
    </dgm:pt>
    <dgm:pt modelId="{3DB5FED9-6D04-48B4-8D60-603ED786CFB0}" type="pres">
      <dgm:prSet presAssocID="{0D82C04B-63D6-40E4-9D72-3D5971E290A1}" presName="compositeShape" presStyleCnt="0">
        <dgm:presLayoutVars>
          <dgm:chMax val="7"/>
          <dgm:dir/>
          <dgm:resizeHandles val="exact"/>
        </dgm:presLayoutVars>
      </dgm:prSet>
      <dgm:spPr/>
    </dgm:pt>
    <dgm:pt modelId="{1419D316-7A83-46B7-BE4B-82B710F8C18B}" type="pres">
      <dgm:prSet presAssocID="{3B9A1C19-8171-4D4C-BB3D-0DA009C2F0A3}" presName="circ1" presStyleLbl="vennNode1" presStyleIdx="0" presStyleCnt="4"/>
      <dgm:spPr/>
      <dgm:t>
        <a:bodyPr/>
        <a:lstStyle/>
        <a:p>
          <a:endParaRPr kumimoji="1" lang="ja-JP" altLang="en-US"/>
        </a:p>
      </dgm:t>
    </dgm:pt>
    <dgm:pt modelId="{F0A36549-A1F1-428F-B87C-FB81C3C8A62D}" type="pres">
      <dgm:prSet presAssocID="{3B9A1C19-8171-4D4C-BB3D-0DA009C2F0A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9A33C52-AF22-4D8E-9D89-24C0D480AA40}" type="pres">
      <dgm:prSet presAssocID="{6ADF814A-D8AF-4CAA-A03B-660F75D70660}" presName="circ2" presStyleLbl="vennNode1" presStyleIdx="1" presStyleCnt="4"/>
      <dgm:spPr/>
      <dgm:t>
        <a:bodyPr/>
        <a:lstStyle/>
        <a:p>
          <a:endParaRPr kumimoji="1" lang="ja-JP" altLang="en-US"/>
        </a:p>
      </dgm:t>
    </dgm:pt>
    <dgm:pt modelId="{C4C3F69A-3404-4462-B41F-670CD194F090}" type="pres">
      <dgm:prSet presAssocID="{6ADF814A-D8AF-4CAA-A03B-660F75D7066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623682B1-6341-45D4-BEC5-F3D95E73234A}" type="pres">
      <dgm:prSet presAssocID="{F25ABFF1-F071-4409-BE11-1ABABD402753}" presName="circ3" presStyleLbl="vennNode1" presStyleIdx="2" presStyleCnt="4"/>
      <dgm:spPr/>
      <dgm:t>
        <a:bodyPr/>
        <a:lstStyle/>
        <a:p>
          <a:endParaRPr kumimoji="1" lang="ja-JP" altLang="en-US"/>
        </a:p>
      </dgm:t>
    </dgm:pt>
    <dgm:pt modelId="{9A1B6D5B-2ADA-44F4-BE1E-DF57D613F53C}" type="pres">
      <dgm:prSet presAssocID="{F25ABFF1-F071-4409-BE11-1ABABD402753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27933D7-DA82-4708-B532-D5E2880931F0}" type="pres">
      <dgm:prSet presAssocID="{690B310A-9817-46BE-B20F-62E0AEFF8A81}" presName="circ4" presStyleLbl="vennNode1" presStyleIdx="3" presStyleCnt="4"/>
      <dgm:spPr/>
      <dgm:t>
        <a:bodyPr/>
        <a:lstStyle/>
        <a:p>
          <a:endParaRPr kumimoji="1" lang="ja-JP" altLang="en-US"/>
        </a:p>
      </dgm:t>
    </dgm:pt>
    <dgm:pt modelId="{57D4404D-0B96-46B0-995B-5ED6F552DBAC}" type="pres">
      <dgm:prSet presAssocID="{690B310A-9817-46BE-B20F-62E0AEFF8A81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EA9A6B17-74B2-49D8-A198-77EDD1F61BF3}" type="presOf" srcId="{690B310A-9817-46BE-B20F-62E0AEFF8A81}" destId="{57D4404D-0B96-46B0-995B-5ED6F552DBAC}" srcOrd="1" destOrd="0" presId="urn:microsoft.com/office/officeart/2005/8/layout/venn1"/>
    <dgm:cxn modelId="{A6790FDC-73B6-4BA3-93C1-E86E12E2FEF2}" type="presOf" srcId="{6ADF814A-D8AF-4CAA-A03B-660F75D70660}" destId="{C4C3F69A-3404-4462-B41F-670CD194F090}" srcOrd="1" destOrd="0" presId="urn:microsoft.com/office/officeart/2005/8/layout/venn1"/>
    <dgm:cxn modelId="{996FF5FB-1473-4AFC-9431-48EF11A94E8B}" srcId="{0D82C04B-63D6-40E4-9D72-3D5971E290A1}" destId="{6ADF814A-D8AF-4CAA-A03B-660F75D70660}" srcOrd="1" destOrd="0" parTransId="{9CBE584F-F641-462F-80AA-41CD636B7F98}" sibTransId="{3917C80F-2E76-4751-9E0F-BE78320AFBCC}"/>
    <dgm:cxn modelId="{25E1E511-858F-4AFC-8B6C-FF924E534D65}" type="presOf" srcId="{6ADF814A-D8AF-4CAA-A03B-660F75D70660}" destId="{E9A33C52-AF22-4D8E-9D89-24C0D480AA40}" srcOrd="0" destOrd="0" presId="urn:microsoft.com/office/officeart/2005/8/layout/venn1"/>
    <dgm:cxn modelId="{385A08EF-838E-4A6D-9AA0-0B492088A4F0}" type="presOf" srcId="{690B310A-9817-46BE-B20F-62E0AEFF8A81}" destId="{227933D7-DA82-4708-B532-D5E2880931F0}" srcOrd="0" destOrd="0" presId="urn:microsoft.com/office/officeart/2005/8/layout/venn1"/>
    <dgm:cxn modelId="{A1646BAE-52E4-450B-82AC-4802D8BA894F}" type="presOf" srcId="{3B9A1C19-8171-4D4C-BB3D-0DA009C2F0A3}" destId="{F0A36549-A1F1-428F-B87C-FB81C3C8A62D}" srcOrd="1" destOrd="0" presId="urn:microsoft.com/office/officeart/2005/8/layout/venn1"/>
    <dgm:cxn modelId="{3A1BA434-073A-4600-893B-FB5D43A5989F}" type="presOf" srcId="{3B9A1C19-8171-4D4C-BB3D-0DA009C2F0A3}" destId="{1419D316-7A83-46B7-BE4B-82B710F8C18B}" srcOrd="0" destOrd="0" presId="urn:microsoft.com/office/officeart/2005/8/layout/venn1"/>
    <dgm:cxn modelId="{9C75F964-5D0F-4B15-9536-1CEADEC740A0}" type="presOf" srcId="{F25ABFF1-F071-4409-BE11-1ABABD402753}" destId="{623682B1-6341-45D4-BEC5-F3D95E73234A}" srcOrd="0" destOrd="0" presId="urn:microsoft.com/office/officeart/2005/8/layout/venn1"/>
    <dgm:cxn modelId="{FFE45823-8B8A-4CFE-B671-5EF0E9490DDB}" type="presOf" srcId="{F25ABFF1-F071-4409-BE11-1ABABD402753}" destId="{9A1B6D5B-2ADA-44F4-BE1E-DF57D613F53C}" srcOrd="1" destOrd="0" presId="urn:microsoft.com/office/officeart/2005/8/layout/venn1"/>
    <dgm:cxn modelId="{DD939F64-C97D-40F1-9FBB-4D2E4615EAEF}" srcId="{0D82C04B-63D6-40E4-9D72-3D5971E290A1}" destId="{690B310A-9817-46BE-B20F-62E0AEFF8A81}" srcOrd="3" destOrd="0" parTransId="{6E42E172-BEDE-441D-B53F-0513FEF7514E}" sibTransId="{1B091532-5699-4061-89D0-A0FC0973BEE3}"/>
    <dgm:cxn modelId="{640F859E-241B-4AA8-ADB4-91CC8D396C13}" type="presOf" srcId="{0D82C04B-63D6-40E4-9D72-3D5971E290A1}" destId="{3DB5FED9-6D04-48B4-8D60-603ED786CFB0}" srcOrd="0" destOrd="0" presId="urn:microsoft.com/office/officeart/2005/8/layout/venn1"/>
    <dgm:cxn modelId="{03B53447-165B-4B78-B3B3-C2B3095F540D}" srcId="{0D82C04B-63D6-40E4-9D72-3D5971E290A1}" destId="{3B9A1C19-8171-4D4C-BB3D-0DA009C2F0A3}" srcOrd="0" destOrd="0" parTransId="{A74E7362-49F7-46BE-996D-442D2C247658}" sibTransId="{DF5A7FDF-693A-44B2-903E-9DEEB1B8291F}"/>
    <dgm:cxn modelId="{1CB58FF9-415F-4E8C-BF38-2F736D7AB8DA}" srcId="{0D82C04B-63D6-40E4-9D72-3D5971E290A1}" destId="{F25ABFF1-F071-4409-BE11-1ABABD402753}" srcOrd="2" destOrd="0" parTransId="{14D433E1-A171-4D17-8556-2F4729CE019D}" sibTransId="{4E0C6C9C-C83C-4365-8E33-DA15E8D41D21}"/>
    <dgm:cxn modelId="{D8005B83-2B93-4A11-82BF-B5744977A9D3}" type="presParOf" srcId="{3DB5FED9-6D04-48B4-8D60-603ED786CFB0}" destId="{1419D316-7A83-46B7-BE4B-82B710F8C18B}" srcOrd="0" destOrd="0" presId="urn:microsoft.com/office/officeart/2005/8/layout/venn1"/>
    <dgm:cxn modelId="{8D050801-86FF-4650-AB9A-021D8C6139AA}" type="presParOf" srcId="{3DB5FED9-6D04-48B4-8D60-603ED786CFB0}" destId="{F0A36549-A1F1-428F-B87C-FB81C3C8A62D}" srcOrd="1" destOrd="0" presId="urn:microsoft.com/office/officeart/2005/8/layout/venn1"/>
    <dgm:cxn modelId="{DAFBB6EB-DBFC-4298-9D72-824BA7753A7C}" type="presParOf" srcId="{3DB5FED9-6D04-48B4-8D60-603ED786CFB0}" destId="{E9A33C52-AF22-4D8E-9D89-24C0D480AA40}" srcOrd="2" destOrd="0" presId="urn:microsoft.com/office/officeart/2005/8/layout/venn1"/>
    <dgm:cxn modelId="{A8E493A3-2B60-4655-B286-4FD5AE48E9DD}" type="presParOf" srcId="{3DB5FED9-6D04-48B4-8D60-603ED786CFB0}" destId="{C4C3F69A-3404-4462-B41F-670CD194F090}" srcOrd="3" destOrd="0" presId="urn:microsoft.com/office/officeart/2005/8/layout/venn1"/>
    <dgm:cxn modelId="{4AA15D05-827D-44D1-BB29-A90DC50AE43F}" type="presParOf" srcId="{3DB5FED9-6D04-48B4-8D60-603ED786CFB0}" destId="{623682B1-6341-45D4-BEC5-F3D95E73234A}" srcOrd="4" destOrd="0" presId="urn:microsoft.com/office/officeart/2005/8/layout/venn1"/>
    <dgm:cxn modelId="{2A083B25-1C77-49BC-8B6E-6CC18E4DEB00}" type="presParOf" srcId="{3DB5FED9-6D04-48B4-8D60-603ED786CFB0}" destId="{9A1B6D5B-2ADA-44F4-BE1E-DF57D613F53C}" srcOrd="5" destOrd="0" presId="urn:microsoft.com/office/officeart/2005/8/layout/venn1"/>
    <dgm:cxn modelId="{453F6196-E957-4563-AEDB-A475208FDA22}" type="presParOf" srcId="{3DB5FED9-6D04-48B4-8D60-603ED786CFB0}" destId="{227933D7-DA82-4708-B532-D5E2880931F0}" srcOrd="6" destOrd="0" presId="urn:microsoft.com/office/officeart/2005/8/layout/venn1"/>
    <dgm:cxn modelId="{902F0D69-A1BA-42FE-AAF7-89BAC20AFCF5}" type="presParOf" srcId="{3DB5FED9-6D04-48B4-8D60-603ED786CFB0}" destId="{57D4404D-0B96-46B0-995B-5ED6F552DBAC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643E38-8E87-4409-BE7D-6C42BBE60FCA}" type="doc">
      <dgm:prSet loTypeId="urn:microsoft.com/office/officeart/2005/8/layout/gear1" loCatId="relationship" qsTypeId="urn:microsoft.com/office/officeart/2005/8/quickstyle/simple3" qsCatId="simple" csTypeId="urn:microsoft.com/office/officeart/2005/8/colors/colorful5" csCatId="colorful" phldr="1"/>
      <dgm:spPr/>
    </dgm:pt>
    <dgm:pt modelId="{CDC23F3A-9AA0-4092-BF17-0D50B21391A3}">
      <dgm:prSet phldrT="[テキスト]"/>
      <dgm:spPr/>
      <dgm:t>
        <a:bodyPr/>
        <a:lstStyle/>
        <a:p>
          <a:r>
            <a:rPr kumimoji="1" lang="ja-JP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rPr>
            <a:t>予防</a:t>
          </a:r>
          <a:endParaRPr kumimoji="1" lang="ja-JP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G丸ｺﾞｼｯｸM-PRO" panose="020F0600000000000000" pitchFamily="50" charset="-128"/>
            <a:ea typeface="HG丸ｺﾞｼｯｸM-PRO" panose="020F0600000000000000" pitchFamily="50" charset="-128"/>
          </a:endParaRPr>
        </a:p>
      </dgm:t>
    </dgm:pt>
    <dgm:pt modelId="{A287067F-2991-49DD-B49E-EE704A463756}" type="parTrans" cxnId="{0313FB86-D6DD-4605-BBB3-15413F238F3C}">
      <dgm:prSet/>
      <dgm:spPr/>
      <dgm:t>
        <a:bodyPr/>
        <a:lstStyle/>
        <a:p>
          <a:endParaRPr kumimoji="1" lang="ja-JP" altLang="en-US"/>
        </a:p>
      </dgm:t>
    </dgm:pt>
    <dgm:pt modelId="{40AB7293-AFB4-43D3-8704-1C66CDA20008}" type="sibTrans" cxnId="{0313FB86-D6DD-4605-BBB3-15413F238F3C}">
      <dgm:prSet/>
      <dgm:spPr/>
      <dgm:t>
        <a:bodyPr/>
        <a:lstStyle/>
        <a:p>
          <a:endParaRPr kumimoji="1" lang="ja-JP" altLang="en-US"/>
        </a:p>
      </dgm:t>
    </dgm:pt>
    <dgm:pt modelId="{DC42CF00-8643-43B4-A5CE-F0D3FBCDD7E1}">
      <dgm:prSet phldrT="[テキスト]"/>
      <dgm:spPr/>
      <dgm:t>
        <a:bodyPr/>
        <a:lstStyle/>
        <a:p>
          <a:r>
            <a:rPr kumimoji="1" lang="ja-JP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rPr>
            <a:t>検診</a:t>
          </a:r>
          <a:endParaRPr kumimoji="1" lang="ja-JP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G丸ｺﾞｼｯｸM-PRO" panose="020F0600000000000000" pitchFamily="50" charset="-128"/>
            <a:ea typeface="HG丸ｺﾞｼｯｸM-PRO" panose="020F0600000000000000" pitchFamily="50" charset="-128"/>
          </a:endParaRPr>
        </a:p>
      </dgm:t>
    </dgm:pt>
    <dgm:pt modelId="{F7FF5777-8C71-4217-997F-C0F1AD3123A4}" type="parTrans" cxnId="{65795269-CA7C-4B6B-8058-99D7C31F9AF3}">
      <dgm:prSet/>
      <dgm:spPr/>
      <dgm:t>
        <a:bodyPr/>
        <a:lstStyle/>
        <a:p>
          <a:endParaRPr kumimoji="1" lang="ja-JP" altLang="en-US"/>
        </a:p>
      </dgm:t>
    </dgm:pt>
    <dgm:pt modelId="{F76B3872-DBFF-4418-84D0-0128DBCA4081}" type="sibTrans" cxnId="{65795269-CA7C-4B6B-8058-99D7C31F9AF3}">
      <dgm:prSet/>
      <dgm:spPr/>
      <dgm:t>
        <a:bodyPr/>
        <a:lstStyle/>
        <a:p>
          <a:endParaRPr kumimoji="1" lang="ja-JP" altLang="en-US"/>
        </a:p>
      </dgm:t>
    </dgm:pt>
    <dgm:pt modelId="{75BE9015-8F12-470C-A21D-330F3FFF48B3}">
      <dgm:prSet phldrT="[テキスト]"/>
      <dgm:spPr/>
      <dgm:t>
        <a:bodyPr/>
        <a:lstStyle/>
        <a:p>
          <a:r>
            <a:rPr kumimoji="1" lang="ja-JP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rPr>
            <a:t>受診</a:t>
          </a:r>
          <a:endParaRPr kumimoji="1" lang="ja-JP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G丸ｺﾞｼｯｸM-PRO" panose="020F0600000000000000" pitchFamily="50" charset="-128"/>
            <a:ea typeface="HG丸ｺﾞｼｯｸM-PRO" panose="020F0600000000000000" pitchFamily="50" charset="-128"/>
          </a:endParaRPr>
        </a:p>
      </dgm:t>
    </dgm:pt>
    <dgm:pt modelId="{85F633DA-F799-43C8-BA8C-07634C66FDD2}" type="parTrans" cxnId="{DF02ED75-CBCB-4693-9197-6B12EAF542AB}">
      <dgm:prSet/>
      <dgm:spPr/>
      <dgm:t>
        <a:bodyPr/>
        <a:lstStyle/>
        <a:p>
          <a:endParaRPr kumimoji="1" lang="ja-JP" altLang="en-US"/>
        </a:p>
      </dgm:t>
    </dgm:pt>
    <dgm:pt modelId="{FE4FD4A4-992F-4D6A-A674-82AFACF28E07}" type="sibTrans" cxnId="{DF02ED75-CBCB-4693-9197-6B12EAF542AB}">
      <dgm:prSet/>
      <dgm:spPr/>
      <dgm:t>
        <a:bodyPr/>
        <a:lstStyle/>
        <a:p>
          <a:endParaRPr kumimoji="1" lang="ja-JP" altLang="en-US"/>
        </a:p>
      </dgm:t>
    </dgm:pt>
    <dgm:pt modelId="{6FADD69E-6ED4-4D85-BC84-4C5A6A208035}" type="pres">
      <dgm:prSet presAssocID="{78643E38-8E87-4409-BE7D-6C42BBE60FC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F71DF32C-3900-4FB8-B717-E105742ED73F}" type="pres">
      <dgm:prSet presAssocID="{CDC23F3A-9AA0-4092-BF17-0D50B21391A3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B64889D-9F73-45FE-8221-14FABB2F25AA}" type="pres">
      <dgm:prSet presAssocID="{CDC23F3A-9AA0-4092-BF17-0D50B21391A3}" presName="gear1srcNode" presStyleLbl="node1" presStyleIdx="0" presStyleCnt="3"/>
      <dgm:spPr/>
      <dgm:t>
        <a:bodyPr/>
        <a:lstStyle/>
        <a:p>
          <a:endParaRPr kumimoji="1" lang="ja-JP" altLang="en-US"/>
        </a:p>
      </dgm:t>
    </dgm:pt>
    <dgm:pt modelId="{F810183E-90E4-4DE2-B39D-6E5FCA54C725}" type="pres">
      <dgm:prSet presAssocID="{CDC23F3A-9AA0-4092-BF17-0D50B21391A3}" presName="gear1dstNode" presStyleLbl="node1" presStyleIdx="0" presStyleCnt="3"/>
      <dgm:spPr/>
      <dgm:t>
        <a:bodyPr/>
        <a:lstStyle/>
        <a:p>
          <a:endParaRPr kumimoji="1" lang="ja-JP" altLang="en-US"/>
        </a:p>
      </dgm:t>
    </dgm:pt>
    <dgm:pt modelId="{1508DFB6-293C-4872-B376-D05A22AA4E8B}" type="pres">
      <dgm:prSet presAssocID="{DC42CF00-8643-43B4-A5CE-F0D3FBCDD7E1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F178C24-ACD7-45D3-B324-DFA1365402BD}" type="pres">
      <dgm:prSet presAssocID="{DC42CF00-8643-43B4-A5CE-F0D3FBCDD7E1}" presName="gear2srcNode" presStyleLbl="node1" presStyleIdx="1" presStyleCnt="3"/>
      <dgm:spPr/>
      <dgm:t>
        <a:bodyPr/>
        <a:lstStyle/>
        <a:p>
          <a:endParaRPr kumimoji="1" lang="ja-JP" altLang="en-US"/>
        </a:p>
      </dgm:t>
    </dgm:pt>
    <dgm:pt modelId="{627B39E1-CA88-443E-BCE5-D9A6773F98E0}" type="pres">
      <dgm:prSet presAssocID="{DC42CF00-8643-43B4-A5CE-F0D3FBCDD7E1}" presName="gear2dstNode" presStyleLbl="node1" presStyleIdx="1" presStyleCnt="3"/>
      <dgm:spPr/>
      <dgm:t>
        <a:bodyPr/>
        <a:lstStyle/>
        <a:p>
          <a:endParaRPr kumimoji="1" lang="ja-JP" altLang="en-US"/>
        </a:p>
      </dgm:t>
    </dgm:pt>
    <dgm:pt modelId="{0D628D7B-7321-4B0E-8EAF-3B42920C4D17}" type="pres">
      <dgm:prSet presAssocID="{75BE9015-8F12-470C-A21D-330F3FFF48B3}" presName="gear3" presStyleLbl="node1" presStyleIdx="2" presStyleCnt="3"/>
      <dgm:spPr/>
      <dgm:t>
        <a:bodyPr/>
        <a:lstStyle/>
        <a:p>
          <a:endParaRPr kumimoji="1" lang="ja-JP" altLang="en-US"/>
        </a:p>
      </dgm:t>
    </dgm:pt>
    <dgm:pt modelId="{8072DCD0-3A4B-4892-893B-B7EDBAF0ECCF}" type="pres">
      <dgm:prSet presAssocID="{75BE9015-8F12-470C-A21D-330F3FFF48B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F29DF9A-D600-4080-8714-17214B621634}" type="pres">
      <dgm:prSet presAssocID="{75BE9015-8F12-470C-A21D-330F3FFF48B3}" presName="gear3srcNode" presStyleLbl="node1" presStyleIdx="2" presStyleCnt="3"/>
      <dgm:spPr/>
      <dgm:t>
        <a:bodyPr/>
        <a:lstStyle/>
        <a:p>
          <a:endParaRPr kumimoji="1" lang="ja-JP" altLang="en-US"/>
        </a:p>
      </dgm:t>
    </dgm:pt>
    <dgm:pt modelId="{247C0FAD-0043-4FDF-BC76-B73533A7EF19}" type="pres">
      <dgm:prSet presAssocID="{75BE9015-8F12-470C-A21D-330F3FFF48B3}" presName="gear3dstNode" presStyleLbl="node1" presStyleIdx="2" presStyleCnt="3"/>
      <dgm:spPr/>
      <dgm:t>
        <a:bodyPr/>
        <a:lstStyle/>
        <a:p>
          <a:endParaRPr kumimoji="1" lang="ja-JP" altLang="en-US"/>
        </a:p>
      </dgm:t>
    </dgm:pt>
    <dgm:pt modelId="{D0141660-EA58-4639-B00F-71EAAE419E18}" type="pres">
      <dgm:prSet presAssocID="{40AB7293-AFB4-43D3-8704-1C66CDA20008}" presName="connector1" presStyleLbl="sibTrans2D1" presStyleIdx="0" presStyleCnt="3"/>
      <dgm:spPr/>
      <dgm:t>
        <a:bodyPr/>
        <a:lstStyle/>
        <a:p>
          <a:endParaRPr kumimoji="1" lang="ja-JP" altLang="en-US"/>
        </a:p>
      </dgm:t>
    </dgm:pt>
    <dgm:pt modelId="{7516F523-FD8E-455B-A9AE-9FBB33581C0C}" type="pres">
      <dgm:prSet presAssocID="{F76B3872-DBFF-4418-84D0-0128DBCA4081}" presName="connector2" presStyleLbl="sibTrans2D1" presStyleIdx="1" presStyleCnt="3"/>
      <dgm:spPr/>
      <dgm:t>
        <a:bodyPr/>
        <a:lstStyle/>
        <a:p>
          <a:endParaRPr kumimoji="1" lang="ja-JP" altLang="en-US"/>
        </a:p>
      </dgm:t>
    </dgm:pt>
    <dgm:pt modelId="{4480EA26-EDC1-4AB4-B482-15CB6AF52C20}" type="pres">
      <dgm:prSet presAssocID="{FE4FD4A4-992F-4D6A-A674-82AFACF28E07}" presName="connector3" presStyleLbl="sibTrans2D1" presStyleIdx="2" presStyleCnt="3"/>
      <dgm:spPr/>
      <dgm:t>
        <a:bodyPr/>
        <a:lstStyle/>
        <a:p>
          <a:endParaRPr kumimoji="1" lang="ja-JP" altLang="en-US"/>
        </a:p>
      </dgm:t>
    </dgm:pt>
  </dgm:ptLst>
  <dgm:cxnLst>
    <dgm:cxn modelId="{F28F0657-C4C4-4B52-80CD-CB1BF2246137}" type="presOf" srcId="{DC42CF00-8643-43B4-A5CE-F0D3FBCDD7E1}" destId="{627B39E1-CA88-443E-BCE5-D9A6773F98E0}" srcOrd="2" destOrd="0" presId="urn:microsoft.com/office/officeart/2005/8/layout/gear1"/>
    <dgm:cxn modelId="{D2955762-196D-4747-BDCB-C176650CE975}" type="presOf" srcId="{75BE9015-8F12-470C-A21D-330F3FFF48B3}" destId="{247C0FAD-0043-4FDF-BC76-B73533A7EF19}" srcOrd="3" destOrd="0" presId="urn:microsoft.com/office/officeart/2005/8/layout/gear1"/>
    <dgm:cxn modelId="{E932584E-5395-4C34-A1DD-D1294F8DFE3B}" type="presOf" srcId="{78643E38-8E87-4409-BE7D-6C42BBE60FCA}" destId="{6FADD69E-6ED4-4D85-BC84-4C5A6A208035}" srcOrd="0" destOrd="0" presId="urn:microsoft.com/office/officeart/2005/8/layout/gear1"/>
    <dgm:cxn modelId="{85603564-B5FE-411A-826A-0AC76AC9CE04}" type="presOf" srcId="{CDC23F3A-9AA0-4092-BF17-0D50B21391A3}" destId="{F810183E-90E4-4DE2-B39D-6E5FCA54C725}" srcOrd="2" destOrd="0" presId="urn:microsoft.com/office/officeart/2005/8/layout/gear1"/>
    <dgm:cxn modelId="{65795269-CA7C-4B6B-8058-99D7C31F9AF3}" srcId="{78643E38-8E87-4409-BE7D-6C42BBE60FCA}" destId="{DC42CF00-8643-43B4-A5CE-F0D3FBCDD7E1}" srcOrd="1" destOrd="0" parTransId="{F7FF5777-8C71-4217-997F-C0F1AD3123A4}" sibTransId="{F76B3872-DBFF-4418-84D0-0128DBCA4081}"/>
    <dgm:cxn modelId="{42076CD7-2DB4-45B0-B2BA-D1F79BDD82E9}" type="presOf" srcId="{40AB7293-AFB4-43D3-8704-1C66CDA20008}" destId="{D0141660-EA58-4639-B00F-71EAAE419E18}" srcOrd="0" destOrd="0" presId="urn:microsoft.com/office/officeart/2005/8/layout/gear1"/>
    <dgm:cxn modelId="{DF02ED75-CBCB-4693-9197-6B12EAF542AB}" srcId="{78643E38-8E87-4409-BE7D-6C42BBE60FCA}" destId="{75BE9015-8F12-470C-A21D-330F3FFF48B3}" srcOrd="2" destOrd="0" parTransId="{85F633DA-F799-43C8-BA8C-07634C66FDD2}" sibTransId="{FE4FD4A4-992F-4D6A-A674-82AFACF28E07}"/>
    <dgm:cxn modelId="{87A2ED15-5FEF-4049-BD3A-D345134D35AF}" type="presOf" srcId="{DC42CF00-8643-43B4-A5CE-F0D3FBCDD7E1}" destId="{2F178C24-ACD7-45D3-B324-DFA1365402BD}" srcOrd="1" destOrd="0" presId="urn:microsoft.com/office/officeart/2005/8/layout/gear1"/>
    <dgm:cxn modelId="{169BF7C7-4824-4849-BDEE-C1ECBB41D6BD}" type="presOf" srcId="{FE4FD4A4-992F-4D6A-A674-82AFACF28E07}" destId="{4480EA26-EDC1-4AB4-B482-15CB6AF52C20}" srcOrd="0" destOrd="0" presId="urn:microsoft.com/office/officeart/2005/8/layout/gear1"/>
    <dgm:cxn modelId="{CA89CAF7-C752-4CB0-B0E8-3A4647BFEEA7}" type="presOf" srcId="{DC42CF00-8643-43B4-A5CE-F0D3FBCDD7E1}" destId="{1508DFB6-293C-4872-B376-D05A22AA4E8B}" srcOrd="0" destOrd="0" presId="urn:microsoft.com/office/officeart/2005/8/layout/gear1"/>
    <dgm:cxn modelId="{38A05225-046C-49DA-BA44-AF08B406AF3F}" type="presOf" srcId="{75BE9015-8F12-470C-A21D-330F3FFF48B3}" destId="{5F29DF9A-D600-4080-8714-17214B621634}" srcOrd="2" destOrd="0" presId="urn:microsoft.com/office/officeart/2005/8/layout/gear1"/>
    <dgm:cxn modelId="{FAD3278C-FD3C-4783-ABD8-91A8E5C32540}" type="presOf" srcId="{CDC23F3A-9AA0-4092-BF17-0D50B21391A3}" destId="{EB64889D-9F73-45FE-8221-14FABB2F25AA}" srcOrd="1" destOrd="0" presId="urn:microsoft.com/office/officeart/2005/8/layout/gear1"/>
    <dgm:cxn modelId="{CE64D1BD-7538-44E5-8FA5-A08CBF82FEE4}" type="presOf" srcId="{75BE9015-8F12-470C-A21D-330F3FFF48B3}" destId="{8072DCD0-3A4B-4892-893B-B7EDBAF0ECCF}" srcOrd="1" destOrd="0" presId="urn:microsoft.com/office/officeart/2005/8/layout/gear1"/>
    <dgm:cxn modelId="{0313FB86-D6DD-4605-BBB3-15413F238F3C}" srcId="{78643E38-8E87-4409-BE7D-6C42BBE60FCA}" destId="{CDC23F3A-9AA0-4092-BF17-0D50B21391A3}" srcOrd="0" destOrd="0" parTransId="{A287067F-2991-49DD-B49E-EE704A463756}" sibTransId="{40AB7293-AFB4-43D3-8704-1C66CDA20008}"/>
    <dgm:cxn modelId="{B4D495E8-F1A6-4C86-8624-1F8B941E4A8D}" type="presOf" srcId="{F76B3872-DBFF-4418-84D0-0128DBCA4081}" destId="{7516F523-FD8E-455B-A9AE-9FBB33581C0C}" srcOrd="0" destOrd="0" presId="urn:microsoft.com/office/officeart/2005/8/layout/gear1"/>
    <dgm:cxn modelId="{414D3FC6-4C5C-42C4-96EC-22BBC917A47B}" type="presOf" srcId="{75BE9015-8F12-470C-A21D-330F3FFF48B3}" destId="{0D628D7B-7321-4B0E-8EAF-3B42920C4D17}" srcOrd="0" destOrd="0" presId="urn:microsoft.com/office/officeart/2005/8/layout/gear1"/>
    <dgm:cxn modelId="{4913B604-E78A-4F2B-AB0B-D44B8EF1C5F2}" type="presOf" srcId="{CDC23F3A-9AA0-4092-BF17-0D50B21391A3}" destId="{F71DF32C-3900-4FB8-B717-E105742ED73F}" srcOrd="0" destOrd="0" presId="urn:microsoft.com/office/officeart/2005/8/layout/gear1"/>
    <dgm:cxn modelId="{1A259931-E5B4-40C9-9B06-D317C316F1D0}" type="presParOf" srcId="{6FADD69E-6ED4-4D85-BC84-4C5A6A208035}" destId="{F71DF32C-3900-4FB8-B717-E105742ED73F}" srcOrd="0" destOrd="0" presId="urn:microsoft.com/office/officeart/2005/8/layout/gear1"/>
    <dgm:cxn modelId="{EC6DE9EE-A13E-4668-9808-3486FEDFEAE4}" type="presParOf" srcId="{6FADD69E-6ED4-4D85-BC84-4C5A6A208035}" destId="{EB64889D-9F73-45FE-8221-14FABB2F25AA}" srcOrd="1" destOrd="0" presId="urn:microsoft.com/office/officeart/2005/8/layout/gear1"/>
    <dgm:cxn modelId="{3F23C511-84AB-4CD2-9C2B-A02CF9676486}" type="presParOf" srcId="{6FADD69E-6ED4-4D85-BC84-4C5A6A208035}" destId="{F810183E-90E4-4DE2-B39D-6E5FCA54C725}" srcOrd="2" destOrd="0" presId="urn:microsoft.com/office/officeart/2005/8/layout/gear1"/>
    <dgm:cxn modelId="{B37AF774-C8E3-4500-ADA0-87AEFA993FE5}" type="presParOf" srcId="{6FADD69E-6ED4-4D85-BC84-4C5A6A208035}" destId="{1508DFB6-293C-4872-B376-D05A22AA4E8B}" srcOrd="3" destOrd="0" presId="urn:microsoft.com/office/officeart/2005/8/layout/gear1"/>
    <dgm:cxn modelId="{94B55992-FD0A-4615-9A9E-B45FC63D1319}" type="presParOf" srcId="{6FADD69E-6ED4-4D85-BC84-4C5A6A208035}" destId="{2F178C24-ACD7-45D3-B324-DFA1365402BD}" srcOrd="4" destOrd="0" presId="urn:microsoft.com/office/officeart/2005/8/layout/gear1"/>
    <dgm:cxn modelId="{FD2FE9FB-AFF3-497A-ADA0-7AF720DD2804}" type="presParOf" srcId="{6FADD69E-6ED4-4D85-BC84-4C5A6A208035}" destId="{627B39E1-CA88-443E-BCE5-D9A6773F98E0}" srcOrd="5" destOrd="0" presId="urn:microsoft.com/office/officeart/2005/8/layout/gear1"/>
    <dgm:cxn modelId="{EDF51872-842E-4C5B-9793-4DEFBC8E39B3}" type="presParOf" srcId="{6FADD69E-6ED4-4D85-BC84-4C5A6A208035}" destId="{0D628D7B-7321-4B0E-8EAF-3B42920C4D17}" srcOrd="6" destOrd="0" presId="urn:microsoft.com/office/officeart/2005/8/layout/gear1"/>
    <dgm:cxn modelId="{4FF621EE-0B21-4FDD-84B8-93628BABC19C}" type="presParOf" srcId="{6FADD69E-6ED4-4D85-BC84-4C5A6A208035}" destId="{8072DCD0-3A4B-4892-893B-B7EDBAF0ECCF}" srcOrd="7" destOrd="0" presId="urn:microsoft.com/office/officeart/2005/8/layout/gear1"/>
    <dgm:cxn modelId="{1DE07236-5F4E-47FA-BFF1-115B3A0B1F38}" type="presParOf" srcId="{6FADD69E-6ED4-4D85-BC84-4C5A6A208035}" destId="{5F29DF9A-D600-4080-8714-17214B621634}" srcOrd="8" destOrd="0" presId="urn:microsoft.com/office/officeart/2005/8/layout/gear1"/>
    <dgm:cxn modelId="{49808E66-B57E-4319-864E-8B216DD1881C}" type="presParOf" srcId="{6FADD69E-6ED4-4D85-BC84-4C5A6A208035}" destId="{247C0FAD-0043-4FDF-BC76-B73533A7EF19}" srcOrd="9" destOrd="0" presId="urn:microsoft.com/office/officeart/2005/8/layout/gear1"/>
    <dgm:cxn modelId="{3BC46649-C4DB-46A8-B568-607190C5FD58}" type="presParOf" srcId="{6FADD69E-6ED4-4D85-BC84-4C5A6A208035}" destId="{D0141660-EA58-4639-B00F-71EAAE419E18}" srcOrd="10" destOrd="0" presId="urn:microsoft.com/office/officeart/2005/8/layout/gear1"/>
    <dgm:cxn modelId="{1310D25B-B0EA-4D2E-81D2-D3ED694F52D5}" type="presParOf" srcId="{6FADD69E-6ED4-4D85-BC84-4C5A6A208035}" destId="{7516F523-FD8E-455B-A9AE-9FBB33581C0C}" srcOrd="11" destOrd="0" presId="urn:microsoft.com/office/officeart/2005/8/layout/gear1"/>
    <dgm:cxn modelId="{C9481A8C-7B14-4838-BB84-4AFE8A614D0E}" type="presParOf" srcId="{6FADD69E-6ED4-4D85-BC84-4C5A6A208035}" destId="{4480EA26-EDC1-4AB4-B482-15CB6AF52C2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19D316-7A83-46B7-BE4B-82B710F8C18B}">
      <dsp:nvSpPr>
        <dsp:cNvPr id="0" name=""/>
        <dsp:cNvSpPr/>
      </dsp:nvSpPr>
      <dsp:spPr>
        <a:xfrm>
          <a:off x="2976810" y="47525"/>
          <a:ext cx="2471314" cy="2471314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4200" b="1" kern="1200" dirty="0" smtClean="0">
              <a:solidFill>
                <a:schemeClr val="bg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rPr>
            <a:t>薬物</a:t>
          </a:r>
          <a:endParaRPr kumimoji="1" lang="ja-JP" altLang="en-US" sz="4200" b="1" kern="1200" dirty="0">
            <a:solidFill>
              <a:schemeClr val="bg1"/>
            </a:solidFill>
            <a:latin typeface="HG丸ｺﾞｼｯｸM-PRO" panose="020F0600000000000000" pitchFamily="50" charset="-128"/>
            <a:ea typeface="HG丸ｺﾞｼｯｸM-PRO" panose="020F0600000000000000" pitchFamily="50" charset="-128"/>
          </a:endParaRPr>
        </a:p>
      </dsp:txBody>
      <dsp:txXfrm>
        <a:off x="3261962" y="380202"/>
        <a:ext cx="1901011" cy="784167"/>
      </dsp:txXfrm>
    </dsp:sp>
    <dsp:sp modelId="{E9A33C52-AF22-4D8E-9D89-24C0D480AA40}">
      <dsp:nvSpPr>
        <dsp:cNvPr id="0" name=""/>
        <dsp:cNvSpPr/>
      </dsp:nvSpPr>
      <dsp:spPr>
        <a:xfrm>
          <a:off x="4069892" y="1140606"/>
          <a:ext cx="2471314" cy="2471314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alpha val="50000"/>
                <a:hueOff val="-20839"/>
                <a:satOff val="-3651"/>
                <a:lumOff val="18406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alpha val="50000"/>
                <a:hueOff val="-20839"/>
                <a:satOff val="-3651"/>
                <a:lumOff val="18406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alpha val="50000"/>
                <a:hueOff val="-20839"/>
                <a:satOff val="-3651"/>
                <a:lumOff val="1840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4200" b="1" kern="1200" smtClean="0">
              <a:solidFill>
                <a:schemeClr val="bg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rPr>
            <a:t>放射線</a:t>
          </a:r>
          <a:endParaRPr kumimoji="1" lang="ja-JP" altLang="en-US" sz="4200" b="1" kern="1200" dirty="0">
            <a:solidFill>
              <a:schemeClr val="bg1"/>
            </a:solidFill>
            <a:latin typeface="HG丸ｺﾞｼｯｸM-PRO" panose="020F0600000000000000" pitchFamily="50" charset="-128"/>
            <a:ea typeface="HG丸ｺﾞｼｯｸM-PRO" panose="020F0600000000000000" pitchFamily="50" charset="-128"/>
          </a:endParaRPr>
        </a:p>
      </dsp:txBody>
      <dsp:txXfrm>
        <a:off x="5400600" y="1425758"/>
        <a:ext cx="950505" cy="1901011"/>
      </dsp:txXfrm>
    </dsp:sp>
    <dsp:sp modelId="{623682B1-6341-45D4-BEC5-F3D95E73234A}">
      <dsp:nvSpPr>
        <dsp:cNvPr id="0" name=""/>
        <dsp:cNvSpPr/>
      </dsp:nvSpPr>
      <dsp:spPr>
        <a:xfrm>
          <a:off x="2976810" y="2233688"/>
          <a:ext cx="2471314" cy="2471314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alpha val="50000"/>
                <a:hueOff val="-41677"/>
                <a:satOff val="-7303"/>
                <a:lumOff val="36812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alpha val="50000"/>
                <a:hueOff val="-41677"/>
                <a:satOff val="-7303"/>
                <a:lumOff val="36812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alpha val="50000"/>
                <a:hueOff val="-41677"/>
                <a:satOff val="-7303"/>
                <a:lumOff val="3681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4200" b="1" kern="1200" dirty="0" smtClean="0">
              <a:solidFill>
                <a:schemeClr val="bg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rPr>
            <a:t>緩和</a:t>
          </a:r>
          <a:endParaRPr kumimoji="1" lang="ja-JP" altLang="en-US" sz="4200" b="1" kern="1200" dirty="0">
            <a:solidFill>
              <a:schemeClr val="bg1"/>
            </a:solidFill>
            <a:latin typeface="HG丸ｺﾞｼｯｸM-PRO" panose="020F0600000000000000" pitchFamily="50" charset="-128"/>
            <a:ea typeface="HG丸ｺﾞｼｯｸM-PRO" panose="020F0600000000000000" pitchFamily="50" charset="-128"/>
          </a:endParaRPr>
        </a:p>
      </dsp:txBody>
      <dsp:txXfrm>
        <a:off x="3261962" y="3588158"/>
        <a:ext cx="1901011" cy="784167"/>
      </dsp:txXfrm>
    </dsp:sp>
    <dsp:sp modelId="{227933D7-DA82-4708-B532-D5E2880931F0}">
      <dsp:nvSpPr>
        <dsp:cNvPr id="0" name=""/>
        <dsp:cNvSpPr/>
      </dsp:nvSpPr>
      <dsp:spPr>
        <a:xfrm>
          <a:off x="1883729" y="1140606"/>
          <a:ext cx="2471314" cy="2471314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alpha val="50000"/>
                <a:hueOff val="-20839"/>
                <a:satOff val="-3651"/>
                <a:lumOff val="18406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alpha val="50000"/>
                <a:hueOff val="-20839"/>
                <a:satOff val="-3651"/>
                <a:lumOff val="18406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alpha val="50000"/>
                <a:hueOff val="-20839"/>
                <a:satOff val="-3651"/>
                <a:lumOff val="1840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4200" b="1" kern="1200" dirty="0" smtClean="0">
              <a:solidFill>
                <a:schemeClr val="bg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rPr>
            <a:t>手術</a:t>
          </a:r>
          <a:endParaRPr kumimoji="1" lang="ja-JP" altLang="en-US" sz="4200" b="1" kern="1200" dirty="0">
            <a:solidFill>
              <a:schemeClr val="bg1"/>
            </a:solidFill>
            <a:latin typeface="HG丸ｺﾞｼｯｸM-PRO" panose="020F0600000000000000" pitchFamily="50" charset="-128"/>
            <a:ea typeface="HG丸ｺﾞｼｯｸM-PRO" panose="020F0600000000000000" pitchFamily="50" charset="-128"/>
          </a:endParaRPr>
        </a:p>
      </dsp:txBody>
      <dsp:txXfrm>
        <a:off x="2073830" y="1425758"/>
        <a:ext cx="950505" cy="19010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7048" cy="340360"/>
          </a:xfrm>
          <a:prstGeom prst="rect">
            <a:avLst/>
          </a:prstGeom>
        </p:spPr>
        <p:txBody>
          <a:bodyPr vert="horz" lIns="92199" tIns="46099" rIns="92199" bIns="46099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5629991" y="0"/>
            <a:ext cx="4307048" cy="340360"/>
          </a:xfrm>
          <a:prstGeom prst="rect">
            <a:avLst/>
          </a:prstGeom>
        </p:spPr>
        <p:txBody>
          <a:bodyPr vert="horz" lIns="92199" tIns="46099" rIns="92199" bIns="46099" rtlCol="0"/>
          <a:lstStyle>
            <a:lvl1pPr algn="r">
              <a:defRPr sz="1200"/>
            </a:lvl1pPr>
          </a:lstStyle>
          <a:p>
            <a:fld id="{A2160184-1B68-4294-B360-9DC998DE6DD1}" type="datetimeFigureOut">
              <a:rPr kumimoji="1" lang="ja-JP" altLang="en-US" smtClean="0"/>
              <a:pPr/>
              <a:t>2016/3/29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6465659"/>
            <a:ext cx="4307048" cy="340360"/>
          </a:xfrm>
          <a:prstGeom prst="rect">
            <a:avLst/>
          </a:prstGeom>
        </p:spPr>
        <p:txBody>
          <a:bodyPr vert="horz" lIns="92199" tIns="46099" rIns="92199" bIns="46099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5629991" y="6465659"/>
            <a:ext cx="4307048" cy="340360"/>
          </a:xfrm>
          <a:prstGeom prst="rect">
            <a:avLst/>
          </a:prstGeom>
        </p:spPr>
        <p:txBody>
          <a:bodyPr vert="horz" lIns="92199" tIns="46099" rIns="92199" bIns="46099" rtlCol="0" anchor="b"/>
          <a:lstStyle>
            <a:lvl1pPr algn="r">
              <a:defRPr sz="1200"/>
            </a:lvl1pPr>
          </a:lstStyle>
          <a:p>
            <a:fld id="{4EEE1E90-E859-4B33-A982-8D921931108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73248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7048" cy="340360"/>
          </a:xfrm>
          <a:prstGeom prst="rect">
            <a:avLst/>
          </a:prstGeom>
        </p:spPr>
        <p:txBody>
          <a:bodyPr vert="horz" lIns="92199" tIns="46099" rIns="92199" bIns="46099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29991" y="0"/>
            <a:ext cx="4307048" cy="340360"/>
          </a:xfrm>
          <a:prstGeom prst="rect">
            <a:avLst/>
          </a:prstGeom>
        </p:spPr>
        <p:txBody>
          <a:bodyPr vert="horz" lIns="92199" tIns="46099" rIns="92199" bIns="46099" rtlCol="0"/>
          <a:lstStyle>
            <a:lvl1pPr algn="r">
              <a:defRPr sz="1200"/>
            </a:lvl1pPr>
          </a:lstStyle>
          <a:p>
            <a:fld id="{1689E581-0864-4E68-B4FD-D454CB8186B4}" type="datetimeFigureOut">
              <a:rPr kumimoji="1" lang="ja-JP" altLang="en-US" smtClean="0"/>
              <a:pPr/>
              <a:t>2016/3/29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267075" y="509588"/>
            <a:ext cx="3405188" cy="25542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99" tIns="46099" rIns="92199" bIns="46099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3935" y="3233421"/>
            <a:ext cx="7951470" cy="3063240"/>
          </a:xfrm>
          <a:prstGeom prst="rect">
            <a:avLst/>
          </a:prstGeom>
        </p:spPr>
        <p:txBody>
          <a:bodyPr vert="horz" lIns="92199" tIns="46099" rIns="92199" bIns="46099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465659"/>
            <a:ext cx="4307048" cy="340360"/>
          </a:xfrm>
          <a:prstGeom prst="rect">
            <a:avLst/>
          </a:prstGeom>
        </p:spPr>
        <p:txBody>
          <a:bodyPr vert="horz" lIns="92199" tIns="46099" rIns="92199" bIns="46099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29991" y="6465659"/>
            <a:ext cx="4307048" cy="340360"/>
          </a:xfrm>
          <a:prstGeom prst="rect">
            <a:avLst/>
          </a:prstGeom>
        </p:spPr>
        <p:txBody>
          <a:bodyPr vert="horz" lIns="92199" tIns="46099" rIns="92199" bIns="46099" rtlCol="0" anchor="b"/>
          <a:lstStyle>
            <a:lvl1pPr algn="r">
              <a:defRPr sz="1200"/>
            </a:lvl1pPr>
          </a:lstStyle>
          <a:p>
            <a:fld id="{D4F9A814-08F3-41B8-9A41-04EC561F433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5008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D5BFBD-22C1-486D-A874-DBA17A8CCFAB}" type="slidenum">
              <a:rPr lang="en-US" altLang="ja-JP">
                <a:solidFill>
                  <a:srgbClr val="000000"/>
                </a:solidFill>
              </a:rPr>
              <a:pPr/>
              <a:t>2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0F7F08-9335-4150-A136-CA0F273AECB8}" type="slidenum">
              <a:rPr lang="en-US" altLang="ja-JP">
                <a:solidFill>
                  <a:srgbClr val="000000"/>
                </a:solidFill>
              </a:rPr>
              <a:pPr/>
              <a:t>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7AA746-A8E4-4A0D-B764-F0204CBAA8D2}" type="slidenum">
              <a:rPr lang="en-US" altLang="ja-JP">
                <a:solidFill>
                  <a:srgbClr val="000000"/>
                </a:solidFill>
              </a:rPr>
              <a:pPr/>
              <a:t>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F3410E-62D7-49F8-A361-A86DF0F41D83}" type="slidenum">
              <a:rPr lang="en-US" altLang="ja-JP">
                <a:solidFill>
                  <a:srgbClr val="000000"/>
                </a:solidFill>
              </a:rPr>
              <a:pPr/>
              <a:t>6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A15717-1285-4E9C-85E1-3BB9817F4078}" type="slidenum">
              <a:rPr lang="en-US" altLang="ja-JP">
                <a:solidFill>
                  <a:srgbClr val="000000"/>
                </a:solidFill>
              </a:rPr>
              <a:pPr/>
              <a:t>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511175"/>
            <a:ext cx="3402012" cy="255270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935" y="3233421"/>
            <a:ext cx="7951470" cy="3062058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5DA46E-E7D5-4448-84A7-7A463507B505}" type="slidenum">
              <a:rPr lang="en-US" altLang="ja-JP">
                <a:solidFill>
                  <a:srgbClr val="000000"/>
                </a:solidFill>
              </a:rPr>
              <a:pPr/>
              <a:t>10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215042" name="Rectangle 7"/>
          <p:cNvSpPr txBox="1">
            <a:spLocks noGrp="1" noChangeArrowheads="1"/>
          </p:cNvSpPr>
          <p:nvPr/>
        </p:nvSpPr>
        <p:spPr bwMode="auto">
          <a:xfrm>
            <a:off x="5629991" y="6465659"/>
            <a:ext cx="4307048" cy="3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99" tIns="46099" rIns="92199" bIns="46099"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C128C9F9-724D-43F0-AECB-5D832B2BDED3}" type="slidenum">
              <a:rPr lang="en-US" altLang="ja-JP" sz="120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ja-JP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717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7335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4763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1083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1886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12276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8873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16425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08357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1547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36586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774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41804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2312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37139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31556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86215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0187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57225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43613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33959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8970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47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57226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94394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23103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27086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84754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88215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70624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06226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79608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369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045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50644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22860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42671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04763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06405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1220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8420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06630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92135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1154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036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9889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9006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23936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36080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20999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47935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26794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78585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21444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43870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513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4992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77165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9288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29515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99135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77547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41287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ja-JP" altLang="en-US" noProof="0" smtClean="0"/>
              <a:t>マスタ タイトルの書式設定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73463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ja-JP" altLang="en-US" noProof="0" smtClean="0"/>
              <a:t>マスタ サブタイトルの書式設定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3C64DB2-D045-4B3B-9701-CF77F62D663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463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002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585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980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89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7812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674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997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2898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945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983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6505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8446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335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3735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641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84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066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1703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6984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6094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6328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9221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9085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0080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6512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287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4942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378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7333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7674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4930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7183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2168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6733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900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0848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147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8387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7290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0548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8535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2577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2196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5654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6530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5769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1778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390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0055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9134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3979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0485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4657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721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1289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2784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7595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3088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157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6108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8579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6386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6578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3101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057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3752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3812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0109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5080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211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45652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3838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6313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1308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7752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8750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552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1006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8602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9900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409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5876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2419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3125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9768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8302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5046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6902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2658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5899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03487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37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15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4682EC-BB42-4EDC-BBDC-B70FC538ED56}" type="slidenum">
              <a:rPr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4682EC-BB42-4EDC-BBDC-B70FC538ED56}" type="slidenum">
              <a:rPr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4682EC-BB42-4EDC-BBDC-B70FC538ED56}" type="slidenum">
              <a:rPr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4682EC-BB42-4EDC-BBDC-B70FC538ED56}" type="slidenum">
              <a:rPr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4682EC-BB42-4EDC-BBDC-B70FC538ED56}" type="slidenum">
              <a:rPr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4682EC-BB42-4EDC-BBDC-B70FC538ED56}" type="slidenum">
              <a:rPr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4682EC-BB42-4EDC-BBDC-B70FC538ED56}" type="slidenum">
              <a:rPr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4682EC-BB42-4EDC-BBDC-B70FC538ED56}" type="slidenum">
              <a:rPr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4682EC-BB42-4EDC-BBDC-B70FC538ED56}" type="slidenum">
              <a:rPr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4682EC-BB42-4EDC-BBDC-B70FC538ED56}" type="slidenum">
              <a:rPr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4682EC-BB42-4EDC-BBDC-B70FC538ED56}" type="slidenum">
              <a:rPr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4682EC-BB42-4EDC-BBDC-B70FC538ED56}" type="slidenum">
              <a:rPr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270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275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72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0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685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606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575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879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980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875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4682EC-BB42-4EDC-BBDC-B70FC538ED56}" type="slidenum">
              <a:rPr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644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52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183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BA892-02A1-4B41-8853-189C0BD67B8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54654-A15C-4469-AE27-EF0D12310D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50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B9A542-1CF6-4AF9-B922-29DF1EC14E5F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206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4682EC-BB42-4EDC-BBDC-B70FC538ED56}" type="slidenum">
              <a:rPr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4682EC-BB42-4EDC-BBDC-B70FC538ED56}" type="slidenum">
              <a:rPr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4682EC-BB42-4EDC-BBDC-B70FC538ED56}" type="slidenum">
              <a:rPr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4682EC-BB42-4EDC-BBDC-B70FC538ED56}" type="slidenum">
              <a:rPr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4682EC-BB42-4EDC-BBDC-B70FC538ED56}" type="slidenum">
              <a:rPr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4682EC-BB42-4EDC-BBDC-B70FC538ED56}" type="slidenum">
              <a:rPr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0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7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5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8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8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1340768"/>
            <a:ext cx="8352928" cy="2376264"/>
          </a:xfrm>
          <a:noFill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3333FF">
                        <a:gamma/>
                        <a:shade val="46275"/>
                        <a:invGamma/>
                      </a:srgbClr>
                    </a:gs>
                    <a:gs pos="50000">
                      <a:srgbClr val="3333FF"/>
                    </a:gs>
                    <a:gs pos="100000">
                      <a:srgbClr val="3333FF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/>
          <a:lstStyle/>
          <a:p>
            <a:r>
              <a:rPr lang="ja-JP" alt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平成</a:t>
            </a:r>
            <a:r>
              <a:rPr lang="en-US" altLang="ja-JP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27</a:t>
            </a:r>
            <a:r>
              <a:rPr lang="ja-JP" alt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年度がんの教育総合支援事業</a:t>
            </a:r>
            <a:r>
              <a:rPr lang="en-US" altLang="ja-JP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/>
            </a:r>
            <a:br>
              <a:rPr lang="en-US" altLang="ja-JP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lang="en-US" altLang="ja-JP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/>
            </a:r>
            <a:br>
              <a:rPr lang="en-US" altLang="ja-JP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lang="ja-JP" altLang="en-US" sz="4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明朝"/>
                <a:ea typeface="ＭＳ 明朝"/>
              </a:rPr>
              <a:t>「</a:t>
            </a:r>
            <a:r>
              <a:rPr lang="ja-JP" altLang="en-US" sz="4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G丸ｺﾞｼｯｸM-PRO" pitchFamily="50" charset="-128"/>
              </a:rPr>
              <a:t>がんについて学ぶ授業</a:t>
            </a:r>
            <a:r>
              <a:rPr lang="ja-JP" altLang="en-US" sz="4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明朝"/>
                <a:ea typeface="ＭＳ 明朝"/>
              </a:rPr>
              <a:t>」</a:t>
            </a:r>
            <a:endParaRPr lang="ja-JP" altLang="en-US" sz="4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HG丸ｺﾞｼｯｸM-PRO" pitchFamily="50" charset="-128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4437112"/>
            <a:ext cx="7272337" cy="1752600"/>
          </a:xfrm>
        </p:spPr>
        <p:txBody>
          <a:bodyPr/>
          <a:lstStyle/>
          <a:p>
            <a:r>
              <a:rPr lang="ja-JP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近畿</a:t>
            </a:r>
            <a:r>
              <a:rPr lang="ja-JP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大学医学部附属病院</a:t>
            </a:r>
            <a:endParaRPr lang="en-US" altLang="ja-JP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lang="ja-JP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臨床研究センター　腫瘍内科</a:t>
            </a:r>
            <a:endParaRPr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福岡　和也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67544" y="404664"/>
            <a:ext cx="432048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000" b="1" dirty="0" smtClean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河内長野市立西中学校</a:t>
            </a:r>
            <a:endParaRPr lang="en-US" altLang="ja-JP" sz="2000" b="1" dirty="0" smtClean="0">
              <a:solidFill>
                <a:srgbClr val="FFFFF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000" b="1" dirty="0" smtClean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平成</a:t>
            </a:r>
            <a:r>
              <a:rPr lang="en-US" altLang="ja-JP" sz="2000" b="1" dirty="0" smtClean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</a:t>
            </a:r>
            <a:r>
              <a:rPr lang="ja-JP" altLang="en-US" sz="2000" b="1" dirty="0" smtClean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７年</a:t>
            </a:r>
            <a:r>
              <a:rPr lang="en-US" altLang="ja-JP" sz="2000" b="1" dirty="0" smtClean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</a:t>
            </a:r>
            <a:r>
              <a:rPr lang="ja-JP" altLang="en-US" sz="2000" b="1" dirty="0" smtClean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２月７日</a:t>
            </a:r>
            <a:endParaRPr lang="ja-JP" altLang="en-US" sz="2000" b="1" dirty="0">
              <a:solidFill>
                <a:srgbClr val="FFFFF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736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2075" y="44450"/>
            <a:ext cx="8368357" cy="647700"/>
          </a:xfrm>
        </p:spPr>
        <p:txBody>
          <a:bodyPr/>
          <a:lstStyle/>
          <a:p>
            <a:pPr eaLnBrk="1" hangingPunct="1"/>
            <a:r>
              <a:rPr lang="ja-JP" altLang="en-US" sz="2800" b="1" dirty="0">
                <a:latin typeface="HG丸ｺﾞｼｯｸM-PRO" pitchFamily="50" charset="-128"/>
                <a:ea typeface="HG丸ｺﾞｼｯｸM-PRO" pitchFamily="50" charset="-128"/>
              </a:rPr>
              <a:t>分子標的治療</a:t>
            </a:r>
            <a:r>
              <a:rPr lang="ja-JP" altLang="en-US" sz="2800" b="1" dirty="0" smtClean="0">
                <a:latin typeface="HG丸ｺﾞｼｯｸM-PRO" pitchFamily="50" charset="-128"/>
                <a:ea typeface="HG丸ｺﾞｼｯｸM-PRO" pitchFamily="50" charset="-128"/>
              </a:rPr>
              <a:t>が良く効いた肺がん患者さんの画像</a:t>
            </a:r>
            <a:endParaRPr lang="ja-JP" altLang="en-US" sz="2000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214019" name="Text Box 4"/>
          <p:cNvSpPr txBox="1">
            <a:spLocks noChangeArrowheads="1"/>
          </p:cNvSpPr>
          <p:nvPr/>
        </p:nvSpPr>
        <p:spPr bwMode="auto">
          <a:xfrm>
            <a:off x="971637" y="6237288"/>
            <a:ext cx="21604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000" b="1" dirty="0" smtClean="0">
                <a:solidFill>
                  <a:srgbClr val="000000"/>
                </a:solidFill>
                <a:latin typeface="HG丸ｺﾞｼｯｸM-PRO" pitchFamily="50" charset="-128"/>
                <a:ea typeface="HG丸ｺﾞｼｯｸM-PRO" pitchFamily="50" charset="-128"/>
              </a:rPr>
              <a:t>分子標的治療前</a:t>
            </a:r>
          </a:p>
        </p:txBody>
      </p:sp>
      <p:sp>
        <p:nvSpPr>
          <p:cNvPr id="163845" name="Text Box 5"/>
          <p:cNvSpPr txBox="1">
            <a:spLocks noChangeArrowheads="1"/>
          </p:cNvSpPr>
          <p:nvPr/>
        </p:nvSpPr>
        <p:spPr bwMode="auto">
          <a:xfrm>
            <a:off x="5849561" y="6237288"/>
            <a:ext cx="25074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000" b="1" dirty="0" smtClean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分子標的治療開始後</a:t>
            </a:r>
          </a:p>
        </p:txBody>
      </p:sp>
      <p:sp>
        <p:nvSpPr>
          <p:cNvPr id="163846" name="AutoShape 6"/>
          <p:cNvSpPr>
            <a:spLocks noChangeArrowheads="1"/>
          </p:cNvSpPr>
          <p:nvPr/>
        </p:nvSpPr>
        <p:spPr bwMode="auto">
          <a:xfrm>
            <a:off x="3924300" y="3141663"/>
            <a:ext cx="1008063" cy="714375"/>
          </a:xfrm>
          <a:prstGeom prst="rightArrow">
            <a:avLst>
              <a:gd name="adj1" fmla="val 50000"/>
              <a:gd name="adj2" fmla="val 35278"/>
            </a:avLst>
          </a:prstGeom>
          <a:solidFill>
            <a:srgbClr val="CC00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mtClean="0">
              <a:solidFill>
                <a:srgbClr val="000000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pic>
        <p:nvPicPr>
          <p:cNvPr id="214027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6" t="24933" r="6517" b="13531"/>
          <a:stretch>
            <a:fillRect/>
          </a:stretch>
        </p:blipFill>
        <p:spPr bwMode="auto">
          <a:xfrm>
            <a:off x="323850" y="981075"/>
            <a:ext cx="3384550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8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9" t="24100" r="27769" b="14131"/>
          <a:stretch>
            <a:fillRect/>
          </a:stretch>
        </p:blipFill>
        <p:spPr bwMode="auto">
          <a:xfrm>
            <a:off x="323850" y="3644900"/>
            <a:ext cx="3455988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30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6" t="30659" r="15134" b="18353"/>
          <a:stretch>
            <a:fillRect/>
          </a:stretch>
        </p:blipFill>
        <p:spPr bwMode="auto">
          <a:xfrm>
            <a:off x="5148263" y="981075"/>
            <a:ext cx="3671887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31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3" t="30334" r="36475" b="19411"/>
          <a:stretch>
            <a:fillRect/>
          </a:stretch>
        </p:blipFill>
        <p:spPr bwMode="auto">
          <a:xfrm>
            <a:off x="5076825" y="3644900"/>
            <a:ext cx="3743325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611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3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4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4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5" grpId="0"/>
      <p:bldP spid="1638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005" name="Object 5"/>
          <p:cNvGraphicFramePr>
            <a:graphicFrameLocks noChangeAspect="1"/>
          </p:cNvGraphicFramePr>
          <p:nvPr/>
        </p:nvGraphicFramePr>
        <p:xfrm>
          <a:off x="4140200" y="2349500"/>
          <a:ext cx="4648200" cy="415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0" name="Image" r:id="rId3" imgW="4647619" imgH="3936508" progId="">
                  <p:embed/>
                </p:oleObj>
              </mc:Choice>
              <mc:Fallback>
                <p:oleObj name="Image" r:id="rId3" imgW="4647619" imgH="393650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2349500"/>
                        <a:ext cx="4648200" cy="41529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006" name="Text Box 6"/>
          <p:cNvSpPr txBox="1">
            <a:spLocks noChangeArrowheads="1"/>
          </p:cNvSpPr>
          <p:nvPr/>
        </p:nvSpPr>
        <p:spPr bwMode="auto">
          <a:xfrm>
            <a:off x="611188" y="333375"/>
            <a:ext cx="8064500" cy="1323439"/>
          </a:xfrm>
          <a:prstGeom prst="rect">
            <a:avLst/>
          </a:prstGeo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28575">
            <a:solidFill>
              <a:srgbClr val="66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>咳と血痰で発見された</a:t>
            </a:r>
            <a:endParaRPr lang="en-US" altLang="ja-JP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HG丸ｺﾞｼｯｸM-PRO" pitchFamily="50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>早期の肺がん患者さん</a:t>
            </a:r>
          </a:p>
        </p:txBody>
      </p:sp>
      <p:pic>
        <p:nvPicPr>
          <p:cNvPr id="128007" name="Picture 7"/>
          <p:cNvPicPr>
            <a:picLocks noChangeAspect="1" noChangeArrowheads="1"/>
          </p:cNvPicPr>
          <p:nvPr/>
        </p:nvPicPr>
        <p:blipFill>
          <a:blip r:embed="rId5" cstate="print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349500"/>
            <a:ext cx="4537075" cy="4175125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8008" name="Text Box 8"/>
          <p:cNvSpPr txBox="1">
            <a:spLocks noChangeArrowheads="1"/>
          </p:cNvSpPr>
          <p:nvPr/>
        </p:nvSpPr>
        <p:spPr bwMode="auto">
          <a:xfrm>
            <a:off x="1403350" y="1773238"/>
            <a:ext cx="2541588" cy="5191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800" b="1" smtClean="0">
                <a:solidFill>
                  <a:srgbClr val="66FFFF"/>
                </a:solidFill>
                <a:ea typeface="HG丸ｺﾞｼｯｸM-PRO" pitchFamily="50" charset="-128"/>
              </a:rPr>
              <a:t>喀痰細胞診</a:t>
            </a:r>
          </a:p>
        </p:txBody>
      </p:sp>
      <p:sp>
        <p:nvSpPr>
          <p:cNvPr id="128009" name="Text Box 9"/>
          <p:cNvSpPr txBox="1">
            <a:spLocks noChangeArrowheads="1"/>
          </p:cNvSpPr>
          <p:nvPr/>
        </p:nvSpPr>
        <p:spPr bwMode="auto">
          <a:xfrm>
            <a:off x="5508625" y="1773238"/>
            <a:ext cx="2736850" cy="5191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800" b="1" smtClean="0">
                <a:solidFill>
                  <a:srgbClr val="66FFFF"/>
                </a:solidFill>
                <a:ea typeface="HG丸ｺﾞｼｯｸM-PRO" pitchFamily="50" charset="-128"/>
              </a:rPr>
              <a:t>気管支鏡検査</a:t>
            </a:r>
          </a:p>
        </p:txBody>
      </p:sp>
      <p:grpSp>
        <p:nvGrpSpPr>
          <p:cNvPr id="128012" name="Group 12"/>
          <p:cNvGrpSpPr>
            <a:grpSpLocks/>
          </p:cNvGrpSpPr>
          <p:nvPr/>
        </p:nvGrpSpPr>
        <p:grpSpPr bwMode="auto">
          <a:xfrm>
            <a:off x="395288" y="1773238"/>
            <a:ext cx="4248150" cy="4751387"/>
            <a:chOff x="249" y="1117"/>
            <a:chExt cx="2676" cy="2993"/>
          </a:xfrm>
        </p:grpSpPr>
        <p:graphicFrame>
          <p:nvGraphicFramePr>
            <p:cNvPr id="128010" name="Object 10"/>
            <p:cNvGraphicFramePr>
              <a:graphicFrameLocks noChangeAspect="1"/>
            </p:cNvGraphicFramePr>
            <p:nvPr/>
          </p:nvGraphicFramePr>
          <p:xfrm>
            <a:off x="249" y="1434"/>
            <a:ext cx="2676" cy="26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91" name="Image" r:id="rId6" imgW="4342857" imgH="4495238" progId="">
                    <p:embed/>
                  </p:oleObj>
                </mc:Choice>
                <mc:Fallback>
                  <p:oleObj name="Image" r:id="rId6" imgW="4342857" imgH="449523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" y="1434"/>
                          <a:ext cx="2676" cy="2676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FF0066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011" name="Text Box 11"/>
            <p:cNvSpPr txBox="1">
              <a:spLocks noChangeArrowheads="1"/>
            </p:cNvSpPr>
            <p:nvPr/>
          </p:nvSpPr>
          <p:spPr bwMode="auto">
            <a:xfrm>
              <a:off x="748" y="1117"/>
              <a:ext cx="1803" cy="32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2800" b="1" smtClean="0">
                  <a:solidFill>
                    <a:srgbClr val="66FFFF"/>
                  </a:solidFill>
                  <a:ea typeface="HG丸ｺﾞｼｯｸM-PRO" pitchFamily="50" charset="-128"/>
                </a:rPr>
                <a:t>レーザー治療後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574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8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8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8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611560" y="1628800"/>
            <a:ext cx="7992888" cy="471338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buFontTx/>
              <a:buBlip>
                <a:blip r:embed="rId2"/>
              </a:buBlip>
            </a:pPr>
            <a:r>
              <a:rPr lang="ja-JP" altLang="en-US" sz="3200" b="1" dirty="0" smtClean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命にかかわる</a:t>
            </a:r>
            <a:r>
              <a:rPr lang="ja-JP" altLang="en-US" sz="3200" b="1" dirty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病気</a:t>
            </a:r>
            <a:r>
              <a:rPr lang="ja-JP" altLang="en-US" sz="3200" b="1" dirty="0" smtClean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に</a:t>
            </a:r>
            <a:r>
              <a:rPr lang="ja-JP" altLang="en-US" sz="3200" b="1" dirty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直面した</a:t>
            </a:r>
            <a:r>
              <a:rPr lang="ja-JP" altLang="en-US" sz="3200" b="1" dirty="0" smtClean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患者さんや家族</a:t>
            </a:r>
            <a:r>
              <a:rPr lang="ja-JP" altLang="en-US" sz="3200" b="1" dirty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の</a:t>
            </a:r>
            <a:r>
              <a:rPr lang="en-US" altLang="ja-JP" sz="3200" b="1" dirty="0">
                <a:solidFill>
                  <a:srgbClr val="0000FF"/>
                </a:solidFill>
                <a:latin typeface="HG丸ｺﾞｼｯｸM-PRO" pitchFamily="50" charset="-128"/>
                <a:ea typeface="HG丸ｺﾞｼｯｸM-PRO" pitchFamily="50" charset="-128"/>
              </a:rPr>
              <a:t>QOL</a:t>
            </a:r>
            <a:r>
              <a:rPr lang="ja-JP" altLang="en-US" sz="3200" b="1" dirty="0">
                <a:solidFill>
                  <a:srgbClr val="0000FF"/>
                </a:solidFill>
                <a:latin typeface="HG丸ｺﾞｼｯｸM-PRO" pitchFamily="50" charset="-128"/>
                <a:ea typeface="HG丸ｺﾞｼｯｸM-PRO" pitchFamily="50" charset="-128"/>
              </a:rPr>
              <a:t>（生活の質）の改善を目標</a:t>
            </a:r>
            <a:r>
              <a:rPr lang="ja-JP" altLang="en-US" sz="3200" b="1" dirty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とする</a:t>
            </a:r>
            <a:r>
              <a:rPr lang="ja-JP" altLang="en-US" sz="3200" b="1" dirty="0" smtClean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医療</a:t>
            </a:r>
            <a:r>
              <a:rPr lang="ja-JP" altLang="en-US" sz="3200" b="1" dirty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。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Tx/>
              <a:buBlip>
                <a:blip r:embed="rId2"/>
              </a:buBlip>
            </a:pPr>
            <a:r>
              <a:rPr lang="ja-JP" altLang="en-US" sz="3200" b="1" dirty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治療が困難な状態になった患者さんとその家族</a:t>
            </a:r>
            <a:r>
              <a:rPr lang="ja-JP" altLang="en-US" sz="3200" b="1" dirty="0" smtClean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を</a:t>
            </a:r>
            <a:r>
              <a:rPr lang="ja-JP" altLang="en-US" sz="3200" b="1" dirty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、</a:t>
            </a:r>
            <a:r>
              <a:rPr lang="ja-JP" altLang="en-US" sz="3200" b="1" dirty="0" smtClean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病気</a:t>
            </a:r>
            <a:r>
              <a:rPr lang="ja-JP" altLang="en-US" sz="3200" b="1" dirty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になる以前の</a:t>
            </a:r>
            <a:r>
              <a:rPr lang="ja-JP" altLang="en-US" sz="3200" b="1" dirty="0">
                <a:solidFill>
                  <a:srgbClr val="0000FF"/>
                </a:solidFill>
                <a:latin typeface="HG丸ｺﾞｼｯｸM-PRO" pitchFamily="50" charset="-128"/>
                <a:ea typeface="HG丸ｺﾞｼｯｸM-PRO" pitchFamily="50" charset="-128"/>
              </a:rPr>
              <a:t>「その人らしい生活」</a:t>
            </a:r>
            <a:r>
              <a:rPr lang="ja-JP" altLang="en-US" sz="3200" b="1" dirty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の状態に近づけることを目標とする。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Tx/>
              <a:buBlip>
                <a:blip r:embed="rId2"/>
              </a:buBlip>
            </a:pPr>
            <a:r>
              <a:rPr lang="ja-JP" altLang="en-US" sz="3200" b="1" dirty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患者・家族の苦痛を早い時期から</a:t>
            </a:r>
            <a:r>
              <a:rPr lang="ja-JP" altLang="en-US" sz="3200" b="1" dirty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全人的</a:t>
            </a:r>
            <a:r>
              <a:rPr lang="ja-JP" altLang="en-US" sz="3200" b="1" dirty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にとらえて治療・ケアを</a:t>
            </a:r>
            <a:r>
              <a:rPr lang="ja-JP" altLang="en-US" sz="3200" b="1" dirty="0" smtClean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行い、</a:t>
            </a:r>
            <a:r>
              <a:rPr lang="ja-JP" altLang="en-US" sz="3200" b="1" dirty="0" smtClean="0">
                <a:solidFill>
                  <a:srgbClr val="0000FF"/>
                </a:solidFill>
                <a:latin typeface="HG丸ｺﾞｼｯｸM-PRO" pitchFamily="50" charset="-128"/>
                <a:ea typeface="HG丸ｺﾞｼｯｸM-PRO" pitchFamily="50" charset="-128"/>
              </a:rPr>
              <a:t>苦痛</a:t>
            </a:r>
            <a:r>
              <a:rPr lang="ja-JP" altLang="en-US" sz="3200" b="1" dirty="0">
                <a:solidFill>
                  <a:srgbClr val="0000FF"/>
                </a:solidFill>
                <a:latin typeface="HG丸ｺﾞｼｯｸM-PRO" pitchFamily="50" charset="-128"/>
                <a:ea typeface="HG丸ｺﾞｼｯｸM-PRO" pitchFamily="50" charset="-128"/>
              </a:rPr>
              <a:t>の予防と軽減</a:t>
            </a:r>
            <a:r>
              <a:rPr lang="ja-JP" altLang="en-US" sz="3200" b="1" dirty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を図る。</a:t>
            </a:r>
          </a:p>
          <a:p>
            <a:endParaRPr kumimoji="1" lang="ja-JP" altLang="en-US" sz="320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28575">
            <a:solidFill>
              <a:srgbClr val="66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ja-JP" altLang="en-US" sz="4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>“緩和医療”と</a:t>
            </a:r>
            <a:r>
              <a:rPr lang="ja-JP" altLang="en-US" sz="4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>は</a:t>
            </a:r>
            <a:endParaRPr lang="en-US" altLang="ja-JP" sz="48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G丸ｺﾞｼｯｸM-PRO" pitchFamily="50" charset="-128"/>
              <a:ea typeface="HG丸ｺﾞｼｯｸM-PRO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616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456" y="1584676"/>
            <a:ext cx="5023321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39552" y="279987"/>
            <a:ext cx="8033131" cy="1359024"/>
          </a:xfrm>
          <a:prstGeom prst="rect">
            <a:avLst/>
          </a:prstGeo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28575">
            <a:solidFill>
              <a:srgbClr val="66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ja-JP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>がんによる痛み</a:t>
            </a:r>
            <a:r>
              <a:rPr lang="en-US" altLang="ja-JP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/>
            </a:r>
            <a:br>
              <a:rPr lang="en-US" altLang="ja-JP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</a:br>
            <a:r>
              <a:rPr lang="en-US" altLang="ja-JP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>”</a:t>
            </a:r>
            <a:r>
              <a:rPr lang="ja-JP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>全人的</a:t>
            </a:r>
            <a:r>
              <a:rPr lang="ja-JP" alt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>苦痛 </a:t>
            </a:r>
            <a:r>
              <a:rPr lang="en-US" altLang="ja-JP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>(</a:t>
            </a:r>
            <a:r>
              <a:rPr lang="en-US" altLang="ja-JP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>total pain</a:t>
            </a:r>
            <a:r>
              <a:rPr lang="en-US" altLang="ja-JP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>)</a:t>
            </a:r>
            <a:r>
              <a:rPr lang="ja-JP" alt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>“とは</a:t>
            </a:r>
            <a:endParaRPr lang="en-US" altLang="ja-JP" sz="36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G丸ｺﾞｼｯｸM-PRO" pitchFamily="50" charset="-128"/>
              <a:ea typeface="HG丸ｺﾞｼｯｸM-PRO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951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81" y="1772816"/>
            <a:ext cx="830091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11560" y="332656"/>
            <a:ext cx="8033131" cy="1359024"/>
          </a:xfrm>
          <a:prstGeom prst="rect">
            <a:avLst/>
          </a:prstGeo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28575">
            <a:solidFill>
              <a:srgbClr val="66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ja-JP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>がん治療と緩和医療との関係</a:t>
            </a:r>
            <a:endParaRPr lang="en-US" altLang="ja-JP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G丸ｺﾞｼｯｸM-PRO" pitchFamily="50" charset="-128"/>
              <a:ea typeface="HG丸ｺﾞｼｯｸM-PRO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63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図表 3"/>
          <p:cNvGraphicFramePr/>
          <p:nvPr>
            <p:extLst>
              <p:ext uri="{D42A27DB-BD31-4B8C-83A1-F6EECF244321}">
                <p14:modId xmlns:p14="http://schemas.microsoft.com/office/powerpoint/2010/main" val="1971560781"/>
              </p:ext>
            </p:extLst>
          </p:nvPr>
        </p:nvGraphicFramePr>
        <p:xfrm>
          <a:off x="756430" y="1412776"/>
          <a:ext cx="7704001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27584" y="240793"/>
            <a:ext cx="7529075" cy="1359024"/>
          </a:xfrm>
          <a:prstGeom prst="rect">
            <a:avLst/>
          </a:prstGeo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28575">
            <a:solidFill>
              <a:srgbClr val="66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ja-JP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>今日から始めよう！</a:t>
            </a:r>
            <a:endParaRPr lang="en-US" altLang="ja-JP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HG丸ｺﾞｼｯｸM-PRO" pitchFamily="50" charset="-128"/>
            </a:endParaRPr>
          </a:p>
          <a:p>
            <a:r>
              <a:rPr lang="ja-JP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>肺がん対策</a:t>
            </a:r>
            <a:endParaRPr lang="en-US" altLang="ja-JP" sz="40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G丸ｺﾞｼｯｸM-PRO" pitchFamily="50" charset="-128"/>
              <a:ea typeface="HG丸ｺﾞｼｯｸM-PRO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377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60648"/>
            <a:ext cx="8229600" cy="1066130"/>
          </a:xfr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28575">
            <a:solidFill>
              <a:srgbClr val="66FF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ja-JP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>肺がんに対する治療法</a:t>
            </a:r>
          </a:p>
        </p:txBody>
      </p:sp>
      <p:graphicFrame>
        <p:nvGraphicFramePr>
          <p:cNvPr id="5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737876"/>
              </p:ext>
            </p:extLst>
          </p:nvPr>
        </p:nvGraphicFramePr>
        <p:xfrm>
          <a:off x="323528" y="1412776"/>
          <a:ext cx="8424936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角丸四角形吹き出し 8"/>
          <p:cNvSpPr/>
          <p:nvPr/>
        </p:nvSpPr>
        <p:spPr>
          <a:xfrm>
            <a:off x="6084168" y="1412776"/>
            <a:ext cx="2520280" cy="1080120"/>
          </a:xfrm>
          <a:prstGeom prst="wedgeRoundRectCallout">
            <a:avLst>
              <a:gd name="adj1" fmla="val -63079"/>
              <a:gd name="adj2" fmla="val 33508"/>
              <a:gd name="adj3" fmla="val 16667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抗がん剤治療</a:t>
            </a:r>
            <a:endParaRPr lang="en-US" altLang="ja-JP" sz="2400" b="1" dirty="0" smtClean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sz="2400" b="1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分子標的治療</a:t>
            </a:r>
            <a:endParaRPr lang="ja-JP" altLang="en-US" sz="2400" b="1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6156176" y="5137421"/>
            <a:ext cx="2736304" cy="1080120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b="1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その他</a:t>
            </a:r>
            <a:endParaRPr lang="en-US" altLang="ja-JP" sz="2000" b="1" dirty="0" smtClean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000" b="1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免疫療法</a:t>
            </a:r>
            <a:endParaRPr lang="en-US" altLang="ja-JP" sz="2000" b="1" dirty="0" smtClean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000" b="1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レーザー照射など</a:t>
            </a:r>
            <a:endParaRPr lang="ja-JP" altLang="en-US" sz="2000" b="1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455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64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6838372"/>
              </p:ext>
            </p:extLst>
          </p:nvPr>
        </p:nvGraphicFramePr>
        <p:xfrm>
          <a:off x="1187624" y="1556792"/>
          <a:ext cx="7088177" cy="5112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Image" r:id="rId4" imgW="4425544" imgH="3191990" progId="">
                  <p:embed/>
                </p:oleObj>
              </mc:Choice>
              <mc:Fallback>
                <p:oleObj name="Image" r:id="rId4" imgW="4425544" imgH="319199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1556792"/>
                        <a:ext cx="7088177" cy="511256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6435" name="Text Box 3"/>
          <p:cNvSpPr txBox="1">
            <a:spLocks noChangeArrowheads="1"/>
          </p:cNvSpPr>
          <p:nvPr/>
        </p:nvSpPr>
        <p:spPr bwMode="auto">
          <a:xfrm>
            <a:off x="395288" y="333375"/>
            <a:ext cx="8280400" cy="1095375"/>
          </a:xfrm>
          <a:prstGeom prst="rect">
            <a:avLst/>
          </a:prstGeo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28575">
            <a:solidFill>
              <a:srgbClr val="66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>治療法は病気の進み具合（病期）と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>患者さんの全身状態によって決まる</a:t>
            </a:r>
          </a:p>
        </p:txBody>
      </p:sp>
    </p:spTree>
    <p:extLst>
      <p:ext uri="{BB962C8B-B14F-4D97-AF65-F5344CB8AC3E}">
        <p14:creationId xmlns:p14="http://schemas.microsoft.com/office/powerpoint/2010/main" val="140123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6" name="Rectangle 4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28575">
            <a:solidFill>
              <a:srgbClr val="66FF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ja-JP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肺がん手術（切除）方法</a:t>
            </a:r>
          </a:p>
        </p:txBody>
      </p:sp>
      <p:graphicFrame>
        <p:nvGraphicFramePr>
          <p:cNvPr id="202757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900113" y="1557338"/>
          <a:ext cx="7415212" cy="506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Image" r:id="rId3" imgW="4288545" imgH="2930286" progId="">
                  <p:embed/>
                </p:oleObj>
              </mc:Choice>
              <mc:Fallback>
                <p:oleObj name="Image" r:id="rId3" imgW="4288545" imgH="2930286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lum bright="-12000" contrast="2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557338"/>
                        <a:ext cx="7415212" cy="50688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096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7938" name="Object 2"/>
          <p:cNvGraphicFramePr>
            <a:graphicFrameLocks noChangeAspect="1"/>
          </p:cNvGraphicFramePr>
          <p:nvPr/>
        </p:nvGraphicFramePr>
        <p:xfrm>
          <a:off x="1331913" y="981075"/>
          <a:ext cx="6408737" cy="569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Image" r:id="rId4" imgW="4044122" imgH="3594775" progId="">
                  <p:embed/>
                </p:oleObj>
              </mc:Choice>
              <mc:Fallback>
                <p:oleObj name="Image" r:id="rId4" imgW="4044122" imgH="359477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981075"/>
                        <a:ext cx="6408737" cy="5697538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7940" name="Text Box 4"/>
          <p:cNvSpPr txBox="1">
            <a:spLocks noChangeArrowheads="1"/>
          </p:cNvSpPr>
          <p:nvPr/>
        </p:nvSpPr>
        <p:spPr bwMode="auto">
          <a:xfrm>
            <a:off x="1547813" y="260350"/>
            <a:ext cx="6048375" cy="730250"/>
          </a:xfrm>
          <a:prstGeom prst="rect">
            <a:avLst/>
          </a:prstGeo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28575">
            <a:solidFill>
              <a:srgbClr val="66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4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  <a:ea typeface="HG丸ｺﾞｼｯｸM-PRO" pitchFamily="50" charset="-128"/>
              </a:rPr>
              <a:t>放射線治療の実際</a:t>
            </a:r>
          </a:p>
        </p:txBody>
      </p:sp>
    </p:spTree>
    <p:extLst>
      <p:ext uri="{BB962C8B-B14F-4D97-AF65-F5344CB8AC3E}">
        <p14:creationId xmlns:p14="http://schemas.microsoft.com/office/powerpoint/2010/main" val="303224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28575">
            <a:solidFill>
              <a:srgbClr val="66FF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ja-JP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>抗がん剤に</a:t>
            </a:r>
            <a:r>
              <a:rPr lang="ja-JP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>よる</a:t>
            </a:r>
            <a:r>
              <a:rPr lang="ja-JP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>薬物</a:t>
            </a:r>
            <a:r>
              <a:rPr lang="ja-JP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>療法</a:t>
            </a:r>
            <a:r>
              <a:rPr lang="ja-JP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>と</a:t>
            </a:r>
            <a:r>
              <a:rPr lang="ja-JP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rPr>
              <a:t>は</a:t>
            </a:r>
            <a:endParaRPr lang="en-US" altLang="ja-JP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HG丸ｺﾞｼｯｸM-PRO" pitchFamily="50" charset="-128"/>
            </a:endParaRP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97450"/>
          </a:xfrm>
        </p:spPr>
        <p:txBody>
          <a:bodyPr/>
          <a:lstStyle/>
          <a:p>
            <a:pPr>
              <a:lnSpc>
                <a:spcPct val="105000"/>
              </a:lnSpc>
              <a:buClr>
                <a:schemeClr val="tx1"/>
              </a:buClr>
              <a:buFontTx/>
              <a:buBlip>
                <a:blip r:embed="rId3"/>
              </a:buBlip>
            </a:pPr>
            <a:r>
              <a:rPr lang="ja-JP" altLang="en-US" sz="2800" b="1" dirty="0">
                <a:solidFill>
                  <a:schemeClr val="bg1"/>
                </a:solidFill>
                <a:ea typeface="HG丸ｺﾞｼｯｸM-PRO" pitchFamily="50" charset="-128"/>
              </a:rPr>
              <a:t>抗がん剤が血液中に入り、血流に乗って全身をめぐり、全身に拡がった</a:t>
            </a:r>
            <a:r>
              <a:rPr lang="ja-JP" altLang="en-US" sz="2800" b="1" dirty="0">
                <a:solidFill>
                  <a:srgbClr val="0000FF"/>
                </a:solidFill>
                <a:ea typeface="HG丸ｺﾞｼｯｸM-PRO" pitchFamily="50" charset="-128"/>
              </a:rPr>
              <a:t>がん細胞の分裂と増殖を抑える</a:t>
            </a:r>
            <a:r>
              <a:rPr lang="ja-JP" altLang="en-US" sz="2800" b="1" dirty="0">
                <a:ea typeface="HG丸ｺﾞｼｯｸM-PRO" pitchFamily="50" charset="-128"/>
              </a:rPr>
              <a:t>。</a:t>
            </a:r>
          </a:p>
          <a:p>
            <a:pPr>
              <a:lnSpc>
                <a:spcPct val="105000"/>
              </a:lnSpc>
              <a:buClr>
                <a:schemeClr val="tx1"/>
              </a:buClr>
              <a:buFontTx/>
              <a:buBlip>
                <a:blip r:embed="rId3"/>
              </a:buBlip>
            </a:pPr>
            <a:r>
              <a:rPr lang="ja-JP" altLang="en-US" sz="2800" b="1" dirty="0">
                <a:solidFill>
                  <a:schemeClr val="bg1"/>
                </a:solidFill>
                <a:ea typeface="HG丸ｺﾞｼｯｸM-PRO" pitchFamily="50" charset="-128"/>
              </a:rPr>
              <a:t>薬物</a:t>
            </a:r>
            <a:r>
              <a:rPr lang="ja-JP" altLang="en-US" sz="2800" b="1" dirty="0" smtClean="0">
                <a:solidFill>
                  <a:schemeClr val="bg1"/>
                </a:solidFill>
                <a:ea typeface="HG丸ｺﾞｼｯｸM-PRO" pitchFamily="50" charset="-128"/>
              </a:rPr>
              <a:t>療法</a:t>
            </a:r>
            <a:r>
              <a:rPr lang="ja-JP" altLang="en-US" sz="2800" b="1" dirty="0">
                <a:solidFill>
                  <a:schemeClr val="bg1"/>
                </a:solidFill>
                <a:ea typeface="HG丸ｺﾞｼｯｸM-PRO" pitchFamily="50" charset="-128"/>
              </a:rPr>
              <a:t>だけで肺がんを治癒させることは難しいが、</a:t>
            </a:r>
            <a:r>
              <a:rPr lang="ja-JP" altLang="en-US" sz="2800" b="1" dirty="0">
                <a:solidFill>
                  <a:srgbClr val="0000FF"/>
                </a:solidFill>
                <a:ea typeface="HG丸ｺﾞｼｯｸM-PRO" pitchFamily="50" charset="-128"/>
              </a:rPr>
              <a:t>病気の進行を抑えたり、症状を和らげる効果</a:t>
            </a:r>
            <a:r>
              <a:rPr lang="ja-JP" altLang="en-US" sz="2800" b="1" dirty="0">
                <a:solidFill>
                  <a:schemeClr val="bg1"/>
                </a:solidFill>
                <a:ea typeface="HG丸ｺﾞｼｯｸM-PRO" pitchFamily="50" charset="-128"/>
              </a:rPr>
              <a:t>が期待される。</a:t>
            </a:r>
          </a:p>
          <a:p>
            <a:pPr>
              <a:lnSpc>
                <a:spcPct val="105000"/>
              </a:lnSpc>
              <a:buClr>
                <a:schemeClr val="tx1"/>
              </a:buClr>
              <a:buFontTx/>
              <a:buBlip>
                <a:blip r:embed="rId3"/>
              </a:buBlip>
            </a:pPr>
            <a:r>
              <a:rPr lang="ja-JP" altLang="en-US" sz="2800" b="1" dirty="0">
                <a:solidFill>
                  <a:schemeClr val="bg1"/>
                </a:solidFill>
                <a:ea typeface="HG丸ｺﾞｼｯｸM-PRO" pitchFamily="50" charset="-128"/>
              </a:rPr>
              <a:t>病期によっては、手術や放射線療法と組み合わせることで治癒率を高める。</a:t>
            </a:r>
          </a:p>
          <a:p>
            <a:pPr>
              <a:lnSpc>
                <a:spcPct val="105000"/>
              </a:lnSpc>
              <a:buClr>
                <a:schemeClr val="tx1"/>
              </a:buClr>
              <a:buFontTx/>
              <a:buBlip>
                <a:blip r:embed="rId3"/>
              </a:buBlip>
            </a:pPr>
            <a:r>
              <a:rPr lang="ja-JP" altLang="en-US" sz="2800" b="1" dirty="0">
                <a:solidFill>
                  <a:schemeClr val="bg1"/>
                </a:solidFill>
                <a:ea typeface="HG丸ｺﾞｼｯｸM-PRO" pitchFamily="50" charset="-128"/>
              </a:rPr>
              <a:t>抗がん剤はがん細胞だけでなく、</a:t>
            </a:r>
            <a:r>
              <a:rPr lang="ja-JP" altLang="en-US" sz="2800" b="1" dirty="0">
                <a:solidFill>
                  <a:srgbClr val="0000FF"/>
                </a:solidFill>
                <a:ea typeface="HG丸ｺﾞｼｯｸM-PRO" pitchFamily="50" charset="-128"/>
              </a:rPr>
              <a:t>正常な細胞</a:t>
            </a:r>
            <a:r>
              <a:rPr lang="ja-JP" altLang="en-US" sz="2800" b="1" dirty="0">
                <a:solidFill>
                  <a:schemeClr val="bg1"/>
                </a:solidFill>
                <a:ea typeface="HG丸ｺﾞｼｯｸM-PRO" pitchFamily="50" charset="-128"/>
              </a:rPr>
              <a:t>に対しても作用する（</a:t>
            </a:r>
            <a:r>
              <a:rPr lang="ja-JP" altLang="en-US" sz="2800" b="1" dirty="0">
                <a:solidFill>
                  <a:srgbClr val="FF0000"/>
                </a:solidFill>
                <a:ea typeface="HG丸ｺﾞｼｯｸM-PRO" pitchFamily="50" charset="-128"/>
              </a:rPr>
              <a:t>副作用</a:t>
            </a:r>
            <a:r>
              <a:rPr lang="ja-JP" altLang="en-US" sz="2800" b="1" dirty="0">
                <a:solidFill>
                  <a:schemeClr val="bg1"/>
                </a:solidFill>
                <a:ea typeface="HG丸ｺﾞｼｯｸM-PRO" pitchFamily="50" charset="-128"/>
              </a:rPr>
              <a:t>）。</a:t>
            </a:r>
          </a:p>
        </p:txBody>
      </p:sp>
    </p:spTree>
    <p:extLst>
      <p:ext uri="{BB962C8B-B14F-4D97-AF65-F5344CB8AC3E}">
        <p14:creationId xmlns:p14="http://schemas.microsoft.com/office/powerpoint/2010/main" val="267410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3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ja-JP"/>
          </a:p>
        </p:txBody>
      </p:sp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349500"/>
            <a:ext cx="4249738" cy="339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3697288" y="5837238"/>
            <a:ext cx="18415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2400" smtClean="0">
              <a:solidFill>
                <a:srgbClr val="000000"/>
              </a:solidFill>
              <a:latin typeface="Times" pitchFamily="18" charset="0"/>
              <a:ea typeface="Osaka" charset="-128"/>
            </a:endParaRPr>
          </a:p>
        </p:txBody>
      </p:sp>
      <p:sp>
        <p:nvSpPr>
          <p:cNvPr id="103429" name="Rectangle 5"/>
          <p:cNvSpPr>
            <a:spLocks noChangeArrowheads="1"/>
          </p:cNvSpPr>
          <p:nvPr/>
        </p:nvSpPr>
        <p:spPr bwMode="auto">
          <a:xfrm>
            <a:off x="323850" y="404813"/>
            <a:ext cx="8351838" cy="1460500"/>
          </a:xfrm>
          <a:prstGeom prst="rect">
            <a:avLst/>
          </a:prstGeom>
          <a:gradFill rotWithShape="1">
            <a:gsLst>
              <a:gs pos="0">
                <a:srgbClr val="3333FF">
                  <a:gamma/>
                  <a:shade val="46275"/>
                  <a:invGamma/>
                </a:srgbClr>
              </a:gs>
              <a:gs pos="50000">
                <a:srgbClr val="3333FF"/>
              </a:gs>
              <a:gs pos="100000">
                <a:srgbClr val="3333FF">
                  <a:gamma/>
                  <a:shade val="46275"/>
                  <a:invGamma/>
                </a:srgbClr>
              </a:gs>
            </a:gsLst>
            <a:lin ang="5400000" scaled="1"/>
          </a:gradFill>
          <a:ln w="28575">
            <a:solidFill>
              <a:srgbClr val="66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  <a:ea typeface="HG丸ｺﾞｼｯｸM-PRO" pitchFamily="50" charset="-128"/>
              </a:rPr>
              <a:t>薬物</a:t>
            </a:r>
            <a:r>
              <a:rPr lang="ja-JP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  <a:ea typeface="HG丸ｺﾞｼｯｸM-PRO" pitchFamily="50" charset="-128"/>
              </a:rPr>
              <a:t>療法によって咳が改善した</a:t>
            </a:r>
            <a:endParaRPr lang="en-US" altLang="ja-JP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18" charset="0"/>
              <a:ea typeface="HG丸ｺﾞｼｯｸM-PRO" pitchFamily="50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  <a:ea typeface="HG丸ｺﾞｼｯｸM-PRO" pitchFamily="50" charset="-128"/>
              </a:rPr>
              <a:t>肺がん患者さんの画像</a:t>
            </a:r>
          </a:p>
        </p:txBody>
      </p:sp>
      <p:graphicFrame>
        <p:nvGraphicFramePr>
          <p:cNvPr id="103430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5003800" y="2349500"/>
          <a:ext cx="3670300" cy="341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Image" r:id="rId5" imgW="1874524" imgH="1746360" progId="">
                  <p:embed/>
                </p:oleObj>
              </mc:Choice>
              <mc:Fallback>
                <p:oleObj name="Image" r:id="rId5" imgW="1874524" imgH="1746360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2349500"/>
                        <a:ext cx="3670300" cy="3417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66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43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349500"/>
            <a:ext cx="4249737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37" name="Text Box 13"/>
          <p:cNvSpPr txBox="1">
            <a:spLocks noChangeArrowheads="1"/>
          </p:cNvSpPr>
          <p:nvPr/>
        </p:nvSpPr>
        <p:spPr bwMode="auto">
          <a:xfrm>
            <a:off x="1763713" y="5949950"/>
            <a:ext cx="147508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000" b="1" dirty="0">
                <a:solidFill>
                  <a:srgbClr val="000000"/>
                </a:solidFill>
                <a:ea typeface="HG丸ｺﾞｼｯｸM-PRO" pitchFamily="50" charset="-128"/>
              </a:rPr>
              <a:t>薬物</a:t>
            </a:r>
            <a:r>
              <a:rPr lang="ja-JP" altLang="en-US" sz="2000" b="1" dirty="0" smtClean="0">
                <a:solidFill>
                  <a:srgbClr val="000000"/>
                </a:solidFill>
                <a:ea typeface="HG丸ｺﾞｼｯｸM-PRO" pitchFamily="50" charset="-128"/>
              </a:rPr>
              <a:t>療法前</a:t>
            </a:r>
          </a:p>
        </p:txBody>
      </p:sp>
      <p:sp>
        <p:nvSpPr>
          <p:cNvPr id="103438" name="Text Box 14"/>
          <p:cNvSpPr txBox="1">
            <a:spLocks noChangeArrowheads="1"/>
          </p:cNvSpPr>
          <p:nvPr/>
        </p:nvSpPr>
        <p:spPr bwMode="auto">
          <a:xfrm>
            <a:off x="4643438" y="5949950"/>
            <a:ext cx="43140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000" b="1" dirty="0" smtClean="0">
                <a:solidFill>
                  <a:srgbClr val="FF0000"/>
                </a:solidFill>
                <a:ea typeface="HG丸ｺﾞｼｯｸM-PRO" pitchFamily="50" charset="-128"/>
              </a:rPr>
              <a:t>２種類の抗がん剤による薬物療法後</a:t>
            </a:r>
          </a:p>
        </p:txBody>
      </p:sp>
    </p:spTree>
    <p:extLst>
      <p:ext uri="{BB962C8B-B14F-4D97-AF65-F5344CB8AC3E}">
        <p14:creationId xmlns:p14="http://schemas.microsoft.com/office/powerpoint/2010/main" val="75891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3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3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28575">
            <a:solidFill>
              <a:srgbClr val="66FF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ja-JP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分子標的治療と</a:t>
            </a:r>
            <a:r>
              <a:rPr lang="ja-JP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は</a:t>
            </a:r>
            <a:endParaRPr lang="en-US" altLang="ja-JP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628800"/>
            <a:ext cx="8280920" cy="4969147"/>
          </a:xfrm>
        </p:spPr>
        <p:txBody>
          <a:bodyPr/>
          <a:lstStyle/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ja-JP" altLang="en-US" sz="3600" b="1" dirty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がん研究の</a:t>
            </a:r>
            <a:r>
              <a:rPr lang="ja-JP" altLang="en-US" sz="3600" b="1" dirty="0" smtClean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進歩によって、がん細胞が増えたり、全身に拡がる“仕組み”が</a:t>
            </a:r>
            <a:r>
              <a:rPr lang="ja-JP" altLang="en-US" sz="3600" b="1" dirty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分子レベルで分かるようになってきた。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ja-JP" altLang="en-US" sz="3600" b="1" dirty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これら</a:t>
            </a:r>
            <a:r>
              <a:rPr lang="ja-JP" altLang="en-US" sz="3600" b="1" dirty="0" smtClean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の“仕組み”を</a:t>
            </a:r>
            <a:r>
              <a:rPr lang="ja-JP" altLang="en-US" sz="3600" b="1" dirty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標的としてその働きを抑える治療が</a:t>
            </a:r>
            <a:r>
              <a:rPr lang="ja-JP" altLang="en-US" sz="3600" b="1" dirty="0">
                <a:solidFill>
                  <a:srgbClr val="0000FF"/>
                </a:solidFill>
                <a:latin typeface="HG丸ｺﾞｼｯｸM-PRO" pitchFamily="50" charset="-128"/>
                <a:ea typeface="HG丸ｺﾞｼｯｸM-PRO" pitchFamily="50" charset="-128"/>
              </a:rPr>
              <a:t>分子標的治療</a:t>
            </a:r>
            <a:r>
              <a:rPr lang="ja-JP" altLang="en-US" sz="3600" b="1" dirty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である。</a:t>
            </a:r>
          </a:p>
          <a:p>
            <a:pPr>
              <a:lnSpc>
                <a:spcPct val="90000"/>
              </a:lnSpc>
              <a:buClr>
                <a:schemeClr val="hlink"/>
              </a:buClr>
              <a:buFont typeface="Wingdings" pitchFamily="2" charset="2"/>
              <a:buBlip>
                <a:blip r:embed="rId2"/>
              </a:buBlip>
            </a:pPr>
            <a:r>
              <a:rPr lang="ja-JP" altLang="en-US" sz="3600" b="1" dirty="0" smtClean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最も</a:t>
            </a:r>
            <a:r>
              <a:rPr lang="ja-JP" altLang="en-US" sz="3600" b="1" dirty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期待される</a:t>
            </a:r>
            <a:r>
              <a:rPr lang="ja-JP" altLang="en-US" sz="3600" b="1" dirty="0">
                <a:solidFill>
                  <a:srgbClr val="0000FF"/>
                </a:solidFill>
                <a:latin typeface="HG丸ｺﾞｼｯｸM-PRO" pitchFamily="50" charset="-128"/>
                <a:ea typeface="HG丸ｺﾞｼｯｸM-PRO" pitchFamily="50" charset="-128"/>
              </a:rPr>
              <a:t>新しい治療法</a:t>
            </a:r>
            <a:r>
              <a:rPr lang="ja-JP" altLang="en-US" sz="3600" b="1" dirty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の</a:t>
            </a:r>
            <a:r>
              <a:rPr lang="ja-JP" altLang="en-US" sz="3600" b="1" dirty="0" smtClean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ひとつ</a:t>
            </a:r>
            <a:r>
              <a:rPr lang="ja-JP" altLang="en-US" sz="3600" b="1" dirty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である</a:t>
            </a:r>
            <a:r>
              <a:rPr lang="ja-JP" altLang="en-US" sz="3600" b="1" dirty="0" smtClean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。</a:t>
            </a:r>
            <a:endParaRPr lang="ja-JP" altLang="en-US" sz="3600" b="1" dirty="0">
              <a:solidFill>
                <a:schemeClr val="bg1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205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8116" name="Object 4"/>
          <p:cNvGraphicFramePr>
            <a:graphicFrameLocks noChangeAspect="1"/>
          </p:cNvGraphicFramePr>
          <p:nvPr/>
        </p:nvGraphicFramePr>
        <p:xfrm>
          <a:off x="827088" y="1484313"/>
          <a:ext cx="7632700" cy="5091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Image" r:id="rId3" imgW="4352553" imgH="2902857" progId="">
                  <p:embed/>
                </p:oleObj>
              </mc:Choice>
              <mc:Fallback>
                <p:oleObj name="Image" r:id="rId3" imgW="4352553" imgH="29028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2000" contras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484313"/>
                        <a:ext cx="7632700" cy="509111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8117" name="AutoShape 5"/>
          <p:cNvSpPr>
            <a:spLocks noChangeArrowheads="1"/>
          </p:cNvSpPr>
          <p:nvPr/>
        </p:nvSpPr>
        <p:spPr bwMode="auto">
          <a:xfrm>
            <a:off x="4500563" y="4724400"/>
            <a:ext cx="2705100" cy="1430338"/>
          </a:xfrm>
          <a:prstGeom prst="cloudCallout">
            <a:avLst>
              <a:gd name="adj1" fmla="val 43426"/>
              <a:gd name="adj2" fmla="val 11264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ja-JP" sz="1000" b="1" dirty="0" smtClean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000" b="1" dirty="0" smtClean="0">
                <a:solidFill>
                  <a:srgbClr val="000000"/>
                </a:solidFill>
              </a:rPr>
              <a:t>ピンポイント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000" b="1" dirty="0" smtClean="0">
                <a:solidFill>
                  <a:srgbClr val="000000"/>
                </a:solidFill>
              </a:rPr>
              <a:t>攻撃</a:t>
            </a:r>
          </a:p>
        </p:txBody>
      </p:sp>
      <p:sp>
        <p:nvSpPr>
          <p:cNvPr id="218118" name="Text Box 6"/>
          <p:cNvSpPr txBox="1">
            <a:spLocks noChangeArrowheads="1"/>
          </p:cNvSpPr>
          <p:nvPr/>
        </p:nvSpPr>
        <p:spPr bwMode="auto">
          <a:xfrm>
            <a:off x="1258888" y="333375"/>
            <a:ext cx="6913562" cy="1035050"/>
          </a:xfrm>
          <a:prstGeom prst="rect">
            <a:avLst/>
          </a:prstGeom>
          <a:gradFill rotWithShape="1">
            <a:gsLst>
              <a:gs pos="0">
                <a:srgbClr val="3333FF">
                  <a:gamma/>
                  <a:shade val="46275"/>
                  <a:invGamma/>
                </a:srgbClr>
              </a:gs>
              <a:gs pos="50000">
                <a:srgbClr val="3333FF"/>
              </a:gs>
              <a:gs pos="100000">
                <a:srgbClr val="3333FF">
                  <a:gamma/>
                  <a:shade val="46275"/>
                  <a:invGamma/>
                </a:srgbClr>
              </a:gs>
            </a:gsLst>
            <a:lin ang="5400000" scaled="1"/>
          </a:gradFill>
          <a:ln w="28575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>
              <a:tabLst>
                <a:tab pos="6284913" algn="r"/>
                <a:tab pos="7705725" algn="r"/>
                <a:tab pos="7908925" algn="r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6284913" algn="r"/>
                <a:tab pos="7705725" algn="r"/>
                <a:tab pos="7908925" algn="r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6284913" algn="r"/>
                <a:tab pos="7705725" algn="r"/>
                <a:tab pos="7908925" algn="r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6284913" algn="r"/>
                <a:tab pos="7705725" algn="r"/>
                <a:tab pos="7908925" algn="r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6284913" algn="r"/>
                <a:tab pos="7705725" algn="r"/>
                <a:tab pos="7908925" algn="r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6284913" algn="r"/>
                <a:tab pos="7705725" algn="r"/>
                <a:tab pos="7908925" algn="r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6284913" algn="r"/>
                <a:tab pos="7705725" algn="r"/>
                <a:tab pos="7908925" algn="r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6284913" algn="r"/>
                <a:tab pos="7705725" algn="r"/>
                <a:tab pos="7908925" algn="r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6284913" algn="r"/>
                <a:tab pos="7705725" algn="r"/>
                <a:tab pos="7908925" algn="r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ja-JP" altLang="en-US" sz="3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丸ｺﾞｼｯｸM-PRO" pitchFamily="50" charset="-128"/>
                <a:ea typeface="HG丸ｺﾞｼｯｸM-PRO" pitchFamily="50" charset="-128"/>
                <a:sym typeface="Wingdings" pitchFamily="2" charset="2"/>
              </a:rPr>
              <a:t>分子標的治療薬は・・・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丸ｺﾞｼｯｸM-PRO" pitchFamily="50" charset="-128"/>
                <a:ea typeface="HG丸ｺﾞｼｯｸM-PRO" pitchFamily="50" charset="-128"/>
                <a:sym typeface="Wingdings" pitchFamily="2" charset="2"/>
              </a:rPr>
              <a:t>特定の標的だけに照準</a:t>
            </a:r>
            <a:r>
              <a:rPr lang="ja-JP" altLang="en-US" sz="2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135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8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17" grpId="0" animBg="1"/>
    </p:bldLst>
  </p:timing>
</p:sld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7_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8_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3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4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5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6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7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8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9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10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1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12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13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14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19_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1594</TotalTime>
  <Words>434</Words>
  <Application>Microsoft Office PowerPoint</Application>
  <PresentationFormat>画面に合わせる (4:3)</PresentationFormat>
  <Paragraphs>64</Paragraphs>
  <Slides>15</Slides>
  <Notes>6</Notes>
  <HiddenSlides>0</HiddenSlides>
  <MMClips>0</MMClips>
  <ScaleCrop>false</ScaleCrop>
  <HeadingPairs>
    <vt:vector size="6" baseType="variant">
      <vt:variant>
        <vt:lpstr>テーマ</vt:lpstr>
      </vt:variant>
      <vt:variant>
        <vt:i4>34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50" baseType="lpstr">
      <vt:lpstr>デザインの設定</vt:lpstr>
      <vt:lpstr>1_デザインの設定</vt:lpstr>
      <vt:lpstr>2_デザインの設定</vt:lpstr>
      <vt:lpstr>3_デザインの設定</vt:lpstr>
      <vt:lpstr>4_デザインの設定</vt:lpstr>
      <vt:lpstr>5_デザインの設定</vt:lpstr>
      <vt:lpstr>6_デザインの設定</vt:lpstr>
      <vt:lpstr>7_デザインの設定</vt:lpstr>
      <vt:lpstr>8_デザインの設定</vt:lpstr>
      <vt:lpstr>9_デザインの設定</vt:lpstr>
      <vt:lpstr>10_デザインの設定</vt:lpstr>
      <vt:lpstr>11_デザインの設定</vt:lpstr>
      <vt:lpstr>12_デザインの設定</vt:lpstr>
      <vt:lpstr>13_デザインの設定</vt:lpstr>
      <vt:lpstr>14_デザインの設定</vt:lpstr>
      <vt:lpstr>15_デザインの設定</vt:lpstr>
      <vt:lpstr>16_デザインの設定</vt:lpstr>
      <vt:lpstr>17_デザインの設定</vt:lpstr>
      <vt:lpstr>18_デザインの設定</vt:lpstr>
      <vt:lpstr>1_Office テーマ</vt:lpstr>
      <vt:lpstr>2_Office テーマ</vt:lpstr>
      <vt:lpstr>3_Office テーマ</vt:lpstr>
      <vt:lpstr>4_Office テーマ</vt:lpstr>
      <vt:lpstr>5_Office テーマ</vt:lpstr>
      <vt:lpstr>6_Office テーマ</vt:lpstr>
      <vt:lpstr>7_Office テーマ</vt:lpstr>
      <vt:lpstr>8_Office テーマ</vt:lpstr>
      <vt:lpstr>9_Office テーマ</vt:lpstr>
      <vt:lpstr>10_Office テーマ</vt:lpstr>
      <vt:lpstr>11_Office テーマ</vt:lpstr>
      <vt:lpstr>12_Office テーマ</vt:lpstr>
      <vt:lpstr>13_Office テーマ</vt:lpstr>
      <vt:lpstr>14_Office テーマ</vt:lpstr>
      <vt:lpstr>19_デザインの設定</vt:lpstr>
      <vt:lpstr>Image</vt:lpstr>
      <vt:lpstr>平成27年度がんの教育総合支援事業  「がんについて学ぶ授業」</vt:lpstr>
      <vt:lpstr>肺がんに対する治療法</vt:lpstr>
      <vt:lpstr>PowerPoint プレゼンテーション</vt:lpstr>
      <vt:lpstr>肺がん手術（切除）方法</vt:lpstr>
      <vt:lpstr>PowerPoint プレゼンテーション</vt:lpstr>
      <vt:lpstr>抗がん剤による薬物療法とは</vt:lpstr>
      <vt:lpstr>PowerPoint プレゼンテーション</vt:lpstr>
      <vt:lpstr>分子標的治療とは</vt:lpstr>
      <vt:lpstr>PowerPoint プレゼンテーション</vt:lpstr>
      <vt:lpstr>分子標的治療が良く効いた肺がん患者さんの画像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がんについて学ぶ授業</dc:title>
  <dc:creator>Administrator</dc:creator>
  <cp:lastModifiedBy>HOSTNAME</cp:lastModifiedBy>
  <cp:revision>136</cp:revision>
  <cp:lastPrinted>2016-03-29T06:32:11Z</cp:lastPrinted>
  <dcterms:created xsi:type="dcterms:W3CDTF">2015-10-22T10:11:53Z</dcterms:created>
  <dcterms:modified xsi:type="dcterms:W3CDTF">2016-03-29T06:34:42Z</dcterms:modified>
</cp:coreProperties>
</file>