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1C1B"/>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8" autoAdjust="0"/>
  </p:normalViewPr>
  <p:slideViewPr>
    <p:cSldViewPr>
      <p:cViewPr>
        <p:scale>
          <a:sx n="125" d="100"/>
          <a:sy n="125" d="100"/>
        </p:scale>
        <p:origin x="-894" y="-41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75E6AE6-EF87-4ABD-BB79-CDA9858CFCA0}" type="datetimeFigureOut">
              <a:rPr kumimoji="1" lang="ja-JP" altLang="en-US" smtClean="0"/>
              <a:pPr/>
              <a:t>2020/4/22</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1FD567D-9FA1-4CDE-80FD-07B0B206E72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8660" y="1784648"/>
            <a:ext cx="6120680" cy="1620180"/>
          </a:xfrm>
        </p:spPr>
        <p:txBody>
          <a:bodyPr>
            <a:normAutofit fontScale="90000"/>
          </a:bodyPr>
          <a:lstStyle/>
          <a:p>
            <a:pPr algn="l"/>
            <a:r>
              <a:rPr lang="ja-JP" altLang="ja-JP" sz="1300" dirty="0" smtClean="0">
                <a:latin typeface="UD デジタル 教科書体 NP-B" pitchFamily="18" charset="-128"/>
                <a:ea typeface="UD デジタル 教科書体 NP-B" pitchFamily="18" charset="-128"/>
              </a:rPr>
              <a:t>みなさん</a:t>
            </a:r>
            <a:r>
              <a:rPr lang="ja-JP" altLang="ja-JP" sz="1300" dirty="0">
                <a:latin typeface="UD デジタル 教科書体 NP-B" pitchFamily="18" charset="-128"/>
                <a:ea typeface="UD デジタル 教科書体 NP-B" pitchFamily="18" charset="-128"/>
              </a:rPr>
              <a:t>、いかがお過ごしですか？</a:t>
            </a:r>
            <a:br>
              <a:rPr lang="ja-JP" altLang="ja-JP" sz="1300" dirty="0">
                <a:latin typeface="UD デジタル 教科書体 NP-B" pitchFamily="18" charset="-128"/>
                <a:ea typeface="UD デジタル 教科書体 NP-B" pitchFamily="18" charset="-128"/>
              </a:rPr>
            </a:br>
            <a:r>
              <a:rPr lang="ja-JP" altLang="ja-JP" sz="1300" dirty="0">
                <a:latin typeface="UD デジタル 教科書体 NP-B" pitchFamily="18" charset="-128"/>
                <a:ea typeface="UD デジタル 教科書体 NP-B" pitchFamily="18" charset="-128"/>
              </a:rPr>
              <a:t>新型コロナウイルス感染症の広がりにより、学校に登校できない日々が続いています。</a:t>
            </a:r>
            <a:br>
              <a:rPr lang="ja-JP" altLang="ja-JP" sz="1300" dirty="0">
                <a:latin typeface="UD デジタル 教科書体 NP-B" pitchFamily="18" charset="-128"/>
                <a:ea typeface="UD デジタル 教科書体 NP-B" pitchFamily="18" charset="-128"/>
              </a:rPr>
            </a:br>
            <a:r>
              <a:rPr lang="ja-JP" altLang="ja-JP" sz="1300" dirty="0">
                <a:latin typeface="UD デジタル 教科書体 NP-B" pitchFamily="18" charset="-128"/>
                <a:ea typeface="UD デジタル 教科書体 NP-B" pitchFamily="18" charset="-128"/>
              </a:rPr>
              <a:t>今までとは違う毎日にとまどったり、困ったりしていませんか？</a:t>
            </a:r>
            <a:br>
              <a:rPr lang="ja-JP" altLang="ja-JP" sz="1300" dirty="0">
                <a:latin typeface="UD デジタル 教科書体 NP-B" pitchFamily="18" charset="-128"/>
                <a:ea typeface="UD デジタル 教科書体 NP-B" pitchFamily="18" charset="-128"/>
              </a:rPr>
            </a:br>
            <a:r>
              <a:rPr lang="ja-JP" altLang="ja-JP" sz="1300" dirty="0">
                <a:latin typeface="UD デジタル 教科書体 NP-B" pitchFamily="18" charset="-128"/>
                <a:ea typeface="UD デジタル 教科書体 NP-B" pitchFamily="18" charset="-128"/>
              </a:rPr>
              <a:t>心の専門家といわれる私たちから、メッセージをお伝えします</a:t>
            </a:r>
            <a:r>
              <a:rPr lang="ja-JP" altLang="ja-JP" sz="1300" dirty="0" smtClean="0">
                <a:latin typeface="UD デジタル 教科書体 NP-B" pitchFamily="18" charset="-128"/>
                <a:ea typeface="UD デジタル 教科書体 NP-B" pitchFamily="18" charset="-128"/>
              </a:rPr>
              <a:t>。</a:t>
            </a:r>
            <a:r>
              <a:rPr lang="en-US" altLang="ja-JP" sz="1300" dirty="0" smtClean="0">
                <a:latin typeface="UD デジタル 教科書体 NP-B" pitchFamily="18" charset="-128"/>
                <a:ea typeface="UD デジタル 教科書体 NP-B" pitchFamily="18" charset="-128"/>
              </a:rPr>
              <a:t/>
            </a:r>
            <a:br>
              <a:rPr lang="en-US" altLang="ja-JP" sz="1300" dirty="0" smtClean="0">
                <a:latin typeface="UD デジタル 教科書体 NP-B" pitchFamily="18" charset="-128"/>
                <a:ea typeface="UD デジタル 教科書体 NP-B" pitchFamily="18" charset="-128"/>
              </a:rPr>
            </a:br>
            <a:r>
              <a:rPr lang="ja-JP" altLang="ja-JP" sz="1300" dirty="0" smtClean="0">
                <a:latin typeface="UD デジタル 教科書体 NP-B" pitchFamily="18" charset="-128"/>
                <a:ea typeface="UD デジタル 教科書体 NP-B" pitchFamily="18" charset="-128"/>
              </a:rPr>
              <a:t>お役に立てば</a:t>
            </a:r>
            <a:r>
              <a:rPr lang="ja-JP" altLang="ja-JP" sz="1300" dirty="0">
                <a:latin typeface="UD デジタル 教科書体 NP-B" pitchFamily="18" charset="-128"/>
                <a:ea typeface="UD デジタル 教科書体 NP-B" pitchFamily="18" charset="-128"/>
              </a:rPr>
              <a:t>うれしいです</a:t>
            </a:r>
            <a:r>
              <a:rPr lang="ja-JP" altLang="ja-JP" sz="1300" dirty="0" smtClean="0">
                <a:latin typeface="UD デジタル 教科書体 NP-B" pitchFamily="18" charset="-128"/>
                <a:ea typeface="UD デジタル 教科書体 NP-B" pitchFamily="18" charset="-128"/>
              </a:rPr>
              <a:t>！</a:t>
            </a:r>
            <a:r>
              <a:rPr lang="en-US" altLang="ja-JP" sz="1000" dirty="0" smtClean="0">
                <a:latin typeface="UD デジタル 教科書体 NP-B" pitchFamily="18" charset="-128"/>
                <a:ea typeface="UD デジタル 教科書体 NP-B" pitchFamily="18" charset="-128"/>
              </a:rPr>
              <a:t/>
            </a:r>
            <a:br>
              <a:rPr lang="en-US" altLang="ja-JP" sz="1000" dirty="0" smtClean="0">
                <a:latin typeface="UD デジタル 教科書体 NP-B" pitchFamily="18" charset="-128"/>
                <a:ea typeface="UD デジタル 教科書体 NP-B" pitchFamily="18" charset="-128"/>
              </a:rPr>
            </a:br>
            <a:r>
              <a:rPr lang="en-US" altLang="ja-JP" sz="1300" dirty="0">
                <a:latin typeface="UD デジタル 教科書体 NP-B" pitchFamily="18" charset="-128"/>
                <a:ea typeface="UD デジタル 教科書体 NP-B" pitchFamily="18" charset="-128"/>
              </a:rPr>
              <a:t> </a:t>
            </a:r>
            <a:r>
              <a:rPr lang="ja-JP" altLang="ja-JP" sz="1300" dirty="0">
                <a:latin typeface="UD デジタル 教科書体 NP-B" pitchFamily="18" charset="-128"/>
                <a:ea typeface="UD デジタル 教科書体 NP-B" pitchFamily="18" charset="-128"/>
              </a:rPr>
              <a:t/>
            </a:r>
            <a:br>
              <a:rPr lang="ja-JP" altLang="ja-JP" sz="1300" dirty="0">
                <a:latin typeface="UD デジタル 教科書体 NP-B" pitchFamily="18" charset="-128"/>
                <a:ea typeface="UD デジタル 教科書体 NP-B" pitchFamily="18" charset="-128"/>
              </a:rPr>
            </a:br>
            <a:r>
              <a:rPr lang="ja-JP" altLang="ja-JP" sz="1300" dirty="0">
                <a:latin typeface="UD デジタル 教科書体 NP-B" pitchFamily="18" charset="-128"/>
                <a:ea typeface="UD デジタル 教科書体 NP-B" pitchFamily="18" charset="-128"/>
              </a:rPr>
              <a:t>今の生活は、私たちにいろいろなストレスを与えます。</a:t>
            </a:r>
            <a:br>
              <a:rPr lang="ja-JP" altLang="ja-JP" sz="1300" dirty="0">
                <a:latin typeface="UD デジタル 教科書体 NP-B" pitchFamily="18" charset="-128"/>
                <a:ea typeface="UD デジタル 教科書体 NP-B" pitchFamily="18" charset="-128"/>
              </a:rPr>
            </a:br>
            <a:r>
              <a:rPr lang="ja-JP" altLang="ja-JP" sz="1300" dirty="0">
                <a:latin typeface="UD デジタル 教科書体 NP-B" pitchFamily="18" charset="-128"/>
                <a:ea typeface="UD デジタル 教科書体 NP-B" pitchFamily="18" charset="-128"/>
              </a:rPr>
              <a:t>そのストレスは、主に、からだ</a:t>
            </a:r>
            <a:r>
              <a:rPr lang="ja-JP" altLang="ja-JP" sz="1300" dirty="0" smtClean="0">
                <a:latin typeface="UD デジタル 教科書体 NP-B" pitchFamily="18" charset="-128"/>
                <a:ea typeface="UD デジタル 教科書体 NP-B" pitchFamily="18" charset="-128"/>
              </a:rPr>
              <a:t>、</a:t>
            </a:r>
            <a:r>
              <a:rPr lang="ja-JP" altLang="en-US" sz="1300" dirty="0" smtClean="0">
                <a:latin typeface="UD デジタル 教科書体 NP-B" pitchFamily="18" charset="-128"/>
                <a:ea typeface="UD デジタル 教科書体 NP-B" pitchFamily="18" charset="-128"/>
              </a:rPr>
              <a:t>こころ</a:t>
            </a:r>
            <a:r>
              <a:rPr lang="ja-JP" altLang="ja-JP" sz="1300" dirty="0" smtClean="0">
                <a:latin typeface="UD デジタル 教科書体 NP-B" pitchFamily="18" charset="-128"/>
                <a:ea typeface="UD デジタル 教科書体 NP-B" pitchFamily="18" charset="-128"/>
              </a:rPr>
              <a:t>、</a:t>
            </a:r>
            <a:r>
              <a:rPr lang="ja-JP" altLang="ja-JP" sz="1300" dirty="0">
                <a:latin typeface="UD デジタル 教科書体 NP-B" pitchFamily="18" charset="-128"/>
                <a:ea typeface="UD デジタル 教科書体 NP-B" pitchFamily="18" charset="-128"/>
              </a:rPr>
              <a:t>行動の三つに影響を与えます</a:t>
            </a:r>
            <a:r>
              <a:rPr lang="ja-JP" altLang="ja-JP" sz="1300" dirty="0" smtClean="0">
                <a:latin typeface="UD デジタル 教科書体 NP-B" pitchFamily="18" charset="-128"/>
                <a:ea typeface="UD デジタル 教科書体 NP-B" pitchFamily="18" charset="-128"/>
              </a:rPr>
              <a:t>。</a:t>
            </a:r>
            <a:endParaRPr kumimoji="1" lang="ja-JP" altLang="en-US" sz="1300" dirty="0">
              <a:latin typeface="UD デジタル 教科書体 NP-B" pitchFamily="18" charset="-128"/>
              <a:ea typeface="UD デジタル 教科書体 NP-B" pitchFamily="18" charset="-128"/>
            </a:endParaRPr>
          </a:p>
        </p:txBody>
      </p:sp>
      <p:sp>
        <p:nvSpPr>
          <p:cNvPr id="11265" name="Rectangle 1"/>
          <p:cNvSpPr>
            <a:spLocks noChangeArrowheads="1"/>
          </p:cNvSpPr>
          <p:nvPr/>
        </p:nvSpPr>
        <p:spPr bwMode="auto">
          <a:xfrm>
            <a:off x="4077072" y="360093"/>
            <a:ext cx="2604691" cy="2539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Times New Roman" pitchFamily="18" charset="0"/>
              </a:rPr>
              <a:t>令和２年４月　大阪府教育庁</a:t>
            </a:r>
            <a:r>
              <a:rPr kumimoji="1" lang="ja-JP" altLang="en-US" sz="105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教育振興室</a:t>
            </a:r>
            <a:endParaRPr kumimoji="1" lang="ja-JP" sz="1050" b="0" i="0" u="none" strike="noStrike" cap="none" normalizeH="0" baseline="0" dirty="0" smtClean="0">
              <a:ln>
                <a:noFill/>
              </a:ln>
              <a:effectLst/>
              <a:latin typeface="UD デジタル 教科書体 NP-B" pitchFamily="18" charset="-128"/>
              <a:ea typeface="UD デジタル 教科書体 NP-B" pitchFamily="18" charset="-128"/>
              <a:cs typeface="ＭＳ Ｐゴシック" pitchFamily="50" charset="-128"/>
            </a:endParaRPr>
          </a:p>
        </p:txBody>
      </p:sp>
      <p:sp>
        <p:nvSpPr>
          <p:cNvPr id="11266" name="Rectangle 2"/>
          <p:cNvSpPr>
            <a:spLocks noChangeArrowheads="1"/>
          </p:cNvSpPr>
          <p:nvPr/>
        </p:nvSpPr>
        <p:spPr bwMode="auto">
          <a:xfrm>
            <a:off x="279126" y="624796"/>
            <a:ext cx="3012363" cy="2539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Times New Roman" pitchFamily="18" charset="0"/>
              </a:rPr>
              <a:t>新型コロナウイルス感染</a:t>
            </a:r>
            <a:r>
              <a:rPr lang="ja-JP" altLang="en-US" sz="1050" dirty="0">
                <a:latin typeface="UD デジタル 教科書体 NP-B" pitchFamily="18" charset="-128"/>
                <a:ea typeface="UD デジタル 教科書体 NP-B" pitchFamily="18" charset="-128"/>
                <a:cs typeface="Times New Roman" pitchFamily="18" charset="0"/>
              </a:rPr>
              <a:t>症</a:t>
            </a:r>
            <a:r>
              <a:rPr kumimoji="1" lang="ja-JP" sz="105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Times New Roman" pitchFamily="18" charset="0"/>
              </a:rPr>
              <a:t>に伴う休業を受けて</a:t>
            </a:r>
            <a:endParaRPr kumimoji="1" lang="ja-JP" sz="105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p:txBody>
      </p:sp>
      <p:sp>
        <p:nvSpPr>
          <p:cNvPr id="11267" name="角丸四角形 1"/>
          <p:cNvSpPr>
            <a:spLocks noChangeArrowheads="1"/>
          </p:cNvSpPr>
          <p:nvPr/>
        </p:nvSpPr>
        <p:spPr bwMode="auto">
          <a:xfrm>
            <a:off x="1147700" y="953955"/>
            <a:ext cx="4526595" cy="768276"/>
          </a:xfrm>
          <a:prstGeom prst="roundRect">
            <a:avLst>
              <a:gd name="adj" fmla="val 16667"/>
            </a:avLst>
          </a:prstGeom>
          <a:noFill/>
          <a:ln w="28575">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幼児児童生徒・保護者のみなさんへ</a:t>
            </a:r>
            <a:endParaRPr kumimoji="1" lang="ja-JP" altLang="en-US" sz="10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 </a:t>
            </a:r>
            <a:r>
              <a:rPr kumimoji="1" lang="ja-JP" altLang="en-US" sz="10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スクールカウンセラーからのメッセージ </a:t>
            </a:r>
            <a:r>
              <a:rPr kumimoji="1" lang="en-US" altLang="ja-JP" sz="10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a:t>
            </a:r>
            <a:endParaRPr kumimoji="1" lang="ja-JP" altLang="ja-JP" sz="18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p:txBody>
      </p:sp>
      <p:sp>
        <p:nvSpPr>
          <p:cNvPr id="30" name="正方形/長方形 29"/>
          <p:cNvSpPr/>
          <p:nvPr/>
        </p:nvSpPr>
        <p:spPr>
          <a:xfrm>
            <a:off x="422666" y="8015436"/>
            <a:ext cx="6012668" cy="261610"/>
          </a:xfrm>
          <a:prstGeom prst="rect">
            <a:avLst/>
          </a:prstGeom>
        </p:spPr>
        <p:txBody>
          <a:bodyPr wrap="square">
            <a:spAutoFit/>
          </a:bodyPr>
          <a:lstStyle/>
          <a:p>
            <a:r>
              <a:rPr lang="ja-JP" altLang="ja-JP" sz="1100" dirty="0">
                <a:latin typeface="UD デジタル 教科書体 NP-B" pitchFamily="18" charset="-128"/>
                <a:ea typeface="UD デジタル 教科書体 NP-B" pitchFamily="18" charset="-128"/>
              </a:rPr>
              <a:t>一つ一つのストレスはささいな、小さなものでもそれが重なると大きなストレスに</a:t>
            </a:r>
            <a:r>
              <a:rPr lang="ja-JP" altLang="ja-JP" sz="1100" dirty="0" smtClean="0">
                <a:latin typeface="UD デジタル 教科書体 NP-B" pitchFamily="18" charset="-128"/>
                <a:ea typeface="UD デジタル 教科書体 NP-B" pitchFamily="18" charset="-128"/>
              </a:rPr>
              <a:t>なります</a:t>
            </a:r>
            <a:r>
              <a:rPr lang="ja-JP" altLang="en-US" sz="1100" dirty="0" smtClean="0">
                <a:latin typeface="UD デジタル 教科書体 NP-B" pitchFamily="18" charset="-128"/>
                <a:ea typeface="UD デジタル 教科書体 NP-B" pitchFamily="18" charset="-128"/>
              </a:rPr>
              <a:t>。</a:t>
            </a:r>
            <a:endParaRPr lang="ja-JP" altLang="en-US" sz="1100" dirty="0">
              <a:latin typeface="UD デジタル 教科書体 NP-B" pitchFamily="18" charset="-128"/>
              <a:ea typeface="UD デジタル 教科書体 NP-B" pitchFamily="18" charset="-128"/>
            </a:endParaRPr>
          </a:p>
        </p:txBody>
      </p:sp>
      <p:cxnSp>
        <p:nvCxnSpPr>
          <p:cNvPr id="11282" name="直線矢印コネクタ 38"/>
          <p:cNvCxnSpPr>
            <a:cxnSpLocks noChangeShapeType="1"/>
          </p:cNvCxnSpPr>
          <p:nvPr/>
        </p:nvCxnSpPr>
        <p:spPr bwMode="auto">
          <a:xfrm>
            <a:off x="2708920" y="9021452"/>
            <a:ext cx="1020762" cy="0"/>
          </a:xfrm>
          <a:prstGeom prst="straightConnector1">
            <a:avLst/>
          </a:prstGeom>
          <a:noFill/>
          <a:ln w="57150">
            <a:solidFill>
              <a:srgbClr val="000000"/>
            </a:solidFill>
            <a:miter lim="800000"/>
            <a:headEnd/>
            <a:tailEnd type="triangle" w="med" len="med"/>
          </a:ln>
        </p:spPr>
      </p:cxnSp>
      <p:grpSp>
        <p:nvGrpSpPr>
          <p:cNvPr id="10" name="グループ化 9"/>
          <p:cNvGrpSpPr/>
          <p:nvPr/>
        </p:nvGrpSpPr>
        <p:grpSpPr>
          <a:xfrm>
            <a:off x="4077072" y="8301372"/>
            <a:ext cx="1681163" cy="1482725"/>
            <a:chOff x="4077072" y="8301372"/>
            <a:chExt cx="1681163" cy="1482725"/>
          </a:xfrm>
        </p:grpSpPr>
        <p:sp>
          <p:nvSpPr>
            <p:cNvPr id="1026" name="星 16 130"/>
            <p:cNvSpPr>
              <a:spLocks noChangeArrowheads="1"/>
            </p:cNvSpPr>
            <p:nvPr/>
          </p:nvSpPr>
          <p:spPr bwMode="auto">
            <a:xfrm>
              <a:off x="4077072" y="8301372"/>
              <a:ext cx="1681163" cy="1482725"/>
            </a:xfrm>
            <a:prstGeom prst="star16">
              <a:avLst>
                <a:gd name="adj" fmla="val 37500"/>
              </a:avLst>
            </a:prstGeom>
            <a:solidFill>
              <a:srgbClr val="FBE5D6">
                <a:alpha val="54117"/>
              </a:srgbClr>
            </a:solidFill>
            <a:ln w="63500" cmpd="thickThin">
              <a:solidFill>
                <a:srgbClr val="843C0C"/>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nvGrpSpPr>
            <p:cNvPr id="9" name="グループ化 8"/>
            <p:cNvGrpSpPr/>
            <p:nvPr/>
          </p:nvGrpSpPr>
          <p:grpSpPr>
            <a:xfrm>
              <a:off x="4437162" y="8589404"/>
              <a:ext cx="1130300" cy="890587"/>
              <a:chOff x="4437162" y="8589404"/>
              <a:chExt cx="1130300" cy="890587"/>
            </a:xfrm>
          </p:grpSpPr>
          <p:sp>
            <p:nvSpPr>
              <p:cNvPr id="99" name="星 16 99"/>
              <p:cNvSpPr>
                <a:spLocks noChangeArrowheads="1"/>
              </p:cNvSpPr>
              <p:nvPr/>
            </p:nvSpPr>
            <p:spPr bwMode="auto">
              <a:xfrm rot="21271692">
                <a:off x="4706993" y="8836945"/>
                <a:ext cx="480987" cy="490383"/>
              </a:xfrm>
              <a:prstGeom prst="star16">
                <a:avLst>
                  <a:gd name="adj" fmla="val 37500"/>
                </a:avLst>
              </a:prstGeom>
              <a:gradFill flip="none" rotWithShape="1">
                <a:gsLst>
                  <a:gs pos="31000">
                    <a:schemeClr val="bg1"/>
                  </a:gs>
                  <a:gs pos="30000">
                    <a:srgbClr val="D49E6C"/>
                  </a:gs>
                  <a:gs pos="70000">
                    <a:srgbClr val="A65528"/>
                  </a:gs>
                  <a:gs pos="100000">
                    <a:srgbClr val="663012"/>
                  </a:gs>
                </a:gsLst>
                <a:path path="circle">
                  <a:fillToRect l="50000" t="50000" r="50000" b="50000"/>
                </a:path>
                <a:tileRect/>
              </a:gradFill>
              <a:ln w="44450" cmpd="dbl">
                <a:solidFill>
                  <a:srgbClr val="843C0C"/>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nvGrpSpPr>
              <p:cNvPr id="6" name="グループ化 5"/>
              <p:cNvGrpSpPr/>
              <p:nvPr/>
            </p:nvGrpSpPr>
            <p:grpSpPr>
              <a:xfrm>
                <a:off x="4437162" y="8589404"/>
                <a:ext cx="1130300" cy="890587"/>
                <a:chOff x="4437162" y="8589404"/>
                <a:chExt cx="1130300" cy="890587"/>
              </a:xfrm>
            </p:grpSpPr>
            <p:sp>
              <p:nvSpPr>
                <p:cNvPr id="24" name="五角形 24"/>
                <p:cNvSpPr>
                  <a:spLocks noChangeArrowheads="1"/>
                </p:cNvSpPr>
                <p:nvPr/>
              </p:nvSpPr>
              <p:spPr bwMode="auto">
                <a:xfrm rot="155689">
                  <a:off x="4802251" y="9227351"/>
                  <a:ext cx="332053" cy="252640"/>
                </a:xfrm>
                <a:prstGeom prst="pentagon">
                  <a:avLst/>
                </a:prstGeom>
                <a:solidFill>
                  <a:srgbClr val="FFFFFF"/>
                </a:solidFill>
                <a:ln w="38100" cmpd="thickThin">
                  <a:solidFill>
                    <a:srgbClr val="538135"/>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29" name="五角形 129"/>
                <p:cNvSpPr>
                  <a:spLocks noChangeArrowheads="1"/>
                </p:cNvSpPr>
                <p:nvPr/>
              </p:nvSpPr>
              <p:spPr bwMode="auto">
                <a:xfrm rot="15818371">
                  <a:off x="5135477" y="8779796"/>
                  <a:ext cx="253939" cy="369137"/>
                </a:xfrm>
                <a:prstGeom prst="pentagon">
                  <a:avLst/>
                </a:prstGeom>
                <a:solidFill>
                  <a:srgbClr val="FFFFFF"/>
                </a:solidFill>
                <a:ln w="38100" cmpd="thickThin">
                  <a:solidFill>
                    <a:srgbClr val="FFC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 name="五角形 19"/>
                <p:cNvSpPr>
                  <a:spLocks noChangeArrowheads="1"/>
                </p:cNvSpPr>
                <p:nvPr/>
              </p:nvSpPr>
              <p:spPr bwMode="auto">
                <a:xfrm rot="4642736">
                  <a:off x="4488064" y="8941756"/>
                  <a:ext cx="253939" cy="355743"/>
                </a:xfrm>
                <a:prstGeom prst="pentagon">
                  <a:avLst/>
                </a:prstGeom>
                <a:solidFill>
                  <a:srgbClr val="FFF2CC"/>
                </a:solidFill>
                <a:ln w="38100" cmpd="thickThin">
                  <a:solidFill>
                    <a:srgbClr val="FFC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20" name="五角形 20"/>
                <p:cNvSpPr>
                  <a:spLocks noChangeArrowheads="1"/>
                </p:cNvSpPr>
                <p:nvPr/>
              </p:nvSpPr>
              <p:spPr bwMode="auto">
                <a:xfrm rot="18004924">
                  <a:off x="5202140" y="9103522"/>
                  <a:ext cx="330321" cy="400323"/>
                </a:xfrm>
                <a:prstGeom prst="pentagon">
                  <a:avLst/>
                </a:prstGeom>
                <a:solidFill>
                  <a:srgbClr val="FFFFFF"/>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21" name="五角形 21"/>
                <p:cNvSpPr>
                  <a:spLocks noChangeArrowheads="1"/>
                </p:cNvSpPr>
                <p:nvPr/>
              </p:nvSpPr>
              <p:spPr bwMode="auto">
                <a:xfrm rot="11175479">
                  <a:off x="4840334" y="8589404"/>
                  <a:ext cx="299368" cy="234844"/>
                </a:xfrm>
                <a:prstGeom prst="pentagon">
                  <a:avLst/>
                </a:prstGeom>
                <a:solidFill>
                  <a:srgbClr val="D9E2F3"/>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7" name="五角形 22"/>
                <p:cNvSpPr>
                  <a:spLocks noChangeArrowheads="1"/>
                </p:cNvSpPr>
                <p:nvPr/>
              </p:nvSpPr>
              <p:spPr bwMode="auto">
                <a:xfrm rot="3067669">
                  <a:off x="4564138" y="9198784"/>
                  <a:ext cx="180157" cy="248690"/>
                </a:xfrm>
                <a:prstGeom prst="pentagon">
                  <a:avLst/>
                </a:prstGeom>
                <a:solidFill>
                  <a:srgbClr val="E2EFD9"/>
                </a:solidFill>
                <a:ln w="38100" cmpd="thickThin">
                  <a:solidFill>
                    <a:srgbClr val="538135"/>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8" name="五角形 23"/>
                <p:cNvSpPr>
                  <a:spLocks noChangeArrowheads="1"/>
                </p:cNvSpPr>
                <p:nvPr/>
              </p:nvSpPr>
              <p:spPr bwMode="auto">
                <a:xfrm rot="6784903">
                  <a:off x="4468966" y="8770290"/>
                  <a:ext cx="314925" cy="284374"/>
                </a:xfrm>
                <a:prstGeom prst="pentagon">
                  <a:avLst/>
                </a:prstGeom>
                <a:solidFill>
                  <a:srgbClr val="FFFFFF"/>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grpSp>
      </p:grpSp>
      <p:grpSp>
        <p:nvGrpSpPr>
          <p:cNvPr id="5" name="グループ化 4"/>
          <p:cNvGrpSpPr/>
          <p:nvPr/>
        </p:nvGrpSpPr>
        <p:grpSpPr>
          <a:xfrm>
            <a:off x="1731959" y="8776409"/>
            <a:ext cx="385429" cy="394156"/>
            <a:chOff x="1731959" y="8776409"/>
            <a:chExt cx="385429" cy="394156"/>
          </a:xfrm>
        </p:grpSpPr>
        <p:sp>
          <p:nvSpPr>
            <p:cNvPr id="29" name="五角形 23"/>
            <p:cNvSpPr>
              <a:spLocks noChangeArrowheads="1"/>
            </p:cNvSpPr>
            <p:nvPr/>
          </p:nvSpPr>
          <p:spPr bwMode="auto">
            <a:xfrm rot="6784903">
              <a:off x="1740788" y="8767580"/>
              <a:ext cx="168760" cy="186418"/>
            </a:xfrm>
            <a:prstGeom prst="pentagon">
              <a:avLst/>
            </a:prstGeom>
            <a:solidFill>
              <a:srgbClr val="FFFFFF"/>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1" name="五角形 24"/>
            <p:cNvSpPr>
              <a:spLocks noChangeArrowheads="1"/>
            </p:cNvSpPr>
            <p:nvPr/>
          </p:nvSpPr>
          <p:spPr bwMode="auto">
            <a:xfrm rot="155689">
              <a:off x="1744603" y="9012903"/>
              <a:ext cx="194914" cy="157662"/>
            </a:xfrm>
            <a:prstGeom prst="pentagon">
              <a:avLst/>
            </a:prstGeom>
            <a:solidFill>
              <a:srgbClr val="FFFFFF"/>
            </a:solidFill>
            <a:ln w="38100" cmpd="thickThin">
              <a:solidFill>
                <a:srgbClr val="538135"/>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2" name="五角形 129"/>
            <p:cNvSpPr>
              <a:spLocks noChangeArrowheads="1"/>
            </p:cNvSpPr>
            <p:nvPr/>
          </p:nvSpPr>
          <p:spPr bwMode="auto">
            <a:xfrm rot="15818371">
              <a:off x="1945396" y="8898147"/>
              <a:ext cx="178957" cy="165027"/>
            </a:xfrm>
            <a:prstGeom prst="pentagon">
              <a:avLst/>
            </a:prstGeom>
            <a:solidFill>
              <a:srgbClr val="FFFFFF"/>
            </a:solidFill>
            <a:ln w="38100" cmpd="thickThin">
              <a:solidFill>
                <a:srgbClr val="FFC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grpSp>
        <p:nvGrpSpPr>
          <p:cNvPr id="4" name="グループ化 3"/>
          <p:cNvGrpSpPr/>
          <p:nvPr/>
        </p:nvGrpSpPr>
        <p:grpSpPr>
          <a:xfrm>
            <a:off x="452472" y="3408125"/>
            <a:ext cx="6108876" cy="4281179"/>
            <a:chOff x="452472" y="3408125"/>
            <a:chExt cx="6108876" cy="4281179"/>
          </a:xfrm>
        </p:grpSpPr>
        <p:sp>
          <p:nvSpPr>
            <p:cNvPr id="27" name="五角形 26"/>
            <p:cNvSpPr/>
            <p:nvPr/>
          </p:nvSpPr>
          <p:spPr>
            <a:xfrm>
              <a:off x="1808820" y="6033120"/>
              <a:ext cx="3240360" cy="1631416"/>
            </a:xfrm>
            <a:prstGeom prst="pentagon">
              <a:avLst/>
            </a:prstGeom>
            <a:noFill/>
            <a:ln w="63500" cmpd="thickThi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8" name="テキスト ボックス 11"/>
            <p:cNvSpPr txBox="1">
              <a:spLocks noChangeArrowheads="1"/>
            </p:cNvSpPr>
            <p:nvPr/>
          </p:nvSpPr>
          <p:spPr bwMode="auto">
            <a:xfrm>
              <a:off x="548680" y="3764868"/>
              <a:ext cx="1836204" cy="1368152"/>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200" b="1" i="0"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r>
                <a:rPr kumimoji="1" lang="ja-JP" altLang="en-US" sz="1200" b="1" i="0" u="sng"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行動に影響</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外出しない、食べ過ぎる、ゲームの時間が増える、攻撃的になる、</a:t>
              </a:r>
              <a:r>
                <a:rPr lang="ja-JP" altLang="en-US" sz="1200" dirty="0" smtClean="0">
                  <a:latin typeface="UD デジタル 教科書体 NP-B" pitchFamily="18" charset="-128"/>
                  <a:ea typeface="UD デジタル 教科書体 NP-B" pitchFamily="18" charset="-128"/>
                  <a:cs typeface="ＭＳ Ｐゴシック" pitchFamily="50" charset="-128"/>
                </a:rPr>
                <a:t>じっとしていられない</a:t>
              </a: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endParaRPr kumimoji="1" lang="en-US" altLang="ja-JP"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smtClean="0">
                  <a:latin typeface="UD デジタル 教科書体 NP-B" pitchFamily="18" charset="-128"/>
                  <a:ea typeface="UD デジタル 教科書体 NP-B" pitchFamily="18" charset="-128"/>
                  <a:cs typeface="ＭＳ Ｐゴシック" pitchFamily="50" charset="-128"/>
                </a:rPr>
                <a:t>　</a:t>
              </a: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など</a:t>
              </a:r>
              <a:endParaRPr kumimoji="1" lang="ja-JP"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p:txBody>
        </p:sp>
        <p:sp>
          <p:nvSpPr>
            <p:cNvPr id="11269" name="星 12 4"/>
            <p:cNvSpPr>
              <a:spLocks/>
            </p:cNvSpPr>
            <p:nvPr/>
          </p:nvSpPr>
          <p:spPr bwMode="auto">
            <a:xfrm rot="9878632" flipV="1">
              <a:off x="1906990" y="4329009"/>
              <a:ext cx="2829304" cy="1972825"/>
            </a:xfrm>
            <a:custGeom>
              <a:avLst/>
              <a:gdLst>
                <a:gd name="T0" fmla="*/ 0 w 2133600"/>
                <a:gd name="T1" fmla="*/ 865505 h 1731010"/>
                <a:gd name="T2" fmla="*/ 280567 w 2133600"/>
                <a:gd name="T3" fmla="*/ 694586 h 1731010"/>
                <a:gd name="T4" fmla="*/ 142924 w 2133600"/>
                <a:gd name="T5" fmla="*/ 432753 h 1731010"/>
                <a:gd name="T6" fmla="*/ 491237 w 2133600"/>
                <a:gd name="T7" fmla="*/ 398546 h 1731010"/>
                <a:gd name="T8" fmla="*/ 533400 w 2133600"/>
                <a:gd name="T9" fmla="*/ 115956 h 1731010"/>
                <a:gd name="T10" fmla="*/ 856129 w 2133600"/>
                <a:gd name="T11" fmla="*/ 227627 h 1731010"/>
                <a:gd name="T12" fmla="*/ 1066800 w 2133600"/>
                <a:gd name="T13" fmla="*/ 0 h 1731010"/>
                <a:gd name="T14" fmla="*/ 1277471 w 2133600"/>
                <a:gd name="T15" fmla="*/ 227627 h 1731010"/>
                <a:gd name="T16" fmla="*/ 1600200 w 2133600"/>
                <a:gd name="T17" fmla="*/ 115956 h 1731010"/>
                <a:gd name="T18" fmla="*/ 1642363 w 2133600"/>
                <a:gd name="T19" fmla="*/ 398546 h 1731010"/>
                <a:gd name="T20" fmla="*/ 1990676 w 2133600"/>
                <a:gd name="T21" fmla="*/ 432753 h 1731010"/>
                <a:gd name="T22" fmla="*/ 1853033 w 2133600"/>
                <a:gd name="T23" fmla="*/ 694586 h 1731010"/>
                <a:gd name="T24" fmla="*/ 2133600 w 2133600"/>
                <a:gd name="T25" fmla="*/ 865505 h 1731010"/>
                <a:gd name="T26" fmla="*/ 1853033 w 2133600"/>
                <a:gd name="T27" fmla="*/ 1036424 h 1731010"/>
                <a:gd name="T28" fmla="*/ 1990676 w 2133600"/>
                <a:gd name="T29" fmla="*/ 1298258 h 1731010"/>
                <a:gd name="T30" fmla="*/ 1642363 w 2133600"/>
                <a:gd name="T31" fmla="*/ 1332464 h 1731010"/>
                <a:gd name="T32" fmla="*/ 1600200 w 2133600"/>
                <a:gd name="T33" fmla="*/ 1615054 h 1731010"/>
                <a:gd name="T34" fmla="*/ 1277471 w 2133600"/>
                <a:gd name="T35" fmla="*/ 1503383 h 1731010"/>
                <a:gd name="T36" fmla="*/ 1066800 w 2133600"/>
                <a:gd name="T37" fmla="*/ 1731010 h 1731010"/>
                <a:gd name="T38" fmla="*/ 856129 w 2133600"/>
                <a:gd name="T39" fmla="*/ 1503383 h 1731010"/>
                <a:gd name="T40" fmla="*/ 533400 w 2133600"/>
                <a:gd name="T41" fmla="*/ 1615054 h 1731010"/>
                <a:gd name="T42" fmla="*/ 491237 w 2133600"/>
                <a:gd name="T43" fmla="*/ 1332464 h 1731010"/>
                <a:gd name="T44" fmla="*/ 142924 w 2133600"/>
                <a:gd name="T45" fmla="*/ 1298258 h 1731010"/>
                <a:gd name="T46" fmla="*/ 280567 w 2133600"/>
                <a:gd name="T47" fmla="*/ 1036424 h 1731010"/>
                <a:gd name="T48" fmla="*/ 0 w 2133600"/>
                <a:gd name="T49" fmla="*/ 865505 h 173101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33600"/>
                <a:gd name="T76" fmla="*/ 0 h 1731010"/>
                <a:gd name="T77" fmla="*/ 2133600 w 2133600"/>
                <a:gd name="T78" fmla="*/ 1731010 h 173101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33600" h="1731010">
                  <a:moveTo>
                    <a:pt x="0" y="865505"/>
                  </a:moveTo>
                  <a:lnTo>
                    <a:pt x="280567" y="694586"/>
                  </a:lnTo>
                  <a:lnTo>
                    <a:pt x="142924" y="432753"/>
                  </a:lnTo>
                  <a:lnTo>
                    <a:pt x="491237" y="398546"/>
                  </a:lnTo>
                  <a:lnTo>
                    <a:pt x="533400" y="115956"/>
                  </a:lnTo>
                  <a:lnTo>
                    <a:pt x="856129" y="227627"/>
                  </a:lnTo>
                  <a:lnTo>
                    <a:pt x="1066800" y="0"/>
                  </a:lnTo>
                  <a:lnTo>
                    <a:pt x="1277471" y="227627"/>
                  </a:lnTo>
                  <a:lnTo>
                    <a:pt x="1600200" y="115956"/>
                  </a:lnTo>
                  <a:lnTo>
                    <a:pt x="1642363" y="398546"/>
                  </a:lnTo>
                  <a:lnTo>
                    <a:pt x="1990676" y="432753"/>
                  </a:lnTo>
                  <a:lnTo>
                    <a:pt x="1853033" y="694586"/>
                  </a:lnTo>
                  <a:lnTo>
                    <a:pt x="2133600" y="865505"/>
                  </a:lnTo>
                  <a:lnTo>
                    <a:pt x="1853033" y="1036424"/>
                  </a:lnTo>
                  <a:lnTo>
                    <a:pt x="1990676" y="1298258"/>
                  </a:lnTo>
                  <a:lnTo>
                    <a:pt x="1642363" y="1332464"/>
                  </a:lnTo>
                  <a:lnTo>
                    <a:pt x="1600200" y="1615054"/>
                  </a:lnTo>
                  <a:lnTo>
                    <a:pt x="1277471" y="1503383"/>
                  </a:lnTo>
                  <a:lnTo>
                    <a:pt x="1066800" y="1731010"/>
                  </a:lnTo>
                  <a:lnTo>
                    <a:pt x="856129" y="1503383"/>
                  </a:lnTo>
                  <a:lnTo>
                    <a:pt x="533400" y="1615054"/>
                  </a:lnTo>
                  <a:lnTo>
                    <a:pt x="491237" y="1332464"/>
                  </a:lnTo>
                  <a:lnTo>
                    <a:pt x="142924" y="1298258"/>
                  </a:lnTo>
                  <a:lnTo>
                    <a:pt x="280567" y="1036424"/>
                  </a:lnTo>
                  <a:lnTo>
                    <a:pt x="0" y="865505"/>
                  </a:lnTo>
                  <a:close/>
                </a:path>
              </a:pathLst>
            </a:custGeom>
            <a:gradFill flip="none" rotWithShape="1">
              <a:gsLst>
                <a:gs pos="40000">
                  <a:schemeClr val="bg1"/>
                </a:gs>
                <a:gs pos="30000">
                  <a:srgbClr val="D49E6C"/>
                </a:gs>
                <a:gs pos="70000">
                  <a:srgbClr val="A65528"/>
                </a:gs>
                <a:gs pos="100000">
                  <a:srgbClr val="663012"/>
                </a:gs>
              </a:gsLst>
              <a:path path="circle">
                <a:fillToRect l="50000" t="50000" r="50000" b="50000"/>
              </a:path>
              <a:tileRect/>
            </a:gradFill>
            <a:ln w="63500" cmpd="thickThin">
              <a:solidFill>
                <a:srgbClr val="C4591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テキスト ボックス 11"/>
            <p:cNvSpPr txBox="1">
              <a:spLocks noChangeArrowheads="1"/>
            </p:cNvSpPr>
            <p:nvPr/>
          </p:nvSpPr>
          <p:spPr bwMode="auto">
            <a:xfrm>
              <a:off x="4689140" y="3800872"/>
              <a:ext cx="1872208" cy="144016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1200" b="1" dirty="0" smtClean="0">
                  <a:latin typeface="UD デジタル 教科書体 NP-B" pitchFamily="18" charset="-128"/>
                  <a:ea typeface="UD デジタル 教科書体 NP-B" pitchFamily="18" charset="-128"/>
                  <a:cs typeface="ＭＳ Ｐゴシック" pitchFamily="50" charset="-128"/>
                </a:rPr>
                <a:t>　</a:t>
              </a:r>
              <a:r>
                <a:rPr kumimoji="1" lang="ja-JP" altLang="en-US" sz="1200" b="1" i="0" u="sng"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からだに影響</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眠れない、だるい、</a:t>
              </a:r>
              <a:endParaRPr kumimoji="1" lang="en-US" altLang="ja-JP"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fontAlgn="base">
                <a:spcBef>
                  <a:spcPct val="0"/>
                </a:spcBef>
                <a:spcAft>
                  <a:spcPct val="0"/>
                </a:spcAft>
              </a:pP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頭痛、腹痛、</a:t>
              </a:r>
              <a:r>
                <a:rPr lang="ja-JP" altLang="en-US" sz="1200" dirty="0" smtClean="0">
                  <a:latin typeface="UD デジタル 教科書体 NP-B" pitchFamily="18" charset="-128"/>
                  <a:ea typeface="UD デジタル 教科書体 NP-B" pitchFamily="18" charset="-128"/>
                  <a:cs typeface="ＭＳ Ｐゴシック" pitchFamily="50" charset="-128"/>
                </a:rPr>
                <a:t>食欲がない、</a:t>
              </a:r>
              <a:endParaRPr lang="en-US" altLang="ja-JP" sz="1200" dirty="0" smtClean="0">
                <a:latin typeface="UD デジタル 教科書体 NP-B" pitchFamily="18" charset="-128"/>
                <a:ea typeface="UD デジタル 教科書体 NP-B" pitchFamily="18" charset="-128"/>
                <a:cs typeface="ＭＳ Ｐゴシック" pitchFamily="50" charset="-128"/>
              </a:endParaRPr>
            </a:p>
            <a:p>
              <a:pPr fontAlgn="base">
                <a:spcBef>
                  <a:spcPct val="0"/>
                </a:spcBef>
                <a:spcAft>
                  <a:spcPct val="0"/>
                </a:spcAft>
              </a:pPr>
              <a:r>
                <a:rPr lang="ja-JP" altLang="en-US" sz="1200" dirty="0" smtClean="0">
                  <a:latin typeface="UD デジタル 教科書体 NP-B" pitchFamily="18" charset="-128"/>
                  <a:ea typeface="UD デジタル 教科書体 NP-B" pitchFamily="18" charset="-128"/>
                  <a:cs typeface="ＭＳ Ｐゴシック" pitchFamily="50" charset="-128"/>
                </a:rPr>
                <a:t>ドキドキする、</a:t>
              </a:r>
              <a:r>
                <a:rPr lang="ja-JP" altLang="en-US" sz="1200" dirty="0">
                  <a:latin typeface="UD デジタル 教科書体 NP-B" pitchFamily="18" charset="-128"/>
                  <a:ea typeface="UD デジタル 教科書体 NP-B" pitchFamily="18" charset="-128"/>
                  <a:cs typeface="ＭＳ Ｐゴシック" pitchFamily="50" charset="-128"/>
                </a:rPr>
                <a:t>肩</a:t>
              </a:r>
              <a:r>
                <a:rPr lang="ja-JP" altLang="en-US" sz="1200" dirty="0" smtClean="0">
                  <a:latin typeface="UD デジタル 教科書体 NP-B" pitchFamily="18" charset="-128"/>
                  <a:ea typeface="UD デジタル 教科書体 NP-B" pitchFamily="18" charset="-128"/>
                  <a:cs typeface="ＭＳ Ｐゴシック" pitchFamily="50" charset="-128"/>
                </a:rPr>
                <a:t>こり</a:t>
              </a:r>
              <a:endParaRPr lang="en-US" altLang="ja-JP" sz="1200" dirty="0" smtClean="0">
                <a:latin typeface="UD デジタル 教科書体 NP-B" pitchFamily="18" charset="-128"/>
                <a:ea typeface="UD デジタル 教科書体 NP-B" pitchFamily="18" charset="-128"/>
                <a:cs typeface="ＭＳ Ｐゴシック" pitchFamily="50" charset="-128"/>
              </a:endParaRPr>
            </a:p>
            <a:p>
              <a:pPr fontAlgn="base">
                <a:spcBef>
                  <a:spcPct val="0"/>
                </a:spcBef>
                <a:spcAft>
                  <a:spcPct val="0"/>
                </a:spcAft>
              </a:pPr>
              <a:r>
                <a:rPr lang="ja-JP" altLang="en-US" sz="1200" dirty="0" smtClean="0">
                  <a:latin typeface="UD デジタル 教科書体 NP-B" pitchFamily="18" charset="-128"/>
                  <a:ea typeface="UD デジタル 教科書体 NP-B" pitchFamily="18" charset="-128"/>
                  <a:cs typeface="ＭＳ Ｐゴシック" pitchFamily="50" charset="-128"/>
                </a:rPr>
                <a:t>すぐ疲れる、めまい、</a:t>
              </a:r>
              <a:endParaRPr lang="en-US" altLang="ja-JP" sz="1200" dirty="0" smtClean="0">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smtClean="0">
                  <a:latin typeface="UD デジタル 教科書体 NP-B" pitchFamily="18" charset="-128"/>
                  <a:ea typeface="UD デジタル 教科書体 NP-B" pitchFamily="18" charset="-128"/>
                  <a:cs typeface="ＭＳ Ｐゴシック" pitchFamily="50" charset="-128"/>
                </a:rPr>
                <a:t>など</a:t>
              </a:r>
              <a:endParaRPr lang="en-US" altLang="ja-JP" sz="1200" dirty="0" smtClean="0">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1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endParaRPr>
            </a:p>
          </p:txBody>
        </p:sp>
        <p:sp>
          <p:nvSpPr>
            <p:cNvPr id="11270" name="テキスト ボックス 35"/>
            <p:cNvSpPr txBox="1">
              <a:spLocks noChangeArrowheads="1"/>
            </p:cNvSpPr>
            <p:nvPr/>
          </p:nvSpPr>
          <p:spPr bwMode="auto">
            <a:xfrm>
              <a:off x="2492896" y="5097016"/>
              <a:ext cx="1836204" cy="648072"/>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4D1C1B"/>
                  </a:solidFill>
                  <a:effectLst/>
                  <a:latin typeface="UD デジタル 教科書体 NP-B" pitchFamily="18" charset="-128"/>
                  <a:ea typeface="UD デジタル 教科書体 NP-B" pitchFamily="18" charset="-128"/>
                  <a:cs typeface="ＭＳ Ｐゴシック" pitchFamily="50" charset="-128"/>
                </a:rPr>
                <a:t>新型コロナウイルスの拡大・流行</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テキスト ボックス 11"/>
            <p:cNvSpPr txBox="1">
              <a:spLocks noChangeArrowheads="1"/>
            </p:cNvSpPr>
            <p:nvPr/>
          </p:nvSpPr>
          <p:spPr bwMode="auto">
            <a:xfrm>
              <a:off x="2159859" y="6285148"/>
              <a:ext cx="2538282" cy="1404156"/>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sng"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こころに影響</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lvl="0" fontAlgn="base">
                <a:spcBef>
                  <a:spcPct val="0"/>
                </a:spcBef>
                <a:spcAft>
                  <a:spcPct val="0"/>
                </a:spcAft>
              </a:pPr>
              <a:r>
                <a:rPr lang="ja-JP" altLang="en-US" sz="1200" dirty="0" smtClean="0">
                  <a:latin typeface="UD デジタル 教科書体 NP-B" pitchFamily="18" charset="-128"/>
                  <a:ea typeface="UD デジタル 教科書体 NP-B" pitchFamily="18" charset="-128"/>
                  <a:cs typeface="ＭＳ Ｐゴシック" pitchFamily="50" charset="-128"/>
                </a:rPr>
                <a:t>不安になる、怖くなる、落ち込む、やる気がなくなる、悲しくなる、ひとりぼっち感、大げさに感じる、</a:t>
              </a:r>
              <a:endParaRPr lang="en-US" altLang="ja-JP" sz="1200" dirty="0" smtClean="0">
                <a:latin typeface="UD デジタル 教科書体 NP-B" pitchFamily="18" charset="-128"/>
                <a:ea typeface="UD デジタル 教科書体 NP-B" pitchFamily="18" charset="-128"/>
                <a:cs typeface="ＭＳ Ｐゴシック" pitchFamily="50" charset="-128"/>
              </a:endParaRPr>
            </a:p>
            <a:p>
              <a:pPr lvl="0" fontAlgn="base">
                <a:spcBef>
                  <a:spcPct val="0"/>
                </a:spcBef>
                <a:spcAft>
                  <a:spcPct val="0"/>
                </a:spcAft>
              </a:pP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軽く考えてしまう、イライラする、　　</a:t>
              </a:r>
              <a:endParaRPr kumimoji="1" lang="en-US" altLang="ja-JP"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lvl="0" fontAlgn="base">
                <a:spcBef>
                  <a:spcPct val="0"/>
                </a:spcBef>
                <a:spcAft>
                  <a:spcPct val="0"/>
                </a:spcAft>
              </a:pPr>
              <a:r>
                <a:rPr kumimoji="1" lang="ja-JP" altLang="en-US"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モヤモヤする、など　　</a:t>
              </a:r>
              <a:endParaRPr kumimoji="1" lang="en-US" altLang="ja-JP" sz="12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p:txBody>
        </p:sp>
        <p:sp>
          <p:nvSpPr>
            <p:cNvPr id="26" name="五角形 25"/>
            <p:cNvSpPr/>
            <p:nvPr/>
          </p:nvSpPr>
          <p:spPr>
            <a:xfrm rot="7715718">
              <a:off x="406203" y="3540562"/>
              <a:ext cx="2182431" cy="2089894"/>
            </a:xfrm>
            <a:prstGeom prst="pentagon">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五角形 18"/>
            <p:cNvSpPr/>
            <p:nvPr/>
          </p:nvSpPr>
          <p:spPr>
            <a:xfrm rot="14456323">
              <a:off x="4293890" y="3384441"/>
              <a:ext cx="2155572" cy="2202940"/>
            </a:xfrm>
            <a:prstGeom prst="pentagon">
              <a:avLst/>
            </a:prstGeom>
            <a:noFill/>
            <a:ln w="63500" cmpd="thickThi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1" name="Rectangle 35"/>
          <p:cNvSpPr>
            <a:spLocks noChangeArrowheads="1"/>
          </p:cNvSpPr>
          <p:nvPr/>
        </p:nvSpPr>
        <p:spPr bwMode="auto">
          <a:xfrm>
            <a:off x="515382" y="308484"/>
            <a:ext cx="5686172" cy="6001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では、どうすればよいのでしょう？</a:t>
            </a:r>
            <a:endParaRPr kumimoji="1" lang="en-US" alt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endParaRPr>
          </a:p>
          <a:p>
            <a:pPr marL="0" marR="0" lvl="0" indent="13970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テレビやネットでも言われているように“手洗い”“人ごみを避ける”は重要です</a:t>
            </a:r>
            <a:r>
              <a:rPr kumimoji="1" lang="ja-JP" altLang="en-US"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a:t>
            </a:r>
            <a:endParaRPr kumimoji="1" lang="en-US" alt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endParaRPr>
          </a:p>
          <a:p>
            <a:pPr marL="0" marR="0" lvl="0" indent="13970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ほかに</a:t>
            </a:r>
            <a:r>
              <a:rPr kumimoji="1" lang="ja-JP" altLang="en-US"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a:t>
            </a: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家でできること</a:t>
            </a:r>
            <a:r>
              <a:rPr kumimoji="1" lang="ja-JP" altLang="en-US"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も</a:t>
            </a: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あります。</a:t>
            </a:r>
            <a:endPar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ＭＳ Ｐゴシック" pitchFamily="50" charset="-128"/>
            </a:endParaRPr>
          </a:p>
        </p:txBody>
      </p:sp>
      <p:sp>
        <p:nvSpPr>
          <p:cNvPr id="14372" name="角丸四角形 62"/>
          <p:cNvSpPr>
            <a:spLocks noChangeArrowheads="1"/>
          </p:cNvSpPr>
          <p:nvPr/>
        </p:nvSpPr>
        <p:spPr bwMode="auto">
          <a:xfrm>
            <a:off x="220390" y="2396716"/>
            <a:ext cx="2171700" cy="1479600"/>
          </a:xfrm>
          <a:prstGeom prst="roundRect">
            <a:avLst>
              <a:gd name="adj" fmla="val 16667"/>
            </a:avLst>
          </a:prstGeom>
          <a:no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sng"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生活を整える</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睡眠、食事、運動など、いつも通りのペースを心がける。また、やりたかったことにチャレンジする。</a:t>
            </a:r>
            <a:endParaRPr kumimoji="1" lang="en-US" altLang="ja-JP"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でも無理はしない！　　</a:t>
            </a:r>
            <a:r>
              <a:rPr kumimoji="1" lang="ja-JP" altLang="en-US"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73" name="角丸四角形 63"/>
          <p:cNvSpPr>
            <a:spLocks noChangeArrowheads="1"/>
          </p:cNvSpPr>
          <p:nvPr/>
        </p:nvSpPr>
        <p:spPr bwMode="auto">
          <a:xfrm>
            <a:off x="2408237" y="2396716"/>
            <a:ext cx="2041525" cy="1479600"/>
          </a:xfrm>
          <a:prstGeom prst="roundRect">
            <a:avLst>
              <a:gd name="adj" fmla="val 16667"/>
            </a:avLst>
          </a:prstGeom>
          <a:no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sng"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リラックス</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深呼吸やストレッチ、あたたかいお茶を飲む、好きな音楽を</a:t>
            </a:r>
            <a:r>
              <a:rPr kumimoji="1" lang="ja-JP" altLang="en-US" sz="1100" b="0" i="0" u="none" strike="noStrike" cap="none" normalizeH="0" baseline="0" dirty="0" smtClean="0">
                <a:ln>
                  <a:noFill/>
                </a:ln>
                <a:effectLst/>
                <a:latin typeface="UD デジタル 教科書体 NP-B" pitchFamily="18" charset="-128"/>
                <a:ea typeface="UD デジタル 教科書体 NP-B" pitchFamily="18" charset="-128"/>
                <a:cs typeface="ＭＳ Ｐゴシック" pitchFamily="50" charset="-128"/>
              </a:rPr>
              <a:t>きい</a:t>
            </a:r>
            <a:r>
              <a:rPr kumimoji="1" lang="ja-JP" altLang="en-US"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たり動画をみたり、自分の好きなことをしてみる。</a:t>
            </a:r>
            <a:endParaRPr kumimoji="1" 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p:txBody>
      </p:sp>
      <p:sp>
        <p:nvSpPr>
          <p:cNvPr id="14374" name="角丸四角形 64"/>
          <p:cNvSpPr>
            <a:spLocks noChangeArrowheads="1"/>
          </p:cNvSpPr>
          <p:nvPr/>
        </p:nvSpPr>
        <p:spPr bwMode="auto">
          <a:xfrm>
            <a:off x="4462797" y="2396716"/>
            <a:ext cx="2305050" cy="1479550"/>
          </a:xfrm>
          <a:prstGeom prst="roundRect">
            <a:avLst>
              <a:gd name="adj" fmla="val 16667"/>
            </a:avLst>
          </a:prstGeom>
          <a:no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sng"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コミュニケーション</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家族や友だちなどとおしゃべり。</a:t>
            </a:r>
          </a:p>
          <a:p>
            <a:pPr lvl="0" algn="just" fontAlgn="base">
              <a:spcBef>
                <a:spcPct val="0"/>
              </a:spcBef>
              <a:spcAft>
                <a:spcPct val="0"/>
              </a:spcAft>
            </a:pPr>
            <a:r>
              <a:rPr kumimoji="1" lang="ja-JP" altLang="en-US" sz="1100" b="0"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気になることや困ったことがあれば、学校や身近な人や窓口に相談しよう</a:t>
            </a:r>
            <a:r>
              <a:rPr lang="ja-JP" altLang="en-US" sz="1100" dirty="0">
                <a:solidFill>
                  <a:srgbClr val="000000"/>
                </a:solidFill>
                <a:latin typeface="UD デジタル 教科書体 NP-B" pitchFamily="18" charset="-128"/>
                <a:ea typeface="UD デジタル 教科書体 NP-B" pitchFamily="18" charset="-128"/>
                <a:cs typeface="ＭＳ Ｐゴシック" pitchFamily="50" charset="-128"/>
              </a:rPr>
              <a:t>！</a:t>
            </a:r>
            <a:r>
              <a:rPr lang="ja-JP" altLang="en-US" sz="1100" dirty="0">
                <a:latin typeface="UD デジタル 教科書体 NP-B" pitchFamily="18" charset="-128"/>
                <a:ea typeface="UD デジタル 教科書体 NP-B" pitchFamily="18" charset="-128"/>
                <a:cs typeface="ＭＳ Ｐゴシック" pitchFamily="50" charset="-128"/>
              </a:rPr>
              <a:t>（下の一覧を参照）</a:t>
            </a:r>
            <a:endPar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ＭＳ Ｐゴシック" pitchFamily="50" charset="-128"/>
            </a:endParaRPr>
          </a:p>
        </p:txBody>
      </p:sp>
      <p:sp>
        <p:nvSpPr>
          <p:cNvPr id="14375" name="Rectangle 39"/>
          <p:cNvSpPr>
            <a:spLocks noChangeArrowheads="1"/>
          </p:cNvSpPr>
          <p:nvPr/>
        </p:nvSpPr>
        <p:spPr bwMode="auto">
          <a:xfrm>
            <a:off x="291455" y="5539244"/>
            <a:ext cx="5301208"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一日も早く皆さんが学校に登校できる日が来ることを願っています。</a:t>
            </a:r>
            <a:endParaRPr kumimoji="1" lang="en-US" alt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endParaRPr>
          </a:p>
          <a:p>
            <a:pPr marL="0" marR="0" lvl="0" indent="139700"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悩みや不安ごとがあれば、学校に相談してくださいね。</a:t>
            </a:r>
            <a:endParaRPr kumimoji="1" lang="en-US" alt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endParaRPr>
          </a:p>
          <a:p>
            <a:pPr marL="0" marR="0" lvl="0" indent="139700"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effectLst/>
                <a:latin typeface="UD デジタル 教科書体 NP-B" pitchFamily="18" charset="-128"/>
                <a:ea typeface="UD デジタル 教科書体 NP-B" pitchFamily="18" charset="-128"/>
                <a:cs typeface="Times New Roman" pitchFamily="18" charset="0"/>
              </a:rPr>
              <a:t>また、次のような相談窓口もありますので是非、活用してください。</a:t>
            </a:r>
            <a:endParaRPr kumimoji="1" lang="ja-JP" sz="1800" b="0" i="0" u="none" strike="noStrike" cap="none" normalizeH="0" baseline="0" dirty="0" smtClean="0">
              <a:ln>
                <a:noFill/>
              </a:ln>
              <a:effectLst/>
              <a:latin typeface="UD デジタル 教科書体 NP-B" pitchFamily="18" charset="-128"/>
              <a:ea typeface="UD デジタル 教科書体 NP-B" pitchFamily="18" charset="-128"/>
              <a:cs typeface="ＭＳ Ｐゴシック" pitchFamily="50" charset="-128"/>
            </a:endParaRPr>
          </a:p>
        </p:txBody>
      </p:sp>
      <p:sp>
        <p:nvSpPr>
          <p:cNvPr id="14376" name="テキスト ボックス 2"/>
          <p:cNvSpPr txBox="1">
            <a:spLocks noChangeArrowheads="1"/>
          </p:cNvSpPr>
          <p:nvPr/>
        </p:nvSpPr>
        <p:spPr bwMode="auto">
          <a:xfrm>
            <a:off x="425995" y="6140152"/>
            <a:ext cx="6006008" cy="3456384"/>
          </a:xfrm>
          <a:prstGeom prst="rect">
            <a:avLst/>
          </a:prstGeom>
          <a:solidFill>
            <a:srgbClr val="FFFFFF"/>
          </a:solidFill>
          <a:ln w="12700">
            <a:solidFill>
              <a:srgbClr val="000000"/>
            </a:solidFill>
            <a:bevel/>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2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●『LINE</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相談</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大阪府教育センター</a:t>
            </a:r>
            <a:endPar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毎週月曜日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17</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00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21</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00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（受付は</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30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まで）</a:t>
            </a:r>
            <a:endPar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令和２年４月</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15</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日（水曜日）から５月７日（木曜日）の土曜日、日曜日を除く毎日</a:t>
            </a:r>
            <a:endPar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（４月</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29</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日、５月４日、５日、６日を含む）</a:t>
            </a:r>
            <a:endParaRPr lang="en-US" altLang="ja-JP" sz="1100" dirty="0">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５月８日（金曜日）以降は、毎週月曜日に実施します</a:t>
            </a:r>
            <a:endPar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学校から配付されたカードに掲載の</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QR</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コードから、専用のＬＩＮＥアカウントを</a:t>
            </a:r>
            <a:endPar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登録してください。分からなければ学校に聞いてください。</a:t>
            </a:r>
            <a:endPar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すこやか教育相談</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24』</a:t>
            </a:r>
          </a:p>
          <a:p>
            <a:pPr marL="457200" marR="0" lvl="1" indent="0" defTabSz="914400" rtl="0" eaLnBrk="1" fontAlgn="base" latinLnBrk="0" hangingPunct="1">
              <a:lnSpc>
                <a:spcPct val="12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電話：</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0120-0-78310(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無料</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24</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時間対応の電話相談窓口です。</a:t>
            </a:r>
          </a:p>
          <a:p>
            <a:pPr marL="0" marR="0" lvl="0" indent="0" defTabSz="914400" rtl="0" eaLnBrk="1" fontAlgn="base" latinLnBrk="0" hangingPunct="1">
              <a:lnSpc>
                <a:spcPct val="12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すこやか教育相談</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大阪府教育センター</a:t>
            </a:r>
          </a:p>
          <a:p>
            <a:pPr marL="0" marR="0" lvl="0" indent="0" defTabSz="914400" rtl="0" eaLnBrk="1" fontAlgn="base" latinLnBrk="0" hangingPunct="1">
              <a:lnSpc>
                <a:spcPct val="12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「すこやかホットライン」</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子どもからの相談</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電話：</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06-6607-7361</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E</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メール：</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sukoyaka@edu.osaka-c.ed.jp</a:t>
            </a: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月曜日～金曜日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9</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30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17</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30</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祝日・年末年始は休みです</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endParaRPr lang="en-US" altLang="ja-JP" sz="1100" dirty="0">
              <a:latin typeface="UD デジタル 教科書体 NP-B" pitchFamily="18" charset="-128"/>
              <a:ea typeface="UD デジタル 教科書体 NP-B" pitchFamily="18" charset="-128"/>
              <a:cs typeface="ＭＳ Ｐゴシック" pitchFamily="50" charset="-128"/>
            </a:endParaRPr>
          </a:p>
          <a:p>
            <a:pPr marL="0" marR="0" lvl="0" indent="0" defTabSz="914400" rtl="0" eaLnBrk="1" fontAlgn="base" latinLnBrk="0" hangingPunct="1">
              <a:lnSpc>
                <a:spcPct val="12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E</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メール相談：</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24</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時間窓口設置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但し回答は後日</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FAX</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相談</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(06-6607-9826)</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24</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時間窓口設置　</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但し回答は後日</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p>
          <a:p>
            <a:pPr marL="0" marR="0" lvl="0" indent="0" defTabSz="914400" rtl="0" eaLnBrk="1" fontAlgn="base" latinLnBrk="0" hangingPunct="1">
              <a:lnSpc>
                <a:spcPct val="120000"/>
              </a:lnSpc>
              <a:spcBef>
                <a:spcPct val="0"/>
              </a:spcBef>
              <a:spcAft>
                <a:spcPct val="0"/>
              </a:spcAft>
              <a:buClrTx/>
              <a:buSzTx/>
              <a:buFontTx/>
              <a:buNone/>
              <a:tabLst/>
            </a:pPr>
            <a:r>
              <a:rPr lang="ja-JP" altLang="en-US" sz="1100" dirty="0">
                <a:latin typeface="UD デジタル 教科書体 NP-B" pitchFamily="18" charset="-128"/>
                <a:ea typeface="UD デジタル 教科書体 NP-B" pitchFamily="18" charset="-128"/>
                <a:cs typeface="ＭＳ Ｐゴシック" pitchFamily="50" charset="-128"/>
              </a:rPr>
              <a:t>　</a:t>
            </a:r>
            <a:r>
              <a:rPr lang="ja-JP" altLang="en-US" sz="1100" dirty="0" smtClean="0">
                <a:latin typeface="UD デジタル 教科書体 NP-B" pitchFamily="18" charset="-128"/>
                <a:ea typeface="UD デジタル 教科書体 NP-B" pitchFamily="18" charset="-128"/>
                <a:cs typeface="ＭＳ Ｐゴシック" pitchFamily="50" charset="-128"/>
              </a:rPr>
              <a:t>　　　</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面接相談：学校を通しての予約が必要です。</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r>
              <a:rPr kumimoji="1" lang="ja-JP" altLang="en-US"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祝日・年末年始は休みです</a:t>
            </a:r>
            <a:r>
              <a:rPr kumimoji="1" lang="en-US"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rPr>
              <a:t>)</a:t>
            </a:r>
            <a:endParaRPr kumimoji="1" lang="ja-JP" altLang="ja-JP" sz="1100" b="0" i="0" u="none" strike="noStrike" cap="none" normalizeH="0" baseline="0" dirty="0" smtClean="0">
              <a:ln>
                <a:noFill/>
              </a:ln>
              <a:solidFill>
                <a:schemeClr val="tx1"/>
              </a:solidFill>
              <a:effectLst/>
              <a:latin typeface="UD デジタル 教科書体 NP-B" pitchFamily="18" charset="-128"/>
              <a:ea typeface="UD デジタル 教科書体 NP-B" pitchFamily="18" charset="-128"/>
              <a:cs typeface="ＭＳ Ｐゴシック" pitchFamily="50" charset="-128"/>
            </a:endParaRPr>
          </a:p>
        </p:txBody>
      </p:sp>
      <p:grpSp>
        <p:nvGrpSpPr>
          <p:cNvPr id="8" name="グループ化 7"/>
          <p:cNvGrpSpPr/>
          <p:nvPr/>
        </p:nvGrpSpPr>
        <p:grpSpPr>
          <a:xfrm>
            <a:off x="2797944" y="774700"/>
            <a:ext cx="1501143" cy="1183680"/>
            <a:chOff x="2924944" y="740532"/>
            <a:chExt cx="1501143" cy="1332148"/>
          </a:xfrm>
        </p:grpSpPr>
        <p:sp>
          <p:nvSpPr>
            <p:cNvPr id="31" name="星 16 130"/>
            <p:cNvSpPr>
              <a:spLocks noChangeArrowheads="1"/>
            </p:cNvSpPr>
            <p:nvPr/>
          </p:nvSpPr>
          <p:spPr bwMode="auto">
            <a:xfrm>
              <a:off x="2924944" y="740532"/>
              <a:ext cx="1501143" cy="1332148"/>
            </a:xfrm>
            <a:prstGeom prst="star16">
              <a:avLst>
                <a:gd name="adj" fmla="val 37500"/>
              </a:avLst>
            </a:prstGeom>
            <a:solidFill>
              <a:srgbClr val="FBE5D6">
                <a:alpha val="54117"/>
              </a:srgbClr>
            </a:solidFill>
            <a:ln w="63500" cmpd="thickThin">
              <a:solidFill>
                <a:srgbClr val="843C0C"/>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nvGrpSpPr>
            <p:cNvPr id="32" name="グループ化 25"/>
            <p:cNvGrpSpPr>
              <a:grpSpLocks/>
            </p:cNvGrpSpPr>
            <p:nvPr/>
          </p:nvGrpSpPr>
          <p:grpSpPr bwMode="auto">
            <a:xfrm>
              <a:off x="3172330" y="917539"/>
              <a:ext cx="1058292" cy="864096"/>
              <a:chOff x="0" y="0"/>
              <a:chExt cx="11308" cy="8908"/>
            </a:xfrm>
          </p:grpSpPr>
          <p:sp>
            <p:nvSpPr>
              <p:cNvPr id="33" name="五角形 24"/>
              <p:cNvSpPr>
                <a:spLocks noChangeArrowheads="1"/>
              </p:cNvSpPr>
              <p:nvPr/>
            </p:nvSpPr>
            <p:spPr bwMode="auto">
              <a:xfrm rot="155689">
                <a:off x="3653" y="6381"/>
                <a:ext cx="3322" cy="2527"/>
              </a:xfrm>
              <a:prstGeom prst="pentagon">
                <a:avLst/>
              </a:prstGeom>
              <a:solidFill>
                <a:srgbClr val="FFFFFF"/>
              </a:solidFill>
              <a:ln w="38100" cmpd="thickThin">
                <a:solidFill>
                  <a:srgbClr val="538135"/>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4" name="星 16 99"/>
              <p:cNvSpPr>
                <a:spLocks noChangeArrowheads="1"/>
              </p:cNvSpPr>
              <p:nvPr/>
            </p:nvSpPr>
            <p:spPr bwMode="auto">
              <a:xfrm rot="21271692">
                <a:off x="2700" y="2476"/>
                <a:ext cx="4812" cy="4905"/>
              </a:xfrm>
              <a:prstGeom prst="star16">
                <a:avLst>
                  <a:gd name="adj" fmla="val 37500"/>
                </a:avLst>
              </a:prstGeom>
              <a:gradFill flip="none" rotWithShape="1">
                <a:gsLst>
                  <a:gs pos="31000">
                    <a:schemeClr val="bg1"/>
                  </a:gs>
                  <a:gs pos="30000">
                    <a:srgbClr val="D49E6C"/>
                  </a:gs>
                  <a:gs pos="70000">
                    <a:srgbClr val="A65528"/>
                  </a:gs>
                  <a:gs pos="100000">
                    <a:srgbClr val="663012"/>
                  </a:gs>
                </a:gsLst>
                <a:path path="circle">
                  <a:fillToRect l="50000" t="50000" r="50000" b="50000"/>
                </a:path>
                <a:tileRect/>
              </a:gradFill>
              <a:ln w="44450" cmpd="dbl">
                <a:solidFill>
                  <a:srgbClr val="843C0C"/>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5" name="五角形 129"/>
              <p:cNvSpPr>
                <a:spLocks noChangeArrowheads="1"/>
              </p:cNvSpPr>
              <p:nvPr/>
            </p:nvSpPr>
            <p:spPr bwMode="auto">
              <a:xfrm rot="-5781629">
                <a:off x="6987" y="1904"/>
                <a:ext cx="2540" cy="3693"/>
              </a:xfrm>
              <a:prstGeom prst="pentagon">
                <a:avLst/>
              </a:prstGeom>
              <a:solidFill>
                <a:srgbClr val="FFFFFF"/>
              </a:solidFill>
              <a:ln w="38100" cmpd="thickThin">
                <a:solidFill>
                  <a:srgbClr val="FFC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6" name="五角形 19"/>
              <p:cNvSpPr>
                <a:spLocks noChangeArrowheads="1"/>
              </p:cNvSpPr>
              <p:nvPr/>
            </p:nvSpPr>
            <p:spPr bwMode="auto">
              <a:xfrm rot="4642736">
                <a:off x="510" y="3524"/>
                <a:ext cx="2540" cy="3559"/>
              </a:xfrm>
              <a:prstGeom prst="pentagon">
                <a:avLst/>
              </a:prstGeom>
              <a:solidFill>
                <a:srgbClr val="FFF2CC"/>
              </a:solidFill>
              <a:ln w="38100" cmpd="thickThin">
                <a:solidFill>
                  <a:srgbClr val="FFC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7" name="五角形 20"/>
              <p:cNvSpPr>
                <a:spLocks noChangeArrowheads="1"/>
              </p:cNvSpPr>
              <p:nvPr/>
            </p:nvSpPr>
            <p:spPr bwMode="auto">
              <a:xfrm rot="-3595076">
                <a:off x="7654" y="5142"/>
                <a:ext cx="3304" cy="4005"/>
              </a:xfrm>
              <a:prstGeom prst="pentagon">
                <a:avLst/>
              </a:prstGeom>
              <a:solidFill>
                <a:srgbClr val="FFFFFF"/>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8" name="五角形 21"/>
              <p:cNvSpPr>
                <a:spLocks noChangeArrowheads="1"/>
              </p:cNvSpPr>
              <p:nvPr/>
            </p:nvSpPr>
            <p:spPr bwMode="auto">
              <a:xfrm rot="-10424521">
                <a:off x="4034" y="0"/>
                <a:ext cx="2995" cy="2349"/>
              </a:xfrm>
              <a:prstGeom prst="pentagon">
                <a:avLst/>
              </a:prstGeom>
              <a:solidFill>
                <a:srgbClr val="D9E2F3"/>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39" name="五角形 22"/>
              <p:cNvSpPr>
                <a:spLocks noChangeArrowheads="1"/>
              </p:cNvSpPr>
              <p:nvPr/>
            </p:nvSpPr>
            <p:spPr bwMode="auto">
              <a:xfrm rot="3067669">
                <a:off x="1271" y="6095"/>
                <a:ext cx="1802" cy="2488"/>
              </a:xfrm>
              <a:prstGeom prst="pentagon">
                <a:avLst/>
              </a:prstGeom>
              <a:solidFill>
                <a:srgbClr val="E2EFD9"/>
              </a:solidFill>
              <a:ln w="38100" cmpd="thickThin">
                <a:solidFill>
                  <a:srgbClr val="538135"/>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40" name="五角形 23"/>
              <p:cNvSpPr>
                <a:spLocks noChangeArrowheads="1"/>
              </p:cNvSpPr>
              <p:nvPr/>
            </p:nvSpPr>
            <p:spPr bwMode="auto">
              <a:xfrm rot="6784903">
                <a:off x="319" y="1809"/>
                <a:ext cx="3150" cy="2845"/>
              </a:xfrm>
              <a:prstGeom prst="pentagon">
                <a:avLst/>
              </a:prstGeom>
              <a:solidFill>
                <a:srgbClr val="FFFFFF"/>
              </a:solidFill>
              <a:ln w="38100" cmpd="thickThin">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grpSp>
      <p:grpSp>
        <p:nvGrpSpPr>
          <p:cNvPr id="2" name="Group 2"/>
          <p:cNvGrpSpPr>
            <a:grpSpLocks/>
          </p:cNvGrpSpPr>
          <p:nvPr/>
        </p:nvGrpSpPr>
        <p:grpSpPr bwMode="auto">
          <a:xfrm>
            <a:off x="1280183" y="1519239"/>
            <a:ext cx="1597955" cy="637263"/>
            <a:chOff x="2195" y="2908"/>
            <a:chExt cx="2517" cy="1002"/>
          </a:xfrm>
        </p:grpSpPr>
        <p:sp>
          <p:nvSpPr>
            <p:cNvPr id="3" name="上矢印 47"/>
            <p:cNvSpPr>
              <a:spLocks noChangeArrowheads="1"/>
            </p:cNvSpPr>
            <p:nvPr/>
          </p:nvSpPr>
          <p:spPr bwMode="auto">
            <a:xfrm rot="3744327">
              <a:off x="3063" y="2680"/>
              <a:ext cx="362" cy="2097"/>
            </a:xfrm>
            <a:prstGeom prst="upArrow">
              <a:avLst>
                <a:gd name="adj1" fmla="val 50000"/>
                <a:gd name="adj2" fmla="val 103845"/>
              </a:avLst>
            </a:prstGeom>
            <a:solidFill>
              <a:srgbClr val="FF3399"/>
            </a:solidFill>
            <a:ln>
              <a:noFill/>
            </a:ln>
            <a:extLst>
              <a:ext uri="{91240B29-F687-4F45-9708-019B960494DF}">
                <a14:hiddenLine xmlns:a14="http://schemas.microsoft.com/office/drawing/2010/main" w="190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ja-JP" altLang="en-US"/>
            </a:p>
          </p:txBody>
        </p:sp>
        <p:sp>
          <p:nvSpPr>
            <p:cNvPr id="4" name="Arc 4"/>
            <p:cNvSpPr>
              <a:spLocks/>
            </p:cNvSpPr>
            <p:nvPr/>
          </p:nvSpPr>
          <p:spPr bwMode="auto">
            <a:xfrm rot="2336188">
              <a:off x="3672" y="2908"/>
              <a:ext cx="1040" cy="861"/>
            </a:xfrm>
            <a:custGeom>
              <a:avLst/>
              <a:gdLst>
                <a:gd name="G0" fmla="+- 12340 0 0"/>
                <a:gd name="G1" fmla="+- 21600 0 0"/>
                <a:gd name="G2" fmla="+- 21600 0 0"/>
                <a:gd name="T0" fmla="*/ 0 w 32078"/>
                <a:gd name="T1" fmla="*/ 3872 h 21600"/>
                <a:gd name="T2" fmla="*/ 32078 w 32078"/>
                <a:gd name="T3" fmla="*/ 12827 h 21600"/>
                <a:gd name="T4" fmla="*/ 12340 w 32078"/>
                <a:gd name="T5" fmla="*/ 21600 h 21600"/>
              </a:gdLst>
              <a:ahLst/>
              <a:cxnLst>
                <a:cxn ang="0">
                  <a:pos x="T0" y="T1"/>
                </a:cxn>
                <a:cxn ang="0">
                  <a:pos x="T2" y="T3"/>
                </a:cxn>
                <a:cxn ang="0">
                  <a:pos x="T4" y="T5"/>
                </a:cxn>
              </a:cxnLst>
              <a:rect l="0" t="0" r="r" b="b"/>
              <a:pathLst>
                <a:path w="32078" h="21600" fill="none" extrusionOk="0">
                  <a:moveTo>
                    <a:pt x="-1" y="3871"/>
                  </a:moveTo>
                  <a:cubicBezTo>
                    <a:pt x="3621" y="1351"/>
                    <a:pt x="7927" y="0"/>
                    <a:pt x="12340" y="0"/>
                  </a:cubicBezTo>
                  <a:cubicBezTo>
                    <a:pt x="20875" y="0"/>
                    <a:pt x="28611" y="5026"/>
                    <a:pt x="32078" y="12826"/>
                  </a:cubicBezTo>
                </a:path>
                <a:path w="32078" h="21600" stroke="0" extrusionOk="0">
                  <a:moveTo>
                    <a:pt x="-1" y="3871"/>
                  </a:moveTo>
                  <a:cubicBezTo>
                    <a:pt x="3621" y="1351"/>
                    <a:pt x="7927" y="0"/>
                    <a:pt x="12340" y="0"/>
                  </a:cubicBezTo>
                  <a:cubicBezTo>
                    <a:pt x="20875" y="0"/>
                    <a:pt x="28611" y="5026"/>
                    <a:pt x="32078" y="12826"/>
                  </a:cubicBezTo>
                  <a:lnTo>
                    <a:pt x="12340" y="21600"/>
                  </a:lnTo>
                  <a:close/>
                </a:path>
              </a:pathLst>
            </a:custGeom>
            <a:noFill/>
            <a:ln w="38100">
              <a:solidFill>
                <a:srgbClr val="FF3399"/>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grpSp>
      <p:grpSp>
        <p:nvGrpSpPr>
          <p:cNvPr id="5" name="Group 5"/>
          <p:cNvGrpSpPr>
            <a:grpSpLocks/>
          </p:cNvGrpSpPr>
          <p:nvPr/>
        </p:nvGrpSpPr>
        <p:grpSpPr bwMode="auto">
          <a:xfrm>
            <a:off x="3249613" y="2043113"/>
            <a:ext cx="515937" cy="387350"/>
            <a:chOff x="5547" y="3619"/>
            <a:chExt cx="813" cy="611"/>
          </a:xfrm>
        </p:grpSpPr>
        <p:sp>
          <p:nvSpPr>
            <p:cNvPr id="6" name="上矢印 45"/>
            <p:cNvSpPr>
              <a:spLocks noChangeArrowheads="1"/>
            </p:cNvSpPr>
            <p:nvPr/>
          </p:nvSpPr>
          <p:spPr bwMode="auto">
            <a:xfrm>
              <a:off x="5730" y="3843"/>
              <a:ext cx="342" cy="333"/>
            </a:xfrm>
            <a:prstGeom prst="upArrow">
              <a:avLst>
                <a:gd name="adj1" fmla="val 50000"/>
                <a:gd name="adj2" fmla="val 50000"/>
              </a:avLst>
            </a:prstGeom>
            <a:solidFill>
              <a:srgbClr val="FF3399"/>
            </a:solidFill>
            <a:ln>
              <a:noFill/>
            </a:ln>
            <a:extLst>
              <a:ext uri="{91240B29-F687-4F45-9708-019B960494DF}">
                <a14:hiddenLine xmlns:a14="http://schemas.microsoft.com/office/drawing/2010/main" w="190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ja-JP" altLang="en-US"/>
            </a:p>
          </p:txBody>
        </p:sp>
        <p:sp>
          <p:nvSpPr>
            <p:cNvPr id="7" name="Arc 7"/>
            <p:cNvSpPr>
              <a:spLocks/>
            </p:cNvSpPr>
            <p:nvPr/>
          </p:nvSpPr>
          <p:spPr bwMode="auto">
            <a:xfrm rot="-989568">
              <a:off x="5547" y="3619"/>
              <a:ext cx="813" cy="611"/>
            </a:xfrm>
            <a:custGeom>
              <a:avLst/>
              <a:gdLst>
                <a:gd name="G0" fmla="+- 12340 0 0"/>
                <a:gd name="G1" fmla="+- 21600 0 0"/>
                <a:gd name="G2" fmla="+- 21600 0 0"/>
                <a:gd name="T0" fmla="*/ 0 w 32078"/>
                <a:gd name="T1" fmla="*/ 3872 h 21600"/>
                <a:gd name="T2" fmla="*/ 32078 w 32078"/>
                <a:gd name="T3" fmla="*/ 12827 h 21600"/>
                <a:gd name="T4" fmla="*/ 12340 w 32078"/>
                <a:gd name="T5" fmla="*/ 21600 h 21600"/>
              </a:gdLst>
              <a:ahLst/>
              <a:cxnLst>
                <a:cxn ang="0">
                  <a:pos x="T0" y="T1"/>
                </a:cxn>
                <a:cxn ang="0">
                  <a:pos x="T2" y="T3"/>
                </a:cxn>
                <a:cxn ang="0">
                  <a:pos x="T4" y="T5"/>
                </a:cxn>
              </a:cxnLst>
              <a:rect l="0" t="0" r="r" b="b"/>
              <a:pathLst>
                <a:path w="32078" h="21600" fill="none" extrusionOk="0">
                  <a:moveTo>
                    <a:pt x="-1" y="3871"/>
                  </a:moveTo>
                  <a:cubicBezTo>
                    <a:pt x="3621" y="1351"/>
                    <a:pt x="7927" y="0"/>
                    <a:pt x="12340" y="0"/>
                  </a:cubicBezTo>
                  <a:cubicBezTo>
                    <a:pt x="20875" y="0"/>
                    <a:pt x="28611" y="5026"/>
                    <a:pt x="32078" y="12826"/>
                  </a:cubicBezTo>
                </a:path>
                <a:path w="32078" h="21600" stroke="0" extrusionOk="0">
                  <a:moveTo>
                    <a:pt x="-1" y="3871"/>
                  </a:moveTo>
                  <a:cubicBezTo>
                    <a:pt x="3621" y="1351"/>
                    <a:pt x="7927" y="0"/>
                    <a:pt x="12340" y="0"/>
                  </a:cubicBezTo>
                  <a:cubicBezTo>
                    <a:pt x="20875" y="0"/>
                    <a:pt x="28611" y="5026"/>
                    <a:pt x="32078" y="12826"/>
                  </a:cubicBezTo>
                  <a:lnTo>
                    <a:pt x="12340" y="21600"/>
                  </a:lnTo>
                  <a:close/>
                </a:path>
              </a:pathLst>
            </a:custGeom>
            <a:noFill/>
            <a:ln w="38100">
              <a:solidFill>
                <a:srgbClr val="FF3399"/>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grpSp>
      <p:grpSp>
        <p:nvGrpSpPr>
          <p:cNvPr id="12" name="Group 11"/>
          <p:cNvGrpSpPr>
            <a:grpSpLocks/>
          </p:cNvGrpSpPr>
          <p:nvPr/>
        </p:nvGrpSpPr>
        <p:grpSpPr bwMode="auto">
          <a:xfrm>
            <a:off x="4299087" y="1536010"/>
            <a:ext cx="1376363" cy="684213"/>
            <a:chOff x="7068" y="2803"/>
            <a:chExt cx="2167" cy="1076"/>
          </a:xfrm>
        </p:grpSpPr>
        <p:sp>
          <p:nvSpPr>
            <p:cNvPr id="13" name="上矢印 50"/>
            <p:cNvSpPr>
              <a:spLocks noChangeArrowheads="1"/>
            </p:cNvSpPr>
            <p:nvPr/>
          </p:nvSpPr>
          <p:spPr bwMode="auto">
            <a:xfrm rot="-3978210">
              <a:off x="8076" y="2721"/>
              <a:ext cx="363" cy="1954"/>
            </a:xfrm>
            <a:prstGeom prst="upArrow">
              <a:avLst>
                <a:gd name="adj1" fmla="val 50000"/>
                <a:gd name="adj2" fmla="val 103846"/>
              </a:avLst>
            </a:prstGeom>
            <a:solidFill>
              <a:srgbClr val="FF3399"/>
            </a:solidFill>
            <a:ln>
              <a:noFill/>
            </a:ln>
            <a:extLst>
              <a:ext uri="{91240B29-F687-4F45-9708-019B960494DF}">
                <a14:hiddenLine xmlns:a14="http://schemas.microsoft.com/office/drawing/2010/main" w="190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ja-JP" altLang="en-US"/>
            </a:p>
          </p:txBody>
        </p:sp>
        <p:sp>
          <p:nvSpPr>
            <p:cNvPr id="14" name="Arc 13"/>
            <p:cNvSpPr>
              <a:spLocks/>
            </p:cNvSpPr>
            <p:nvPr/>
          </p:nvSpPr>
          <p:spPr bwMode="auto">
            <a:xfrm rot="17591510">
              <a:off x="6979" y="2892"/>
              <a:ext cx="1040" cy="861"/>
            </a:xfrm>
            <a:custGeom>
              <a:avLst/>
              <a:gdLst>
                <a:gd name="G0" fmla="+- 12340 0 0"/>
                <a:gd name="G1" fmla="+- 21600 0 0"/>
                <a:gd name="G2" fmla="+- 21600 0 0"/>
                <a:gd name="T0" fmla="*/ 0 w 32078"/>
                <a:gd name="T1" fmla="*/ 3872 h 21600"/>
                <a:gd name="T2" fmla="*/ 32078 w 32078"/>
                <a:gd name="T3" fmla="*/ 12827 h 21600"/>
                <a:gd name="T4" fmla="*/ 12340 w 32078"/>
                <a:gd name="T5" fmla="*/ 21600 h 21600"/>
              </a:gdLst>
              <a:ahLst/>
              <a:cxnLst>
                <a:cxn ang="0">
                  <a:pos x="T0" y="T1"/>
                </a:cxn>
                <a:cxn ang="0">
                  <a:pos x="T2" y="T3"/>
                </a:cxn>
                <a:cxn ang="0">
                  <a:pos x="T4" y="T5"/>
                </a:cxn>
              </a:cxnLst>
              <a:rect l="0" t="0" r="r" b="b"/>
              <a:pathLst>
                <a:path w="32078" h="21600" fill="none" extrusionOk="0">
                  <a:moveTo>
                    <a:pt x="-1" y="3871"/>
                  </a:moveTo>
                  <a:cubicBezTo>
                    <a:pt x="3621" y="1351"/>
                    <a:pt x="7927" y="0"/>
                    <a:pt x="12340" y="0"/>
                  </a:cubicBezTo>
                  <a:cubicBezTo>
                    <a:pt x="20875" y="0"/>
                    <a:pt x="28611" y="5026"/>
                    <a:pt x="32078" y="12826"/>
                  </a:cubicBezTo>
                </a:path>
                <a:path w="32078" h="21600" stroke="0" extrusionOk="0">
                  <a:moveTo>
                    <a:pt x="-1" y="3871"/>
                  </a:moveTo>
                  <a:cubicBezTo>
                    <a:pt x="3621" y="1351"/>
                    <a:pt x="7927" y="0"/>
                    <a:pt x="12340" y="0"/>
                  </a:cubicBezTo>
                  <a:cubicBezTo>
                    <a:pt x="20875" y="0"/>
                    <a:pt x="28611" y="5026"/>
                    <a:pt x="32078" y="12826"/>
                  </a:cubicBezTo>
                  <a:lnTo>
                    <a:pt x="12340" y="21600"/>
                  </a:lnTo>
                  <a:close/>
                </a:path>
              </a:pathLst>
            </a:custGeom>
            <a:noFill/>
            <a:ln w="38100">
              <a:solidFill>
                <a:srgbClr val="FF3399"/>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grpSp>
      <p:sp>
        <p:nvSpPr>
          <p:cNvPr id="15" name="角丸四角形 69"/>
          <p:cNvSpPr>
            <a:spLocks noChangeArrowheads="1"/>
          </p:cNvSpPr>
          <p:nvPr/>
        </p:nvSpPr>
        <p:spPr bwMode="auto">
          <a:xfrm>
            <a:off x="1025115" y="4095018"/>
            <a:ext cx="4511675" cy="1234999"/>
          </a:xfrm>
          <a:prstGeom prst="roundRect">
            <a:avLst>
              <a:gd name="adj" fmla="val 16667"/>
            </a:avLst>
          </a:prstGeom>
          <a:noFill/>
          <a:ln w="63500" cmpd="dbl">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92000"/>
              </a:lnSpc>
              <a:spcBef>
                <a:spcPct val="0"/>
              </a:spcBef>
              <a:spcAft>
                <a:spcPct val="0"/>
              </a:spcAft>
              <a:buClrTx/>
              <a:buSzTx/>
              <a:buFontTx/>
              <a:buNone/>
              <a:tabLst/>
            </a:pPr>
            <a:endParaRPr kumimoji="0" lang="ja-JP" altLang="en-US" sz="14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endParaRPr>
          </a:p>
        </p:txBody>
      </p:sp>
      <p:sp>
        <p:nvSpPr>
          <p:cNvPr id="16" name="正方形/長方形 15"/>
          <p:cNvSpPr/>
          <p:nvPr/>
        </p:nvSpPr>
        <p:spPr>
          <a:xfrm>
            <a:off x="1270236" y="4109170"/>
            <a:ext cx="4176464" cy="1220847"/>
          </a:xfrm>
          <a:prstGeom prst="rect">
            <a:avLst/>
          </a:prstGeom>
        </p:spPr>
        <p:txBody>
          <a:bodyPr wrap="square">
            <a:spAutoFit/>
          </a:bodyPr>
          <a:lstStyle/>
          <a:p>
            <a:pPr lvl="0" algn="ctr" fontAlgn="base">
              <a:lnSpc>
                <a:spcPts val="2200"/>
              </a:lnSpc>
              <a:spcBef>
                <a:spcPct val="0"/>
              </a:spcBef>
              <a:spcAft>
                <a:spcPct val="0"/>
              </a:spcAft>
            </a:pPr>
            <a:r>
              <a:rPr lang="ja-JP" altLang="en-US" sz="1400" b="1" dirty="0">
                <a:latin typeface="UD デジタル 教科書体 NP-B" pitchFamily="18" charset="-128"/>
                <a:ea typeface="UD デジタル 教科書体 NP-B" pitchFamily="18" charset="-128"/>
                <a:cs typeface="ＭＳ Ｐゴシック" pitchFamily="50" charset="-128"/>
              </a:rPr>
              <a:t>今まで経験したことがないことに出会ったとき、</a:t>
            </a:r>
            <a:endParaRPr lang="en-US" altLang="ja-JP" sz="1400" b="1" dirty="0">
              <a:latin typeface="UD デジタル 教科書体 NP-B" pitchFamily="18" charset="-128"/>
              <a:ea typeface="UD デジタル 教科書体 NP-B" pitchFamily="18" charset="-128"/>
              <a:cs typeface="ＭＳ Ｐゴシック" pitchFamily="50" charset="-128"/>
            </a:endParaRPr>
          </a:p>
          <a:p>
            <a:pPr lvl="0" algn="ctr" fontAlgn="base">
              <a:lnSpc>
                <a:spcPts val="2200"/>
              </a:lnSpc>
              <a:spcBef>
                <a:spcPct val="0"/>
              </a:spcBef>
              <a:spcAft>
                <a:spcPct val="0"/>
              </a:spcAft>
            </a:pPr>
            <a:r>
              <a:rPr lang="ja-JP" altLang="en-US" sz="1400" b="1" dirty="0">
                <a:latin typeface="UD デジタル 教科書体 NP-B" pitchFamily="18" charset="-128"/>
                <a:ea typeface="UD デジタル 教科書体 NP-B" pitchFamily="18" charset="-128"/>
                <a:cs typeface="ＭＳ Ｐゴシック" pitchFamily="50" charset="-128"/>
              </a:rPr>
              <a:t>あなたのからだの調子や気持ちや行動が</a:t>
            </a:r>
          </a:p>
          <a:p>
            <a:pPr lvl="0" algn="ctr" fontAlgn="base">
              <a:lnSpc>
                <a:spcPts val="2200"/>
              </a:lnSpc>
              <a:spcBef>
                <a:spcPct val="0"/>
              </a:spcBef>
              <a:spcAft>
                <a:spcPct val="0"/>
              </a:spcAft>
            </a:pPr>
            <a:r>
              <a:rPr lang="ja-JP" altLang="en-US" sz="1400" b="1" dirty="0">
                <a:latin typeface="UD デジタル 教科書体 NP-B" pitchFamily="18" charset="-128"/>
                <a:ea typeface="UD デジタル 教科書体 NP-B" pitchFamily="18" charset="-128"/>
                <a:cs typeface="ＭＳ Ｐゴシック" pitchFamily="50" charset="-128"/>
              </a:rPr>
              <a:t>いつも通りではなくなること、</a:t>
            </a:r>
          </a:p>
          <a:p>
            <a:pPr lvl="0" algn="ctr" fontAlgn="base">
              <a:lnSpc>
                <a:spcPts val="2200"/>
              </a:lnSpc>
              <a:spcBef>
                <a:spcPct val="0"/>
              </a:spcBef>
              <a:spcAft>
                <a:spcPct val="0"/>
              </a:spcAft>
            </a:pPr>
            <a:r>
              <a:rPr lang="ja-JP" altLang="en-US" sz="1400" b="1" dirty="0">
                <a:latin typeface="UD デジタル 教科書体 NP-B" pitchFamily="18" charset="-128"/>
                <a:ea typeface="UD デジタル 教科書体 NP-B" pitchFamily="18" charset="-128"/>
                <a:cs typeface="ＭＳ Ｐゴシック" pitchFamily="50" charset="-128"/>
              </a:rPr>
              <a:t>これは自然なことです</a:t>
            </a:r>
            <a:r>
              <a:rPr lang="ja-JP" altLang="en-US" sz="1400" b="1" dirty="0">
                <a:latin typeface="ＭＳ ゴシック" pitchFamily="49" charset="-128"/>
                <a:ea typeface="ＭＳ ゴシック" pitchFamily="49" charset="-128"/>
                <a:cs typeface="ＭＳ Ｐゴシック" pitchFamily="50" charset="-128"/>
              </a:rPr>
              <a:t>。</a:t>
            </a:r>
            <a:endParaRPr lang="ja-JP" altLang="ja-JP" sz="1400" dirty="0">
              <a:latin typeface="Arial" pitchFamily="34" charset="0"/>
              <a:cs typeface="ＭＳ Ｐゴシック"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342</Words>
  <Application>Microsoft Office PowerPoint</Application>
  <PresentationFormat>A4 210 x 297 mm</PresentationFormat>
  <Paragraphs>60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ゴシック</vt:lpstr>
      <vt:lpstr>UD デジタル 教科書体 NP-B</vt:lpstr>
      <vt:lpstr>メイリオ</vt:lpstr>
      <vt:lpstr>Arial</vt:lpstr>
      <vt:lpstr>Calibri</vt:lpstr>
      <vt:lpstr>Times New Roman</vt:lpstr>
      <vt:lpstr>Office テーマ</vt:lpstr>
      <vt:lpstr>みなさん、いかがお過ごしですか？ 新型コロナウイルス感染症の広がりにより、学校に登校できない日々が続いています。 今までとは違う毎日にとまどったり、困ったりしていませんか？ 心の専門家といわれる私たちから、メッセージをお伝えします。 お役に立てばうれしいです！   今の生活は、私たちにいろいろなストレスを与えます。 そのストレスは、主に、からだ、こころ、行動の三つに影響を与えます。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みなさん、いかがお過ごしですか？ 新型コロナウイルス感染症の広がりにより、学校に登校できない日々が続いています。 今までとは違う毎日にとまどったり、困ったりしていませんか？ 心の専門家といわれる私たちから、メッセージをお伝えします。お役に立てばうれしいです！   今の生活は、私たちにいろいろなストレスを与えます。 そのストレスは、主に、からだ、心、行動の三つに影響を与えます。 </dc:title>
  <dc:creator>河井　美砂</dc:creator>
  <cp:lastModifiedBy>高階　章一</cp:lastModifiedBy>
  <cp:revision>38</cp:revision>
  <cp:lastPrinted>2020-04-22T06:32:12Z</cp:lastPrinted>
  <dcterms:created xsi:type="dcterms:W3CDTF">2020-04-20T18:21:14Z</dcterms:created>
  <dcterms:modified xsi:type="dcterms:W3CDTF">2020-04-22T07:03:20Z</dcterms:modified>
</cp:coreProperties>
</file>