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260" r:id="rId1"/>
    <p:sldMasterId id="2147484276" r:id="rId2"/>
    <p:sldMasterId id="2147484289" r:id="rId3"/>
    <p:sldMasterId id="2147484292" r:id="rId4"/>
    <p:sldMasterId id="2147484294" r:id="rId5"/>
    <p:sldMasterId id="2147484296" r:id="rId6"/>
  </p:sldMasterIdLst>
  <p:notesMasterIdLst>
    <p:notesMasterId r:id="rId51"/>
  </p:notesMasterIdLst>
  <p:handoutMasterIdLst>
    <p:handoutMasterId r:id="rId52"/>
  </p:handoutMasterIdLst>
  <p:sldIdLst>
    <p:sldId id="256" r:id="rId7"/>
    <p:sldId id="258" r:id="rId8"/>
    <p:sldId id="296" r:id="rId9"/>
    <p:sldId id="323" r:id="rId10"/>
    <p:sldId id="324" r:id="rId11"/>
    <p:sldId id="325" r:id="rId12"/>
    <p:sldId id="326" r:id="rId13"/>
    <p:sldId id="327" r:id="rId14"/>
    <p:sldId id="328" r:id="rId15"/>
    <p:sldId id="329" r:id="rId16"/>
    <p:sldId id="330" r:id="rId17"/>
    <p:sldId id="331" r:id="rId18"/>
    <p:sldId id="332" r:id="rId19"/>
    <p:sldId id="336" r:id="rId20"/>
    <p:sldId id="335" r:id="rId21"/>
    <p:sldId id="292" r:id="rId22"/>
    <p:sldId id="294" r:id="rId23"/>
    <p:sldId id="260" r:id="rId24"/>
    <p:sldId id="305" r:id="rId25"/>
    <p:sldId id="261" r:id="rId26"/>
    <p:sldId id="283" r:id="rId27"/>
    <p:sldId id="322" r:id="rId28"/>
    <p:sldId id="263" r:id="rId29"/>
    <p:sldId id="264" r:id="rId30"/>
    <p:sldId id="345" r:id="rId31"/>
    <p:sldId id="287" r:id="rId32"/>
    <p:sldId id="276" r:id="rId33"/>
    <p:sldId id="278" r:id="rId34"/>
    <p:sldId id="337" r:id="rId35"/>
    <p:sldId id="338" r:id="rId36"/>
    <p:sldId id="339" r:id="rId37"/>
    <p:sldId id="340" r:id="rId38"/>
    <p:sldId id="341" r:id="rId39"/>
    <p:sldId id="342" r:id="rId40"/>
    <p:sldId id="343" r:id="rId41"/>
    <p:sldId id="344" r:id="rId42"/>
    <p:sldId id="293" r:id="rId43"/>
    <p:sldId id="320" r:id="rId44"/>
    <p:sldId id="316" r:id="rId45"/>
    <p:sldId id="317" r:id="rId46"/>
    <p:sldId id="318" r:id="rId47"/>
    <p:sldId id="319" r:id="rId48"/>
    <p:sldId id="346" r:id="rId49"/>
    <p:sldId id="347" r:id="rId50"/>
  </p:sldIdLst>
  <p:sldSz cx="9904413"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D767976-09EE-47A0-A4A8-C7D156DFD19F}">
          <p14:sldIdLst>
            <p14:sldId id="256"/>
            <p14:sldId id="258"/>
            <p14:sldId id="296"/>
            <p14:sldId id="323"/>
            <p14:sldId id="324"/>
            <p14:sldId id="325"/>
            <p14:sldId id="326"/>
            <p14:sldId id="327"/>
            <p14:sldId id="328"/>
            <p14:sldId id="329"/>
            <p14:sldId id="330"/>
            <p14:sldId id="331"/>
            <p14:sldId id="332"/>
            <p14:sldId id="336"/>
            <p14:sldId id="335"/>
            <p14:sldId id="292"/>
            <p14:sldId id="294"/>
            <p14:sldId id="260"/>
            <p14:sldId id="305"/>
            <p14:sldId id="261"/>
            <p14:sldId id="283"/>
            <p14:sldId id="322"/>
            <p14:sldId id="263"/>
            <p14:sldId id="264"/>
            <p14:sldId id="345"/>
            <p14:sldId id="287"/>
            <p14:sldId id="276"/>
            <p14:sldId id="278"/>
            <p14:sldId id="337"/>
            <p14:sldId id="338"/>
            <p14:sldId id="339"/>
            <p14:sldId id="340"/>
            <p14:sldId id="341"/>
            <p14:sldId id="342"/>
            <p14:sldId id="343"/>
            <p14:sldId id="344"/>
            <p14:sldId id="293"/>
            <p14:sldId id="320"/>
            <p14:sldId id="316"/>
            <p14:sldId id="317"/>
            <p14:sldId id="318"/>
            <p14:sldId id="319"/>
            <p14:sldId id="346"/>
            <p14:sldId id="34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299"/>
    <a:srgbClr val="FFFFFF"/>
    <a:srgbClr val="FF9999"/>
    <a:srgbClr val="E6A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0468" autoAdjust="0"/>
  </p:normalViewPr>
  <p:slideViewPr>
    <p:cSldViewPr showGuides="1">
      <p:cViewPr>
        <p:scale>
          <a:sx n="75" d="100"/>
          <a:sy n="75" d="100"/>
        </p:scale>
        <p:origin x="-1284" y="-72"/>
      </p:cViewPr>
      <p:guideLst>
        <p:guide orient="horz" pos="2160"/>
        <p:guide pos="311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49" d="100"/>
          <a:sy n="49" d="100"/>
        </p:scale>
        <p:origin x="-2964"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Sheet2!$A$4</c:f>
              <c:strCache>
                <c:ptCount val="1"/>
                <c:pt idx="0">
                  <c:v>利用児童数</c:v>
                </c:pt>
              </c:strCache>
            </c:strRef>
          </c:tx>
          <c:invertIfNegative val="0"/>
          <c:dLbls>
            <c:dLbl>
              <c:idx val="0"/>
              <c:layout>
                <c:manualLayout>
                  <c:x val="1.8228497600666315E-2"/>
                  <c:y val="-6.2347383913589471E-3"/>
                </c:manualLayout>
              </c:layout>
              <c:showLegendKey val="0"/>
              <c:showVal val="1"/>
              <c:showCatName val="0"/>
              <c:showSerName val="0"/>
              <c:showPercent val="0"/>
              <c:showBubbleSize val="0"/>
            </c:dLbl>
            <c:dLbl>
              <c:idx val="2"/>
              <c:layout>
                <c:manualLayout>
                  <c:x val="-5.2081421716189472E-3"/>
                  <c:y val="3.1173691956794737E-2"/>
                </c:manualLayout>
              </c:layout>
              <c:showLegendKey val="0"/>
              <c:showVal val="1"/>
              <c:showCatName val="0"/>
              <c:showSerName val="0"/>
              <c:showPercent val="0"/>
              <c:showBubbleSize val="0"/>
            </c:dLbl>
            <c:dLbl>
              <c:idx val="4"/>
              <c:layout>
                <c:manualLayout>
                  <c:x val="-2.6040710858094736E-3"/>
                  <c:y val="3.7407939423870898E-2"/>
                </c:manualLayout>
              </c:layout>
              <c:showLegendKey val="0"/>
              <c:showVal val="1"/>
              <c:showCatName val="0"/>
              <c:showSerName val="0"/>
              <c:showPercent val="0"/>
              <c:showBubbleSize val="0"/>
            </c:dLbl>
            <c:dLbl>
              <c:idx val="6"/>
              <c:layout>
                <c:manualLayout>
                  <c:x val="1.0416284343237894E-2"/>
                  <c:y val="4.3643168739512628E-2"/>
                </c:manualLayout>
              </c:layout>
              <c:showLegendKey val="0"/>
              <c:showVal val="1"/>
              <c:showCatName val="0"/>
              <c:showSerName val="0"/>
              <c:showPercent val="0"/>
              <c:showBubbleSize val="0"/>
            </c:dLbl>
            <c:dLbl>
              <c:idx val="8"/>
              <c:layout>
                <c:manualLayout>
                  <c:x val="-1.0416284343237894E-2"/>
                  <c:y val="1.870372424979405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Sheet2!$B$3:$J$3</c:f>
              <c:strCache>
                <c:ptCount val="9"/>
                <c:pt idx="0">
                  <c:v>H24.4</c:v>
                </c:pt>
                <c:pt idx="1">
                  <c:v>H24.10</c:v>
                </c:pt>
                <c:pt idx="2">
                  <c:v>H25.4</c:v>
                </c:pt>
                <c:pt idx="3">
                  <c:v>H25.10</c:v>
                </c:pt>
                <c:pt idx="4">
                  <c:v>H26.4</c:v>
                </c:pt>
                <c:pt idx="5">
                  <c:v>H26.10</c:v>
                </c:pt>
                <c:pt idx="6">
                  <c:v>H27.4</c:v>
                </c:pt>
                <c:pt idx="7">
                  <c:v>H27.10</c:v>
                </c:pt>
                <c:pt idx="8">
                  <c:v>H28.4</c:v>
                </c:pt>
              </c:strCache>
            </c:strRef>
          </c:cat>
          <c:val>
            <c:numRef>
              <c:f>Sheet2!$B$4:$J$4</c:f>
              <c:numCache>
                <c:formatCode>General</c:formatCode>
                <c:ptCount val="9"/>
                <c:pt idx="0" formatCode="#,##0_ ">
                  <c:v>142087</c:v>
                </c:pt>
                <c:pt idx="2" formatCode="#,##0_ ">
                  <c:v>144993</c:v>
                </c:pt>
                <c:pt idx="4" formatCode="#,##0_ ">
                  <c:v>147656</c:v>
                </c:pt>
                <c:pt idx="6" formatCode="#,##0_ ">
                  <c:v>154295</c:v>
                </c:pt>
                <c:pt idx="8" formatCode="#,##0_ ">
                  <c:v>159281</c:v>
                </c:pt>
              </c:numCache>
            </c:numRef>
          </c:val>
        </c:ser>
        <c:dLbls>
          <c:showLegendKey val="0"/>
          <c:showVal val="0"/>
          <c:showCatName val="0"/>
          <c:showSerName val="0"/>
          <c:showPercent val="0"/>
          <c:showBubbleSize val="0"/>
        </c:dLbls>
        <c:gapWidth val="150"/>
        <c:axId val="142575488"/>
        <c:axId val="142577024"/>
      </c:barChart>
      <c:lineChart>
        <c:grouping val="standard"/>
        <c:varyColors val="0"/>
        <c:ser>
          <c:idx val="1"/>
          <c:order val="1"/>
          <c:tx>
            <c:strRef>
              <c:f>Sheet2!$A$5</c:f>
              <c:strCache>
                <c:ptCount val="1"/>
                <c:pt idx="0">
                  <c:v>保育士・保育教諭</c:v>
                </c:pt>
              </c:strCache>
            </c:strRef>
          </c:tx>
          <c:dLbls>
            <c:dLbl>
              <c:idx val="1"/>
              <c:layout>
                <c:manualLayout>
                  <c:x val="-7.291399040266526E-2"/>
                  <c:y val="-6.2347383913589474E-2"/>
                </c:manualLayout>
              </c:layout>
              <c:showLegendKey val="0"/>
              <c:showVal val="1"/>
              <c:showCatName val="0"/>
              <c:showSerName val="0"/>
              <c:showPercent val="0"/>
              <c:showBubbleSize val="0"/>
            </c:dLbl>
            <c:dLbl>
              <c:idx val="3"/>
              <c:layout>
                <c:manualLayout>
                  <c:x val="-7.291419544763264E-2"/>
                  <c:y val="-6.2347383913589474E-2"/>
                </c:manualLayout>
              </c:layout>
              <c:showLegendKey val="0"/>
              <c:showVal val="1"/>
              <c:showCatName val="0"/>
              <c:showSerName val="0"/>
              <c:showPercent val="0"/>
              <c:showBubbleSize val="0"/>
            </c:dLbl>
            <c:dLbl>
              <c:idx val="5"/>
              <c:layout>
                <c:manualLayout>
                  <c:x val="-5.7289563887808419E-2"/>
                  <c:y val="-6.8582613229231204E-2"/>
                </c:manualLayout>
              </c:layout>
              <c:showLegendKey val="0"/>
              <c:showVal val="1"/>
              <c:showCatName val="0"/>
              <c:showSerName val="0"/>
              <c:showPercent val="0"/>
              <c:showBubbleSize val="0"/>
            </c:dLbl>
            <c:dLbl>
              <c:idx val="7"/>
              <c:layout>
                <c:manualLayout>
                  <c:x val="-6.2497706059427366E-2"/>
                  <c:y val="-8.728633747902525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Sheet2!$B$3:$J$3</c:f>
              <c:strCache>
                <c:ptCount val="9"/>
                <c:pt idx="0">
                  <c:v>H24.4</c:v>
                </c:pt>
                <c:pt idx="1">
                  <c:v>H24.10</c:v>
                </c:pt>
                <c:pt idx="2">
                  <c:v>H25.4</c:v>
                </c:pt>
                <c:pt idx="3">
                  <c:v>H25.10</c:v>
                </c:pt>
                <c:pt idx="4">
                  <c:v>H26.4</c:v>
                </c:pt>
                <c:pt idx="5">
                  <c:v>H26.10</c:v>
                </c:pt>
                <c:pt idx="6">
                  <c:v>H27.4</c:v>
                </c:pt>
                <c:pt idx="7">
                  <c:v>H27.10</c:v>
                </c:pt>
                <c:pt idx="8">
                  <c:v>H28.4</c:v>
                </c:pt>
              </c:strCache>
            </c:strRef>
          </c:cat>
          <c:val>
            <c:numRef>
              <c:f>Sheet2!$B$5:$J$5</c:f>
              <c:numCache>
                <c:formatCode>#,##0_);[Red]\(#,##0\)</c:formatCode>
                <c:ptCount val="9"/>
                <c:pt idx="1">
                  <c:v>25323</c:v>
                </c:pt>
                <c:pt idx="3">
                  <c:v>25143</c:v>
                </c:pt>
                <c:pt idx="5">
                  <c:v>26097</c:v>
                </c:pt>
                <c:pt idx="7">
                  <c:v>27991</c:v>
                </c:pt>
              </c:numCache>
            </c:numRef>
          </c:val>
          <c:smooth val="0"/>
        </c:ser>
        <c:dLbls>
          <c:showLegendKey val="0"/>
          <c:showVal val="0"/>
          <c:showCatName val="0"/>
          <c:showSerName val="0"/>
          <c:showPercent val="0"/>
          <c:showBubbleSize val="0"/>
        </c:dLbls>
        <c:marker val="1"/>
        <c:smooth val="0"/>
        <c:axId val="142600832"/>
        <c:axId val="142599296"/>
      </c:lineChart>
      <c:catAx>
        <c:axId val="142575488"/>
        <c:scaling>
          <c:orientation val="minMax"/>
        </c:scaling>
        <c:delete val="0"/>
        <c:axPos val="b"/>
        <c:majorTickMark val="out"/>
        <c:minorTickMark val="none"/>
        <c:tickLblPos val="nextTo"/>
        <c:crossAx val="142577024"/>
        <c:crosses val="autoZero"/>
        <c:auto val="1"/>
        <c:lblAlgn val="ctr"/>
        <c:lblOffset val="100"/>
        <c:noMultiLvlLbl val="0"/>
      </c:catAx>
      <c:valAx>
        <c:axId val="142577024"/>
        <c:scaling>
          <c:orientation val="minMax"/>
        </c:scaling>
        <c:delete val="0"/>
        <c:axPos val="l"/>
        <c:majorGridlines/>
        <c:numFmt formatCode="#,##0_ " sourceLinked="1"/>
        <c:majorTickMark val="out"/>
        <c:minorTickMark val="none"/>
        <c:tickLblPos val="nextTo"/>
        <c:crossAx val="142575488"/>
        <c:crosses val="autoZero"/>
        <c:crossBetween val="between"/>
      </c:valAx>
      <c:valAx>
        <c:axId val="142599296"/>
        <c:scaling>
          <c:orientation val="minMax"/>
          <c:max val="30000"/>
          <c:min val="15000"/>
        </c:scaling>
        <c:delete val="0"/>
        <c:axPos val="r"/>
        <c:numFmt formatCode="#,##0_);[Red]\(#,##0\)" sourceLinked="1"/>
        <c:majorTickMark val="out"/>
        <c:minorTickMark val="none"/>
        <c:tickLblPos val="nextTo"/>
        <c:crossAx val="142600832"/>
        <c:crosses val="max"/>
        <c:crossBetween val="between"/>
      </c:valAx>
      <c:catAx>
        <c:axId val="142600832"/>
        <c:scaling>
          <c:orientation val="minMax"/>
        </c:scaling>
        <c:delete val="1"/>
        <c:axPos val="b"/>
        <c:majorTickMark val="out"/>
        <c:minorTickMark val="none"/>
        <c:tickLblPos val="nextTo"/>
        <c:crossAx val="142599296"/>
        <c:crosses val="autoZero"/>
        <c:auto val="1"/>
        <c:lblAlgn val="ctr"/>
        <c:lblOffset val="100"/>
        <c:noMultiLvlLbl val="0"/>
      </c:catAx>
    </c:plotArea>
    <c:legend>
      <c:legendPos val="b"/>
      <c:layout>
        <c:manualLayout>
          <c:xMode val="edge"/>
          <c:yMode val="edge"/>
          <c:x val="0.22448917659887402"/>
          <c:y val="0.80645525947870056"/>
          <c:w val="0.54060515741404669"/>
          <c:h val="0.10985174528536219"/>
        </c:manualLayout>
      </c:layout>
      <c:overlay val="0"/>
    </c:legend>
    <c:plotVisOnly val="1"/>
    <c:dispBlanksAs val="span"/>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4313875631996981"/>
          <c:y val="5.1400492572648504E-2"/>
          <c:w val="0.72728269858586514"/>
          <c:h val="0.8326195683872849"/>
        </c:manualLayout>
      </c:layout>
      <c:lineChart>
        <c:grouping val="standard"/>
        <c:varyColors val="0"/>
        <c:ser>
          <c:idx val="0"/>
          <c:order val="0"/>
          <c:tx>
            <c:strRef>
              <c:f>Sheet1!$A$3</c:f>
              <c:strCache>
                <c:ptCount val="1"/>
                <c:pt idx="0">
                  <c:v>全国</c:v>
                </c:pt>
              </c:strCache>
            </c:strRef>
          </c:tx>
          <c:dLbls>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Sheet1!$B$2:$E$2</c:f>
              <c:strCache>
                <c:ptCount val="4"/>
                <c:pt idx="0">
                  <c:v>H24.4</c:v>
                </c:pt>
                <c:pt idx="1">
                  <c:v>H25.4</c:v>
                </c:pt>
                <c:pt idx="2">
                  <c:v>H26.4</c:v>
                </c:pt>
                <c:pt idx="3">
                  <c:v>H27.4</c:v>
                </c:pt>
              </c:strCache>
            </c:strRef>
          </c:cat>
          <c:val>
            <c:numRef>
              <c:f>Sheet1!$B$3:$E$3</c:f>
              <c:numCache>
                <c:formatCode>#,##0_);[Red]\(#,##0\)</c:formatCode>
                <c:ptCount val="4"/>
                <c:pt idx="0">
                  <c:v>24825</c:v>
                </c:pt>
                <c:pt idx="1">
                  <c:v>22741</c:v>
                </c:pt>
                <c:pt idx="2">
                  <c:v>21371</c:v>
                </c:pt>
                <c:pt idx="3">
                  <c:v>23167</c:v>
                </c:pt>
              </c:numCache>
            </c:numRef>
          </c:val>
          <c:smooth val="0"/>
        </c:ser>
        <c:dLbls>
          <c:showLegendKey val="0"/>
          <c:showVal val="0"/>
          <c:showCatName val="0"/>
          <c:showSerName val="0"/>
          <c:showPercent val="0"/>
          <c:showBubbleSize val="0"/>
        </c:dLbls>
        <c:marker val="1"/>
        <c:smooth val="0"/>
        <c:axId val="189026688"/>
        <c:axId val="189028224"/>
      </c:lineChart>
      <c:lineChart>
        <c:grouping val="standard"/>
        <c:varyColors val="0"/>
        <c:ser>
          <c:idx val="1"/>
          <c:order val="1"/>
          <c:tx>
            <c:strRef>
              <c:f>Sheet1!$A$4</c:f>
              <c:strCache>
                <c:ptCount val="1"/>
                <c:pt idx="0">
                  <c:v>大阪府</c:v>
                </c:pt>
              </c:strCache>
            </c:strRef>
          </c:tx>
          <c:dLbls>
            <c:spPr>
              <a:noFill/>
              <a:ln>
                <a:noFill/>
              </a:ln>
              <a:effectLst/>
            </c:spPr>
            <c:txPr>
              <a:bodyPr/>
              <a:lstStyle/>
              <a:p>
                <a:pPr>
                  <a:defRPr sz="105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Sheet1!$B$2:$E$2</c:f>
              <c:strCache>
                <c:ptCount val="4"/>
                <c:pt idx="0">
                  <c:v>H24.4</c:v>
                </c:pt>
                <c:pt idx="1">
                  <c:v>H25.4</c:v>
                </c:pt>
                <c:pt idx="2">
                  <c:v>H26.4</c:v>
                </c:pt>
                <c:pt idx="3">
                  <c:v>H27.4</c:v>
                </c:pt>
              </c:strCache>
            </c:strRef>
          </c:cat>
          <c:val>
            <c:numRef>
              <c:f>Sheet1!$B$4:$E$4</c:f>
              <c:numCache>
                <c:formatCode>#,##0</c:formatCode>
                <c:ptCount val="4"/>
                <c:pt idx="0">
                  <c:v>2050</c:v>
                </c:pt>
                <c:pt idx="1">
                  <c:v>1390</c:v>
                </c:pt>
                <c:pt idx="2">
                  <c:v>1124</c:v>
                </c:pt>
                <c:pt idx="3">
                  <c:v>1365</c:v>
                </c:pt>
              </c:numCache>
            </c:numRef>
          </c:val>
          <c:smooth val="0"/>
        </c:ser>
        <c:dLbls>
          <c:showLegendKey val="0"/>
          <c:showVal val="0"/>
          <c:showCatName val="0"/>
          <c:showSerName val="0"/>
          <c:showPercent val="0"/>
          <c:showBubbleSize val="0"/>
        </c:dLbls>
        <c:marker val="1"/>
        <c:smooth val="0"/>
        <c:axId val="189032320"/>
        <c:axId val="189030400"/>
      </c:lineChart>
      <c:catAx>
        <c:axId val="189026688"/>
        <c:scaling>
          <c:orientation val="minMax"/>
        </c:scaling>
        <c:delete val="0"/>
        <c:axPos val="b"/>
        <c:numFmt formatCode="General" sourceLinked="0"/>
        <c:majorTickMark val="out"/>
        <c:minorTickMark val="none"/>
        <c:tickLblPos val="nextTo"/>
        <c:crossAx val="189028224"/>
        <c:crosses val="autoZero"/>
        <c:auto val="1"/>
        <c:lblAlgn val="ctr"/>
        <c:lblOffset val="100"/>
        <c:noMultiLvlLbl val="0"/>
      </c:catAx>
      <c:valAx>
        <c:axId val="189028224"/>
        <c:scaling>
          <c:orientation val="minMax"/>
          <c:max val="26000"/>
          <c:min val="14000"/>
        </c:scaling>
        <c:delete val="0"/>
        <c:axPos val="l"/>
        <c:majorGridlines/>
        <c:title>
          <c:tx>
            <c:rich>
              <a:bodyPr rot="0" vert="wordArtVertRtl"/>
              <a:lstStyle/>
              <a:p>
                <a:pPr>
                  <a:defRPr b="0"/>
                </a:pPr>
                <a:r>
                  <a:rPr lang="ja-JP" altLang="en-US" b="0"/>
                  <a:t>全国待機児童数</a:t>
                </a:r>
                <a:r>
                  <a:rPr lang="en-US" altLang="ja-JP" b="0"/>
                  <a:t>(</a:t>
                </a:r>
                <a:r>
                  <a:rPr lang="ja-JP" altLang="en-US" b="0"/>
                  <a:t>人</a:t>
                </a:r>
                <a:r>
                  <a:rPr lang="en-US" altLang="ja-JP" b="0"/>
                  <a:t>)</a:t>
                </a:r>
              </a:p>
            </c:rich>
          </c:tx>
          <c:layout>
            <c:manualLayout>
              <c:xMode val="edge"/>
              <c:yMode val="edge"/>
              <c:x val="0"/>
              <c:y val="0.16085896082675877"/>
            </c:manualLayout>
          </c:layout>
          <c:overlay val="0"/>
        </c:title>
        <c:numFmt formatCode="#,##0_);[Red]\(#,##0\)" sourceLinked="1"/>
        <c:majorTickMark val="out"/>
        <c:minorTickMark val="none"/>
        <c:tickLblPos val="nextTo"/>
        <c:txPr>
          <a:bodyPr/>
          <a:lstStyle/>
          <a:p>
            <a:pPr>
              <a:defRPr sz="900"/>
            </a:pPr>
            <a:endParaRPr lang="ja-JP"/>
          </a:p>
        </c:txPr>
        <c:crossAx val="189026688"/>
        <c:crosses val="autoZero"/>
        <c:crossBetween val="between"/>
      </c:valAx>
      <c:valAx>
        <c:axId val="189030400"/>
        <c:scaling>
          <c:orientation val="minMax"/>
          <c:max val="2500"/>
          <c:min val="500"/>
        </c:scaling>
        <c:delete val="0"/>
        <c:axPos val="r"/>
        <c:title>
          <c:tx>
            <c:rich>
              <a:bodyPr rot="0" vert="wordArtVertRtl"/>
              <a:lstStyle/>
              <a:p>
                <a:pPr>
                  <a:defRPr b="0"/>
                </a:pPr>
                <a:r>
                  <a:rPr lang="ja-JP" altLang="en-US" b="0"/>
                  <a:t>大阪府待機児童数</a:t>
                </a:r>
                <a:r>
                  <a:rPr lang="en-US" altLang="ja-JP" b="0"/>
                  <a:t>(</a:t>
                </a:r>
                <a:r>
                  <a:rPr lang="ja-JP" altLang="en-US" b="0"/>
                  <a:t>人</a:t>
                </a:r>
                <a:r>
                  <a:rPr lang="en-US" altLang="ja-JP" b="0"/>
                  <a:t>)</a:t>
                </a:r>
                <a:endParaRPr lang="ja-JP" altLang="en-US" b="0"/>
              </a:p>
            </c:rich>
          </c:tx>
          <c:layout>
            <c:manualLayout>
              <c:xMode val="edge"/>
              <c:yMode val="edge"/>
              <c:x val="0.94390588869642855"/>
              <c:y val="0.10111693531555063"/>
            </c:manualLayout>
          </c:layout>
          <c:overlay val="0"/>
        </c:title>
        <c:numFmt formatCode="#,##0" sourceLinked="1"/>
        <c:majorTickMark val="out"/>
        <c:minorTickMark val="none"/>
        <c:tickLblPos val="nextTo"/>
        <c:txPr>
          <a:bodyPr/>
          <a:lstStyle/>
          <a:p>
            <a:pPr>
              <a:defRPr sz="900"/>
            </a:pPr>
            <a:endParaRPr lang="ja-JP"/>
          </a:p>
        </c:txPr>
        <c:crossAx val="189032320"/>
        <c:crosses val="max"/>
        <c:crossBetween val="between"/>
        <c:majorUnit val="500"/>
      </c:valAx>
      <c:catAx>
        <c:axId val="189032320"/>
        <c:scaling>
          <c:orientation val="minMax"/>
        </c:scaling>
        <c:delete val="1"/>
        <c:axPos val="b"/>
        <c:numFmt formatCode="General" sourceLinked="1"/>
        <c:majorTickMark val="out"/>
        <c:minorTickMark val="none"/>
        <c:tickLblPos val="nextTo"/>
        <c:crossAx val="189030400"/>
        <c:crosses val="autoZero"/>
        <c:auto val="1"/>
        <c:lblAlgn val="ctr"/>
        <c:lblOffset val="100"/>
        <c:noMultiLvlLbl val="0"/>
      </c:catAx>
    </c:plotArea>
    <c:legend>
      <c:legendPos val="r"/>
      <c:layout>
        <c:manualLayout>
          <c:xMode val="edge"/>
          <c:yMode val="edge"/>
          <c:x val="0.64595860232290125"/>
          <c:y val="0.70415864099246039"/>
          <c:w val="0.20555555555555555"/>
          <c:h val="0.16743438320209975"/>
        </c:manualLayout>
      </c:layout>
      <c:overlay val="0"/>
      <c:spPr>
        <a:solidFill>
          <a:schemeClr val="bg1"/>
        </a:solidFill>
        <a:ln>
          <a:solidFill>
            <a:schemeClr val="accent1"/>
          </a:solidFill>
        </a:ln>
      </c:sp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BE91E-C6C6-4584-A25F-741169A05CB1}" type="doc">
      <dgm:prSet loTypeId="urn:microsoft.com/office/officeart/2005/8/layout/hChevron3" loCatId="process" qsTypeId="urn:microsoft.com/office/officeart/2005/8/quickstyle/simple1" qsCatId="simple" csTypeId="urn:microsoft.com/office/officeart/2005/8/colors/accent1_2" csCatId="accent1" phldr="1"/>
      <dgm:spPr/>
    </dgm:pt>
    <dgm:pt modelId="{5311CAD5-C8C1-4596-8FB2-4FB154E31CB1}">
      <dgm:prSet phldrT="[テキスト]" custT="1"/>
      <dgm:spPr/>
      <dgm:t>
        <a:bodyPr/>
        <a:lstStyle/>
        <a:p>
          <a:r>
            <a:rPr kumimoji="1" lang="ja-JP" altLang="en-US" sz="900" b="1" dirty="0" smtClean="0"/>
            <a:t>保育支援員研修</a:t>
          </a:r>
          <a:endParaRPr kumimoji="1" lang="en-US" altLang="ja-JP" sz="900" b="1" dirty="0" smtClean="0"/>
        </a:p>
        <a:p>
          <a:r>
            <a:rPr kumimoji="1" lang="ja-JP" altLang="en-US" sz="900" b="1" dirty="0" smtClean="0"/>
            <a:t>（講義）</a:t>
          </a:r>
          <a:endParaRPr kumimoji="1" lang="ja-JP" altLang="en-US" sz="900" b="1" dirty="0"/>
        </a:p>
      </dgm:t>
    </dgm:pt>
    <dgm:pt modelId="{9352DA71-5602-46A0-A228-4BC2EC65BE46}" type="parTrans" cxnId="{6531908C-247D-4121-8034-7AF653D62A17}">
      <dgm:prSet/>
      <dgm:spPr/>
      <dgm:t>
        <a:bodyPr/>
        <a:lstStyle/>
        <a:p>
          <a:endParaRPr kumimoji="1" lang="ja-JP" altLang="en-US"/>
        </a:p>
      </dgm:t>
    </dgm:pt>
    <dgm:pt modelId="{5AA14714-61FE-4737-8F2A-428F0111E88D}" type="sibTrans" cxnId="{6531908C-247D-4121-8034-7AF653D62A17}">
      <dgm:prSet/>
      <dgm:spPr/>
      <dgm:t>
        <a:bodyPr/>
        <a:lstStyle/>
        <a:p>
          <a:endParaRPr kumimoji="1" lang="ja-JP" altLang="en-US"/>
        </a:p>
      </dgm:t>
    </dgm:pt>
    <dgm:pt modelId="{456C4450-7280-4422-A55E-4E71AF554EC6}">
      <dgm:prSet phldrT="[テキスト]" custT="1"/>
      <dgm:spPr/>
      <dgm:t>
        <a:bodyPr/>
        <a:lstStyle/>
        <a:p>
          <a:r>
            <a:rPr kumimoji="1" lang="ja-JP" altLang="en-US" sz="900" b="1" dirty="0" smtClean="0"/>
            <a:t>検定</a:t>
          </a:r>
          <a:endParaRPr kumimoji="1" lang="en-US" altLang="ja-JP" sz="900" b="1" dirty="0" smtClean="0"/>
        </a:p>
        <a:p>
          <a:r>
            <a:rPr kumimoji="1" lang="ja-JP" altLang="en-US" sz="700" b="1" dirty="0" smtClean="0"/>
            <a:t>（理解度テスト）</a:t>
          </a:r>
          <a:endParaRPr kumimoji="1" lang="ja-JP" altLang="en-US" sz="700" b="1" dirty="0"/>
        </a:p>
      </dgm:t>
    </dgm:pt>
    <dgm:pt modelId="{937B2DE7-C24B-4F40-BD26-144C209958C4}" type="parTrans" cxnId="{5F58A49F-63CC-4795-9C2A-6303F0960BA2}">
      <dgm:prSet/>
      <dgm:spPr/>
      <dgm:t>
        <a:bodyPr/>
        <a:lstStyle/>
        <a:p>
          <a:endParaRPr kumimoji="1" lang="ja-JP" altLang="en-US"/>
        </a:p>
      </dgm:t>
    </dgm:pt>
    <dgm:pt modelId="{7CE5C4FA-4426-4EED-AE78-C63FBCA2C567}" type="sibTrans" cxnId="{5F58A49F-63CC-4795-9C2A-6303F0960BA2}">
      <dgm:prSet/>
      <dgm:spPr/>
      <dgm:t>
        <a:bodyPr/>
        <a:lstStyle/>
        <a:p>
          <a:endParaRPr kumimoji="1" lang="ja-JP" altLang="en-US"/>
        </a:p>
      </dgm:t>
    </dgm:pt>
    <dgm:pt modelId="{C07AE94C-4F08-4BC0-8399-0E17C1444116}">
      <dgm:prSet phldrT="[テキスト]" custT="1"/>
      <dgm:spPr/>
      <dgm:t>
        <a:bodyPr/>
        <a:lstStyle/>
        <a:p>
          <a:r>
            <a:rPr kumimoji="1" lang="ja-JP" altLang="en-US" sz="900" b="1" dirty="0" smtClean="0"/>
            <a:t>職場での</a:t>
          </a:r>
          <a:r>
            <a:rPr kumimoji="1" lang="en-US" altLang="ja-JP" sz="900" b="1" dirty="0" smtClean="0"/>
            <a:t>OJT</a:t>
          </a:r>
          <a:endParaRPr kumimoji="1" lang="ja-JP" altLang="en-US" sz="900" b="1" dirty="0"/>
        </a:p>
      </dgm:t>
    </dgm:pt>
    <dgm:pt modelId="{F37F7BC9-31D3-434A-9AFE-D725761CCDE2}" type="parTrans" cxnId="{1A28CBBF-2304-40A0-8367-336522E879C4}">
      <dgm:prSet/>
      <dgm:spPr/>
      <dgm:t>
        <a:bodyPr/>
        <a:lstStyle/>
        <a:p>
          <a:endParaRPr kumimoji="1" lang="ja-JP" altLang="en-US"/>
        </a:p>
      </dgm:t>
    </dgm:pt>
    <dgm:pt modelId="{57216686-8542-4B4D-B954-4561F697B666}" type="sibTrans" cxnId="{1A28CBBF-2304-40A0-8367-336522E879C4}">
      <dgm:prSet/>
      <dgm:spPr/>
      <dgm:t>
        <a:bodyPr/>
        <a:lstStyle/>
        <a:p>
          <a:endParaRPr kumimoji="1" lang="ja-JP" altLang="en-US"/>
        </a:p>
      </dgm:t>
    </dgm:pt>
    <dgm:pt modelId="{97E27114-F21D-4643-9A5C-F05265B4AF81}" type="pres">
      <dgm:prSet presAssocID="{5A0BE91E-C6C6-4584-A25F-741169A05CB1}" presName="Name0" presStyleCnt="0">
        <dgm:presLayoutVars>
          <dgm:dir/>
          <dgm:resizeHandles val="exact"/>
        </dgm:presLayoutVars>
      </dgm:prSet>
      <dgm:spPr/>
    </dgm:pt>
    <dgm:pt modelId="{FBCF48BD-5213-4B27-A4DE-AC313D47E5DA}" type="pres">
      <dgm:prSet presAssocID="{5311CAD5-C8C1-4596-8FB2-4FB154E31CB1}" presName="parTxOnly" presStyleLbl="node1" presStyleIdx="0" presStyleCnt="3">
        <dgm:presLayoutVars>
          <dgm:bulletEnabled val="1"/>
        </dgm:presLayoutVars>
      </dgm:prSet>
      <dgm:spPr/>
      <dgm:t>
        <a:bodyPr/>
        <a:lstStyle/>
        <a:p>
          <a:endParaRPr kumimoji="1" lang="ja-JP" altLang="en-US"/>
        </a:p>
      </dgm:t>
    </dgm:pt>
    <dgm:pt modelId="{9B1041C6-3F38-490E-A809-53795D03D184}" type="pres">
      <dgm:prSet presAssocID="{5AA14714-61FE-4737-8F2A-428F0111E88D}" presName="parSpace" presStyleCnt="0"/>
      <dgm:spPr/>
    </dgm:pt>
    <dgm:pt modelId="{C9B11293-89E2-491E-B71E-EF17EA03C479}" type="pres">
      <dgm:prSet presAssocID="{C07AE94C-4F08-4BC0-8399-0E17C1444116}" presName="parTxOnly" presStyleLbl="node1" presStyleIdx="1" presStyleCnt="3">
        <dgm:presLayoutVars>
          <dgm:bulletEnabled val="1"/>
        </dgm:presLayoutVars>
      </dgm:prSet>
      <dgm:spPr/>
      <dgm:t>
        <a:bodyPr/>
        <a:lstStyle/>
        <a:p>
          <a:endParaRPr kumimoji="1" lang="ja-JP" altLang="en-US"/>
        </a:p>
      </dgm:t>
    </dgm:pt>
    <dgm:pt modelId="{C5CC5FA6-59E2-40B1-95A6-86A51C0834B5}" type="pres">
      <dgm:prSet presAssocID="{57216686-8542-4B4D-B954-4561F697B666}" presName="parSpace" presStyleCnt="0"/>
      <dgm:spPr/>
    </dgm:pt>
    <dgm:pt modelId="{7073C62F-4F9C-4D57-BFA5-43A8A3559D7A}" type="pres">
      <dgm:prSet presAssocID="{456C4450-7280-4422-A55E-4E71AF554EC6}" presName="parTxOnly" presStyleLbl="node1" presStyleIdx="2" presStyleCnt="3">
        <dgm:presLayoutVars>
          <dgm:bulletEnabled val="1"/>
        </dgm:presLayoutVars>
      </dgm:prSet>
      <dgm:spPr/>
      <dgm:t>
        <a:bodyPr/>
        <a:lstStyle/>
        <a:p>
          <a:endParaRPr kumimoji="1" lang="ja-JP" altLang="en-US"/>
        </a:p>
      </dgm:t>
    </dgm:pt>
  </dgm:ptLst>
  <dgm:cxnLst>
    <dgm:cxn modelId="{F2CB164C-B03B-42CF-AAF0-E35EF5DDA55D}" type="presOf" srcId="{456C4450-7280-4422-A55E-4E71AF554EC6}" destId="{7073C62F-4F9C-4D57-BFA5-43A8A3559D7A}" srcOrd="0" destOrd="0" presId="urn:microsoft.com/office/officeart/2005/8/layout/hChevron3"/>
    <dgm:cxn modelId="{5F58A49F-63CC-4795-9C2A-6303F0960BA2}" srcId="{5A0BE91E-C6C6-4584-A25F-741169A05CB1}" destId="{456C4450-7280-4422-A55E-4E71AF554EC6}" srcOrd="2" destOrd="0" parTransId="{937B2DE7-C24B-4F40-BD26-144C209958C4}" sibTransId="{7CE5C4FA-4426-4EED-AE78-C63FBCA2C567}"/>
    <dgm:cxn modelId="{81DDA2AF-6B89-4243-8E81-7BDE598111E6}" type="presOf" srcId="{C07AE94C-4F08-4BC0-8399-0E17C1444116}" destId="{C9B11293-89E2-491E-B71E-EF17EA03C479}" srcOrd="0" destOrd="0" presId="urn:microsoft.com/office/officeart/2005/8/layout/hChevron3"/>
    <dgm:cxn modelId="{6C51FECF-38AD-4239-BED4-CB563B093698}" type="presOf" srcId="{5311CAD5-C8C1-4596-8FB2-4FB154E31CB1}" destId="{FBCF48BD-5213-4B27-A4DE-AC313D47E5DA}" srcOrd="0" destOrd="0" presId="urn:microsoft.com/office/officeart/2005/8/layout/hChevron3"/>
    <dgm:cxn modelId="{E37CB6E3-6339-43B2-A89F-FB4BD7B28CAF}" type="presOf" srcId="{5A0BE91E-C6C6-4584-A25F-741169A05CB1}" destId="{97E27114-F21D-4643-9A5C-F05265B4AF81}" srcOrd="0" destOrd="0" presId="urn:microsoft.com/office/officeart/2005/8/layout/hChevron3"/>
    <dgm:cxn modelId="{1A28CBBF-2304-40A0-8367-336522E879C4}" srcId="{5A0BE91E-C6C6-4584-A25F-741169A05CB1}" destId="{C07AE94C-4F08-4BC0-8399-0E17C1444116}" srcOrd="1" destOrd="0" parTransId="{F37F7BC9-31D3-434A-9AFE-D725761CCDE2}" sibTransId="{57216686-8542-4B4D-B954-4561F697B666}"/>
    <dgm:cxn modelId="{6531908C-247D-4121-8034-7AF653D62A17}" srcId="{5A0BE91E-C6C6-4584-A25F-741169A05CB1}" destId="{5311CAD5-C8C1-4596-8FB2-4FB154E31CB1}" srcOrd="0" destOrd="0" parTransId="{9352DA71-5602-46A0-A228-4BC2EC65BE46}" sibTransId="{5AA14714-61FE-4737-8F2A-428F0111E88D}"/>
    <dgm:cxn modelId="{1220D570-CF0C-45C4-87C2-9DC0149F1F31}" type="presParOf" srcId="{97E27114-F21D-4643-9A5C-F05265B4AF81}" destId="{FBCF48BD-5213-4B27-A4DE-AC313D47E5DA}" srcOrd="0" destOrd="0" presId="urn:microsoft.com/office/officeart/2005/8/layout/hChevron3"/>
    <dgm:cxn modelId="{3BAFD213-747D-4BDF-B52A-872495BB561F}" type="presParOf" srcId="{97E27114-F21D-4643-9A5C-F05265B4AF81}" destId="{9B1041C6-3F38-490E-A809-53795D03D184}" srcOrd="1" destOrd="0" presId="urn:microsoft.com/office/officeart/2005/8/layout/hChevron3"/>
    <dgm:cxn modelId="{67CB2CE7-FF8F-4498-982E-5CBC25886B6A}" type="presParOf" srcId="{97E27114-F21D-4643-9A5C-F05265B4AF81}" destId="{C9B11293-89E2-491E-B71E-EF17EA03C479}" srcOrd="2" destOrd="0" presId="urn:microsoft.com/office/officeart/2005/8/layout/hChevron3"/>
    <dgm:cxn modelId="{C8DC39C8-DF8A-4289-9995-EF42EBFE8AB7}" type="presParOf" srcId="{97E27114-F21D-4643-9A5C-F05265B4AF81}" destId="{C5CC5FA6-59E2-40B1-95A6-86A51C0834B5}" srcOrd="3" destOrd="0" presId="urn:microsoft.com/office/officeart/2005/8/layout/hChevron3"/>
    <dgm:cxn modelId="{1AE44E04-208C-443C-BEA8-2F4CADB82DBF}" type="presParOf" srcId="{97E27114-F21D-4643-9A5C-F05265B4AF81}" destId="{7073C62F-4F9C-4D57-BFA5-43A8A3559D7A}"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C8B46-7965-4FEB-8655-52C6EFE75D06}" type="doc">
      <dgm:prSet loTypeId="urn:microsoft.com/office/officeart/2005/8/layout/pyramid1" loCatId="pyramid" qsTypeId="urn:microsoft.com/office/officeart/2005/8/quickstyle/simple1" qsCatId="simple" csTypeId="urn:microsoft.com/office/officeart/2005/8/colors/accent1_2" csCatId="accent1" phldr="1"/>
      <dgm:spPr/>
    </dgm:pt>
    <dgm:pt modelId="{A3814E78-C7E6-4B47-9BD1-CE8170370D0A}">
      <dgm:prSet phldrT="[テキスト]" custT="1"/>
      <dgm:spPr/>
      <dgm:t>
        <a:bodyPr/>
        <a:lstStyle/>
        <a:p>
          <a:endParaRPr kumimoji="1" lang="en-US" altLang="ja-JP" sz="1800" dirty="0" smtClean="0">
            <a:solidFill>
              <a:schemeClr val="bg1"/>
            </a:solidFill>
          </a:endParaRPr>
        </a:p>
        <a:p>
          <a:r>
            <a:rPr kumimoji="1" lang="ja-JP" altLang="en-US" sz="1800" dirty="0" smtClean="0">
              <a:solidFill>
                <a:schemeClr val="bg1"/>
              </a:solidFill>
            </a:rPr>
            <a:t>施設長</a:t>
          </a:r>
          <a:endParaRPr kumimoji="1" lang="ja-JP" altLang="en-US" sz="1800" dirty="0">
            <a:solidFill>
              <a:schemeClr val="bg1"/>
            </a:solidFill>
          </a:endParaRPr>
        </a:p>
      </dgm:t>
    </dgm:pt>
    <dgm:pt modelId="{67CB0AB4-3A9C-4143-935F-8D5C8B7DD39F}" type="parTrans" cxnId="{03530F11-AA86-4989-8164-BC32B14EAD97}">
      <dgm:prSet/>
      <dgm:spPr/>
      <dgm:t>
        <a:bodyPr/>
        <a:lstStyle/>
        <a:p>
          <a:endParaRPr kumimoji="1" lang="ja-JP" altLang="en-US"/>
        </a:p>
      </dgm:t>
    </dgm:pt>
    <dgm:pt modelId="{64996514-23FB-4A7E-97F1-2A74E8A8E8DC}" type="sibTrans" cxnId="{03530F11-AA86-4989-8164-BC32B14EAD97}">
      <dgm:prSet/>
      <dgm:spPr/>
      <dgm:t>
        <a:bodyPr/>
        <a:lstStyle/>
        <a:p>
          <a:endParaRPr kumimoji="1" lang="ja-JP" altLang="en-US"/>
        </a:p>
      </dgm:t>
    </dgm:pt>
    <dgm:pt modelId="{432201C7-D4E3-402C-8132-AB8787E820B0}">
      <dgm:prSet phldrT="[テキスト]" custT="1"/>
      <dgm:spPr/>
      <dgm:t>
        <a:bodyPr/>
        <a:lstStyle/>
        <a:p>
          <a:r>
            <a:rPr kumimoji="1" lang="ja-JP" altLang="en-US" sz="1600" dirty="0" smtClean="0">
              <a:solidFill>
                <a:schemeClr val="bg1"/>
              </a:solidFill>
            </a:rPr>
            <a:t>主任保育士</a:t>
          </a:r>
          <a:endParaRPr kumimoji="1" lang="ja-JP" altLang="en-US" sz="1600" dirty="0">
            <a:solidFill>
              <a:schemeClr val="bg1"/>
            </a:solidFill>
          </a:endParaRPr>
        </a:p>
      </dgm:t>
    </dgm:pt>
    <dgm:pt modelId="{5B490471-C0C0-43BF-A396-2F1034C49268}" type="parTrans" cxnId="{AAFAA653-EC2F-4E72-98E3-4F428F2AEAD2}">
      <dgm:prSet/>
      <dgm:spPr/>
      <dgm:t>
        <a:bodyPr/>
        <a:lstStyle/>
        <a:p>
          <a:endParaRPr kumimoji="1" lang="ja-JP" altLang="en-US"/>
        </a:p>
      </dgm:t>
    </dgm:pt>
    <dgm:pt modelId="{547423B5-89B4-4520-9925-5AB9739994A6}" type="sibTrans" cxnId="{AAFAA653-EC2F-4E72-98E3-4F428F2AEAD2}">
      <dgm:prSet/>
      <dgm:spPr/>
      <dgm:t>
        <a:bodyPr/>
        <a:lstStyle/>
        <a:p>
          <a:endParaRPr kumimoji="1" lang="ja-JP" altLang="en-US"/>
        </a:p>
      </dgm:t>
    </dgm:pt>
    <dgm:pt modelId="{A84462FD-0543-4AF0-AF3A-3EBE54BDFCE5}">
      <dgm:prSet phldrT="[テキスト]" custT="1"/>
      <dgm:spPr>
        <a:solidFill>
          <a:srgbClr val="FF66FF"/>
        </a:solidFill>
      </dgm:spPr>
      <dgm:t>
        <a:bodyPr/>
        <a:lstStyle/>
        <a:p>
          <a:endParaRPr kumimoji="1" lang="ja-JP" altLang="en-US" sz="1800" dirty="0">
            <a:solidFill>
              <a:schemeClr val="bg1"/>
            </a:solidFill>
          </a:endParaRPr>
        </a:p>
      </dgm:t>
    </dgm:pt>
    <dgm:pt modelId="{A7137F20-AB74-450F-B931-D157FAE503F4}" type="parTrans" cxnId="{2C803926-FEBD-45F2-AD66-5F2A2C6F9007}">
      <dgm:prSet/>
      <dgm:spPr/>
      <dgm:t>
        <a:bodyPr/>
        <a:lstStyle/>
        <a:p>
          <a:endParaRPr kumimoji="1" lang="ja-JP" altLang="en-US"/>
        </a:p>
      </dgm:t>
    </dgm:pt>
    <dgm:pt modelId="{1E22C62C-AF27-4C69-9700-7357D894995D}" type="sibTrans" cxnId="{2C803926-FEBD-45F2-AD66-5F2A2C6F9007}">
      <dgm:prSet/>
      <dgm:spPr/>
      <dgm:t>
        <a:bodyPr/>
        <a:lstStyle/>
        <a:p>
          <a:endParaRPr kumimoji="1" lang="ja-JP" altLang="en-US"/>
        </a:p>
      </dgm:t>
    </dgm:pt>
    <dgm:pt modelId="{872C96BD-1AFA-46C0-9D95-0F752465BD53}" type="pres">
      <dgm:prSet presAssocID="{1F4C8B46-7965-4FEB-8655-52C6EFE75D06}" presName="Name0" presStyleCnt="0">
        <dgm:presLayoutVars>
          <dgm:dir/>
          <dgm:animLvl val="lvl"/>
          <dgm:resizeHandles val="exact"/>
        </dgm:presLayoutVars>
      </dgm:prSet>
      <dgm:spPr/>
    </dgm:pt>
    <dgm:pt modelId="{93CAD7F2-C058-48A9-9DD2-9260F3336FB0}" type="pres">
      <dgm:prSet presAssocID="{A3814E78-C7E6-4B47-9BD1-CE8170370D0A}" presName="Name8" presStyleCnt="0"/>
      <dgm:spPr/>
    </dgm:pt>
    <dgm:pt modelId="{F414B877-B359-4470-9F63-6D1297DB0526}" type="pres">
      <dgm:prSet presAssocID="{A3814E78-C7E6-4B47-9BD1-CE8170370D0A}" presName="level" presStyleLbl="node1" presStyleIdx="0" presStyleCnt="3" custScaleY="54448">
        <dgm:presLayoutVars>
          <dgm:chMax val="1"/>
          <dgm:bulletEnabled val="1"/>
        </dgm:presLayoutVars>
      </dgm:prSet>
      <dgm:spPr/>
      <dgm:t>
        <a:bodyPr/>
        <a:lstStyle/>
        <a:p>
          <a:endParaRPr kumimoji="1" lang="ja-JP" altLang="en-US"/>
        </a:p>
      </dgm:t>
    </dgm:pt>
    <dgm:pt modelId="{2413BE0F-6105-4192-B2BA-9CC9996BCEDA}" type="pres">
      <dgm:prSet presAssocID="{A3814E78-C7E6-4B47-9BD1-CE8170370D0A}" presName="levelTx" presStyleLbl="revTx" presStyleIdx="0" presStyleCnt="0">
        <dgm:presLayoutVars>
          <dgm:chMax val="1"/>
          <dgm:bulletEnabled val="1"/>
        </dgm:presLayoutVars>
      </dgm:prSet>
      <dgm:spPr/>
      <dgm:t>
        <a:bodyPr/>
        <a:lstStyle/>
        <a:p>
          <a:endParaRPr kumimoji="1" lang="ja-JP" altLang="en-US"/>
        </a:p>
      </dgm:t>
    </dgm:pt>
    <dgm:pt modelId="{F1E957DA-1527-4A26-8C2B-99FEF87520FB}" type="pres">
      <dgm:prSet presAssocID="{432201C7-D4E3-402C-8132-AB8787E820B0}" presName="Name8" presStyleCnt="0"/>
      <dgm:spPr/>
    </dgm:pt>
    <dgm:pt modelId="{4BD4E2F5-A2DA-45B5-92C4-7851754E4699}" type="pres">
      <dgm:prSet presAssocID="{432201C7-D4E3-402C-8132-AB8787E820B0}" presName="level" presStyleLbl="node1" presStyleIdx="1" presStyleCnt="3" custScaleX="98075" custScaleY="32740" custLinFactNeighborX="-392" custLinFactNeighborY="-973">
        <dgm:presLayoutVars>
          <dgm:chMax val="1"/>
          <dgm:bulletEnabled val="1"/>
        </dgm:presLayoutVars>
      </dgm:prSet>
      <dgm:spPr/>
      <dgm:t>
        <a:bodyPr/>
        <a:lstStyle/>
        <a:p>
          <a:endParaRPr kumimoji="1" lang="ja-JP" altLang="en-US"/>
        </a:p>
      </dgm:t>
    </dgm:pt>
    <dgm:pt modelId="{FEFD9FED-0B75-4F6A-B517-12E39D80F3E2}" type="pres">
      <dgm:prSet presAssocID="{432201C7-D4E3-402C-8132-AB8787E820B0}" presName="levelTx" presStyleLbl="revTx" presStyleIdx="0" presStyleCnt="0">
        <dgm:presLayoutVars>
          <dgm:chMax val="1"/>
          <dgm:bulletEnabled val="1"/>
        </dgm:presLayoutVars>
      </dgm:prSet>
      <dgm:spPr/>
      <dgm:t>
        <a:bodyPr/>
        <a:lstStyle/>
        <a:p>
          <a:endParaRPr kumimoji="1" lang="ja-JP" altLang="en-US"/>
        </a:p>
      </dgm:t>
    </dgm:pt>
    <dgm:pt modelId="{329A30A4-09DE-4675-A6E5-7C9116F20929}" type="pres">
      <dgm:prSet presAssocID="{A84462FD-0543-4AF0-AF3A-3EBE54BDFCE5}" presName="Name8" presStyleCnt="0"/>
      <dgm:spPr/>
    </dgm:pt>
    <dgm:pt modelId="{D1D89A59-07D3-4114-AB2A-D5862A9ED574}" type="pres">
      <dgm:prSet presAssocID="{A84462FD-0543-4AF0-AF3A-3EBE54BDFCE5}" presName="level" presStyleLbl="node1" presStyleIdx="2" presStyleCnt="3" custLinFactNeighborX="127" custLinFactNeighborY="1611">
        <dgm:presLayoutVars>
          <dgm:chMax val="1"/>
          <dgm:bulletEnabled val="1"/>
        </dgm:presLayoutVars>
      </dgm:prSet>
      <dgm:spPr/>
      <dgm:t>
        <a:bodyPr/>
        <a:lstStyle/>
        <a:p>
          <a:endParaRPr kumimoji="1" lang="ja-JP" altLang="en-US"/>
        </a:p>
      </dgm:t>
    </dgm:pt>
    <dgm:pt modelId="{D5E54849-FF25-4F2A-8876-773691911028}" type="pres">
      <dgm:prSet presAssocID="{A84462FD-0543-4AF0-AF3A-3EBE54BDFCE5}" presName="levelTx" presStyleLbl="revTx" presStyleIdx="0" presStyleCnt="0">
        <dgm:presLayoutVars>
          <dgm:chMax val="1"/>
          <dgm:bulletEnabled val="1"/>
        </dgm:presLayoutVars>
      </dgm:prSet>
      <dgm:spPr/>
      <dgm:t>
        <a:bodyPr/>
        <a:lstStyle/>
        <a:p>
          <a:endParaRPr kumimoji="1" lang="ja-JP" altLang="en-US"/>
        </a:p>
      </dgm:t>
    </dgm:pt>
  </dgm:ptLst>
  <dgm:cxnLst>
    <dgm:cxn modelId="{AAFAA653-EC2F-4E72-98E3-4F428F2AEAD2}" srcId="{1F4C8B46-7965-4FEB-8655-52C6EFE75D06}" destId="{432201C7-D4E3-402C-8132-AB8787E820B0}" srcOrd="1" destOrd="0" parTransId="{5B490471-C0C0-43BF-A396-2F1034C49268}" sibTransId="{547423B5-89B4-4520-9925-5AB9739994A6}"/>
    <dgm:cxn modelId="{C43DD3FB-1AD4-46FB-B319-8309427F9E85}" type="presOf" srcId="{432201C7-D4E3-402C-8132-AB8787E820B0}" destId="{4BD4E2F5-A2DA-45B5-92C4-7851754E4699}" srcOrd="0" destOrd="0" presId="urn:microsoft.com/office/officeart/2005/8/layout/pyramid1"/>
    <dgm:cxn modelId="{43FADA91-2027-494A-B021-6D560AB68AC6}" type="presOf" srcId="{432201C7-D4E3-402C-8132-AB8787E820B0}" destId="{FEFD9FED-0B75-4F6A-B517-12E39D80F3E2}" srcOrd="1" destOrd="0" presId="urn:microsoft.com/office/officeart/2005/8/layout/pyramid1"/>
    <dgm:cxn modelId="{B742F712-3DC4-4DB6-95FB-D6F8EB1B7747}" type="presOf" srcId="{A84462FD-0543-4AF0-AF3A-3EBE54BDFCE5}" destId="{D1D89A59-07D3-4114-AB2A-D5862A9ED574}" srcOrd="0" destOrd="0" presId="urn:microsoft.com/office/officeart/2005/8/layout/pyramid1"/>
    <dgm:cxn modelId="{2ECA28D1-7E9E-4C2F-8611-DA16F1FC1F3F}" type="presOf" srcId="{A3814E78-C7E6-4B47-9BD1-CE8170370D0A}" destId="{F414B877-B359-4470-9F63-6D1297DB0526}" srcOrd="0" destOrd="0" presId="urn:microsoft.com/office/officeart/2005/8/layout/pyramid1"/>
    <dgm:cxn modelId="{2C803926-FEBD-45F2-AD66-5F2A2C6F9007}" srcId="{1F4C8B46-7965-4FEB-8655-52C6EFE75D06}" destId="{A84462FD-0543-4AF0-AF3A-3EBE54BDFCE5}" srcOrd="2" destOrd="0" parTransId="{A7137F20-AB74-450F-B931-D157FAE503F4}" sibTransId="{1E22C62C-AF27-4C69-9700-7357D894995D}"/>
    <dgm:cxn modelId="{F6113DD6-9902-4AED-99DF-751A223E52D8}" type="presOf" srcId="{A3814E78-C7E6-4B47-9BD1-CE8170370D0A}" destId="{2413BE0F-6105-4192-B2BA-9CC9996BCEDA}" srcOrd="1" destOrd="0" presId="urn:microsoft.com/office/officeart/2005/8/layout/pyramid1"/>
    <dgm:cxn modelId="{9C263E8F-98E2-4ECC-88BA-45E202DF8D50}" type="presOf" srcId="{1F4C8B46-7965-4FEB-8655-52C6EFE75D06}" destId="{872C96BD-1AFA-46C0-9D95-0F752465BD53}" srcOrd="0" destOrd="0" presId="urn:microsoft.com/office/officeart/2005/8/layout/pyramid1"/>
    <dgm:cxn modelId="{03530F11-AA86-4989-8164-BC32B14EAD97}" srcId="{1F4C8B46-7965-4FEB-8655-52C6EFE75D06}" destId="{A3814E78-C7E6-4B47-9BD1-CE8170370D0A}" srcOrd="0" destOrd="0" parTransId="{67CB0AB4-3A9C-4143-935F-8D5C8B7DD39F}" sibTransId="{64996514-23FB-4A7E-97F1-2A74E8A8E8DC}"/>
    <dgm:cxn modelId="{2730EB96-315C-48B9-985E-2AC1E0370952}" type="presOf" srcId="{A84462FD-0543-4AF0-AF3A-3EBE54BDFCE5}" destId="{D5E54849-FF25-4F2A-8876-773691911028}" srcOrd="1" destOrd="0" presId="urn:microsoft.com/office/officeart/2005/8/layout/pyramid1"/>
    <dgm:cxn modelId="{C2A6BEC8-34B5-4354-90BA-BF264CBE04C1}" type="presParOf" srcId="{872C96BD-1AFA-46C0-9D95-0F752465BD53}" destId="{93CAD7F2-C058-48A9-9DD2-9260F3336FB0}" srcOrd="0" destOrd="0" presId="urn:microsoft.com/office/officeart/2005/8/layout/pyramid1"/>
    <dgm:cxn modelId="{535CD344-85C2-49C9-8713-2860564D9ED4}" type="presParOf" srcId="{93CAD7F2-C058-48A9-9DD2-9260F3336FB0}" destId="{F414B877-B359-4470-9F63-6D1297DB0526}" srcOrd="0" destOrd="0" presId="urn:microsoft.com/office/officeart/2005/8/layout/pyramid1"/>
    <dgm:cxn modelId="{24206283-E97F-4781-A12F-538CD1D0D684}" type="presParOf" srcId="{93CAD7F2-C058-48A9-9DD2-9260F3336FB0}" destId="{2413BE0F-6105-4192-B2BA-9CC9996BCEDA}" srcOrd="1" destOrd="0" presId="urn:microsoft.com/office/officeart/2005/8/layout/pyramid1"/>
    <dgm:cxn modelId="{67C93245-B953-483F-A70F-F7A4DD6A3E43}" type="presParOf" srcId="{872C96BD-1AFA-46C0-9D95-0F752465BD53}" destId="{F1E957DA-1527-4A26-8C2B-99FEF87520FB}" srcOrd="1" destOrd="0" presId="urn:microsoft.com/office/officeart/2005/8/layout/pyramid1"/>
    <dgm:cxn modelId="{41A46802-D325-410F-B4C9-A07D04DF749E}" type="presParOf" srcId="{F1E957DA-1527-4A26-8C2B-99FEF87520FB}" destId="{4BD4E2F5-A2DA-45B5-92C4-7851754E4699}" srcOrd="0" destOrd="0" presId="urn:microsoft.com/office/officeart/2005/8/layout/pyramid1"/>
    <dgm:cxn modelId="{8F0A7FE8-9580-485D-9535-FF796B3C2ED1}" type="presParOf" srcId="{F1E957DA-1527-4A26-8C2B-99FEF87520FB}" destId="{FEFD9FED-0B75-4F6A-B517-12E39D80F3E2}" srcOrd="1" destOrd="0" presId="urn:microsoft.com/office/officeart/2005/8/layout/pyramid1"/>
    <dgm:cxn modelId="{0E5A160A-82E3-4508-9800-967AD27D63CE}" type="presParOf" srcId="{872C96BD-1AFA-46C0-9D95-0F752465BD53}" destId="{329A30A4-09DE-4675-A6E5-7C9116F20929}" srcOrd="2" destOrd="0" presId="urn:microsoft.com/office/officeart/2005/8/layout/pyramid1"/>
    <dgm:cxn modelId="{D50F1D61-4BBA-426C-959E-15D28982BACB}" type="presParOf" srcId="{329A30A4-09DE-4675-A6E5-7C9116F20929}" destId="{D1D89A59-07D3-4114-AB2A-D5862A9ED574}" srcOrd="0" destOrd="0" presId="urn:microsoft.com/office/officeart/2005/8/layout/pyramid1"/>
    <dgm:cxn modelId="{D812B4C6-1A32-4C92-A6B5-074B988ABEBB}" type="presParOf" srcId="{329A30A4-09DE-4675-A6E5-7C9116F20929}" destId="{D5E54849-FF25-4F2A-8876-773691911028}" srcOrd="1" destOrd="0" presId="urn:microsoft.com/office/officeart/2005/8/layout/pyramid1"/>
  </dgm:cxnLst>
  <dgm:bg/>
  <dgm:whole>
    <a:ln w="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F48BD-5213-4B27-A4DE-AC313D47E5DA}">
      <dsp:nvSpPr>
        <dsp:cNvPr id="0" name=""/>
        <dsp:cNvSpPr/>
      </dsp:nvSpPr>
      <dsp:spPr>
        <a:xfrm>
          <a:off x="1265" y="102713"/>
          <a:ext cx="1106611" cy="442644"/>
        </a:xfrm>
        <a:prstGeom prst="homePlat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kumimoji="1" lang="ja-JP" altLang="en-US" sz="900" b="1" kern="1200" dirty="0" smtClean="0"/>
            <a:t>保育支援員研修</a:t>
          </a:r>
          <a:endParaRPr kumimoji="1" lang="en-US" altLang="ja-JP" sz="900" b="1" kern="1200" dirty="0" smtClean="0"/>
        </a:p>
        <a:p>
          <a:pPr lvl="0" algn="ctr" defTabSz="400050">
            <a:lnSpc>
              <a:spcPct val="90000"/>
            </a:lnSpc>
            <a:spcBef>
              <a:spcPct val="0"/>
            </a:spcBef>
            <a:spcAft>
              <a:spcPct val="35000"/>
            </a:spcAft>
          </a:pPr>
          <a:r>
            <a:rPr kumimoji="1" lang="ja-JP" altLang="en-US" sz="900" b="1" kern="1200" dirty="0" smtClean="0"/>
            <a:t>（講義）</a:t>
          </a:r>
          <a:endParaRPr kumimoji="1" lang="ja-JP" altLang="en-US" sz="900" b="1" kern="1200" dirty="0"/>
        </a:p>
      </dsp:txBody>
      <dsp:txXfrm>
        <a:off x="1265" y="102713"/>
        <a:ext cx="995950" cy="442644"/>
      </dsp:txXfrm>
    </dsp:sp>
    <dsp:sp modelId="{C9B11293-89E2-491E-B71E-EF17EA03C479}">
      <dsp:nvSpPr>
        <dsp:cNvPr id="0" name=""/>
        <dsp:cNvSpPr/>
      </dsp:nvSpPr>
      <dsp:spPr>
        <a:xfrm>
          <a:off x="886554" y="102713"/>
          <a:ext cx="1106611" cy="442644"/>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kumimoji="1" lang="ja-JP" altLang="en-US" sz="900" b="1" kern="1200" dirty="0" smtClean="0"/>
            <a:t>職場での</a:t>
          </a:r>
          <a:r>
            <a:rPr kumimoji="1" lang="en-US" altLang="ja-JP" sz="900" b="1" kern="1200" dirty="0" smtClean="0"/>
            <a:t>OJT</a:t>
          </a:r>
          <a:endParaRPr kumimoji="1" lang="ja-JP" altLang="en-US" sz="900" b="1" kern="1200" dirty="0"/>
        </a:p>
      </dsp:txBody>
      <dsp:txXfrm>
        <a:off x="1107876" y="102713"/>
        <a:ext cx="663967" cy="442644"/>
      </dsp:txXfrm>
    </dsp:sp>
    <dsp:sp modelId="{7073C62F-4F9C-4D57-BFA5-43A8A3559D7A}">
      <dsp:nvSpPr>
        <dsp:cNvPr id="0" name=""/>
        <dsp:cNvSpPr/>
      </dsp:nvSpPr>
      <dsp:spPr>
        <a:xfrm>
          <a:off x="1771843" y="102713"/>
          <a:ext cx="1106611" cy="442644"/>
        </a:xfrm>
        <a:prstGeom prst="chevr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kumimoji="1" lang="ja-JP" altLang="en-US" sz="900" b="1" kern="1200" dirty="0" smtClean="0"/>
            <a:t>検定</a:t>
          </a:r>
          <a:endParaRPr kumimoji="1" lang="en-US" altLang="ja-JP" sz="900" b="1" kern="1200" dirty="0" smtClean="0"/>
        </a:p>
        <a:p>
          <a:pPr lvl="0" algn="ctr" defTabSz="400050">
            <a:lnSpc>
              <a:spcPct val="90000"/>
            </a:lnSpc>
            <a:spcBef>
              <a:spcPct val="0"/>
            </a:spcBef>
            <a:spcAft>
              <a:spcPct val="35000"/>
            </a:spcAft>
          </a:pPr>
          <a:r>
            <a:rPr kumimoji="1" lang="ja-JP" altLang="en-US" sz="700" b="1" kern="1200" dirty="0" smtClean="0"/>
            <a:t>（理解度テスト）</a:t>
          </a:r>
          <a:endParaRPr kumimoji="1" lang="ja-JP" altLang="en-US" sz="700" b="1" kern="1200" dirty="0"/>
        </a:p>
      </dsp:txBody>
      <dsp:txXfrm>
        <a:off x="1993165" y="102713"/>
        <a:ext cx="663967" cy="442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4B877-B359-4470-9F63-6D1297DB0526}">
      <dsp:nvSpPr>
        <dsp:cNvPr id="0" name=""/>
        <dsp:cNvSpPr/>
      </dsp:nvSpPr>
      <dsp:spPr>
        <a:xfrm>
          <a:off x="1876486" y="0"/>
          <a:ext cx="1539414" cy="783012"/>
        </a:xfrm>
        <a:prstGeom prst="trapezoid">
          <a:avLst>
            <a:gd name="adj" fmla="val 98301"/>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kumimoji="1" lang="en-US" altLang="ja-JP" sz="1800" kern="1200" dirty="0" smtClean="0">
            <a:solidFill>
              <a:schemeClr val="bg1"/>
            </a:solidFill>
          </a:endParaRPr>
        </a:p>
        <a:p>
          <a:pPr lvl="0" algn="ctr" defTabSz="800100">
            <a:lnSpc>
              <a:spcPct val="90000"/>
            </a:lnSpc>
            <a:spcBef>
              <a:spcPct val="0"/>
            </a:spcBef>
            <a:spcAft>
              <a:spcPct val="35000"/>
            </a:spcAft>
          </a:pPr>
          <a:r>
            <a:rPr kumimoji="1" lang="ja-JP" altLang="en-US" sz="1800" kern="1200" dirty="0" smtClean="0">
              <a:solidFill>
                <a:schemeClr val="bg1"/>
              </a:solidFill>
            </a:rPr>
            <a:t>施設長</a:t>
          </a:r>
          <a:endParaRPr kumimoji="1" lang="ja-JP" altLang="en-US" sz="1800" kern="1200" dirty="0">
            <a:solidFill>
              <a:schemeClr val="bg1"/>
            </a:solidFill>
          </a:endParaRPr>
        </a:p>
      </dsp:txBody>
      <dsp:txXfrm>
        <a:off x="1876486" y="0"/>
        <a:ext cx="1539414" cy="783012"/>
      </dsp:txXfrm>
    </dsp:sp>
    <dsp:sp modelId="{4BD4E2F5-A2DA-45B5-92C4-7851754E4699}">
      <dsp:nvSpPr>
        <dsp:cNvPr id="0" name=""/>
        <dsp:cNvSpPr/>
      </dsp:nvSpPr>
      <dsp:spPr>
        <a:xfrm>
          <a:off x="1427719" y="769020"/>
          <a:ext cx="2417623" cy="470831"/>
        </a:xfrm>
        <a:prstGeom prst="trapezoid">
          <a:avLst>
            <a:gd name="adj" fmla="val 98301"/>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kern="1200" dirty="0" smtClean="0">
              <a:solidFill>
                <a:schemeClr val="bg1"/>
              </a:solidFill>
            </a:rPr>
            <a:t>主任保育士</a:t>
          </a:r>
          <a:endParaRPr kumimoji="1" lang="ja-JP" altLang="en-US" sz="1600" kern="1200" dirty="0">
            <a:solidFill>
              <a:schemeClr val="bg1"/>
            </a:solidFill>
          </a:endParaRPr>
        </a:p>
      </dsp:txBody>
      <dsp:txXfrm>
        <a:off x="1850803" y="769020"/>
        <a:ext cx="1571455" cy="470831"/>
      </dsp:txXfrm>
    </dsp:sp>
    <dsp:sp modelId="{D1D89A59-07D3-4114-AB2A-D5862A9ED574}">
      <dsp:nvSpPr>
        <dsp:cNvPr id="0" name=""/>
        <dsp:cNvSpPr/>
      </dsp:nvSpPr>
      <dsp:spPr>
        <a:xfrm>
          <a:off x="0" y="1253844"/>
          <a:ext cx="5292387" cy="1438092"/>
        </a:xfrm>
        <a:prstGeom prst="trapezoid">
          <a:avLst>
            <a:gd name="adj" fmla="val 98301"/>
          </a:avLst>
        </a:prstGeom>
        <a:solidFill>
          <a:srgbClr val="FF66FF"/>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kumimoji="1" lang="ja-JP" altLang="en-US" sz="1800" kern="1200" dirty="0">
            <a:solidFill>
              <a:schemeClr val="bg1"/>
            </a:solidFill>
          </a:endParaRPr>
        </a:p>
      </dsp:txBody>
      <dsp:txXfrm>
        <a:off x="926167" y="1253844"/>
        <a:ext cx="3440052" cy="14380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0.34482</cdr:x>
      <cdr:y>3.97557E-7</cdr:y>
    </cdr:from>
    <cdr:to>
      <cdr:x>0.68965</cdr:x>
      <cdr:y>0.10344</cdr:y>
    </cdr:to>
    <cdr:sp macro="" textlink="">
      <cdr:nvSpPr>
        <cdr:cNvPr id="2" name="テキスト ボックス 7"/>
        <cdr:cNvSpPr txBox="1"/>
      </cdr:nvSpPr>
      <cdr:spPr>
        <a:xfrm xmlns:a="http://schemas.openxmlformats.org/drawingml/2006/main">
          <a:off x="1440140" y="1"/>
          <a:ext cx="1440160" cy="2601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050" b="1" dirty="0" smtClean="0">
              <a:latin typeface="+mn-ea"/>
            </a:rPr>
            <a:t>待機児童数の推移</a:t>
          </a:r>
          <a:endParaRPr kumimoji="1" lang="ja-JP" altLang="en-US" sz="1050" b="1" dirty="0">
            <a:latin typeface="+mn-e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1BC11F35-EAEB-43BB-8A0E-01503B71DDBE}" type="datetimeFigureOut">
              <a:rPr kumimoji="1" lang="ja-JP" altLang="en-US" smtClean="0"/>
              <a:t>2016/12/12</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992E0D8A-EB38-4D90-B9F4-217E6DB41714}" type="slidenum">
              <a:rPr kumimoji="1" lang="ja-JP" altLang="en-US" smtClean="0"/>
              <a:t>‹#›</a:t>
            </a:fld>
            <a:endParaRPr kumimoji="1" lang="ja-JP" altLang="en-US"/>
          </a:p>
        </p:txBody>
      </p:sp>
    </p:spTree>
    <p:extLst>
      <p:ext uri="{BB962C8B-B14F-4D97-AF65-F5344CB8AC3E}">
        <p14:creationId xmlns:p14="http://schemas.microsoft.com/office/powerpoint/2010/main" val="1524722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27AA238-F3C6-4485-A3A3-273708963C6E}" type="datetimeFigureOut">
              <a:rPr kumimoji="1" lang="ja-JP" altLang="en-US" smtClean="0"/>
              <a:t>2016/12/12</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46FA76B-164D-4142-97EF-7053D92DD3BA}" type="slidenum">
              <a:rPr kumimoji="1" lang="ja-JP" altLang="en-US" smtClean="0"/>
              <a:t>‹#›</a:t>
            </a:fld>
            <a:endParaRPr kumimoji="1" lang="ja-JP" altLang="en-US"/>
          </a:p>
        </p:txBody>
      </p:sp>
    </p:spTree>
    <p:extLst>
      <p:ext uri="{BB962C8B-B14F-4D97-AF65-F5344CB8AC3E}">
        <p14:creationId xmlns:p14="http://schemas.microsoft.com/office/powerpoint/2010/main" val="1294783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46FA76B-164D-4142-97EF-7053D92DD3BA}" type="slidenum">
              <a:rPr kumimoji="1" lang="ja-JP" altLang="en-US" smtClean="0"/>
              <a:t>0</a:t>
            </a:fld>
            <a:endParaRPr kumimoji="1" lang="ja-JP" altLang="en-US"/>
          </a:p>
        </p:txBody>
      </p:sp>
    </p:spTree>
    <p:extLst>
      <p:ext uri="{BB962C8B-B14F-4D97-AF65-F5344CB8AC3E}">
        <p14:creationId xmlns:p14="http://schemas.microsoft.com/office/powerpoint/2010/main" val="4082974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BBC945-E8BC-4730-A5AC-1C4669E64862}"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2637191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BBC945-E8BC-4730-A5AC-1C4669E64862}"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263719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6FA76B-164D-4142-97EF-7053D92DD3BA}" type="slidenum">
              <a:rPr kumimoji="1" lang="ja-JP" altLang="en-US" smtClean="0"/>
              <a:t>1</a:t>
            </a:fld>
            <a:endParaRPr kumimoji="1" lang="ja-JP" altLang="en-US"/>
          </a:p>
        </p:txBody>
      </p:sp>
    </p:spTree>
    <p:extLst>
      <p:ext uri="{BB962C8B-B14F-4D97-AF65-F5344CB8AC3E}">
        <p14:creationId xmlns:p14="http://schemas.microsoft.com/office/powerpoint/2010/main" val="16106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6FA76B-164D-4142-97EF-7053D92DD3BA}" type="slidenum">
              <a:rPr kumimoji="1" lang="ja-JP" altLang="en-US" smtClean="0"/>
              <a:t>7</a:t>
            </a:fld>
            <a:endParaRPr kumimoji="1" lang="ja-JP" altLang="en-US"/>
          </a:p>
        </p:txBody>
      </p:sp>
    </p:spTree>
    <p:extLst>
      <p:ext uri="{BB962C8B-B14F-4D97-AF65-F5344CB8AC3E}">
        <p14:creationId xmlns:p14="http://schemas.microsoft.com/office/powerpoint/2010/main" val="607845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BBC945-E8BC-4730-A5AC-1C4669E64862}"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41057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BBB12A-8A59-46EB-8C7E-5FF947DF6251}" type="slidenum">
              <a:rPr kumimoji="1" lang="ja-JP" altLang="en-US" smtClean="0"/>
              <a:t>19</a:t>
            </a:fld>
            <a:endParaRPr kumimoji="1" lang="ja-JP" altLang="en-US"/>
          </a:p>
        </p:txBody>
      </p:sp>
    </p:spTree>
    <p:extLst>
      <p:ext uri="{BB962C8B-B14F-4D97-AF65-F5344CB8AC3E}">
        <p14:creationId xmlns:p14="http://schemas.microsoft.com/office/powerpoint/2010/main" val="130057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397EFD-45EA-4E42-B159-F062E4DBDAC1}" type="slidenum">
              <a:rPr kumimoji="1" lang="ja-JP" altLang="en-US" smtClean="0"/>
              <a:t>23</a:t>
            </a:fld>
            <a:endParaRPr kumimoji="1" lang="ja-JP" altLang="en-US"/>
          </a:p>
        </p:txBody>
      </p:sp>
    </p:spTree>
    <p:extLst>
      <p:ext uri="{BB962C8B-B14F-4D97-AF65-F5344CB8AC3E}">
        <p14:creationId xmlns:p14="http://schemas.microsoft.com/office/powerpoint/2010/main" val="296970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6FA76B-164D-4142-97EF-7053D92DD3BA}" type="slidenum">
              <a:rPr kumimoji="1" lang="ja-JP" altLang="en-US" smtClean="0"/>
              <a:t>29</a:t>
            </a:fld>
            <a:endParaRPr kumimoji="1" lang="ja-JP" altLang="en-US"/>
          </a:p>
        </p:txBody>
      </p:sp>
    </p:spTree>
    <p:extLst>
      <p:ext uri="{BB962C8B-B14F-4D97-AF65-F5344CB8AC3E}">
        <p14:creationId xmlns:p14="http://schemas.microsoft.com/office/powerpoint/2010/main" val="282787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6FA76B-164D-4142-97EF-7053D92DD3BA}" type="slidenum">
              <a:rPr kumimoji="1" lang="ja-JP" altLang="en-US" smtClean="0"/>
              <a:t>30</a:t>
            </a:fld>
            <a:endParaRPr kumimoji="1" lang="ja-JP" altLang="en-US"/>
          </a:p>
        </p:txBody>
      </p:sp>
    </p:spTree>
    <p:extLst>
      <p:ext uri="{BB962C8B-B14F-4D97-AF65-F5344CB8AC3E}">
        <p14:creationId xmlns:p14="http://schemas.microsoft.com/office/powerpoint/2010/main" val="282787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BBC945-E8BC-4730-A5AC-1C4669E64862}"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341057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831" y="1371604"/>
            <a:ext cx="8501288"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742831" y="3505200"/>
            <a:ext cx="6933089"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961410F-BE77-43A9-BCF2-122E1C83521E}" type="datetime1">
              <a:rPr kumimoji="1" lang="ja-JP" altLang="en-US" smtClean="0"/>
              <a:t>2016/12/12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344695" y="0"/>
            <a:ext cx="504056" cy="329184"/>
          </a:xfrm>
        </p:spPr>
        <p:txBody>
          <a:bodyPr/>
          <a:lstStyle>
            <a:lvl1pPr algn="r">
              <a:defRPr sz="1800"/>
            </a:lvl1pPr>
          </a:lstStyle>
          <a:p>
            <a:fld id="{D55A972D-E4EC-4477-9949-72C785A9493B}" type="slidenum">
              <a:rPr lang="ja-JP" altLang="en-US" smtClean="0"/>
              <a:pPr/>
              <a:t>‹#›</a:t>
            </a:fld>
            <a:endParaRPr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233" y="792480"/>
            <a:ext cx="2320865"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096331" y="838201"/>
            <a:ext cx="6395398"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95220" y="2133600"/>
            <a:ext cx="2317633"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EB3B459-CAFF-4180-A639-6F7B4230A480}" type="datetime1">
              <a:rPr kumimoji="1" lang="ja-JP" altLang="en-US" smtClean="0"/>
              <a:t>2016/12/12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5A972D-E4EC-4477-9949-72C785A9493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2E93891-3F5A-4620-859F-C3BFDE877577}" type="datetime1">
              <a:rPr kumimoji="1" lang="ja-JP" altLang="en-US" smtClean="0"/>
              <a:t>2016/12/12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5A972D-E4EC-4477-9949-72C785A9493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699" y="609600"/>
            <a:ext cx="2228493"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231" y="609600"/>
            <a:ext cx="6520405"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D45CD8-9680-4E83-88C8-23BA09D287D6}" type="datetime1">
              <a:rPr kumimoji="1" lang="ja-JP" altLang="en-US" smtClean="0"/>
              <a:t>2016/12/12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5A972D-E4EC-4477-9949-72C785A9493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1" y="274638"/>
            <a:ext cx="8913972"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231" y="1600204"/>
            <a:ext cx="4374449"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5034743" y="1600200"/>
            <a:ext cx="4374449" cy="218598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コンテンツ プレースホルダー 4"/>
          <p:cNvSpPr>
            <a:spLocks noGrp="1"/>
          </p:cNvSpPr>
          <p:nvPr>
            <p:ph sz="quarter" idx="3"/>
          </p:nvPr>
        </p:nvSpPr>
        <p:spPr>
          <a:xfrm>
            <a:off x="5034743" y="3938589"/>
            <a:ext cx="4374449"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fld id="{3D78F690-F535-4E27-B5D0-0D663E4A7079}" type="datetime1">
              <a:rPr lang="ja-JP" altLang="en-US" smtClean="0">
                <a:solidFill>
                  <a:srgbClr val="000000"/>
                </a:solidFill>
              </a:rPr>
              <a:t>2016/12/12</a:t>
            </a:fld>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0B62F1D-8369-4D07-9425-04B3055B07D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488370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3" y="0"/>
            <a:ext cx="7108856" cy="404664"/>
          </a:xfrm>
        </p:spPr>
        <p:txBody>
          <a:body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fld id="{34811CCB-107D-4F36-A982-054A5F8567C5}" type="datetime1">
              <a:rPr kumimoji="1" lang="ja-JP" altLang="en-US" smtClean="0"/>
              <a:t>2016/12/12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55A972D-E4EC-4477-9949-72C785A9493B}" type="slidenum">
              <a:rPr kumimoji="1" lang="ja-JP" altLang="en-US" smtClean="0"/>
              <a:t>‹#›</a:t>
            </a:fld>
            <a:endParaRPr kumimoji="1" lang="ja-JP" altLang="en-US" dirty="0"/>
          </a:p>
        </p:txBody>
      </p:sp>
      <p:sp>
        <p:nvSpPr>
          <p:cNvPr id="7" name="コンテンツ プレースホルダー 6"/>
          <p:cNvSpPr>
            <a:spLocks noGrp="1"/>
          </p:cNvSpPr>
          <p:nvPr>
            <p:ph sz="quarter" idx="13"/>
          </p:nvPr>
        </p:nvSpPr>
        <p:spPr>
          <a:xfrm>
            <a:off x="194456" y="548680"/>
            <a:ext cx="7331639" cy="6264695"/>
          </a:xfrm>
        </p:spPr>
        <p:txBody>
          <a:bodyPr>
            <a:normAutofit/>
          </a:bodyPr>
          <a:lstStyle>
            <a:lvl1pPr marL="0" indent="0">
              <a:spcBef>
                <a:spcPts val="0"/>
              </a:spcBef>
              <a:buNone/>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smtClean="0"/>
              <a:t>マスター テキストの書式設定</a:t>
            </a:r>
          </a:p>
        </p:txBody>
      </p:sp>
    </p:spTree>
    <p:extLst>
      <p:ext uri="{BB962C8B-B14F-4D97-AF65-F5344CB8AC3E}">
        <p14:creationId xmlns:p14="http://schemas.microsoft.com/office/powerpoint/2010/main" val="32198960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4811CCB-107D-4F36-A982-054A5F8567C5}" type="datetime1">
              <a:rPr kumimoji="1" lang="ja-JP" altLang="en-US" smtClean="0"/>
              <a:t>2016/12/12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55A972D-E4EC-4477-9949-72C785A9493B}" type="slidenum">
              <a:rPr kumimoji="1" lang="ja-JP" altLang="en-US" smtClean="0"/>
              <a:t>‹#›</a:t>
            </a:fld>
            <a:endParaRPr kumimoji="1" lang="ja-JP" altLang="en-US" dirty="0"/>
          </a:p>
        </p:txBody>
      </p:sp>
    </p:spTree>
    <p:extLst>
      <p:ext uri="{BB962C8B-B14F-4D97-AF65-F5344CB8AC3E}">
        <p14:creationId xmlns:p14="http://schemas.microsoft.com/office/powerpoint/2010/main" val="40257082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4811CCB-107D-4F36-A982-054A5F8567C5}" type="datetime1">
              <a:rPr kumimoji="1" lang="ja-JP" altLang="en-US" smtClean="0"/>
              <a:t>2016/12/12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55A972D-E4EC-4477-9949-72C785A9493B}" type="slidenum">
              <a:rPr kumimoji="1" lang="ja-JP" altLang="en-US" smtClean="0"/>
              <a:t>‹#›</a:t>
            </a:fld>
            <a:endParaRPr kumimoji="1" lang="ja-JP" altLang="en-US" dirty="0"/>
          </a:p>
        </p:txBody>
      </p:sp>
    </p:spTree>
    <p:extLst>
      <p:ext uri="{BB962C8B-B14F-4D97-AF65-F5344CB8AC3E}">
        <p14:creationId xmlns:p14="http://schemas.microsoft.com/office/powerpoint/2010/main" val="22482793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841" y="2130460"/>
            <a:ext cx="8418751"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672" y="3886200"/>
            <a:ext cx="69330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7DCCE53-2BDE-47AC-AED1-3E8E148DCB3D}" type="datetimeFigureOut">
              <a:rPr kumimoji="1" lang="ja-JP" altLang="en-US" smtClean="0"/>
              <a:t>2016/12/12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18764298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DCCE53-2BDE-47AC-AED1-3E8E148DCB3D}" type="datetimeFigureOut">
              <a:rPr kumimoji="1" lang="ja-JP" altLang="en-US" smtClean="0"/>
              <a:t>2016/12/12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31773753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90" y="4406935"/>
            <a:ext cx="8418751"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390" y="2906713"/>
            <a:ext cx="84187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7DCCE53-2BDE-47AC-AED1-3E8E148DCB3D}" type="datetimeFigureOut">
              <a:rPr kumimoji="1" lang="ja-JP" altLang="en-US" smtClean="0"/>
              <a:t>2016/12/12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336807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B75DDD5-75B7-4913-8D3E-42C4337C9EC8}" type="datetime1">
              <a:rPr kumimoji="1" lang="ja-JP" altLang="en-US" smtClean="0"/>
              <a:t>2016/12/12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55A972D-E4EC-4477-9949-72C785A9493B}" type="slidenum">
              <a:rPr kumimoji="1" lang="ja-JP" altLang="en-US" smtClean="0"/>
              <a:t>‹#›</a:t>
            </a:fld>
            <a:endParaRPr kumimoji="1" lang="ja-JP" altLang="en-US" dirty="0"/>
          </a:p>
        </p:txBody>
      </p:sp>
    </p:spTree>
    <p:extLst>
      <p:ext uri="{BB962C8B-B14F-4D97-AF65-F5344CB8AC3E}">
        <p14:creationId xmlns:p14="http://schemas.microsoft.com/office/powerpoint/2010/main" val="39550483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231" y="1600204"/>
            <a:ext cx="43744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4743" y="1600204"/>
            <a:ext cx="43744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7DCCE53-2BDE-47AC-AED1-3E8E148DCB3D}" type="datetimeFigureOut">
              <a:rPr kumimoji="1" lang="ja-JP" altLang="en-US" smtClean="0"/>
              <a:t>2016/12/12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75385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231" y="1535113"/>
            <a:ext cx="437616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231" y="2174875"/>
            <a:ext cx="437616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1309" y="1535113"/>
            <a:ext cx="43778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1309" y="2174875"/>
            <a:ext cx="43778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7DCCE53-2BDE-47AC-AED1-3E8E148DCB3D}" type="datetimeFigureOut">
              <a:rPr kumimoji="1" lang="ja-JP" altLang="en-US" smtClean="0"/>
              <a:t>2016/12/12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2865063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7DCCE53-2BDE-47AC-AED1-3E8E148DCB3D}" type="datetimeFigureOut">
              <a:rPr kumimoji="1" lang="ja-JP" altLang="en-US" smtClean="0"/>
              <a:t>2016/12/12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4227285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DCCE53-2BDE-47AC-AED1-3E8E148DCB3D}" type="datetimeFigureOut">
              <a:rPr kumimoji="1" lang="ja-JP" altLang="en-US" smtClean="0"/>
              <a:t>2016/12/12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1324447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1" y="273050"/>
            <a:ext cx="3258484"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361" y="273052"/>
            <a:ext cx="55368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221" y="1435102"/>
            <a:ext cx="32584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7DCCE53-2BDE-47AC-AED1-3E8E148DCB3D}" type="datetimeFigureOut">
              <a:rPr kumimoji="1" lang="ja-JP" altLang="en-US" smtClean="0"/>
              <a:t>2016/12/12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2855016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334" y="4800600"/>
            <a:ext cx="5942648"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334" y="612775"/>
            <a:ext cx="59426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334" y="5367338"/>
            <a:ext cx="59426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7DCCE53-2BDE-47AC-AED1-3E8E148DCB3D}" type="datetimeFigureOut">
              <a:rPr kumimoji="1" lang="ja-JP" altLang="en-US" smtClean="0"/>
              <a:t>2016/12/12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1175673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DCCE53-2BDE-47AC-AED1-3E8E148DCB3D}" type="datetimeFigureOut">
              <a:rPr kumimoji="1" lang="ja-JP" altLang="en-US" smtClean="0"/>
              <a:t>2016/12/12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1835768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0699" y="274639"/>
            <a:ext cx="2228493"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231" y="274639"/>
            <a:ext cx="6520405"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DCCE53-2BDE-47AC-AED1-3E8E148DCB3D}" type="datetimeFigureOut">
              <a:rPr kumimoji="1" lang="ja-JP" altLang="en-US" smtClean="0"/>
              <a:t>2016/12/12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3018866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1" y="274638"/>
            <a:ext cx="8913972"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232" y="1600204"/>
            <a:ext cx="4374449"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5034743" y="1600200"/>
            <a:ext cx="4374449"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5034743" y="3938589"/>
            <a:ext cx="4374449"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0B62F1D-8369-4D07-9425-04B3055B07D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994567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841" y="2130473"/>
            <a:ext cx="8418751"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672" y="3886200"/>
            <a:ext cx="69330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2016/12/12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7520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FFA2FAC-52C8-4DFD-8CED-7EA6F3A8C886}" type="datetime1">
              <a:rPr kumimoji="1" lang="ja-JP" altLang="en-US" smtClean="0"/>
              <a:t>2016/12/12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5A972D-E4EC-4477-9949-72C785A9493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840" y="2130471"/>
            <a:ext cx="8418751"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671" y="3886200"/>
            <a:ext cx="69330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2016/12/12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Slide Number Placeholder 5"/>
          <p:cNvSpPr txBox="1">
            <a:spLocks/>
          </p:cNvSpPr>
          <p:nvPr userDrawn="1"/>
        </p:nvSpPr>
        <p:spPr>
          <a:xfrm>
            <a:off x="9397988" y="18288"/>
            <a:ext cx="467977" cy="329184"/>
          </a:xfrm>
          <a:prstGeom prst="rect">
            <a:avLst/>
          </a:prstGeom>
        </p:spPr>
        <p:txBody>
          <a:bodyPr vert="horz" lIns="91440" tIns="45720" rIns="91440" bIns="45720" rtlCol="0" anchor="ctr"/>
          <a:lstStyle>
            <a:defPPr>
              <a:defRPr lang="ja-JP"/>
            </a:defPPr>
            <a:lvl1pPr marL="0" algn="l"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55A972D-E4EC-4477-9949-72C785A9493B}" type="slidenum">
              <a:rPr lang="ja-JP" altLang="en-US" sz="1800" smtClean="0"/>
              <a:pPr/>
              <a:t>‹#›</a:t>
            </a:fld>
            <a:endParaRPr lang="ja-JP" altLang="en-US" dirty="0"/>
          </a:p>
        </p:txBody>
      </p:sp>
    </p:spTree>
    <p:extLst>
      <p:ext uri="{BB962C8B-B14F-4D97-AF65-F5344CB8AC3E}">
        <p14:creationId xmlns:p14="http://schemas.microsoft.com/office/powerpoint/2010/main" val="32675209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2016/12/12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398819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833" y="2130431"/>
            <a:ext cx="8418751"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664" y="3886200"/>
            <a:ext cx="69330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2016/12/12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41999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2390" y="2362201"/>
            <a:ext cx="8418751"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82390" y="4626899"/>
            <a:ext cx="8418751"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D0BB087-9774-4417-9DA7-A394173539CC}" type="datetime1">
              <a:rPr kumimoji="1" lang="ja-JP" altLang="en-US" smtClean="0"/>
              <a:t>2016/12/12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5A972D-E4EC-4477-9949-72C785A9493B}" type="slidenum">
              <a:rPr kumimoji="1" lang="ja-JP" altLang="en-US" smtClean="0"/>
              <a:t>‹#›</a:t>
            </a:fld>
            <a:endParaRPr kumimoji="1" lang="ja-JP" altLang="en-US"/>
          </a:p>
        </p:txBody>
      </p:sp>
      <p:cxnSp>
        <p:nvCxnSpPr>
          <p:cNvPr id="7" name="Straight Connector 6"/>
          <p:cNvCxnSpPr/>
          <p:nvPr/>
        </p:nvCxnSpPr>
        <p:spPr>
          <a:xfrm>
            <a:off x="792353" y="4599432"/>
            <a:ext cx="8501288"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95231" y="1673352"/>
            <a:ext cx="4374449"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34743" y="1673352"/>
            <a:ext cx="4374449"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E641146-6DCD-4A49-8DA6-C2BE07FA5F88}" type="datetime1">
              <a:rPr kumimoji="1" lang="ja-JP" altLang="en-US" smtClean="0"/>
              <a:t>2016/12/12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5A972D-E4EC-4477-9949-72C785A9493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220" y="1676400"/>
            <a:ext cx="4258898"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95220" y="2438400"/>
            <a:ext cx="4258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50295" y="1676400"/>
            <a:ext cx="4258898"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50295" y="2438400"/>
            <a:ext cx="42588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D0D0F0B-9231-41BD-A122-545C4FA5EFB4}" type="datetime1">
              <a:rPr kumimoji="1" lang="ja-JP" altLang="en-US" smtClean="0"/>
              <a:t>2016/12/12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5A972D-E4EC-4477-9949-72C785A9493B}" type="slidenum">
              <a:rPr kumimoji="1" lang="ja-JP" altLang="en-US" smtClean="0"/>
              <a:t>‹#›</a:t>
            </a:fld>
            <a:endParaRPr kumimoji="1" lang="ja-JP" altLang="en-US"/>
          </a:p>
        </p:txBody>
      </p:sp>
      <p:cxnSp>
        <p:nvCxnSpPr>
          <p:cNvPr id="11" name="Straight Connector 10"/>
          <p:cNvCxnSpPr/>
          <p:nvPr/>
        </p:nvCxnSpPr>
        <p:spPr>
          <a:xfrm rot="5400000">
            <a:off x="2598057" y="4045790"/>
            <a:ext cx="4709160" cy="8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A5FCA743-D8A7-494D-B04B-E3FC0C375F55}" type="datetime1">
              <a:rPr kumimoji="1" lang="ja-JP" altLang="en-US" smtClean="0"/>
              <a:t>2016/12/12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5A972D-E4EC-4477-9949-72C785A9493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1A4E0-B3FA-4539-B74E-8640824AED5E}" type="datetime1">
              <a:rPr kumimoji="1" lang="ja-JP" altLang="en-US" smtClean="0"/>
              <a:t>2016/12/12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319992" y="18288"/>
            <a:ext cx="520341" cy="329184"/>
          </a:xfrm>
        </p:spPr>
        <p:txBody>
          <a:bodyPr/>
          <a:lstStyle>
            <a:lvl1pPr>
              <a:defRPr sz="1800"/>
            </a:lvl1pPr>
          </a:lstStyle>
          <a:p>
            <a:fld id="{D55A972D-E4EC-4477-9949-72C785A9493B}" type="slidenum">
              <a:rPr lang="ja-JP" altLang="en-US" smtClean="0"/>
              <a:pPr/>
              <a:t>‹#›</a:t>
            </a:fld>
            <a:endParaRPr lang="ja-JP"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220" y="792080"/>
            <a:ext cx="2317633"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8934" y="792080"/>
            <a:ext cx="6190258"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95222" y="2130559"/>
            <a:ext cx="2317633"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BDC34AC-A1F7-41E7-954A-F97AF7515119}" type="datetime1">
              <a:rPr kumimoji="1" lang="ja-JP" altLang="en-US" smtClean="0"/>
              <a:t>2016/12/12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5A972D-E4EC-4477-9949-72C785A9493B}" type="slidenum">
              <a:rPr kumimoji="1" lang="ja-JP" altLang="en-US" smtClean="0"/>
              <a:t>‹#›</a:t>
            </a:fld>
            <a:endParaRPr kumimoji="1" lang="ja-JP" altLang="en-US"/>
          </a:p>
        </p:txBody>
      </p:sp>
      <p:cxnSp>
        <p:nvCxnSpPr>
          <p:cNvPr id="9" name="Straight Connector 8"/>
          <p:cNvCxnSpPr/>
          <p:nvPr/>
        </p:nvCxnSpPr>
        <p:spPr>
          <a:xfrm rot="5400000">
            <a:off x="217719" y="3580140"/>
            <a:ext cx="5577840" cy="17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0" y="220786"/>
            <a:ext cx="9904413"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95221" y="533400"/>
            <a:ext cx="8913972"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221" y="1600200"/>
            <a:ext cx="8913972"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10" y="0"/>
            <a:ext cx="9904413"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95231" y="18288"/>
            <a:ext cx="3136397" cy="329184"/>
          </a:xfrm>
          <a:prstGeom prst="rect">
            <a:avLst/>
          </a:prstGeom>
        </p:spPr>
        <p:txBody>
          <a:bodyPr vert="horz" lIns="91440" tIns="45720" rIns="91440" bIns="45720" rtlCol="0" anchor="ctr"/>
          <a:lstStyle>
            <a:lvl1pPr algn="l">
              <a:defRPr sz="1200">
                <a:solidFill>
                  <a:srgbClr val="FFFFFF"/>
                </a:solidFill>
              </a:defRPr>
            </a:lvl1pPr>
          </a:lstStyle>
          <a:p>
            <a:fld id="{34811CCB-107D-4F36-A982-054A5F8567C5}" type="datetime1">
              <a:rPr kumimoji="1" lang="ja-JP" altLang="en-US" smtClean="0"/>
              <a:t>2016/12/12</a:t>
            </a:fld>
            <a:endParaRPr kumimoji="1" lang="ja-JP" altLang="en-US"/>
          </a:p>
        </p:txBody>
      </p:sp>
      <p:sp>
        <p:nvSpPr>
          <p:cNvPr id="5" name="Footer Placeholder 4"/>
          <p:cNvSpPr>
            <a:spLocks noGrp="1"/>
          </p:cNvSpPr>
          <p:nvPr>
            <p:ph type="ftr" sz="quarter" idx="3"/>
          </p:nvPr>
        </p:nvSpPr>
        <p:spPr>
          <a:xfrm>
            <a:off x="3714155" y="18288"/>
            <a:ext cx="4456986"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397988" y="18288"/>
            <a:ext cx="467977" cy="329184"/>
          </a:xfrm>
          <a:prstGeom prst="rect">
            <a:avLst/>
          </a:prstGeom>
        </p:spPr>
        <p:txBody>
          <a:bodyPr vert="horz" lIns="91440" tIns="45720" rIns="91440" bIns="45720" rtlCol="0" anchor="ctr"/>
          <a:lstStyle>
            <a:lvl1pPr algn="r">
              <a:defRPr sz="1800" b="1">
                <a:solidFill>
                  <a:schemeClr val="tx1"/>
                </a:solidFill>
              </a:defRPr>
            </a:lvl1pPr>
          </a:lstStyle>
          <a:p>
            <a:fld id="{D55A972D-E4EC-4477-9949-72C785A9493B}"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4261" r:id="rId1"/>
    <p:sldLayoutId id="2147484273"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5" r:id="rId14"/>
    <p:sldLayoutId id="2147484274" r:id="rId15"/>
    <p:sldLayoutId id="2147484288" r:id="rId16"/>
  </p:sldLayoutIdLst>
  <p:timing>
    <p:tnLst>
      <p:par>
        <p:cTn id="1" dur="indefinite" restart="never" nodeType="tmRoot"/>
      </p:par>
    </p:tnLst>
  </p:timing>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221" y="274638"/>
            <a:ext cx="8913972"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221" y="1600204"/>
            <a:ext cx="8913972"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20" y="6356385"/>
            <a:ext cx="23110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CCE53-2BDE-47AC-AED1-3E8E148DCB3D}" type="datetimeFigureOut">
              <a:rPr kumimoji="1" lang="ja-JP" altLang="en-US" smtClean="0"/>
              <a:t>2016/12/12</a:t>
            </a:fld>
            <a:endParaRPr kumimoji="1" lang="ja-JP" altLang="en-US"/>
          </a:p>
        </p:txBody>
      </p:sp>
      <p:sp>
        <p:nvSpPr>
          <p:cNvPr id="5" name="フッター プレースホルダー 4"/>
          <p:cNvSpPr>
            <a:spLocks noGrp="1"/>
          </p:cNvSpPr>
          <p:nvPr>
            <p:ph type="ftr" sz="quarter" idx="3"/>
          </p:nvPr>
        </p:nvSpPr>
        <p:spPr>
          <a:xfrm>
            <a:off x="3384018" y="6356385"/>
            <a:ext cx="31363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8163" y="6356385"/>
            <a:ext cx="23110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6C982-0F7B-424C-AECD-58384C2D2F9D}" type="slidenum">
              <a:rPr kumimoji="1" lang="ja-JP" altLang="en-US" smtClean="0"/>
              <a:t>‹#›</a:t>
            </a:fld>
            <a:endParaRPr kumimoji="1" lang="ja-JP" altLang="en-US"/>
          </a:p>
        </p:txBody>
      </p:sp>
    </p:spTree>
    <p:extLst>
      <p:ext uri="{BB962C8B-B14F-4D97-AF65-F5344CB8AC3E}">
        <p14:creationId xmlns:p14="http://schemas.microsoft.com/office/powerpoint/2010/main" val="1591834754"/>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221" y="274638"/>
            <a:ext cx="8913972"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221" y="1600204"/>
            <a:ext cx="8913972"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220" y="6356398"/>
            <a:ext cx="23110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2016/12/12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018" y="6356398"/>
            <a:ext cx="31363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8163" y="6356398"/>
            <a:ext cx="23110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Slide Number Placeholder 5"/>
          <p:cNvSpPr txBox="1">
            <a:spLocks/>
          </p:cNvSpPr>
          <p:nvPr userDrawn="1"/>
        </p:nvSpPr>
        <p:spPr>
          <a:xfrm>
            <a:off x="9397988" y="18288"/>
            <a:ext cx="467977" cy="329184"/>
          </a:xfrm>
          <a:prstGeom prst="rect">
            <a:avLst/>
          </a:prstGeom>
        </p:spPr>
        <p:txBody>
          <a:bodyPr vert="horz" lIns="91440" tIns="45720" rIns="91440" bIns="45720" rtlCol="0" anchor="ctr"/>
          <a:lstStyle>
            <a:defPPr>
              <a:defRPr lang="ja-JP"/>
            </a:defPPr>
            <a:lvl1pPr marL="0" algn="l"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55A972D-E4EC-4477-9949-72C785A9493B}" type="slidenum">
              <a:rPr lang="ja-JP" altLang="en-US" sz="1800" smtClean="0"/>
              <a:pPr algn="r"/>
              <a:t>‹#›</a:t>
            </a:fld>
            <a:endParaRPr lang="ja-JP" altLang="en-US" dirty="0"/>
          </a:p>
        </p:txBody>
      </p:sp>
    </p:spTree>
    <p:extLst>
      <p:ext uri="{BB962C8B-B14F-4D97-AF65-F5344CB8AC3E}">
        <p14:creationId xmlns:p14="http://schemas.microsoft.com/office/powerpoint/2010/main" val="638940641"/>
      </p:ext>
    </p:extLst>
  </p:cSld>
  <p:clrMap bg1="lt1" tx1="dk1" bg2="lt2" tx2="dk2" accent1="accent1" accent2="accent2" accent3="accent3" accent4="accent4" accent5="accent5" accent6="accent6" hlink="hlink" folHlink="folHlink"/>
  <p:sldLayoutIdLst>
    <p:sldLayoutId id="2147484290" r:id="rId1"/>
    <p:sldLayoutId id="2147484291" r:id="rId2"/>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221" y="274638"/>
            <a:ext cx="8913972"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221" y="1600204"/>
            <a:ext cx="8913972"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220" y="6356394"/>
            <a:ext cx="23110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2016/12/12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016" y="6356394"/>
            <a:ext cx="31363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8163" y="6356394"/>
            <a:ext cx="23110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Slide Number Placeholder 5"/>
          <p:cNvSpPr txBox="1">
            <a:spLocks/>
          </p:cNvSpPr>
          <p:nvPr userDrawn="1"/>
        </p:nvSpPr>
        <p:spPr>
          <a:xfrm>
            <a:off x="9397988" y="18288"/>
            <a:ext cx="467977" cy="329184"/>
          </a:xfrm>
          <a:prstGeom prst="rect">
            <a:avLst/>
          </a:prstGeom>
        </p:spPr>
        <p:txBody>
          <a:bodyPr vert="horz" lIns="91440" tIns="45720" rIns="91440" bIns="45720" rtlCol="0" anchor="ctr"/>
          <a:lstStyle>
            <a:defPPr>
              <a:defRPr lang="ja-JP"/>
            </a:defPPr>
            <a:lvl1pPr marL="0" algn="l"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55A972D-E4EC-4477-9949-72C785A9493B}" type="slidenum">
              <a:rPr lang="ja-JP" altLang="en-US" sz="1800" smtClean="0"/>
              <a:pPr/>
              <a:t>‹#›</a:t>
            </a:fld>
            <a:endParaRPr lang="ja-JP" altLang="en-US" dirty="0"/>
          </a:p>
        </p:txBody>
      </p:sp>
    </p:spTree>
    <p:extLst>
      <p:ext uri="{BB962C8B-B14F-4D97-AF65-F5344CB8AC3E}">
        <p14:creationId xmlns:p14="http://schemas.microsoft.com/office/powerpoint/2010/main" val="638940641"/>
      </p:ext>
    </p:extLst>
  </p:cSld>
  <p:clrMap bg1="lt1" tx1="dk1" bg2="lt2" tx2="dk2" accent1="accent1" accent2="accent2" accent3="accent3" accent4="accent4" accent5="accent5" accent6="accent6" hlink="hlink" folHlink="folHlink"/>
  <p:sldLayoutIdLst>
    <p:sldLayoutId id="2147484293"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221" y="274638"/>
            <a:ext cx="8913972"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221" y="1600206"/>
            <a:ext cx="8913972"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220" y="6356392"/>
            <a:ext cx="23110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2016/12/12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011" y="6356392"/>
            <a:ext cx="31363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8163" y="6356392"/>
            <a:ext cx="23110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Slide Number Placeholder 5"/>
          <p:cNvSpPr txBox="1">
            <a:spLocks/>
          </p:cNvSpPr>
          <p:nvPr userDrawn="1"/>
        </p:nvSpPr>
        <p:spPr>
          <a:xfrm>
            <a:off x="9397988" y="18288"/>
            <a:ext cx="467977" cy="329184"/>
          </a:xfrm>
          <a:prstGeom prst="rect">
            <a:avLst/>
          </a:prstGeom>
        </p:spPr>
        <p:txBody>
          <a:bodyPr vert="horz" lIns="91440" tIns="45720" rIns="91440" bIns="45720" rtlCol="0" anchor="ctr"/>
          <a:lstStyle>
            <a:defPPr>
              <a:defRPr lang="ja-JP"/>
            </a:defPPr>
            <a:lvl1pPr marL="0" algn="l"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55A972D-E4EC-4477-9949-72C785A9493B}" type="slidenum">
              <a:rPr lang="ja-JP" altLang="en-US" sz="1800" smtClean="0"/>
              <a:pPr/>
              <a:t>‹#›</a:t>
            </a:fld>
            <a:endParaRPr lang="ja-JP" altLang="en-US" dirty="0"/>
          </a:p>
        </p:txBody>
      </p:sp>
    </p:spTree>
    <p:extLst>
      <p:ext uri="{BB962C8B-B14F-4D97-AF65-F5344CB8AC3E}">
        <p14:creationId xmlns:p14="http://schemas.microsoft.com/office/powerpoint/2010/main" val="638940641"/>
      </p:ext>
    </p:extLst>
  </p:cSld>
  <p:clrMap bg1="lt1" tx1="dk1" bg2="lt2" tx2="dk2" accent1="accent1" accent2="accent2" accent3="accent3" accent4="accent4" accent5="accent5" accent6="accent6" hlink="hlink" folHlink="folHlink"/>
  <p:sldLayoutIdLst>
    <p:sldLayoutId id="2147484295"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221" y="274638"/>
            <a:ext cx="8913972"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221" y="1600204"/>
            <a:ext cx="8913972"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220" y="6356354"/>
            <a:ext cx="23110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2016/12/12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009" y="6356354"/>
            <a:ext cx="31363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8163" y="6356354"/>
            <a:ext cx="23110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Slide Number Placeholder 5"/>
          <p:cNvSpPr txBox="1">
            <a:spLocks/>
          </p:cNvSpPr>
          <p:nvPr userDrawn="1"/>
        </p:nvSpPr>
        <p:spPr>
          <a:xfrm>
            <a:off x="9397988" y="18288"/>
            <a:ext cx="467977" cy="329184"/>
          </a:xfrm>
          <a:prstGeom prst="rect">
            <a:avLst/>
          </a:prstGeom>
        </p:spPr>
        <p:txBody>
          <a:bodyPr vert="horz" lIns="91440" tIns="45720" rIns="91440" bIns="45720" rtlCol="0" anchor="ctr"/>
          <a:lstStyle>
            <a:defPPr>
              <a:defRPr lang="ja-JP"/>
            </a:defPPr>
            <a:lvl1pPr marL="0" algn="l"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55A972D-E4EC-4477-9949-72C785A9493B}" type="slidenum">
              <a:rPr lang="ja-JP" altLang="en-US" sz="1800" smtClean="0"/>
              <a:pPr/>
              <a:t>‹#›</a:t>
            </a:fld>
            <a:endParaRPr lang="ja-JP" altLang="en-US" dirty="0"/>
          </a:p>
        </p:txBody>
      </p:sp>
    </p:spTree>
    <p:extLst>
      <p:ext uri="{BB962C8B-B14F-4D97-AF65-F5344CB8AC3E}">
        <p14:creationId xmlns:p14="http://schemas.microsoft.com/office/powerpoint/2010/main" val="211042085"/>
      </p:ext>
    </p:extLst>
  </p:cSld>
  <p:clrMap bg1="lt1" tx1="dk1" bg2="lt2" tx2="dk2" accent1="accent1" accent2="accent2" accent3="accent3" accent4="accent4" accent5="accent5" accent6="accent6" hlink="hlink" folHlink="folHlink"/>
  <p:sldLayoutIdLst>
    <p:sldLayoutId id="2147484297" r:id="rId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Excel_Worksheet2.xlsx"/><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hyperlink" Target="http://www.pref.osaka.lg.jp/kosodateshien/shingikai/arikatabukai2.html"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841" y="1939443"/>
            <a:ext cx="8418751" cy="1470025"/>
          </a:xfrm>
        </p:spPr>
        <p:txBody>
          <a:bodyPr>
            <a:noAutofit/>
          </a:bodyPr>
          <a:lstStyle/>
          <a:p>
            <a:r>
              <a:rPr kumimoji="1" lang="ja-JP" altLang="en-US" sz="5400" b="1"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新たな保育人材のあり方に関する提言書</a:t>
            </a:r>
            <a:endParaRPr kumimoji="1" lang="ja-JP" altLang="en-US" sz="5400"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サブタイトル 3"/>
          <p:cNvSpPr>
            <a:spLocks noGrp="1"/>
          </p:cNvSpPr>
          <p:nvPr>
            <p:ph type="subTitle" idx="1"/>
          </p:nvPr>
        </p:nvSpPr>
        <p:spPr>
          <a:xfrm>
            <a:off x="2536381" y="5229200"/>
            <a:ext cx="4830064" cy="853876"/>
          </a:xfrm>
        </p:spPr>
        <p:txBody>
          <a:bodyPr>
            <a:noAutofit/>
          </a:bodyPr>
          <a:lstStyle/>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大阪府子ども施策審</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議会</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な保育人材のあり方検討部会</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1"/>
          <p:cNvSpPr txBox="1">
            <a:spLocks/>
          </p:cNvSpPr>
          <p:nvPr/>
        </p:nvSpPr>
        <p:spPr>
          <a:xfrm>
            <a:off x="742841" y="4005064"/>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7" name="テキスト ボックス 6"/>
          <p:cNvSpPr txBox="1"/>
          <p:nvPr/>
        </p:nvSpPr>
        <p:spPr>
          <a:xfrm>
            <a:off x="3817405" y="4565192"/>
            <a:ext cx="2268016" cy="400110"/>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7760518" y="485964"/>
            <a:ext cx="1656184" cy="369332"/>
          </a:xfrm>
          <a:prstGeom prst="rect">
            <a:avLst/>
          </a:prstGeom>
          <a:noFill/>
          <a:ln>
            <a:solidFill>
              <a:schemeClr val="accent1"/>
            </a:solidFill>
          </a:ln>
        </p:spPr>
        <p:txBody>
          <a:bodyPr wrap="square" rtlCol="0">
            <a:spAutoFit/>
          </a:bodyPr>
          <a:lstStyle/>
          <a:p>
            <a:pPr algn="ctr"/>
            <a:r>
              <a:rPr kumimoji="1" lang="ja-JP" altLang="en-US" dirty="0" smtClean="0"/>
              <a:t>参考資料５</a:t>
            </a:r>
            <a:endParaRPr kumimoji="1" lang="ja-JP" altLang="en-US" dirty="0"/>
          </a:p>
        </p:txBody>
      </p:sp>
    </p:spTree>
    <p:extLst>
      <p:ext uri="{BB962C8B-B14F-4D97-AF65-F5344CB8AC3E}">
        <p14:creationId xmlns:p14="http://schemas.microsoft.com/office/powerpoint/2010/main" val="3298606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9</a:t>
            </a:fld>
            <a:endParaRPr kumimoji="1" lang="ja-JP" altLang="en-US" dirty="0"/>
          </a:p>
        </p:txBody>
      </p:sp>
      <p:sp>
        <p:nvSpPr>
          <p:cNvPr id="4" name="コンテンツ プレースホルダー 3"/>
          <p:cNvSpPr>
            <a:spLocks noGrp="1"/>
          </p:cNvSpPr>
          <p:nvPr>
            <p:ph sz="quarter" idx="13"/>
          </p:nvPr>
        </p:nvSpPr>
        <p:spPr>
          <a:xfrm>
            <a:off x="194456" y="854289"/>
            <a:ext cx="7331639" cy="5959086"/>
          </a:xfrm>
        </p:spPr>
        <p:txBody>
          <a:bodyPr>
            <a:normAutofit/>
          </a:bodyPr>
          <a:lstStyle/>
          <a:p>
            <a:pPr>
              <a:lnSpc>
                <a:spcPct val="130000"/>
              </a:lnSpc>
            </a:pPr>
            <a:r>
              <a:rPr lang="ja-JP" altLang="en-US" b="1" dirty="0"/>
              <a:t>●新たな保育人材育成の基本的な</a:t>
            </a:r>
            <a:r>
              <a:rPr lang="ja-JP" altLang="en-US" b="1" dirty="0" smtClean="0"/>
              <a:t>考え方</a:t>
            </a:r>
            <a:endParaRPr lang="en-US" altLang="ja-JP" b="1" dirty="0" smtClean="0"/>
          </a:p>
          <a:p>
            <a:pPr>
              <a:lnSpc>
                <a:spcPct val="130000"/>
              </a:lnSpc>
            </a:pPr>
            <a:r>
              <a:rPr lang="ja-JP" altLang="en-US" b="1" dirty="0" smtClean="0"/>
              <a:t> </a:t>
            </a:r>
            <a:r>
              <a:rPr lang="en-US" altLang="ja-JP" b="1" dirty="0"/>
              <a:t>(1)</a:t>
            </a:r>
            <a:r>
              <a:rPr lang="ja-JP" altLang="en-US" b="1" dirty="0"/>
              <a:t>　保育の</a:t>
            </a:r>
            <a:r>
              <a:rPr lang="ja-JP" altLang="en-US" b="1" dirty="0" smtClean="0"/>
              <a:t>量的拡大</a:t>
            </a:r>
            <a:r>
              <a:rPr lang="ja-JP" altLang="en-US" b="1" dirty="0"/>
              <a:t>、質の確保を同時に実現するため、チーム保育を推進</a:t>
            </a:r>
          </a:p>
          <a:p>
            <a:pPr>
              <a:lnSpc>
                <a:spcPct val="130000"/>
              </a:lnSpc>
            </a:pPr>
            <a:r>
              <a:rPr lang="ja-JP" altLang="en-US" dirty="0"/>
              <a:t>　待機児童解消のためには</a:t>
            </a:r>
            <a:r>
              <a:rPr lang="ja-JP" altLang="en-US" dirty="0" smtClean="0"/>
              <a:t>、保育の量的拡大</a:t>
            </a:r>
            <a:r>
              <a:rPr lang="ja-JP" altLang="en-US" dirty="0"/>
              <a:t>を検討するが、その大前提には、保育の質の確保がある。そこで、今回、保育現場に、保育士でない人材を新たに投入することを考えた際に、大切にしたいのが「チーム保育」という考え方である。図は、保育所という場を念頭においた場合に、本提言の保育所のイメージ図である。中心となる配置基準内には、園長・主任保育士・保育士に加え、今般、国の省令で加わった幼稚園教諭等、さらに新たな保育人材①の保育支援員が入る。さらに、その外枠に、保育支援員の母体となる子育て支援員、保育士試験の一部合格者、また周辺業務を担う新たな保育人材②の業務アシスタントが位置している。</a:t>
            </a:r>
          </a:p>
          <a:p>
            <a:pPr>
              <a:lnSpc>
                <a:spcPct val="130000"/>
              </a:lnSpc>
            </a:pPr>
            <a:endParaRPr lang="ja-JP" altLang="en-US" dirty="0"/>
          </a:p>
          <a:p>
            <a:pPr>
              <a:lnSpc>
                <a:spcPct val="130000"/>
              </a:lnSpc>
            </a:pPr>
            <a:r>
              <a:rPr lang="ja-JP" altLang="en-US" dirty="0"/>
              <a:t> </a:t>
            </a:r>
            <a:r>
              <a:rPr lang="en-US" altLang="ja-JP" b="1" dirty="0"/>
              <a:t>(2)</a:t>
            </a:r>
            <a:r>
              <a:rPr lang="ja-JP" altLang="en-US" b="1" dirty="0"/>
              <a:t>　保育士の勤務環境の改善と専門性の最大</a:t>
            </a:r>
            <a:r>
              <a:rPr lang="ja-JP" altLang="en-US" b="1" dirty="0" smtClean="0"/>
              <a:t>発揮が実現できるマネジメント</a:t>
            </a:r>
            <a:r>
              <a:rPr lang="ja-JP" altLang="en-US" b="1" dirty="0"/>
              <a:t>が必要</a:t>
            </a:r>
          </a:p>
          <a:p>
            <a:pPr>
              <a:lnSpc>
                <a:spcPct val="130000"/>
              </a:lnSpc>
            </a:pPr>
            <a:r>
              <a:rPr lang="ja-JP" altLang="en-US" dirty="0"/>
              <a:t>　これまで保育士に集中しすぎていた業務を、多様な人材が適性に応じて業務分担しながら、協働し、保育の質を上げるためには、チーム保育の考え方の導入が必要であり、それを実効的にするための組織マネジメントが不可欠である。</a:t>
            </a:r>
          </a:p>
          <a:p>
            <a:pPr>
              <a:lnSpc>
                <a:spcPct val="130000"/>
              </a:lnSpc>
            </a:pPr>
            <a:endParaRPr lang="ja-JP" altLang="en-US" dirty="0"/>
          </a:p>
          <a:p>
            <a:pPr>
              <a:lnSpc>
                <a:spcPct val="130000"/>
              </a:lnSpc>
            </a:pPr>
            <a:r>
              <a:rPr lang="ja-JP" altLang="en-US" b="1" dirty="0"/>
              <a:t> </a:t>
            </a:r>
            <a:r>
              <a:rPr lang="en-US" altLang="ja-JP" b="1" dirty="0"/>
              <a:t>(3)</a:t>
            </a:r>
            <a:r>
              <a:rPr lang="ja-JP" altLang="en-US" b="1" dirty="0"/>
              <a:t>　様々な能力をもつ</a:t>
            </a:r>
            <a:r>
              <a:rPr lang="ja-JP" altLang="en-US" b="1" dirty="0" smtClean="0"/>
              <a:t>人材に保育現場へ入ってもらうことにより</a:t>
            </a:r>
            <a:r>
              <a:rPr lang="ja-JP" altLang="en-US" b="1" dirty="0"/>
              <a:t>、保育人材の裾野を広げるとともに</a:t>
            </a:r>
            <a:r>
              <a:rPr lang="ja-JP" altLang="en-US" b="1" dirty="0" smtClean="0"/>
              <a:t>、保育士資</a:t>
            </a:r>
            <a:r>
              <a:rPr lang="en-US" altLang="ja-JP" b="1" dirty="0" smtClean="0"/>
              <a:t/>
            </a:r>
            <a:br>
              <a:rPr lang="en-US" altLang="ja-JP" b="1" dirty="0" smtClean="0"/>
            </a:br>
            <a:r>
              <a:rPr lang="ja-JP" altLang="en-US" b="1" dirty="0" smtClean="0"/>
              <a:t>　　格</a:t>
            </a:r>
            <a:r>
              <a:rPr lang="ja-JP" altLang="en-US" b="1" dirty="0"/>
              <a:t>の取得をめざす人を</a:t>
            </a:r>
            <a:r>
              <a:rPr lang="ja-JP" altLang="en-US" b="1" dirty="0" smtClean="0"/>
              <a:t>応援する</a:t>
            </a:r>
            <a:endParaRPr lang="ja-JP" altLang="en-US" b="1" dirty="0"/>
          </a:p>
          <a:p>
            <a:pPr>
              <a:lnSpc>
                <a:spcPct val="130000"/>
              </a:lnSpc>
            </a:pPr>
            <a:r>
              <a:rPr lang="ja-JP" altLang="en-US" dirty="0"/>
              <a:t>　業務アシスタントは、保育の周辺業務の担当を念頭にしているが、情報処理などの専門性発揮もある。あるいは、シニア人材、障がいのある方など、多様な人材がそれぞれの能力を発揮しながら、保育を支え、地域での子どもたちの見守りも充実させていくことができるなど、保育人材の裾野拡大につなげていくことは、有益である。</a:t>
            </a:r>
          </a:p>
          <a:p>
            <a:pPr>
              <a:lnSpc>
                <a:spcPct val="130000"/>
              </a:lnSpc>
            </a:pPr>
            <a:r>
              <a:rPr lang="ja-JP" altLang="en-US" dirty="0"/>
              <a:t>　一方、保育士と協働し、保育業務を担う「保育支援員」は、固定的な職というより、将来的には、保育士として資格を得て、活動することを応援するものである。</a:t>
            </a:r>
          </a:p>
          <a:p>
            <a:pPr>
              <a:lnSpc>
                <a:spcPct val="130000"/>
              </a:lnSpc>
            </a:pPr>
            <a:endParaRPr kumimoji="1" lang="ja-JP" altLang="en-US" dirty="0"/>
          </a:p>
        </p:txBody>
      </p:sp>
      <p:sp>
        <p:nvSpPr>
          <p:cNvPr id="8" name="テキスト ボックス 7"/>
          <p:cNvSpPr txBox="1"/>
          <p:nvPr/>
        </p:nvSpPr>
        <p:spPr>
          <a:xfrm>
            <a:off x="7936922" y="978456"/>
            <a:ext cx="770062" cy="161583"/>
          </a:xfrm>
          <a:prstGeom prst="rect">
            <a:avLst/>
          </a:prstGeom>
          <a:noFill/>
        </p:spPr>
        <p:txBody>
          <a:bodyPr wrap="square" lIns="0" tIns="0" rIns="0" bIns="0" rtlCol="0">
            <a:spAutoFit/>
          </a:bodyPr>
          <a:lstStyle/>
          <a:p>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a:xfrm>
            <a:off x="7675788" y="969242"/>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5788" y="1230660"/>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732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10</a:t>
            </a:fld>
            <a:endParaRPr kumimoji="1" lang="ja-JP" altLang="en-US" dirty="0"/>
          </a:p>
        </p:txBody>
      </p:sp>
      <p:sp>
        <p:nvSpPr>
          <p:cNvPr id="4" name="コンテンツ プレースホルダー 3"/>
          <p:cNvSpPr>
            <a:spLocks noGrp="1"/>
          </p:cNvSpPr>
          <p:nvPr>
            <p:ph sz="quarter" idx="13"/>
          </p:nvPr>
        </p:nvSpPr>
        <p:spPr>
          <a:xfrm>
            <a:off x="194456" y="908726"/>
            <a:ext cx="7331639" cy="5904652"/>
          </a:xfrm>
        </p:spPr>
        <p:txBody>
          <a:bodyPr>
            <a:normAutofit/>
          </a:bodyPr>
          <a:lstStyle/>
          <a:p>
            <a:pPr>
              <a:lnSpc>
                <a:spcPct val="130000"/>
              </a:lnSpc>
            </a:pPr>
            <a:r>
              <a:rPr lang="ja-JP" altLang="en-US" b="1" dirty="0"/>
              <a:t>●提言</a:t>
            </a:r>
            <a:r>
              <a:rPr lang="en-US" altLang="ja-JP" b="1" dirty="0" smtClean="0"/>
              <a:t>1</a:t>
            </a:r>
            <a:r>
              <a:rPr lang="ja-JP" altLang="en-US" b="1" dirty="0" smtClean="0"/>
              <a:t>　</a:t>
            </a:r>
            <a:r>
              <a:rPr lang="en-US" altLang="ja-JP" b="1" dirty="0" smtClean="0"/>
              <a:t> </a:t>
            </a:r>
            <a:r>
              <a:rPr lang="ja-JP" altLang="en-US" b="1" dirty="0"/>
              <a:t>新たな保育</a:t>
            </a:r>
            <a:r>
              <a:rPr lang="ja-JP" altLang="en-US" b="1" dirty="0" smtClean="0"/>
              <a:t>人材</a:t>
            </a:r>
            <a:endParaRPr lang="ja-JP" altLang="en-US" b="1" dirty="0"/>
          </a:p>
          <a:p>
            <a:pPr>
              <a:lnSpc>
                <a:spcPct val="130000"/>
              </a:lnSpc>
              <a:spcBef>
                <a:spcPts val="600"/>
              </a:spcBef>
            </a:pPr>
            <a:r>
              <a:rPr lang="ja-JP" altLang="en-US" b="1" dirty="0"/>
              <a:t>①「保育支援員」の育成</a:t>
            </a:r>
          </a:p>
          <a:p>
            <a:pPr>
              <a:lnSpc>
                <a:spcPct val="130000"/>
              </a:lnSpc>
            </a:pPr>
            <a:r>
              <a:rPr lang="ja-JP" altLang="en-US" dirty="0"/>
              <a:t>　</a:t>
            </a:r>
            <a:r>
              <a:rPr lang="ja-JP" altLang="en-US" dirty="0" smtClean="0"/>
              <a:t>保育</a:t>
            </a:r>
            <a:r>
              <a:rPr lang="ja-JP" altLang="en-US" dirty="0"/>
              <a:t>支援員は</a:t>
            </a:r>
            <a:r>
              <a:rPr lang="ja-JP" altLang="en-US" dirty="0" smtClean="0"/>
              <a:t>、保育士</a:t>
            </a:r>
            <a:r>
              <a:rPr lang="ja-JP" altLang="en-US" dirty="0"/>
              <a:t>と協働する実務力の高い専門</a:t>
            </a:r>
            <a:r>
              <a:rPr lang="ja-JP" altLang="en-US" dirty="0" smtClean="0"/>
              <a:t>スタッフと</a:t>
            </a:r>
            <a:r>
              <a:rPr lang="ja-JP" altLang="en-US" dirty="0"/>
              <a:t>考えている。子育て支援員又は保育士試験の一部合格者であって、現場で働いている人に対して、保育士養成課程の履修内容のうち特に理解しておくべき内容について学ぶ重点的研修や</a:t>
            </a:r>
            <a:r>
              <a:rPr lang="en-US" altLang="ja-JP" dirty="0" smtClean="0"/>
              <a:t>OJT</a:t>
            </a:r>
            <a:r>
              <a:rPr lang="ja-JP" altLang="en-US" dirty="0" smtClean="0"/>
              <a:t>も</a:t>
            </a:r>
            <a:r>
              <a:rPr lang="ja-JP" altLang="en-US" dirty="0"/>
              <a:t>行った上</a:t>
            </a:r>
            <a:r>
              <a:rPr lang="ja-JP" altLang="en-US" dirty="0" smtClean="0"/>
              <a:t>で、知事が認定するものとする。</a:t>
            </a:r>
            <a:r>
              <a:rPr lang="ja-JP" altLang="en-US" dirty="0"/>
              <a:t>チーム保育の一員として保育士をサポートする人材ではあるが、実務重視型で、保育所で即戦力として活躍できる人材である。</a:t>
            </a:r>
          </a:p>
          <a:p>
            <a:pPr>
              <a:lnSpc>
                <a:spcPct val="130000"/>
              </a:lnSpc>
            </a:pPr>
            <a:r>
              <a:rPr lang="ja-JP" altLang="en-US" dirty="0" smtClean="0"/>
              <a:t>　保育</a:t>
            </a:r>
            <a:r>
              <a:rPr lang="ja-JP" altLang="en-US" dirty="0"/>
              <a:t>支援員は、</a:t>
            </a:r>
            <a:r>
              <a:rPr lang="en-US" altLang="ja-JP" dirty="0"/>
              <a:t>OJT</a:t>
            </a:r>
            <a:r>
              <a:rPr lang="ja-JP" altLang="en-US" dirty="0"/>
              <a:t>や多様な実務経験で、より実践的、現場力を発揮する人材となることから、資格保持者ではないが、実践力・現場力については保育士に匹敵すると考えており、給与等は、保育士と子育て支援員の中間程度</a:t>
            </a:r>
            <a:r>
              <a:rPr lang="ja-JP" altLang="en-US" dirty="0" smtClean="0"/>
              <a:t>と想定している。</a:t>
            </a:r>
            <a:endParaRPr lang="ja-JP" altLang="en-US" dirty="0"/>
          </a:p>
          <a:p>
            <a:pPr>
              <a:lnSpc>
                <a:spcPct val="130000"/>
              </a:lnSpc>
            </a:pPr>
            <a:r>
              <a:rPr lang="ja-JP" altLang="en-US" dirty="0" smtClean="0"/>
              <a:t>　なお</a:t>
            </a:r>
            <a:r>
              <a:rPr lang="ja-JP" altLang="en-US" dirty="0"/>
              <a:t>、保育試験の一部合格者については、合格科目数等の限定は想定しておらず、保育士試験合格に向けて努力研鑽していることを評価したい。めざすゴールは保育支援員ではなく、離職後の社会人にも、働き・実践力を磨きながら、専門職（保育士）としての活躍、能力開発に向けた、新たな道筋をつけることができるのではないかと考える。</a:t>
            </a:r>
          </a:p>
          <a:p>
            <a:pPr>
              <a:lnSpc>
                <a:spcPct val="130000"/>
              </a:lnSpc>
            </a:pPr>
            <a:endParaRPr lang="ja-JP" altLang="en-US" dirty="0"/>
          </a:p>
          <a:p>
            <a:pPr>
              <a:lnSpc>
                <a:spcPct val="130000"/>
              </a:lnSpc>
            </a:pPr>
            <a:r>
              <a:rPr lang="ja-JP" altLang="en-US" b="1" dirty="0"/>
              <a:t>②「業務アシスタント」の活用</a:t>
            </a:r>
          </a:p>
          <a:p>
            <a:pPr>
              <a:lnSpc>
                <a:spcPct val="130000"/>
              </a:lnSpc>
            </a:pPr>
            <a:r>
              <a:rPr lang="ja-JP" altLang="en-US" dirty="0" smtClean="0"/>
              <a:t>　保育士</a:t>
            </a:r>
            <a:r>
              <a:rPr lang="ja-JP" altLang="en-US" dirty="0"/>
              <a:t>の専門性発揮を側面支援するスタッフで、主任保育士の業務補助や情報処理担当を想定している。</a:t>
            </a:r>
            <a:r>
              <a:rPr lang="ja-JP" altLang="en-US" dirty="0" smtClean="0"/>
              <a:t>各保育所等の</a:t>
            </a:r>
            <a:r>
              <a:rPr lang="ja-JP" altLang="en-US" dirty="0"/>
              <a:t>チーム力を強化するため、必要な分野に投入・活用することを提案したい。</a:t>
            </a:r>
          </a:p>
          <a:p>
            <a:pPr>
              <a:lnSpc>
                <a:spcPct val="130000"/>
              </a:lnSpc>
            </a:pPr>
            <a:r>
              <a:rPr lang="ja-JP" altLang="en-US" dirty="0" smtClean="0"/>
              <a:t>　なお</a:t>
            </a:r>
            <a:r>
              <a:rPr lang="ja-JP" altLang="en-US" dirty="0"/>
              <a:t>、業務アシスタントが担う業務の一部は、外部の専門業者に発注できるものもあるかもしれないが、スタッフの一員として保育の基礎知識を持っていただき、関わりをもってもらうことは大切である。また、シニア人材や、</a:t>
            </a:r>
            <a:r>
              <a:rPr lang="ja-JP" altLang="en-US" dirty="0" err="1"/>
              <a:t>障がい</a:t>
            </a:r>
            <a:r>
              <a:rPr lang="ja-JP" altLang="en-US" dirty="0"/>
              <a:t>者雇用にもつながる。たとえ毎日ではなくても</a:t>
            </a:r>
            <a:r>
              <a:rPr lang="ja-JP" altLang="en-US" dirty="0" smtClean="0"/>
              <a:t>、保育所等に</a:t>
            </a:r>
            <a:r>
              <a:rPr lang="ja-JP" altLang="en-US" dirty="0"/>
              <a:t>出入りし、子どもや保育者と関わりをもつ人が増えることで、保育を担う地域人材の裾野が広がると考える。</a:t>
            </a:r>
          </a:p>
          <a:p>
            <a:pPr>
              <a:lnSpc>
                <a:spcPct val="130000"/>
              </a:lnSpc>
            </a:pPr>
            <a:r>
              <a:rPr lang="ja-JP" altLang="en-US" dirty="0" smtClean="0"/>
              <a:t>　一方</a:t>
            </a:r>
            <a:r>
              <a:rPr lang="ja-JP" altLang="en-US" dirty="0"/>
              <a:t>、保育の周辺業務ではなく、保育業務の中心的な業務でも、保育士が担当することはもちろん、音楽などの情操的な保育内容や体操</a:t>
            </a:r>
            <a:r>
              <a:rPr lang="ja-JP" altLang="en-US" dirty="0" smtClean="0"/>
              <a:t>などの別途</a:t>
            </a:r>
            <a:r>
              <a:rPr lang="ja-JP" altLang="en-US" dirty="0"/>
              <a:t>の専門人材の関わりが想定できるものがある</a:t>
            </a:r>
            <a:r>
              <a:rPr lang="ja-JP" altLang="en-US" dirty="0" smtClean="0"/>
              <a:t>。これら</a:t>
            </a:r>
            <a:r>
              <a:rPr lang="ja-JP" altLang="en-US" dirty="0"/>
              <a:t>は、本検討の主眼とする、保育の周辺業務の切り分けではないが、検討の議論のなかで、業務アシスタントの類型の別バージョンとして議論が</a:t>
            </a:r>
            <a:r>
              <a:rPr lang="ja-JP" altLang="en-US" dirty="0" smtClean="0"/>
              <a:t>あった</a:t>
            </a:r>
            <a:r>
              <a:rPr lang="ja-JP" altLang="en-US" dirty="0"/>
              <a:t>こと</a:t>
            </a:r>
            <a:r>
              <a:rPr lang="ja-JP" altLang="en-US" dirty="0" smtClean="0"/>
              <a:t>も記載</a:t>
            </a:r>
            <a:r>
              <a:rPr lang="ja-JP" altLang="en-US" dirty="0"/>
              <a:t>しておきたい。</a:t>
            </a:r>
          </a:p>
          <a:p>
            <a:pPr>
              <a:lnSpc>
                <a:spcPct val="130000"/>
              </a:lnSpc>
            </a:pPr>
            <a:endParaRPr kumimoji="1" lang="ja-JP" altLang="en-US" dirty="0"/>
          </a:p>
        </p:txBody>
      </p:sp>
      <p:sp>
        <p:nvSpPr>
          <p:cNvPr id="8" name="テキスト ボックス 7"/>
          <p:cNvSpPr txBox="1"/>
          <p:nvPr/>
        </p:nvSpPr>
        <p:spPr>
          <a:xfrm>
            <a:off x="7909186" y="954073"/>
            <a:ext cx="770062" cy="161583"/>
          </a:xfrm>
          <a:prstGeom prst="rect">
            <a:avLst/>
          </a:prstGeom>
          <a:noFill/>
        </p:spPr>
        <p:txBody>
          <a:bodyPr wrap="square" lIns="0" tIns="0" rIns="0" bIns="0" rtlCol="0">
            <a:spAutoFit/>
          </a:bodyPr>
          <a:lstStyle/>
          <a:p>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a:xfrm>
            <a:off x="7648062" y="944859"/>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062" y="1193740"/>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575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11</a:t>
            </a:fld>
            <a:endParaRPr kumimoji="1" lang="ja-JP" altLang="en-US" dirty="0"/>
          </a:p>
        </p:txBody>
      </p:sp>
      <p:sp>
        <p:nvSpPr>
          <p:cNvPr id="4" name="コンテンツ プレースホルダー 3"/>
          <p:cNvSpPr>
            <a:spLocks noGrp="1"/>
          </p:cNvSpPr>
          <p:nvPr>
            <p:ph sz="quarter" idx="13"/>
          </p:nvPr>
        </p:nvSpPr>
        <p:spPr>
          <a:xfrm>
            <a:off x="194456" y="836712"/>
            <a:ext cx="7331639" cy="5976663"/>
          </a:xfrm>
        </p:spPr>
        <p:txBody>
          <a:bodyPr>
            <a:normAutofit/>
          </a:bodyPr>
          <a:lstStyle/>
          <a:p>
            <a:pPr>
              <a:lnSpc>
                <a:spcPct val="130000"/>
              </a:lnSpc>
            </a:pPr>
            <a:r>
              <a:rPr lang="ja-JP" altLang="en-US" b="1" dirty="0"/>
              <a:t>●提言</a:t>
            </a:r>
            <a:r>
              <a:rPr lang="en-US" altLang="ja-JP" b="1" dirty="0"/>
              <a:t>2</a:t>
            </a:r>
            <a:r>
              <a:rPr lang="ja-JP" altLang="en-US" b="1" dirty="0"/>
              <a:t>　多様な人材の活用によるチーム保育の</a:t>
            </a:r>
            <a:r>
              <a:rPr lang="ja-JP" altLang="en-US" b="1" dirty="0" smtClean="0"/>
              <a:t>実現</a:t>
            </a:r>
            <a:endParaRPr lang="en-US" altLang="ja-JP" b="1" dirty="0" smtClean="0"/>
          </a:p>
          <a:p>
            <a:pPr>
              <a:lnSpc>
                <a:spcPct val="130000"/>
              </a:lnSpc>
            </a:pPr>
            <a:r>
              <a:rPr lang="ja-JP" altLang="en-US" dirty="0"/>
              <a:t>　これまでの保育現場は、左側の図にあるような、いわゆる鍋蓋型の組織チームが多い</a:t>
            </a:r>
            <a:r>
              <a:rPr lang="ja-JP" altLang="en-US" dirty="0" smtClean="0"/>
              <a:t>。施設</a:t>
            </a:r>
            <a:r>
              <a:rPr lang="ja-JP" altLang="en-US" dirty="0"/>
              <a:t>長、主任保育士を除くと、各保育士は担任クラスの保育の深化への注力が中心となる</a:t>
            </a:r>
            <a:r>
              <a:rPr lang="ja-JP" altLang="en-US" dirty="0" smtClean="0"/>
              <a:t>。しかし</a:t>
            </a:r>
            <a:r>
              <a:rPr lang="ja-JP" altLang="en-US" dirty="0"/>
              <a:t>、現在のように保育業務が多様化・複層化してくると、右側図のような連携型の</a:t>
            </a:r>
            <a:r>
              <a:rPr lang="ja-JP" altLang="en-US" dirty="0" smtClean="0"/>
              <a:t>組織体制</a:t>
            </a:r>
            <a:r>
              <a:rPr lang="ja-JP" altLang="en-US" dirty="0"/>
              <a:t>の方が、特定職員に業務が集中することを避け、各々が専門性を発揮し、役割分担</a:t>
            </a:r>
            <a:r>
              <a:rPr lang="ja-JP" altLang="en-US" dirty="0" smtClean="0"/>
              <a:t>しながら</a:t>
            </a:r>
            <a:r>
              <a:rPr lang="ja-JP" altLang="en-US" dirty="0"/>
              <a:t>、組織全体の保育力の向上を図っていけると考えている。</a:t>
            </a:r>
          </a:p>
          <a:p>
            <a:pPr>
              <a:lnSpc>
                <a:spcPct val="130000"/>
              </a:lnSpc>
            </a:pPr>
            <a:r>
              <a:rPr lang="ja-JP" altLang="en-US" dirty="0" smtClean="0"/>
              <a:t>　我々</a:t>
            </a:r>
            <a:r>
              <a:rPr lang="ja-JP" altLang="en-US" dirty="0"/>
              <a:t>がめざす保育現場の姿は、チーム保育であり、多様な人材が施設長のマネジメント</a:t>
            </a:r>
            <a:r>
              <a:rPr lang="ja-JP" altLang="en-US" dirty="0" smtClean="0"/>
              <a:t>のもと</a:t>
            </a:r>
            <a:r>
              <a:rPr lang="ja-JP" altLang="en-US" dirty="0"/>
              <a:t>、役割分担しながら、組織全体のパフォーマンスを向上し、継続的な保育の質の維持</a:t>
            </a:r>
            <a:r>
              <a:rPr lang="ja-JP" altLang="en-US" dirty="0" smtClean="0"/>
              <a:t>・向上</a:t>
            </a:r>
            <a:r>
              <a:rPr lang="ja-JP" altLang="en-US" dirty="0"/>
              <a:t>につなげる、右側の図の組織である</a:t>
            </a:r>
            <a:r>
              <a:rPr lang="ja-JP" altLang="en-US" dirty="0" smtClean="0"/>
              <a:t>。なお</a:t>
            </a:r>
            <a:r>
              <a:rPr lang="ja-JP" altLang="en-US" dirty="0"/>
              <a:t>、本図は、フルメンバーで記載しているが</a:t>
            </a:r>
            <a:r>
              <a:rPr lang="ja-JP" altLang="en-US" dirty="0" smtClean="0"/>
              <a:t>、施設</a:t>
            </a:r>
            <a:r>
              <a:rPr lang="ja-JP" altLang="en-US" dirty="0"/>
              <a:t>によっては、保育支援員、子育て支援員など、必ずしもフルメンバーで揃わない</a:t>
            </a:r>
            <a:r>
              <a:rPr lang="ja-JP" altLang="en-US" dirty="0" smtClean="0"/>
              <a:t>場合も</a:t>
            </a:r>
            <a:r>
              <a:rPr lang="ja-JP" altLang="en-US" dirty="0"/>
              <a:t>ある。また、子育て支援員、保育支援員、保育士の境界線も固定的なものではない。</a:t>
            </a:r>
          </a:p>
          <a:p>
            <a:pPr>
              <a:lnSpc>
                <a:spcPct val="130000"/>
              </a:lnSpc>
            </a:pPr>
            <a:r>
              <a:rPr lang="ja-JP" altLang="en-US" dirty="0" smtClean="0"/>
              <a:t>　保育</a:t>
            </a:r>
            <a:r>
              <a:rPr lang="ja-JP" altLang="en-US" dirty="0"/>
              <a:t>自体は、有資格者による保育がベストで、特区制度活用の緊急提案の趣旨からは、</a:t>
            </a:r>
            <a:r>
              <a:rPr lang="ja-JP" altLang="en-US" dirty="0" smtClean="0"/>
              <a:t>本提案</a:t>
            </a:r>
            <a:r>
              <a:rPr lang="ja-JP" altLang="en-US" dirty="0"/>
              <a:t>にも期間限定の部分もあるが、今後の保育サービスの充実を念頭に置くと、多様なスタッフ</a:t>
            </a:r>
            <a:r>
              <a:rPr lang="ja-JP" altLang="en-US" dirty="0" smtClean="0"/>
              <a:t>が保育所等に</a:t>
            </a:r>
            <a:r>
              <a:rPr lang="ja-JP" altLang="en-US" dirty="0"/>
              <a:t>出入りし、そうした人の養成・活用を通じて、保育士の活動領域や専門性を高め、社会的評価の一層の向上につなげていくのも一つの道筋と考える。</a:t>
            </a:r>
          </a:p>
          <a:p>
            <a:pPr>
              <a:lnSpc>
                <a:spcPct val="150000"/>
              </a:lnSpc>
            </a:pPr>
            <a:endParaRPr kumimoji="1" lang="ja-JP" altLang="en-US" dirty="0"/>
          </a:p>
        </p:txBody>
      </p:sp>
      <p:sp>
        <p:nvSpPr>
          <p:cNvPr id="6" name="テキスト ボックス 5"/>
          <p:cNvSpPr txBox="1"/>
          <p:nvPr/>
        </p:nvSpPr>
        <p:spPr>
          <a:xfrm>
            <a:off x="7936922" y="929690"/>
            <a:ext cx="770062" cy="161583"/>
          </a:xfrm>
          <a:prstGeom prst="rect">
            <a:avLst/>
          </a:prstGeom>
          <a:noFill/>
        </p:spPr>
        <p:txBody>
          <a:bodyPr wrap="square" lIns="0" tIns="0" rIns="0" bIns="0" rtlCol="0">
            <a:spAutoFit/>
          </a:bodyPr>
          <a:lstStyle/>
          <a:p>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右矢印 6"/>
          <p:cNvSpPr/>
          <p:nvPr/>
        </p:nvSpPr>
        <p:spPr>
          <a:xfrm>
            <a:off x="7675788" y="920476"/>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5788" y="1156249"/>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832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12</a:t>
            </a:fld>
            <a:endParaRPr kumimoji="1" lang="ja-JP" altLang="en-US" dirty="0"/>
          </a:p>
        </p:txBody>
      </p:sp>
      <p:sp>
        <p:nvSpPr>
          <p:cNvPr id="4" name="コンテンツ プレースホルダー 3"/>
          <p:cNvSpPr>
            <a:spLocks noGrp="1"/>
          </p:cNvSpPr>
          <p:nvPr>
            <p:ph sz="quarter" idx="13"/>
          </p:nvPr>
        </p:nvSpPr>
        <p:spPr>
          <a:xfrm>
            <a:off x="194456" y="836711"/>
            <a:ext cx="7331639" cy="5760641"/>
          </a:xfrm>
        </p:spPr>
        <p:txBody>
          <a:bodyPr>
            <a:normAutofit/>
          </a:bodyPr>
          <a:lstStyle/>
          <a:p>
            <a:pPr>
              <a:lnSpc>
                <a:spcPct val="130000"/>
              </a:lnSpc>
            </a:pPr>
            <a:r>
              <a:rPr lang="ja-JP" altLang="en-US" b="1" dirty="0"/>
              <a:t>●保育士業務の分解</a:t>
            </a:r>
            <a:r>
              <a:rPr lang="ja-JP" altLang="en-US" b="1" dirty="0" smtClean="0"/>
              <a:t>マトリックス図</a:t>
            </a:r>
            <a:endParaRPr lang="en-US" altLang="ja-JP" b="1" dirty="0" smtClean="0"/>
          </a:p>
          <a:p>
            <a:pPr>
              <a:lnSpc>
                <a:spcPct val="130000"/>
              </a:lnSpc>
            </a:pPr>
            <a:r>
              <a:rPr lang="ja-JP" altLang="en-US" dirty="0"/>
              <a:t>　本提案は、保育士の専門性の最大発揮を前提に、保育士と新たな保育人材が協働し、チーム保育を行うことを想定しており、実際の運用は、各園の実態に応じたバリエーションもあると考えている。</a:t>
            </a:r>
          </a:p>
          <a:p>
            <a:pPr>
              <a:lnSpc>
                <a:spcPct val="130000"/>
              </a:lnSpc>
            </a:pPr>
            <a:r>
              <a:rPr lang="ja-JP" altLang="en-US" dirty="0" smtClean="0"/>
              <a:t>　そこ</a:t>
            </a:r>
            <a:r>
              <a:rPr lang="ja-JP" altLang="en-US" dirty="0"/>
              <a:t>で、オーソドックスなイメージが伝わるよう、</a:t>
            </a:r>
            <a:r>
              <a:rPr lang="en-US" altLang="ja-JP" dirty="0"/>
              <a:t>2</a:t>
            </a:r>
            <a:r>
              <a:rPr lang="ja-JP" altLang="en-US" dirty="0"/>
              <a:t>種類のマトリックス図を作成することとした。一つめは、保育所保育指針のなかで、具体的な業務に</a:t>
            </a:r>
            <a:r>
              <a:rPr lang="ja-JP" altLang="en-US" dirty="0" smtClean="0"/>
              <a:t>ついての記載がある第</a:t>
            </a:r>
            <a:r>
              <a:rPr lang="en-US" altLang="ja-JP" dirty="0" smtClean="0"/>
              <a:t>4</a:t>
            </a:r>
            <a:r>
              <a:rPr lang="ja-JP" altLang="en-US" dirty="0"/>
              <a:t>～７章について、主任保育士、保育士、保育支援員、業務アシスタントを置いた場合の役割分担イメージを図示している</a:t>
            </a:r>
            <a:r>
              <a:rPr lang="ja-JP" altLang="en-US" dirty="0" smtClean="0"/>
              <a:t>。園</a:t>
            </a:r>
            <a:r>
              <a:rPr lang="ja-JP" altLang="en-US" dirty="0"/>
              <a:t>の業務形態や、保育支援員の属人的能力もあるので、図のなかでは、直線的な切り分けではなく、グラデーション的に中間領域をいれている</a:t>
            </a:r>
            <a:r>
              <a:rPr lang="ja-JP" altLang="en-US" dirty="0" smtClean="0"/>
              <a:t>。</a:t>
            </a:r>
            <a:endParaRPr lang="en-US" altLang="ja-JP" dirty="0" smtClean="0"/>
          </a:p>
          <a:p>
            <a:pPr>
              <a:lnSpc>
                <a:spcPct val="130000"/>
              </a:lnSpc>
            </a:pPr>
            <a:r>
              <a:rPr lang="ja-JP" altLang="en-US" dirty="0"/>
              <a:t>　表示と</a:t>
            </a:r>
            <a:r>
              <a:rPr lang="ja-JP" altLang="en-US" dirty="0" smtClean="0"/>
              <a:t>しては、縦軸</a:t>
            </a:r>
            <a:r>
              <a:rPr lang="ja-JP" altLang="en-US" dirty="0"/>
              <a:t>に保育所保育指針における具体的な業務を列挙し、横軸に担当</a:t>
            </a:r>
            <a:r>
              <a:rPr lang="ja-JP" altLang="en-US" dirty="0" smtClean="0"/>
              <a:t>する</a:t>
            </a:r>
            <a:r>
              <a:rPr lang="ja-JP" altLang="en-US" dirty="0"/>
              <a:t>従事者</a:t>
            </a:r>
            <a:r>
              <a:rPr lang="ja-JP" altLang="en-US" dirty="0" smtClean="0"/>
              <a:t>を</a:t>
            </a:r>
            <a:r>
              <a:rPr lang="ja-JP" altLang="en-US" dirty="0"/>
              <a:t>とり</a:t>
            </a:r>
            <a:r>
              <a:rPr lang="ja-JP" altLang="en-US" dirty="0" smtClean="0"/>
              <a:t>、</a:t>
            </a:r>
            <a:r>
              <a:rPr lang="ja-JP" altLang="en-US" dirty="0"/>
              <a:t>色の濃淡によって</a:t>
            </a:r>
            <a:r>
              <a:rPr lang="ja-JP" altLang="en-US" dirty="0" smtClean="0"/>
              <a:t>専門性</a:t>
            </a:r>
            <a:r>
              <a:rPr lang="ja-JP" altLang="en-US" dirty="0"/>
              <a:t>に</a:t>
            </a:r>
            <a:r>
              <a:rPr lang="ja-JP" altLang="en-US" dirty="0" smtClean="0"/>
              <a:t>ついて示すとともに、図形の形によって主</a:t>
            </a:r>
            <a:r>
              <a:rPr lang="ja-JP" altLang="en-US" dirty="0"/>
              <a:t>たる担当者</a:t>
            </a:r>
            <a:r>
              <a:rPr lang="ja-JP" altLang="en-US" dirty="0" smtClean="0"/>
              <a:t>と主たる担当者と協働</a:t>
            </a:r>
            <a:r>
              <a:rPr lang="ja-JP" altLang="en-US" dirty="0"/>
              <a:t>してその</a:t>
            </a:r>
            <a:r>
              <a:rPr lang="ja-JP" altLang="en-US" dirty="0" smtClean="0"/>
              <a:t>業務を担いうる者を示している。園内に</a:t>
            </a:r>
            <a:r>
              <a:rPr lang="ja-JP" altLang="en-US" dirty="0"/>
              <a:t>、保育士の数が十分であれば、保育士が担当する</a:t>
            </a:r>
            <a:r>
              <a:rPr lang="ja-JP" altLang="en-US" dirty="0" smtClean="0"/>
              <a:t>領域は拡大</a:t>
            </a:r>
            <a:r>
              <a:rPr lang="ja-JP" altLang="en-US" dirty="0"/>
              <a:t>する。また、保育支援員</a:t>
            </a:r>
            <a:r>
              <a:rPr lang="ja-JP" altLang="en-US" dirty="0" smtClean="0"/>
              <a:t>の担当としている業務</a:t>
            </a:r>
            <a:r>
              <a:rPr lang="ja-JP" altLang="en-US" dirty="0"/>
              <a:t>も、単独での実施は想定していない。すべてチーム保育として、保育士と協働しての実施が基本である。</a:t>
            </a:r>
          </a:p>
          <a:p>
            <a:pPr>
              <a:lnSpc>
                <a:spcPct val="130000"/>
              </a:lnSpc>
            </a:pPr>
            <a:r>
              <a:rPr lang="ja-JP" altLang="en-US" dirty="0" smtClean="0"/>
              <a:t>　たとえば</a:t>
            </a:r>
            <a:r>
              <a:rPr lang="ja-JP" altLang="en-US" dirty="0"/>
              <a:t>、表中の一番上の「保育課程の作成」は、</a:t>
            </a:r>
            <a:r>
              <a:rPr lang="ja-JP" altLang="en-US" dirty="0" smtClean="0"/>
              <a:t>保育士の専門性を要する業務で</a:t>
            </a:r>
            <a:r>
              <a:rPr lang="ja-JP" altLang="en-US" dirty="0"/>
              <a:t>あるが、短期間の指導計画の作成となると、保育士と保育支援員が協働</a:t>
            </a:r>
            <a:r>
              <a:rPr lang="ja-JP" altLang="en-US" dirty="0" smtClean="0"/>
              <a:t>して作業</a:t>
            </a:r>
            <a:r>
              <a:rPr lang="ja-JP" altLang="en-US" dirty="0"/>
              <a:t>することもあり、さらに入力・書類整理レベルになると、業務アシスタントの活用も可能と考えている。</a:t>
            </a:r>
          </a:p>
          <a:p>
            <a:pPr>
              <a:lnSpc>
                <a:spcPct val="130000"/>
              </a:lnSpc>
            </a:pPr>
            <a:endParaRPr lang="ja-JP" altLang="en-US" dirty="0"/>
          </a:p>
          <a:p>
            <a:pPr>
              <a:lnSpc>
                <a:spcPct val="130000"/>
              </a:lnSpc>
            </a:pPr>
            <a:r>
              <a:rPr lang="ja-JP" altLang="en-US" dirty="0" smtClean="0"/>
              <a:t>　同様</a:t>
            </a:r>
            <a:r>
              <a:rPr lang="ja-JP" altLang="en-US" dirty="0"/>
              <a:t>に、園の一日の</a:t>
            </a:r>
            <a:r>
              <a:rPr lang="ja-JP" altLang="en-US" dirty="0" smtClean="0"/>
              <a:t>業務例を</a:t>
            </a:r>
            <a:r>
              <a:rPr lang="ja-JP" altLang="en-US" dirty="0"/>
              <a:t>時系列にマトリックス図で示したのが</a:t>
            </a:r>
            <a:r>
              <a:rPr lang="ja-JP" altLang="en-US" dirty="0" smtClean="0"/>
              <a:t>、</a:t>
            </a:r>
            <a:r>
              <a:rPr lang="en-US" altLang="ja-JP" dirty="0" smtClean="0"/>
              <a:t>21</a:t>
            </a:r>
            <a:r>
              <a:rPr lang="ja-JP" altLang="en-US" dirty="0" smtClean="0"/>
              <a:t>ページ</a:t>
            </a:r>
            <a:r>
              <a:rPr lang="ja-JP" altLang="en-US" dirty="0"/>
              <a:t>の図である</a:t>
            </a:r>
            <a:r>
              <a:rPr lang="ja-JP" altLang="en-US" dirty="0" smtClean="0"/>
              <a:t>。表示としては、縦軸に「ある園の１日の時間の流れ」をとり、横軸にその時間帯のなかでの各従事者がどのような役割を担うかをとり、保育士業務としての専門性について色の濃淡をつけたグラデーションで示して</a:t>
            </a:r>
            <a:r>
              <a:rPr lang="ja-JP" altLang="en-US" dirty="0"/>
              <a:t>いる</a:t>
            </a:r>
            <a:r>
              <a:rPr lang="ja-JP" altLang="en-US" dirty="0" smtClean="0"/>
              <a:t>。具体的には、業務</a:t>
            </a:r>
            <a:r>
              <a:rPr lang="ja-JP" altLang="en-US" dirty="0"/>
              <a:t>アシスタントが担う業務例として、昼食の片付け、遊具の消毒のように保育士業務から派生するものと、経理事務、備品の維持管理点検のように主任保育士業務から分担するものがあると考えている。</a:t>
            </a:r>
          </a:p>
          <a:p>
            <a:pPr>
              <a:lnSpc>
                <a:spcPct val="130000"/>
              </a:lnSpc>
            </a:pPr>
            <a:r>
              <a:rPr lang="ja-JP" altLang="en-US" dirty="0" smtClean="0"/>
              <a:t>　こう</a:t>
            </a:r>
            <a:r>
              <a:rPr lang="ja-JP" altLang="en-US" dirty="0"/>
              <a:t>した図を見ていただくことで、新たな保育人材を活用しながら、保育現場での業務の流れを感じていただけるのではないかと考えている。</a:t>
            </a:r>
          </a:p>
          <a:p>
            <a:pPr>
              <a:lnSpc>
                <a:spcPct val="150000"/>
              </a:lnSpc>
            </a:pPr>
            <a:endParaRPr kumimoji="1" lang="ja-JP" altLang="en-US" dirty="0"/>
          </a:p>
        </p:txBody>
      </p:sp>
      <p:sp>
        <p:nvSpPr>
          <p:cNvPr id="7" name="テキスト ボックス 6"/>
          <p:cNvSpPr txBox="1"/>
          <p:nvPr/>
        </p:nvSpPr>
        <p:spPr>
          <a:xfrm>
            <a:off x="7909186" y="1111037"/>
            <a:ext cx="770062" cy="161583"/>
          </a:xfrm>
          <a:prstGeom prst="rect">
            <a:avLst/>
          </a:prstGeom>
          <a:noFill/>
        </p:spPr>
        <p:txBody>
          <a:bodyPr wrap="square" lIns="0" tIns="0" rIns="0" bIns="0" rtlCol="0">
            <a:spAutoFit/>
          </a:bodyPr>
          <a:lstStyle/>
          <a:p>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矢印 7"/>
          <p:cNvSpPr/>
          <p:nvPr/>
        </p:nvSpPr>
        <p:spPr>
          <a:xfrm>
            <a:off x="7648062" y="1101823"/>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sp>
        <p:nvSpPr>
          <p:cNvPr id="9" name="テキスト ボックス 8"/>
          <p:cNvSpPr txBox="1"/>
          <p:nvPr/>
        </p:nvSpPr>
        <p:spPr>
          <a:xfrm>
            <a:off x="7909186" y="4323769"/>
            <a:ext cx="770062" cy="177741"/>
          </a:xfrm>
          <a:prstGeom prst="rect">
            <a:avLst/>
          </a:prstGeom>
          <a:noFill/>
        </p:spPr>
        <p:txBody>
          <a:bodyPr wrap="square" lIns="0" tIns="0" rIns="0" bIns="0" rtlCol="0">
            <a:spAutoFit/>
          </a:bodyPr>
          <a:lstStyle/>
          <a:p>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右矢印 9"/>
          <p:cNvSpPr/>
          <p:nvPr/>
        </p:nvSpPr>
        <p:spPr>
          <a:xfrm>
            <a:off x="7648062" y="4314549"/>
            <a:ext cx="233398" cy="177741"/>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060" y="1307643"/>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059" y="4581128"/>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832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13</a:t>
            </a:fld>
            <a:endParaRPr kumimoji="1" lang="ja-JP" altLang="en-US" dirty="0"/>
          </a:p>
        </p:txBody>
      </p:sp>
      <p:sp>
        <p:nvSpPr>
          <p:cNvPr id="4" name="コンテンツ プレースホルダー 3"/>
          <p:cNvSpPr>
            <a:spLocks noGrp="1"/>
          </p:cNvSpPr>
          <p:nvPr>
            <p:ph sz="quarter" idx="13"/>
          </p:nvPr>
        </p:nvSpPr>
        <p:spPr>
          <a:xfrm>
            <a:off x="194456" y="836712"/>
            <a:ext cx="7331639" cy="5976663"/>
          </a:xfrm>
        </p:spPr>
        <p:txBody>
          <a:bodyPr>
            <a:normAutofit/>
          </a:bodyPr>
          <a:lstStyle/>
          <a:p>
            <a:pPr>
              <a:lnSpc>
                <a:spcPct val="130000"/>
              </a:lnSpc>
            </a:pPr>
            <a:r>
              <a:rPr lang="ja-JP" altLang="en-US" b="1" dirty="0"/>
              <a:t>●保育支援員の養成スキーム・研修</a:t>
            </a:r>
            <a:r>
              <a:rPr lang="ja-JP" altLang="en-US" b="1" dirty="0" smtClean="0"/>
              <a:t>プログラム </a:t>
            </a:r>
            <a:endParaRPr lang="ja-JP" altLang="en-US" b="1" dirty="0"/>
          </a:p>
          <a:p>
            <a:pPr>
              <a:lnSpc>
                <a:spcPct val="130000"/>
              </a:lnSpc>
            </a:pPr>
            <a:r>
              <a:rPr lang="ja-JP" altLang="en-US" dirty="0" smtClean="0"/>
              <a:t>　保育</a:t>
            </a:r>
            <a:r>
              <a:rPr lang="ja-JP" altLang="en-US" dirty="0"/>
              <a:t>支援員は、子育て支援員程度の保育の基礎知識があることを前提にし、必要な研修等を追加することを想定している。具体的な養成スキームとしては、子育て支援員又は保育士試験の一部合格者であって、現在</a:t>
            </a:r>
            <a:r>
              <a:rPr lang="ja-JP" altLang="en-US" dirty="0" smtClean="0"/>
              <a:t>、保育所等に</a:t>
            </a:r>
            <a:r>
              <a:rPr lang="ja-JP" altLang="en-US" dirty="0"/>
              <a:t>勤務している者を想定しており、当該施設から、スキルアップに該当する者として、保育支援員研修の受講が認められた者を対象とする。</a:t>
            </a:r>
          </a:p>
          <a:p>
            <a:pPr>
              <a:lnSpc>
                <a:spcPct val="130000"/>
              </a:lnSpc>
            </a:pPr>
            <a:r>
              <a:rPr lang="ja-JP" altLang="en-US" dirty="0" smtClean="0"/>
              <a:t>　まず</a:t>
            </a:r>
            <a:r>
              <a:rPr lang="ja-JP" altLang="en-US" dirty="0"/>
              <a:t>、府の研修（週２日各</a:t>
            </a:r>
            <a:r>
              <a:rPr lang="en-US" altLang="ja-JP" dirty="0"/>
              <a:t>2</a:t>
            </a:r>
            <a:r>
              <a:rPr lang="ja-JP" altLang="en-US" dirty="0"/>
              <a:t>コマで</a:t>
            </a:r>
            <a:r>
              <a:rPr lang="en-US" altLang="ja-JP" dirty="0"/>
              <a:t>4</a:t>
            </a:r>
            <a:r>
              <a:rPr lang="ja-JP" altLang="en-US" dirty="0"/>
              <a:t>週間、総時間数</a:t>
            </a:r>
            <a:r>
              <a:rPr lang="en-US" altLang="ja-JP" dirty="0"/>
              <a:t>24</a:t>
            </a:r>
            <a:r>
              <a:rPr lang="ja-JP" altLang="en-US" dirty="0"/>
              <a:t>時間程度）受講後、在籍施設で</a:t>
            </a:r>
            <a:r>
              <a:rPr lang="en-US" altLang="ja-JP" dirty="0"/>
              <a:t>3</a:t>
            </a:r>
            <a:r>
              <a:rPr lang="ja-JP" altLang="en-US" dirty="0"/>
              <a:t>か月程度の</a:t>
            </a:r>
            <a:r>
              <a:rPr lang="en-US" altLang="ja-JP" dirty="0"/>
              <a:t>OJT</a:t>
            </a:r>
            <a:r>
              <a:rPr lang="ja-JP" altLang="en-US" dirty="0"/>
              <a:t>実施後、検定を経て受講修了書を交付し、当該施設での活用計画書の提出を踏まえ、保育支援員としての認定に至る。本人の意欲、施設の確実な支援をベースとし着実な育成を図っていくこととしたい。また、今回のスキームでは、実践・</a:t>
            </a:r>
            <a:r>
              <a:rPr lang="en-US" altLang="ja-JP" dirty="0"/>
              <a:t>OJT</a:t>
            </a:r>
            <a:r>
              <a:rPr lang="ja-JP" altLang="en-US" dirty="0"/>
              <a:t>を重視することから、子育て支援員の資格を持っている人、保育士試験の一部合格者についても、まずは、いずれか</a:t>
            </a:r>
            <a:r>
              <a:rPr lang="ja-JP" altLang="en-US" dirty="0" smtClean="0"/>
              <a:t>の保育所等で</a:t>
            </a:r>
            <a:r>
              <a:rPr lang="ja-JP" altLang="en-US" dirty="0"/>
              <a:t>勤務することを前提としている。</a:t>
            </a:r>
          </a:p>
          <a:p>
            <a:pPr>
              <a:lnSpc>
                <a:spcPct val="130000"/>
              </a:lnSpc>
            </a:pPr>
            <a:endParaRPr lang="ja-JP" altLang="en-US" dirty="0"/>
          </a:p>
          <a:p>
            <a:pPr>
              <a:lnSpc>
                <a:spcPct val="130000"/>
              </a:lnSpc>
            </a:pPr>
            <a:r>
              <a:rPr lang="ja-JP" altLang="en-US" dirty="0" smtClean="0"/>
              <a:t>　ここ</a:t>
            </a:r>
            <a:r>
              <a:rPr lang="ja-JP" altLang="en-US" dirty="0"/>
              <a:t>でのポイントの一つは、検定後、当該施設から市町村を通じて、</a:t>
            </a:r>
            <a:r>
              <a:rPr lang="en-US" altLang="ja-JP" dirty="0"/>
              <a:t>OJT</a:t>
            </a:r>
            <a:r>
              <a:rPr lang="ja-JP" altLang="en-US" dirty="0"/>
              <a:t>結果報告とともに、活用計画書を提出してもらう点である。新たに育成する保育支援員が、保育所における、より低賃金の職種として、ブラック化することがあってはならない。しっかり活用計画を作成し、提出いただくことを考えている。施設長には</a:t>
            </a:r>
            <a:r>
              <a:rPr lang="ja-JP" altLang="en-US" dirty="0" smtClean="0"/>
              <a:t>、チーム保育や</a:t>
            </a:r>
            <a:r>
              <a:rPr lang="en-US" altLang="ja-JP" dirty="0" smtClean="0"/>
              <a:t>OJT</a:t>
            </a:r>
            <a:r>
              <a:rPr lang="ja-JP" altLang="en-US" dirty="0"/>
              <a:t>手法についても、事前に学んでいただく</a:t>
            </a:r>
            <a:r>
              <a:rPr lang="ja-JP" altLang="en-US" dirty="0" smtClean="0"/>
              <a:t>ことが必要である。</a:t>
            </a:r>
            <a:r>
              <a:rPr lang="ja-JP" altLang="en-US" dirty="0"/>
              <a:t>保育支援員は、府、市町村、そして当該施設、この三者が共同し、新たな協働スタッフとして、育てていく人材である。</a:t>
            </a:r>
          </a:p>
          <a:p>
            <a:pPr>
              <a:lnSpc>
                <a:spcPct val="130000"/>
              </a:lnSpc>
            </a:pPr>
            <a:r>
              <a:rPr lang="ja-JP" altLang="en-US" dirty="0" smtClean="0"/>
              <a:t>　なお、子育てが終わった世代が、専門職として新たに就職するのは難しいし、先に資格を得てから就職するとなると、時間や費用の初期投資もかかる。この養成スキーム図には示しきれていないが、子育ての経験を活かしながら、まずは子育て支援員、さらに保育支援員として勤務しつつ、国家資格獲得をめざすというルートの展開も期待したい。こうしたことは、たとえば、ひとり親世帯の方々にも、専門職として活躍する道筋を開く支援にもなると思う。</a:t>
            </a:r>
            <a:endParaRPr kumimoji="1" lang="ja-JP" altLang="en-US" dirty="0"/>
          </a:p>
        </p:txBody>
      </p:sp>
      <p:sp>
        <p:nvSpPr>
          <p:cNvPr id="8" name="テキスト ボックス 7"/>
          <p:cNvSpPr txBox="1"/>
          <p:nvPr/>
        </p:nvSpPr>
        <p:spPr>
          <a:xfrm>
            <a:off x="7909186" y="992173"/>
            <a:ext cx="770062" cy="161583"/>
          </a:xfrm>
          <a:prstGeom prst="rect">
            <a:avLst/>
          </a:prstGeom>
          <a:noFill/>
        </p:spPr>
        <p:txBody>
          <a:bodyPr wrap="square" lIns="0" tIns="0" rIns="0" bIns="0" rtlCol="0">
            <a:spAutoFit/>
          </a:bodyPr>
          <a:lstStyle/>
          <a:p>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a:xfrm>
            <a:off x="7648062" y="982959"/>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sp>
        <p:nvSpPr>
          <p:cNvPr id="10" name="テキスト ボックス 9"/>
          <p:cNvSpPr txBox="1"/>
          <p:nvPr/>
        </p:nvSpPr>
        <p:spPr>
          <a:xfrm>
            <a:off x="7926560" y="4621860"/>
            <a:ext cx="770062" cy="161583"/>
          </a:xfrm>
          <a:prstGeom prst="rect">
            <a:avLst/>
          </a:prstGeom>
          <a:noFill/>
        </p:spPr>
        <p:txBody>
          <a:bodyPr wrap="square" lIns="0" tIns="0" rIns="0" bIns="0" rtlCol="0">
            <a:spAutoFit/>
          </a:bodyPr>
          <a:lstStyle/>
          <a:p>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右矢印 10"/>
          <p:cNvSpPr/>
          <p:nvPr/>
        </p:nvSpPr>
        <p:spPr>
          <a:xfrm>
            <a:off x="7665431" y="4612646"/>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sp>
        <p:nvSpPr>
          <p:cNvPr id="13" name="テキスト ボックス 12"/>
          <p:cNvSpPr txBox="1"/>
          <p:nvPr/>
        </p:nvSpPr>
        <p:spPr>
          <a:xfrm>
            <a:off x="7909186" y="2852936"/>
            <a:ext cx="770062" cy="161583"/>
          </a:xfrm>
          <a:prstGeom prst="rect">
            <a:avLst/>
          </a:prstGeom>
          <a:noFill/>
        </p:spPr>
        <p:txBody>
          <a:bodyPr wrap="square" lIns="0" tIns="0" rIns="0" bIns="0" rtlCol="0">
            <a:spAutoFit/>
          </a:bodyPr>
          <a:lstStyle/>
          <a:p>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右矢印 13"/>
          <p:cNvSpPr/>
          <p:nvPr/>
        </p:nvSpPr>
        <p:spPr>
          <a:xfrm>
            <a:off x="7648062" y="2843722"/>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061" y="3068960"/>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060" y="1219104"/>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5431" y="4869160"/>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935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14</a:t>
            </a:fld>
            <a:endParaRPr kumimoji="1" lang="ja-JP" altLang="en-US" dirty="0"/>
          </a:p>
        </p:txBody>
      </p:sp>
      <p:sp>
        <p:nvSpPr>
          <p:cNvPr id="4" name="コンテンツ プレースホルダー 3"/>
          <p:cNvSpPr>
            <a:spLocks noGrp="1"/>
          </p:cNvSpPr>
          <p:nvPr>
            <p:ph sz="quarter" idx="13"/>
          </p:nvPr>
        </p:nvSpPr>
        <p:spPr>
          <a:xfrm>
            <a:off x="194456" y="908720"/>
            <a:ext cx="7331639" cy="5904655"/>
          </a:xfrm>
        </p:spPr>
        <p:txBody>
          <a:bodyPr>
            <a:normAutofit/>
          </a:bodyPr>
          <a:lstStyle/>
          <a:p>
            <a:pPr>
              <a:lnSpc>
                <a:spcPct val="130000"/>
              </a:lnSpc>
            </a:pPr>
            <a:r>
              <a:rPr lang="ja-JP" altLang="en-US" b="1" dirty="0"/>
              <a:t>●</a:t>
            </a:r>
            <a:r>
              <a:rPr lang="en-US" altLang="ja-JP" b="1" dirty="0"/>
              <a:t>OJT</a:t>
            </a:r>
            <a:r>
              <a:rPr lang="ja-JP" altLang="en-US" b="1" dirty="0"/>
              <a:t>シラバス・</a:t>
            </a:r>
            <a:r>
              <a:rPr lang="ja-JP" altLang="en-US" b="1" dirty="0" smtClean="0"/>
              <a:t>スケジュール</a:t>
            </a:r>
            <a:endParaRPr lang="en-US" altLang="ja-JP" b="1" dirty="0" smtClean="0"/>
          </a:p>
          <a:p>
            <a:pPr>
              <a:lnSpc>
                <a:spcPct val="130000"/>
              </a:lnSpc>
            </a:pPr>
            <a:r>
              <a:rPr lang="ja-JP" altLang="en-US" dirty="0" smtClean="0"/>
              <a:t>　子育て</a:t>
            </a:r>
            <a:r>
              <a:rPr lang="ja-JP" altLang="en-US" dirty="0"/>
              <a:t>支援員、又は保育士試験の一部合格者で保育支援員に向けて学ぶ人が勤務している施設において、</a:t>
            </a:r>
            <a:r>
              <a:rPr lang="en-US" altLang="ja-JP" dirty="0"/>
              <a:t>3</a:t>
            </a:r>
            <a:r>
              <a:rPr lang="ja-JP" altLang="en-US" dirty="0"/>
              <a:t>か月程度の</a:t>
            </a:r>
            <a:r>
              <a:rPr lang="en-US" altLang="ja-JP" dirty="0"/>
              <a:t>OJT</a:t>
            </a:r>
            <a:r>
              <a:rPr lang="ja-JP" altLang="en-US" dirty="0"/>
              <a:t>を想定している。シラバス案にあるように、実践を通じて、保育所の役割や機能の理解、子どもへの理解、子どもの保育及び保護者への支援等を習得していただく。</a:t>
            </a:r>
            <a:r>
              <a:rPr lang="ja-JP" altLang="en-US" dirty="0" smtClean="0"/>
              <a:t>この習得方法</a:t>
            </a:r>
            <a:r>
              <a:rPr lang="ja-JP" altLang="en-US" dirty="0"/>
              <a:t>は、研修カリキュラムのように、時間割を設けてというより、日々の保育実践のなかで積み上げていくものと考えている。チェックリスト例を掲載しているが、各施設において、一定のレベルを確保した</a:t>
            </a:r>
            <a:r>
              <a:rPr lang="en-US" altLang="ja-JP" dirty="0"/>
              <a:t>OJT</a:t>
            </a:r>
            <a:r>
              <a:rPr lang="ja-JP" altLang="en-US" dirty="0"/>
              <a:t>が実施できるよう、当該施設長に対しては、保育支援員養成研修の一環として、事前に</a:t>
            </a:r>
            <a:r>
              <a:rPr lang="en-US" altLang="ja-JP" dirty="0"/>
              <a:t>OJT</a:t>
            </a:r>
            <a:r>
              <a:rPr lang="ja-JP" altLang="en-US" dirty="0"/>
              <a:t>についての考え方を説明・学んでいただく場を設けることを前提としたい。</a:t>
            </a:r>
          </a:p>
          <a:p>
            <a:pPr>
              <a:lnSpc>
                <a:spcPct val="130000"/>
              </a:lnSpc>
            </a:pPr>
            <a:endParaRPr lang="ja-JP" altLang="en-US" dirty="0"/>
          </a:p>
          <a:p>
            <a:pPr>
              <a:lnSpc>
                <a:spcPct val="130000"/>
              </a:lnSpc>
            </a:pPr>
            <a:r>
              <a:rPr lang="ja-JP" altLang="en-US" b="1" dirty="0"/>
              <a:t>最後に</a:t>
            </a:r>
          </a:p>
          <a:p>
            <a:pPr>
              <a:lnSpc>
                <a:spcPct val="130000"/>
              </a:lnSpc>
            </a:pPr>
            <a:r>
              <a:rPr lang="ja-JP" altLang="en-US" dirty="0" smtClean="0"/>
              <a:t>　現在</a:t>
            </a:r>
            <a:r>
              <a:rPr lang="ja-JP" altLang="en-US" dirty="0"/>
              <a:t>、保育士が担っている業務のなかには、必ずしも保育士でなくても従事可能なものがある。主任保育士の業務でも、職員の出勤状況の把握や非常勤職員等の勤務体制の調整、職員の健康管理、施設維持管理や備品管理といったものも含まれている。保育士業務を分割し、保育士しかできないものに集中・特化した上で、現場実態に即し、業務アシスタントの活用やチーム保育など、様々な工夫を取り入れていくことで、保育士にとっても、より働きやすい職場環境になると考える。</a:t>
            </a:r>
          </a:p>
          <a:p>
            <a:pPr>
              <a:lnSpc>
                <a:spcPct val="130000"/>
              </a:lnSpc>
            </a:pPr>
            <a:r>
              <a:rPr lang="ja-JP" altLang="en-US" dirty="0" smtClean="0"/>
              <a:t>　こう</a:t>
            </a:r>
            <a:r>
              <a:rPr lang="ja-JP" altLang="en-US" dirty="0"/>
              <a:t>した議論を提示すると、保育の質の低下や、分業することにより保育士への業務がかえって過重負担になるのではないかといったことを危惧されるかもしれないが、すでに、運用時間帯においては</a:t>
            </a:r>
            <a:r>
              <a:rPr lang="ja-JP" altLang="en-US" dirty="0" smtClean="0"/>
              <a:t>、「知事</a:t>
            </a:r>
            <a:r>
              <a:rPr lang="ja-JP" altLang="en-US" dirty="0"/>
              <a:t>が認める</a:t>
            </a:r>
            <a:r>
              <a:rPr lang="ja-JP" altLang="en-US" dirty="0" smtClean="0"/>
              <a:t>者」の</a:t>
            </a:r>
            <a:r>
              <a:rPr lang="ja-JP" altLang="en-US" dirty="0"/>
              <a:t>活用</a:t>
            </a:r>
            <a:r>
              <a:rPr lang="ja-JP" altLang="en-US" dirty="0" smtClean="0"/>
              <a:t>も配置基準内で</a:t>
            </a:r>
            <a:r>
              <a:rPr lang="ja-JP" altLang="en-US" dirty="0"/>
              <a:t>認められており</a:t>
            </a:r>
            <a:r>
              <a:rPr lang="ja-JP" altLang="en-US" dirty="0" smtClean="0"/>
              <a:t>、基準上必要な人員として保育</a:t>
            </a:r>
            <a:r>
              <a:rPr lang="ja-JP" altLang="en-US" dirty="0"/>
              <a:t>支援員を</a:t>
            </a:r>
            <a:r>
              <a:rPr lang="ja-JP" altLang="en-US" dirty="0" smtClean="0"/>
              <a:t>位置づけても</a:t>
            </a:r>
            <a:r>
              <a:rPr lang="ja-JP" altLang="en-US" dirty="0"/>
              <a:t>、実質的に影響するものではない。また、保育支援員は、既に</a:t>
            </a:r>
            <a:r>
              <a:rPr lang="ja-JP" altLang="en-US" dirty="0" smtClean="0"/>
              <a:t>当該保育所等に</a:t>
            </a:r>
            <a:r>
              <a:rPr lang="ja-JP" altLang="en-US" dirty="0"/>
              <a:t>勤務している者で実務</a:t>
            </a:r>
            <a:r>
              <a:rPr lang="ja-JP" altLang="en-US" dirty="0" smtClean="0"/>
              <a:t>能力の高い者を想定しているため</a:t>
            </a:r>
            <a:r>
              <a:rPr lang="ja-JP" altLang="en-US" dirty="0"/>
              <a:t>、保育士が指導業務に時間を割かれるといったことは</a:t>
            </a:r>
            <a:r>
              <a:rPr lang="ja-JP" altLang="en-US" dirty="0" smtClean="0"/>
              <a:t>、少ないと</a:t>
            </a:r>
            <a:r>
              <a:rPr lang="ja-JP" altLang="en-US" dirty="0"/>
              <a:t>思われる</a:t>
            </a:r>
            <a:r>
              <a:rPr lang="ja-JP" altLang="en-US" dirty="0" smtClean="0"/>
              <a:t>。とはいえ、府では新たな保育人材の導入後も保育所等で適切な保育サービスが維持されているかの確認も必要である。また、特区提案３に掲げていた情報公開手法も活用しながら、保護者の声など保育現場の現状把握に努め、課題が確認された場合は速やかに対応をとることを求めておきたい。</a:t>
            </a:r>
            <a:endParaRPr lang="ja-JP" altLang="en-US" dirty="0"/>
          </a:p>
          <a:p>
            <a:pPr>
              <a:lnSpc>
                <a:spcPct val="130000"/>
              </a:lnSpc>
            </a:pPr>
            <a:r>
              <a:rPr lang="ja-JP" altLang="en-US" dirty="0"/>
              <a:t>　</a:t>
            </a:r>
            <a:r>
              <a:rPr lang="ja-JP" altLang="en-US" dirty="0" smtClean="0"/>
              <a:t>本提言の趣旨を確実に生かし、新た</a:t>
            </a:r>
            <a:r>
              <a:rPr lang="ja-JP" altLang="en-US" dirty="0"/>
              <a:t>な保育人材を導入し、チーム保育を進めることで、保育士の労働環境の質の改善につながるとともに、組織力が発揮された、職員がより一層活き活き働ける保育現場の実現につながることを期待したい</a:t>
            </a:r>
            <a:r>
              <a:rPr lang="ja-JP" altLang="en-US" dirty="0" smtClean="0"/>
              <a:t>。</a:t>
            </a:r>
            <a:endParaRPr lang="en-US" altLang="ja-JP" dirty="0" smtClean="0"/>
          </a:p>
          <a:p>
            <a:pPr>
              <a:lnSpc>
                <a:spcPct val="130000"/>
              </a:lnSpc>
            </a:pPr>
            <a:endParaRPr kumimoji="1" lang="ja-JP" altLang="en-US" u="sng" dirty="0">
              <a:solidFill>
                <a:srgbClr val="FF0000"/>
              </a:solidFill>
            </a:endParaRPr>
          </a:p>
        </p:txBody>
      </p:sp>
      <p:sp>
        <p:nvSpPr>
          <p:cNvPr id="7" name="テキスト ボックス 6"/>
          <p:cNvSpPr txBox="1"/>
          <p:nvPr/>
        </p:nvSpPr>
        <p:spPr>
          <a:xfrm>
            <a:off x="7881455" y="837056"/>
            <a:ext cx="770062" cy="161583"/>
          </a:xfrm>
          <a:prstGeom prst="rect">
            <a:avLst/>
          </a:prstGeom>
          <a:noFill/>
        </p:spPr>
        <p:txBody>
          <a:bodyPr wrap="square" lIns="0" tIns="0" rIns="0" bIns="0" rtlCol="0">
            <a:spAutoFit/>
          </a:bodyPr>
          <a:lstStyle/>
          <a:p>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矢印 7"/>
          <p:cNvSpPr/>
          <p:nvPr/>
        </p:nvSpPr>
        <p:spPr>
          <a:xfrm>
            <a:off x="7620326" y="827840"/>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sp>
        <p:nvSpPr>
          <p:cNvPr id="9" name="テキスト ボックス 8"/>
          <p:cNvSpPr txBox="1"/>
          <p:nvPr/>
        </p:nvSpPr>
        <p:spPr>
          <a:xfrm>
            <a:off x="7918391" y="2588156"/>
            <a:ext cx="1642332" cy="161583"/>
          </a:xfrm>
          <a:prstGeom prst="rect">
            <a:avLst/>
          </a:prstGeom>
          <a:noFill/>
        </p:spPr>
        <p:txBody>
          <a:bodyPr wrap="square" lIns="0" tIns="0" rIns="0" bIns="0" rtlCol="0">
            <a:spAutoFit/>
          </a:bodyPr>
          <a:lstStyle/>
          <a:p>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35</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右矢印 9"/>
          <p:cNvSpPr/>
          <p:nvPr/>
        </p:nvSpPr>
        <p:spPr>
          <a:xfrm>
            <a:off x="7657258" y="2578942"/>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sp>
        <p:nvSpPr>
          <p:cNvPr id="12" name="テキスト ボックス 11"/>
          <p:cNvSpPr txBox="1"/>
          <p:nvPr/>
        </p:nvSpPr>
        <p:spPr>
          <a:xfrm>
            <a:off x="7881455" y="4293096"/>
            <a:ext cx="770062" cy="161583"/>
          </a:xfrm>
          <a:prstGeom prst="rect">
            <a:avLst/>
          </a:prstGeom>
          <a:noFill/>
        </p:spPr>
        <p:txBody>
          <a:bodyPr wrap="square" lIns="0" tIns="0" rIns="0" bIns="0" rtlCol="0">
            <a:spAutoFit/>
          </a:bodyPr>
          <a:lstStyle/>
          <a:p>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36</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右矢印 12"/>
          <p:cNvSpPr/>
          <p:nvPr/>
        </p:nvSpPr>
        <p:spPr>
          <a:xfrm>
            <a:off x="7620326" y="4283880"/>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325" y="1045429"/>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7258" y="2787839"/>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324" y="4509120"/>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935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402" y="404664"/>
            <a:ext cx="6051748" cy="504056"/>
          </a:xfrm>
        </p:spPr>
        <p:txBody>
          <a:bodyPr>
            <a:noAutofit/>
          </a:bodyPr>
          <a:lstStyle/>
          <a:p>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保育人材の不足と確保のための取組み</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327311579"/>
              </p:ext>
            </p:extLst>
          </p:nvPr>
        </p:nvGraphicFramePr>
        <p:xfrm>
          <a:off x="162372" y="5461426"/>
          <a:ext cx="4604798" cy="699714"/>
        </p:xfrm>
        <a:graphic>
          <a:graphicData uri="http://schemas.openxmlformats.org/drawingml/2006/table">
            <a:tbl>
              <a:tblPr firstRow="1" firstCol="1" bandRow="1">
                <a:tableStyleId>{5C22544A-7EE6-4342-B048-85BDC9FD1C3A}</a:tableStyleId>
              </a:tblPr>
              <a:tblGrid>
                <a:gridCol w="965522"/>
                <a:gridCol w="753415"/>
                <a:gridCol w="701966"/>
                <a:gridCol w="701966"/>
                <a:gridCol w="779962"/>
                <a:gridCol w="701967"/>
              </a:tblGrid>
              <a:tr h="223483">
                <a:tc>
                  <a:txBody>
                    <a:bodyPr/>
                    <a:lstStyle/>
                    <a:p>
                      <a:pPr algn="l">
                        <a:spcAft>
                          <a:spcPts val="0"/>
                        </a:spcAft>
                      </a:pPr>
                      <a:r>
                        <a:rPr lang="ja-JP" sz="1000" kern="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093" marR="68093" marT="0" marB="0" anchor="ctr"/>
                </a:tc>
                <a:tc>
                  <a:txBody>
                    <a:bodyPr/>
                    <a:lstStyle/>
                    <a:p>
                      <a:pPr algn="ctr">
                        <a:spcAft>
                          <a:spcPts val="0"/>
                        </a:spcAft>
                      </a:pPr>
                      <a:r>
                        <a:rPr lang="en-US" sz="1000" kern="0" dirty="0">
                          <a:effectLst/>
                          <a:latin typeface="メイリオ" panose="020B0604030504040204" pitchFamily="50" charset="-128"/>
                          <a:ea typeface="メイリオ" panose="020B0604030504040204" pitchFamily="50" charset="-128"/>
                          <a:cs typeface="メイリオ" panose="020B0604030504040204" pitchFamily="50" charset="-128"/>
                        </a:rPr>
                        <a:t>H24</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pPr algn="ctr">
                        <a:spcAft>
                          <a:spcPts val="0"/>
                        </a:spcAft>
                      </a:pPr>
                      <a:r>
                        <a:rPr lang="en-US" sz="1000" kern="0" dirty="0">
                          <a:effectLst/>
                          <a:latin typeface="メイリオ" panose="020B0604030504040204" pitchFamily="50" charset="-128"/>
                          <a:ea typeface="メイリオ" panose="020B0604030504040204" pitchFamily="50" charset="-128"/>
                          <a:cs typeface="メイリオ" panose="020B0604030504040204" pitchFamily="50" charset="-128"/>
                        </a:rPr>
                        <a:t>H25</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pPr algn="ctr">
                        <a:spcAft>
                          <a:spcPts val="0"/>
                        </a:spcAft>
                      </a:pPr>
                      <a:r>
                        <a:rPr lang="en-US" sz="1000" kern="0" dirty="0">
                          <a:effectLst/>
                          <a:latin typeface="メイリオ" panose="020B0604030504040204" pitchFamily="50" charset="-128"/>
                          <a:ea typeface="メイリオ" panose="020B0604030504040204" pitchFamily="50" charset="-128"/>
                          <a:cs typeface="メイリオ" panose="020B0604030504040204" pitchFamily="50" charset="-128"/>
                        </a:rPr>
                        <a:t>H26</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pPr algn="ctr">
                        <a:spcAft>
                          <a:spcPts val="0"/>
                        </a:spcAft>
                      </a:pPr>
                      <a:r>
                        <a:rPr lang="en-US" sz="1000" kern="0" dirty="0">
                          <a:effectLst/>
                          <a:latin typeface="メイリオ" panose="020B0604030504040204" pitchFamily="50" charset="-128"/>
                          <a:ea typeface="メイリオ" panose="020B0604030504040204" pitchFamily="50" charset="-128"/>
                          <a:cs typeface="メイリオ" panose="020B0604030504040204" pitchFamily="50" charset="-128"/>
                        </a:rPr>
                        <a:t>H27</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pPr algn="ctr">
                        <a:spcAft>
                          <a:spcPts val="0"/>
                        </a:spcAft>
                      </a:pPr>
                      <a:r>
                        <a:rPr lang="en-US" sz="1000" kern="0" dirty="0">
                          <a:effectLst/>
                          <a:latin typeface="メイリオ" panose="020B0604030504040204" pitchFamily="50" charset="-128"/>
                          <a:ea typeface="メイリオ" panose="020B0604030504040204" pitchFamily="50" charset="-128"/>
                          <a:cs typeface="メイリオ" panose="020B0604030504040204" pitchFamily="50" charset="-128"/>
                        </a:rPr>
                        <a:t>H28</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r>
              <a:tr h="231225">
                <a:tc>
                  <a:txBody>
                    <a:bodyPr/>
                    <a:lstStyle/>
                    <a:p>
                      <a:pPr algn="ctr">
                        <a:spcAft>
                          <a:spcPts val="0"/>
                        </a:spcAft>
                      </a:pPr>
                      <a:r>
                        <a:rPr lang="en-US" sz="900" kern="0" dirty="0" smtClean="0">
                          <a:effectLst/>
                          <a:latin typeface="メイリオ" panose="020B0604030504040204" pitchFamily="50" charset="-128"/>
                          <a:ea typeface="メイリオ" panose="020B0604030504040204" pitchFamily="50" charset="-128"/>
                          <a:cs typeface="メイリオ" panose="020B0604030504040204" pitchFamily="50" charset="-128"/>
                        </a:rPr>
                        <a:t>4</a:t>
                      </a:r>
                      <a:r>
                        <a:rPr lang="ja-JP" sz="9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900" kern="0" dirty="0" smtClean="0">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日現在</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093" marR="68093" marT="0" marB="0" anchor="ctr"/>
                </a:tc>
                <a:tc>
                  <a:txBody>
                    <a:bodyPr/>
                    <a:lstStyle/>
                    <a:p>
                      <a:pPr algn="r">
                        <a:spcAft>
                          <a:spcPts val="0"/>
                        </a:spcAft>
                      </a:pPr>
                      <a:r>
                        <a:rPr lang="en-US" sz="900" kern="0" dirty="0">
                          <a:effectLst/>
                          <a:latin typeface="メイリオ" panose="020B0604030504040204" pitchFamily="50" charset="-128"/>
                          <a:ea typeface="メイリオ" panose="020B0604030504040204" pitchFamily="50" charset="-128"/>
                          <a:cs typeface="メイリオ" panose="020B0604030504040204" pitchFamily="50" charset="-128"/>
                        </a:rPr>
                        <a:t>2,050 </a:t>
                      </a:r>
                      <a:r>
                        <a:rPr lang="ja-JP" sz="900" kern="0" dirty="0">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pPr algn="r">
                        <a:spcAft>
                          <a:spcPts val="0"/>
                        </a:spcAft>
                      </a:pPr>
                      <a:r>
                        <a:rPr lang="en-US" sz="900" kern="0" dirty="0">
                          <a:effectLst/>
                          <a:latin typeface="メイリオ" panose="020B0604030504040204" pitchFamily="50" charset="-128"/>
                          <a:ea typeface="メイリオ" panose="020B0604030504040204" pitchFamily="50" charset="-128"/>
                          <a:cs typeface="メイリオ" panose="020B0604030504040204" pitchFamily="50" charset="-128"/>
                        </a:rPr>
                        <a:t>1,390 </a:t>
                      </a:r>
                      <a:r>
                        <a:rPr lang="ja-JP" sz="900" kern="0" dirty="0">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pPr algn="r">
                        <a:spcAft>
                          <a:spcPts val="0"/>
                        </a:spcAft>
                      </a:pPr>
                      <a:r>
                        <a:rPr lang="en-US" sz="900" kern="0" dirty="0">
                          <a:effectLst/>
                          <a:latin typeface="メイリオ" panose="020B0604030504040204" pitchFamily="50" charset="-128"/>
                          <a:ea typeface="メイリオ" panose="020B0604030504040204" pitchFamily="50" charset="-128"/>
                          <a:cs typeface="メイリオ" panose="020B0604030504040204" pitchFamily="50" charset="-128"/>
                        </a:rPr>
                        <a:t>1,124 </a:t>
                      </a:r>
                      <a:r>
                        <a:rPr lang="ja-JP" sz="900" kern="0" dirty="0">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pPr algn="r">
                        <a:spcAft>
                          <a:spcPts val="0"/>
                        </a:spcAft>
                      </a:pPr>
                      <a:r>
                        <a:rPr lang="en-US" sz="900" kern="0" dirty="0">
                          <a:effectLst/>
                          <a:latin typeface="メイリオ" panose="020B0604030504040204" pitchFamily="50" charset="-128"/>
                          <a:ea typeface="メイリオ" panose="020B0604030504040204" pitchFamily="50" charset="-128"/>
                          <a:cs typeface="メイリオ" panose="020B0604030504040204" pitchFamily="50" charset="-128"/>
                        </a:rPr>
                        <a:t>1,365 </a:t>
                      </a:r>
                      <a:r>
                        <a:rPr lang="ja-JP" sz="900" kern="0" dirty="0">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pPr algn="r">
                        <a:spcAft>
                          <a:spcPts val="0"/>
                        </a:spcAft>
                      </a:pPr>
                      <a:r>
                        <a:rPr lang="en-US" sz="900" kern="0" dirty="0">
                          <a:effectLst/>
                          <a:latin typeface="メイリオ" panose="020B0604030504040204" pitchFamily="50" charset="-128"/>
                          <a:ea typeface="メイリオ" panose="020B0604030504040204" pitchFamily="50" charset="-128"/>
                          <a:cs typeface="メイリオ" panose="020B0604030504040204" pitchFamily="50" charset="-128"/>
                        </a:rPr>
                        <a:t>1,434 </a:t>
                      </a:r>
                      <a:r>
                        <a:rPr lang="ja-JP" sz="900" kern="0" dirty="0">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r>
              <a:tr h="245006">
                <a:tc>
                  <a:txBody>
                    <a:bodyPr/>
                    <a:lstStyle/>
                    <a:p>
                      <a:pPr algn="ctr">
                        <a:spcAft>
                          <a:spcPts val="0"/>
                        </a:spcAft>
                      </a:pPr>
                      <a:r>
                        <a:rPr lang="en-US" sz="900" kern="0" dirty="0" smtClean="0">
                          <a:effectLst/>
                          <a:latin typeface="メイリオ" panose="020B0604030504040204" pitchFamily="50" charset="-128"/>
                          <a:ea typeface="メイリオ" panose="020B0604030504040204" pitchFamily="50" charset="-128"/>
                          <a:cs typeface="メイリオ" panose="020B0604030504040204" pitchFamily="50" charset="-128"/>
                        </a:rPr>
                        <a:t>10</a:t>
                      </a:r>
                      <a:r>
                        <a:rPr lang="ja-JP" sz="9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900" kern="0" dirty="0" smtClean="0">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日現在</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093" marR="68093" marT="0" marB="0" anchor="ctr"/>
                </a:tc>
                <a:tc>
                  <a:txBody>
                    <a:bodyPr/>
                    <a:lstStyle/>
                    <a:p>
                      <a:pPr algn="r">
                        <a:spcAft>
                          <a:spcPts val="0"/>
                        </a:spcAft>
                      </a:pPr>
                      <a:r>
                        <a:rPr lang="en-US" sz="900" kern="0" dirty="0">
                          <a:effectLst/>
                          <a:latin typeface="メイリオ" panose="020B0604030504040204" pitchFamily="50" charset="-128"/>
                          <a:ea typeface="メイリオ" panose="020B0604030504040204" pitchFamily="50" charset="-128"/>
                          <a:cs typeface="メイリオ" panose="020B0604030504040204" pitchFamily="50" charset="-128"/>
                        </a:rPr>
                        <a:t>5,488 </a:t>
                      </a:r>
                      <a:r>
                        <a:rPr lang="ja-JP" sz="900" kern="0" dirty="0">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pPr algn="r">
                        <a:spcAft>
                          <a:spcPts val="0"/>
                        </a:spcAft>
                      </a:pPr>
                      <a:r>
                        <a:rPr lang="en-US" sz="900" kern="0">
                          <a:effectLst/>
                          <a:latin typeface="メイリオ" panose="020B0604030504040204" pitchFamily="50" charset="-128"/>
                          <a:ea typeface="メイリオ" panose="020B0604030504040204" pitchFamily="50" charset="-128"/>
                          <a:cs typeface="メイリオ" panose="020B0604030504040204" pitchFamily="50" charset="-128"/>
                        </a:rPr>
                        <a:t>3,269 </a:t>
                      </a:r>
                      <a:r>
                        <a:rPr lang="ja-JP" sz="900" kern="0">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sz="10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pPr algn="r">
                        <a:spcAft>
                          <a:spcPts val="0"/>
                        </a:spcAft>
                      </a:pPr>
                      <a:r>
                        <a:rPr lang="en-US" sz="900" kern="0" dirty="0">
                          <a:effectLst/>
                          <a:latin typeface="メイリオ" panose="020B0604030504040204" pitchFamily="50" charset="-128"/>
                          <a:ea typeface="メイリオ" panose="020B0604030504040204" pitchFamily="50" charset="-128"/>
                          <a:cs typeface="メイリオ" panose="020B0604030504040204" pitchFamily="50" charset="-128"/>
                        </a:rPr>
                        <a:t>3,166 </a:t>
                      </a:r>
                      <a:r>
                        <a:rPr lang="ja-JP" sz="900" kern="0" dirty="0">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pPr algn="r">
                        <a:spcAft>
                          <a:spcPts val="0"/>
                        </a:spcAft>
                      </a:pPr>
                      <a:r>
                        <a:rPr lang="en-US" sz="900" kern="0" dirty="0">
                          <a:effectLst/>
                          <a:latin typeface="メイリオ" panose="020B0604030504040204" pitchFamily="50" charset="-128"/>
                          <a:ea typeface="メイリオ" panose="020B0604030504040204" pitchFamily="50" charset="-128"/>
                          <a:cs typeface="メイリオ" panose="020B0604030504040204" pitchFamily="50" charset="-128"/>
                        </a:rPr>
                        <a:t>3,349 </a:t>
                      </a:r>
                      <a:r>
                        <a:rPr lang="ja-JP" sz="900" kern="0" dirty="0">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c>
                  <a:txBody>
                    <a:bodyPr/>
                    <a:lstStyle/>
                    <a:p>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8994" marR="38994" marT="0" marB="0" anchor="ctr"/>
                </a:tc>
              </a:tr>
            </a:tbl>
          </a:graphicData>
        </a:graphic>
      </p:graphicFrame>
      <p:sp>
        <p:nvSpPr>
          <p:cNvPr id="6" name="テキスト ボックス 5"/>
          <p:cNvSpPr txBox="1"/>
          <p:nvPr/>
        </p:nvSpPr>
        <p:spPr>
          <a:xfrm>
            <a:off x="136104" y="5088020"/>
            <a:ext cx="3587824"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○府内の待機児童数の推移</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74434" y="2668270"/>
            <a:ext cx="4562226"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○利用児童数と勤務保育士数の推移</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36104" y="6165304"/>
            <a:ext cx="4757766"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年度までは減少傾向であったが、平成</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年度以降は再び、増加傾向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15</a:t>
            </a:fld>
            <a:endParaRPr kumimoji="1" lang="ja-JP" altLang="en-US" dirty="0"/>
          </a:p>
        </p:txBody>
      </p:sp>
      <p:sp>
        <p:nvSpPr>
          <p:cNvPr id="15" name="テキスト ボックス 14"/>
          <p:cNvSpPr txBox="1"/>
          <p:nvPr/>
        </p:nvSpPr>
        <p:spPr>
          <a:xfrm>
            <a:off x="74434" y="943754"/>
            <a:ext cx="4835762" cy="1754326"/>
          </a:xfrm>
          <a:prstGeom prst="rect">
            <a:avLst/>
          </a:prstGeom>
          <a:noFill/>
        </p:spPr>
        <p:txBody>
          <a:bodyPr wrap="square" rtlCol="0">
            <a:spAutoFit/>
          </a:bodyPr>
          <a:lstStyle/>
          <a:p>
            <a:pPr>
              <a:spcAft>
                <a:spcPts val="600"/>
              </a:spcAft>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保育人材の不足</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08000" indent="-108000">
              <a:lnSpc>
                <a:spcPts val="1550"/>
              </a:lnSpc>
              <a:spcAft>
                <a:spcPts val="600"/>
              </a:spcAft>
              <a:buFont typeface="Arial" panose="020B0604020202020204" pitchFamily="34" charset="0"/>
              <a:buChar cha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保育所整備や認定こども園への移行により</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保育の量的拡大が進むとともに、府内の勤務保育士数も増えている。</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8000" indent="-108000">
              <a:lnSpc>
                <a:spcPts val="1550"/>
              </a:lnSpc>
              <a:buFont typeface="Arial" panose="020B0604020202020204" pitchFamily="34" charset="0"/>
              <a:buChar cha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しかしながら、有効求人倍率がピーク期の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月では</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倍</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H27.12</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H28.2</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と、保育人材の不足が続いており、待機児童の解消のための保育の量的拡大を進めるためには、今後とも保育人材の確保が求められている</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4951413" y="3429000"/>
            <a:ext cx="4753322" cy="1831271"/>
          </a:xfrm>
          <a:prstGeom prst="rect">
            <a:avLst/>
          </a:prstGeom>
          <a:noFill/>
        </p:spPr>
        <p:txBody>
          <a:bodyPr wrap="square" rtlCol="0">
            <a:spAutoFit/>
          </a:bodyPr>
          <a:lstStyle/>
          <a:p>
            <a:pPr>
              <a:spcAft>
                <a:spcPts val="600"/>
              </a:spcAft>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○子育て支援員の府内の現状</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8000" lvl="0" indent="-108000" algn="just">
              <a:lnSpc>
                <a:spcPts val="1550"/>
              </a:lnSpc>
              <a:spcAft>
                <a:spcPts val="600"/>
              </a:spcAft>
              <a:buFont typeface="Arial" panose="020B0604020202020204" pitchFamily="34" charset="0"/>
              <a:buChar char="•"/>
            </a:pP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府内における子育て支援員研修（地域保育コース「地域型保育」）の修了者は、</a:t>
            </a:r>
            <a: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年度末で約</a:t>
            </a:r>
            <a: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endParaRPr>
          </a:p>
          <a:p>
            <a:pPr marL="108000" lvl="0" indent="-108000" algn="just">
              <a:lnSpc>
                <a:spcPts val="1550"/>
              </a:lnSpc>
              <a:spcAft>
                <a:spcPts val="600"/>
              </a:spcAft>
              <a:buFont typeface="Arial" panose="020B0604020202020204" pitchFamily="34" charset="0"/>
              <a:buChar char="•"/>
            </a:pPr>
            <a: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年度は約</a:t>
            </a:r>
            <a: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640</a:t>
            </a: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人が研修予定</a:t>
            </a:r>
            <a:r>
              <a:rPr lang="ja-JP" altLang="en-US" sz="1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、今後とも計画的に養成を進めていく予定。</a:t>
            </a:r>
            <a:endPar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endParaRPr>
          </a:p>
          <a:p>
            <a:pPr marL="108000" lvl="0" indent="-108000" algn="just">
              <a:lnSpc>
                <a:spcPts val="1550"/>
              </a:lnSpc>
              <a:spcAft>
                <a:spcPts val="600"/>
              </a:spcAft>
              <a:buFont typeface="Arial" panose="020B0604020202020204" pitchFamily="34" charset="0"/>
              <a:buChar char="•"/>
            </a:pP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その他、企業主導型保育助成事業の実施主体が実施する子育て支援員研修についても、今後、府内で実施される予定。</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4953855" y="979020"/>
            <a:ext cx="4952207" cy="2375009"/>
          </a:xfrm>
          <a:prstGeom prst="rect">
            <a:avLst/>
          </a:prstGeom>
          <a:noFill/>
        </p:spPr>
        <p:txBody>
          <a:bodyPr wrap="square" rtlCol="0">
            <a:spAutoFit/>
          </a:bodyPr>
          <a:lstStyle/>
          <a:p>
            <a:pPr lvl="0" algn="just">
              <a:lnSpc>
                <a:spcPts val="1550"/>
              </a:lnSpc>
              <a:spcAft>
                <a:spcPts val="600"/>
              </a:spcAft>
            </a:pPr>
            <a:r>
              <a:rPr lang="ja-JP" altLang="ja-JP"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保育人材確保のため</a:t>
            </a:r>
            <a:r>
              <a:rPr lang="ja-JP" altLang="en-US"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kern="100" dirty="0" smtClean="0">
                <a:latin typeface="メイリオ" panose="020B0604030504040204" pitchFamily="50" charset="-128"/>
                <a:ea typeface="メイリオ" panose="020B0604030504040204" pitchFamily="50" charset="-128"/>
                <a:cs typeface="メイリオ" panose="020B0604030504040204" pitchFamily="50" charset="-128"/>
              </a:rPr>
              <a:t>府の取</a:t>
            </a:r>
            <a:r>
              <a:rPr lang="ja-JP" altLang="en-US"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組み</a:t>
            </a:r>
            <a:endParaRPr lang="en-US" altLang="ja-JP"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endParaRPr>
          </a:p>
          <a:p>
            <a:pPr marL="108000" lvl="0" indent="-108000">
              <a:lnSpc>
                <a:spcPts val="1550"/>
              </a:lnSpc>
              <a:spcAft>
                <a:spcPts val="600"/>
              </a:spcAft>
              <a:buFont typeface="Arial" panose="020B0604020202020204" pitchFamily="34" charset="0"/>
              <a:buChar char="•"/>
            </a:pP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保育士</a:t>
            </a:r>
            <a:r>
              <a:rPr lang="ja-JP" altLang="en-US"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修学資金貸付等事業による新規人材</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確保（</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1,800</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人分</a:t>
            </a:r>
            <a:endParaRPr lang="en-US" altLang="ja-JP"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endParaRPr>
          </a:p>
          <a:p>
            <a:pPr marL="108000" lvl="0" indent="-108000">
              <a:lnSpc>
                <a:spcPts val="1550"/>
              </a:lnSpc>
              <a:spcAft>
                <a:spcPts val="600"/>
              </a:spcAft>
              <a:buFont typeface="Arial" panose="020B0604020202020204" pitchFamily="34" charset="0"/>
              <a:buChar char="•"/>
            </a:pP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国家</a:t>
            </a:r>
            <a:r>
              <a:rPr lang="ja-JP" altLang="en-US"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戦略特別区域限定保育士試験の実施による新たな保育士</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確保</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年度　</a:t>
            </a:r>
            <a:r>
              <a:rPr lang="en-US" altLang="ja-JP"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1,359</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人　</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例年比</a:t>
            </a:r>
            <a:r>
              <a:rPr lang="en-US" altLang="ja-JP"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2.15</a:t>
            </a:r>
            <a:r>
              <a:rPr lang="ja-JP" altLang="en-US"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倍の保育士</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確保</a:t>
            </a:r>
            <a:r>
              <a:rPr lang="en-US" altLang="ja-JP"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年度　継続実施</a:t>
            </a:r>
            <a:endParaRPr lang="en-US" altLang="ja-JP"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endParaRPr>
          </a:p>
          <a:p>
            <a:pPr marL="108000" lvl="0" indent="-108000">
              <a:lnSpc>
                <a:spcPts val="1550"/>
              </a:lnSpc>
              <a:spcAft>
                <a:spcPts val="600"/>
              </a:spcAft>
              <a:buFont typeface="Arial" panose="020B0604020202020204" pitchFamily="34" charset="0"/>
              <a:buChar char="•"/>
            </a:pP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保育士</a:t>
            </a:r>
            <a:r>
              <a:rPr lang="ja-JP" altLang="en-US"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・保育所支援センターを活用した潜在保育士の</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掘り起こし</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就職人数       　　</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73</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月現在）</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のべ登録者数　</a:t>
            </a:r>
            <a:r>
              <a:rPr lang="en-US" altLang="ja-JP"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1,282</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人</a:t>
            </a:r>
            <a:r>
              <a:rPr lang="ja-JP" altLang="en-US"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100" kern="100" dirty="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末現在</a:t>
            </a:r>
            <a:r>
              <a:rPr lang="ja-JP" altLang="en-US" sz="1100" kern="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4591373" y="2852936"/>
            <a:ext cx="360040" cy="261610"/>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82472" y="6419220"/>
            <a:ext cx="4757766"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出典：「保育所等利用児童数・利用待機児童数等</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」（大阪府福祉部子ども室子育て支援課認定こども園・保育</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グループ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17022" y="4846845"/>
            <a:ext cx="2525519"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「社会福祉施設等調査」（厚生労働省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統計情報部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953854" y="5362102"/>
            <a:ext cx="4750881" cy="1133644"/>
          </a:xfrm>
          <a:prstGeom prst="rect">
            <a:avLst/>
          </a:prstGeom>
          <a:noFill/>
        </p:spPr>
        <p:txBody>
          <a:bodyPr wrap="square" rtlCol="0">
            <a:spAutoFit/>
          </a:bodyPr>
          <a:lstStyle/>
          <a:p>
            <a:pPr>
              <a:spcAft>
                <a:spcPts val="600"/>
              </a:spcAft>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保育所に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おける保育士配置要件</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の弾力化</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の府内活用状況</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8000" lvl="0" indent="-108000">
              <a:lnSpc>
                <a:spcPts val="1550"/>
              </a:lnSpc>
              <a:spcAft>
                <a:spcPts val="600"/>
              </a:spcAft>
              <a:buFont typeface="Arial" panose="020B0604020202020204" pitchFamily="34" charset="0"/>
              <a:buChar char="•"/>
            </a:pPr>
            <a: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月現在で、</a:t>
            </a:r>
            <a: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市町</a:t>
            </a:r>
            <a: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施設（府内施設数</a:t>
            </a:r>
            <a: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1,058</a:t>
            </a: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幼稚園教諭</a:t>
            </a:r>
            <a:r>
              <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rPr>
              <a:t>名が活用されている。</a:t>
            </a:r>
            <a:endParaRPr lang="en-US" altLang="ja-JP" sz="1100" dirty="0" smtClean="0">
              <a:solidFill>
                <a:srgbClr val="29293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7904534" y="6227400"/>
            <a:ext cx="936104" cy="200055"/>
          </a:xfrm>
          <a:prstGeom prst="rect">
            <a:avLst/>
          </a:prstGeom>
          <a:noFill/>
        </p:spPr>
        <p:txBody>
          <a:bodyPr wrap="square" rtlCol="0">
            <a:spAutoFit/>
          </a:bodyPr>
          <a:lstStyle/>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市は調査中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1459285835"/>
              </p:ext>
            </p:extLst>
          </p:nvPr>
        </p:nvGraphicFramePr>
        <p:xfrm>
          <a:off x="136104" y="2983741"/>
          <a:ext cx="4876979" cy="2036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6204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7233" y="4509120"/>
            <a:ext cx="9717481" cy="2192908"/>
          </a:xfrm>
          <a:prstGeom prst="rect">
            <a:avLst/>
          </a:prstGeom>
        </p:spPr>
        <p:txBody>
          <a:bodyPr wrap="square">
            <a:spAutoFit/>
          </a:bodyPr>
          <a:lstStyle/>
          <a:p>
            <a:pPr fontAlgn="base">
              <a:lnSpc>
                <a:spcPct val="150000"/>
              </a:lnSpc>
              <a:spcAft>
                <a:spcPct val="0"/>
              </a:spcAft>
            </a:pPr>
            <a:r>
              <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現状</a:t>
            </a:r>
            <a:r>
              <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marL="252000" indent="-171450" fontAlgn="base">
              <a:lnSpc>
                <a:spcPct val="150000"/>
              </a:lnSpc>
              <a:spcAft>
                <a:spcPct val="0"/>
              </a:spcAft>
              <a:buFont typeface="Wingdings" panose="05000000000000000000" pitchFamily="2" charset="2"/>
              <a:buChar char="l"/>
            </a:pP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園全体における職員配置（第</a:t>
            </a:r>
            <a:r>
              <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96</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条）では、基準上必要な人員として「</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知事が認める者</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」が認められていない。</a:t>
            </a:r>
            <a:endPar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52000" indent="-171450" fontAlgn="base">
              <a:lnSpc>
                <a:spcPct val="150000"/>
              </a:lnSpc>
              <a:spcAft>
                <a:spcPct val="0"/>
              </a:spcAft>
              <a:buFont typeface="Wingdings" panose="05000000000000000000" pitchFamily="2" charset="2"/>
              <a:buChar char="l"/>
            </a:pP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各時間帯</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における職員配置（第</a:t>
            </a:r>
            <a:r>
              <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97</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条</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、基準上必要な人員の２／３の保育士を配置すれば、残り１</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／３は「知事が認める者」も配置が可能</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52000" indent="-171450" fontAlgn="base">
              <a:lnSpc>
                <a:spcPct val="150000"/>
              </a:lnSpc>
              <a:spcAft>
                <a:spcPct val="0"/>
              </a:spcAft>
              <a:buFont typeface="Wingdings" panose="05000000000000000000" pitchFamily="2" charset="2"/>
              <a:buChar char="l"/>
            </a:pP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園全体における基準上必要な人員を、保育士</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又は</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幼稚園教諭等で確保できない</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ことで</a:t>
            </a:r>
            <a:r>
              <a:rPr lang="ja-JP" altLang="en-US"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、各時間帯において必要な保育士を確保できていたとしても、子どもの受け入れを減らさざるを得ないケースが出てきている。</a:t>
            </a:r>
            <a:endParaRPr lang="en-US" altLang="ja-JP" sz="1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150000"/>
              </a:lnSpc>
              <a:spcAft>
                <a:spcPct val="0"/>
              </a:spcAft>
            </a:pP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提案</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180000" fontAlgn="base">
              <a:lnSpc>
                <a:spcPct val="150000"/>
              </a:lnSpc>
              <a:spcAft>
                <a:spcPct val="0"/>
              </a:spcAft>
            </a:pP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園全体における職員配置（第</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96</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条）においても、「知事が認める者」のうち、一定、講義研修・</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OJT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・検定を経た「保育支援員」を</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基準上必要な人員として位置づけることで、 より多くの子どもの受入れ体制を確保し、待機児童解消につなげる。</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14942" y="2924980"/>
            <a:ext cx="1713427" cy="78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コンテンツ プレースホルダー 9"/>
          <p:cNvSpPr>
            <a:spLocks noGrp="1"/>
          </p:cNvSpPr>
          <p:nvPr>
            <p:ph sz="quarter" idx="4294967295"/>
          </p:nvPr>
        </p:nvSpPr>
        <p:spPr>
          <a:xfrm>
            <a:off x="5155647" y="4202410"/>
            <a:ext cx="4508806" cy="288032"/>
          </a:xfrm>
          <a:prstGeom prst="rect">
            <a:avLst/>
          </a:prstGeom>
        </p:spPr>
        <p:txBody>
          <a:bodyPr>
            <a:normAutofit/>
          </a:bodyPr>
          <a:lstStyle/>
          <a:p>
            <a:pPr marL="0" indent="0" algn="ctr">
              <a:buNone/>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smtClean="0">
                <a:latin typeface="メイリオ" panose="020B0604030504040204" pitchFamily="50" charset="-128"/>
                <a:ea typeface="メイリオ" panose="020B0604030504040204" pitchFamily="50" charset="-128"/>
                <a:cs typeface="メイリオ" panose="020B0604030504040204" pitchFamily="50" charset="-128"/>
              </a:rPr>
              <a:t>配置基準内で「知事が認める者」の配置が</a:t>
            </a:r>
            <a:r>
              <a:rPr lang="ja-JP" altLang="en-US" sz="105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認められている</a:t>
            </a:r>
            <a:endParaRPr kumimoji="1" lang="ja-JP" altLang="en-US" sz="105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826442" y="1224494"/>
            <a:ext cx="366319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園全体における職員配置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96</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5310080" y="1240268"/>
            <a:ext cx="3821811"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各時間帯における職員配置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97</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3649599" y="2346133"/>
            <a:ext cx="1868001" cy="758142"/>
            <a:chOff x="3524806" y="3052172"/>
            <a:chExt cx="1801552" cy="792698"/>
          </a:xfrm>
        </p:grpSpPr>
        <p:sp>
          <p:nvSpPr>
            <p:cNvPr id="7" name="右矢印 6"/>
            <p:cNvSpPr/>
            <p:nvPr/>
          </p:nvSpPr>
          <p:spPr>
            <a:xfrm>
              <a:off x="3944888" y="3499972"/>
              <a:ext cx="1010816" cy="34489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524806" y="3052172"/>
              <a:ext cx="1801552" cy="596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１６人で運用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 name="正方形/長方形 21"/>
          <p:cNvSpPr/>
          <p:nvPr/>
        </p:nvSpPr>
        <p:spPr>
          <a:xfrm>
            <a:off x="2658039" y="3104275"/>
            <a:ext cx="3789557" cy="596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歳児３０人入所として</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保育士等の配置を想定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10B62F1D-8369-4D07-9425-04B3055B07D3}" type="slidenum">
              <a:rPr lang="ja-JP" altLang="en-US" smtClean="0">
                <a:solidFill>
                  <a:srgbClr val="000000"/>
                </a:solidFill>
              </a:rPr>
              <a:pPr>
                <a:defRPr/>
              </a:pPr>
              <a:t>16</a:t>
            </a:fld>
            <a:endParaRPr lang="en-US" altLang="ja-JP">
              <a:solidFill>
                <a:srgbClr val="000000"/>
              </a:solidFill>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740469588"/>
              </p:ext>
            </p:extLst>
          </p:nvPr>
        </p:nvGraphicFramePr>
        <p:xfrm>
          <a:off x="95255" y="1247237"/>
          <a:ext cx="9712325" cy="3054350"/>
        </p:xfrm>
        <a:graphic>
          <a:graphicData uri="http://schemas.openxmlformats.org/presentationml/2006/ole">
            <mc:AlternateContent xmlns:mc="http://schemas.openxmlformats.org/markup-compatibility/2006">
              <mc:Choice xmlns:v="urn:schemas-microsoft-com:vml" Requires="v">
                <p:oleObj spid="_x0000_s1185" name="ワークシート" r:id="rId5" imgW="10486933" imgH="3571761" progId="Excel.Sheet.12">
                  <p:embed/>
                </p:oleObj>
              </mc:Choice>
              <mc:Fallback>
                <p:oleObj name="ワークシート" r:id="rId5" imgW="10486933" imgH="3571761" progId="Excel.Sheet.12">
                  <p:embed/>
                  <p:pic>
                    <p:nvPicPr>
                      <p:cNvPr id="0" name=""/>
                      <p:cNvPicPr/>
                      <p:nvPr/>
                    </p:nvPicPr>
                    <p:blipFill>
                      <a:blip r:embed="rId6"/>
                      <a:stretch>
                        <a:fillRect/>
                      </a:stretch>
                    </p:blipFill>
                    <p:spPr>
                      <a:xfrm>
                        <a:off x="95255" y="1247237"/>
                        <a:ext cx="9712325" cy="3054350"/>
                      </a:xfrm>
                      <a:prstGeom prst="rect">
                        <a:avLst/>
                      </a:prstGeom>
                    </p:spPr>
                  </p:pic>
                </p:oleObj>
              </mc:Fallback>
            </mc:AlternateContent>
          </a:graphicData>
        </a:graphic>
      </p:graphicFrame>
      <p:sp>
        <p:nvSpPr>
          <p:cNvPr id="20" name="コンテンツ プレースホルダー 9"/>
          <p:cNvSpPr>
            <a:spLocks noGrp="1"/>
          </p:cNvSpPr>
          <p:nvPr>
            <p:ph sz="quarter" idx="4294967295"/>
          </p:nvPr>
        </p:nvSpPr>
        <p:spPr>
          <a:xfrm>
            <a:off x="214937" y="4230985"/>
            <a:ext cx="4508806" cy="288032"/>
          </a:xfrm>
          <a:prstGeom prst="rect">
            <a:avLst/>
          </a:prstGeom>
        </p:spPr>
        <p:txBody>
          <a:bodyPr>
            <a:normAutofit/>
          </a:bodyPr>
          <a:lstStyle/>
          <a:p>
            <a:pPr marL="0" indent="0" algn="ctr">
              <a:buNone/>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smtClean="0">
                <a:latin typeface="メイリオ" panose="020B0604030504040204" pitchFamily="50" charset="-128"/>
                <a:ea typeface="メイリオ" panose="020B0604030504040204" pitchFamily="50" charset="-128"/>
                <a:cs typeface="メイリオ" panose="020B0604030504040204" pitchFamily="50" charset="-128"/>
              </a:rPr>
              <a:t>配置基準内で「知事が認める者」の配置が</a:t>
            </a:r>
            <a:r>
              <a:rPr lang="ja-JP" altLang="en-US" sz="105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認められていない</a:t>
            </a:r>
            <a:endParaRPr kumimoji="1" lang="ja-JP" altLang="en-US" sz="105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Rectangle 6"/>
          <p:cNvSpPr/>
          <p:nvPr/>
        </p:nvSpPr>
        <p:spPr>
          <a:xfrm>
            <a:off x="10" y="0"/>
            <a:ext cx="9904413"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タイトル 1"/>
          <p:cNvSpPr>
            <a:spLocks noGrp="1"/>
          </p:cNvSpPr>
          <p:nvPr>
            <p:ph type="title"/>
          </p:nvPr>
        </p:nvSpPr>
        <p:spPr>
          <a:xfrm>
            <a:off x="269472" y="365760"/>
            <a:ext cx="9220100" cy="504056"/>
          </a:xfrm>
        </p:spPr>
        <p:txBody>
          <a:bodyPr>
            <a:no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保育所等における保育士</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配置要件の弾力化　</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平成２８年</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月から適用</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69477" y="805542"/>
            <a:ext cx="4896544" cy="261610"/>
          </a:xfrm>
          <a:prstGeom prst="rect">
            <a:avLst/>
          </a:prstGeom>
          <a:noFill/>
          <a:ln w="19050">
            <a:solidFill>
              <a:schemeClr val="accent1"/>
            </a:solidFill>
          </a:ln>
        </p:spPr>
        <p:txBody>
          <a:bodyPr wrap="square" rtlCol="0">
            <a:spAutoFit/>
          </a:bodyPr>
          <a:lstStyle/>
          <a:p>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児童福祉施設の設備及び運営に関する基準（昭和</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省令第</a:t>
            </a:r>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63</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号）</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2"/>
          <p:cNvSpPr txBox="1">
            <a:spLocks/>
          </p:cNvSpPr>
          <p:nvPr/>
        </p:nvSpPr>
        <p:spPr>
          <a:xfrm>
            <a:off x="9401292" y="36576"/>
            <a:ext cx="467977" cy="329184"/>
          </a:xfrm>
          <a:prstGeom prst="rect">
            <a:avLst/>
          </a:prstGeom>
          <a:ln/>
        </p:spPr>
        <p:txBody>
          <a:bodyPr vert="horz" lIns="91440" tIns="45720" rIns="91440" bIns="45720" rtlCol="0" anchor="ctr"/>
          <a:lstStyle>
            <a:defPPr>
              <a:defRPr lang="ja-JP"/>
            </a:defPPr>
            <a:lvl1pPr marL="0" algn="l" defTabSz="914400" rtl="0" eaLnBrk="1" latinLnBrk="0" hangingPunct="1">
              <a:defRPr kumimoji="1"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55A972D-E4EC-4477-9949-72C785A9493B}" type="slidenum">
              <a:rPr lang="ja-JP" altLang="en-US" sz="1800" smtClean="0">
                <a:solidFill>
                  <a:schemeClr val="tx1"/>
                </a:solidFill>
              </a:rPr>
              <a:pPr/>
              <a:t>16</a:t>
            </a:fld>
            <a:endParaRPr lang="ja-JP" altLang="en-US" dirty="0">
              <a:solidFill>
                <a:schemeClr val="tx1"/>
              </a:solidFill>
            </a:endParaRPr>
          </a:p>
        </p:txBody>
      </p:sp>
    </p:spTree>
    <p:extLst>
      <p:ext uri="{BB962C8B-B14F-4D97-AF65-F5344CB8AC3E}">
        <p14:creationId xmlns:p14="http://schemas.microsoft.com/office/powerpoint/2010/main" val="4256615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0433" y="404664"/>
            <a:ext cx="6551678" cy="463406"/>
          </a:xfrm>
        </p:spPr>
        <p:txBody>
          <a:bodyPr>
            <a:noAutofit/>
          </a:bodyPr>
          <a:lstStyle/>
          <a:p>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新たな保育人材の基本的な考え方</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角丸四角形 57"/>
          <p:cNvSpPr/>
          <p:nvPr/>
        </p:nvSpPr>
        <p:spPr>
          <a:xfrm>
            <a:off x="415702" y="980728"/>
            <a:ext cx="9001000" cy="1582922"/>
          </a:xfrm>
          <a:prstGeom prst="round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保育</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量的拡大</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、質の確保を同時に実現するため、チーム保育を</a:t>
            </a:r>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推進</a:t>
            </a:r>
            <a:endParaRPr lang="en-US" altLang="ja-JP"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4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（２） 保育士</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の勤務環境の改善と専門性の最大発揮が実現できるマネジメントが必要</a:t>
            </a:r>
          </a:p>
          <a:p>
            <a:endParaRPr lang="ja-JP" altLang="en-US" sz="4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様々</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な能力を持つ</a:t>
            </a:r>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人材に保育現場へ入ってもらうことにより</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保育人材の</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裾野</a:t>
            </a:r>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を　</a:t>
            </a:r>
            <a:endParaRPr lang="en-US" altLang="ja-JP"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広げると</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ともに、保育士資格の取得をめざす人を</a:t>
            </a:r>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応援する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する</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950" y="2639850"/>
            <a:ext cx="7283699" cy="403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17</a:t>
            </a:fld>
            <a:endParaRPr kumimoji="1" lang="ja-JP" altLang="en-US" dirty="0"/>
          </a:p>
        </p:txBody>
      </p:sp>
    </p:spTree>
    <p:extLst>
      <p:ext uri="{BB962C8B-B14F-4D97-AF65-F5344CB8AC3E}">
        <p14:creationId xmlns:p14="http://schemas.microsoft.com/office/powerpoint/2010/main" val="2772322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9063" y="332656"/>
            <a:ext cx="7253644" cy="576064"/>
          </a:xfrm>
        </p:spPr>
        <p:txBody>
          <a:bodyPr>
            <a:normAutofit/>
          </a:bodyPr>
          <a:lstStyle/>
          <a:p>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提言１</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新たな保育人材の育成</a:t>
            </a:r>
            <a:r>
              <a:rPr kumimoji="1" lang="ja-JP" altLang="en-US" sz="1800" b="1" dirty="0" smtClean="0"/>
              <a:t>　</a:t>
            </a:r>
            <a:endParaRPr kumimoji="1" lang="ja-JP" altLang="en-US" sz="1800" b="1" dirty="0"/>
          </a:p>
        </p:txBody>
      </p:sp>
      <p:graphicFrame>
        <p:nvGraphicFramePr>
          <p:cNvPr id="6" name="表 5"/>
          <p:cNvGraphicFramePr>
            <a:graphicFrameLocks noGrp="1"/>
          </p:cNvGraphicFramePr>
          <p:nvPr>
            <p:extLst>
              <p:ext uri="{D42A27DB-BD31-4B8C-83A1-F6EECF244321}">
                <p14:modId xmlns:p14="http://schemas.microsoft.com/office/powerpoint/2010/main" val="2423326859"/>
              </p:ext>
            </p:extLst>
          </p:nvPr>
        </p:nvGraphicFramePr>
        <p:xfrm>
          <a:off x="127670" y="1206050"/>
          <a:ext cx="4608512" cy="4192783"/>
        </p:xfrm>
        <a:graphic>
          <a:graphicData uri="http://schemas.openxmlformats.org/drawingml/2006/table">
            <a:tbl>
              <a:tblPr firstRow="1" firstCol="1" bandRow="1">
                <a:tableStyleId>{5C22544A-7EE6-4342-B048-85BDC9FD1C3A}</a:tableStyleId>
              </a:tblPr>
              <a:tblGrid>
                <a:gridCol w="875343"/>
                <a:gridCol w="3733169"/>
              </a:tblGrid>
              <a:tr h="356549">
                <a:tc>
                  <a:txBody>
                    <a:bodyPr/>
                    <a:lstStyle/>
                    <a:p>
                      <a:pPr algn="ctr">
                        <a:spcAft>
                          <a:spcPts val="0"/>
                        </a:spcAft>
                      </a:pP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イメージ</a:t>
                      </a:r>
                    </a:p>
                  </a:txBody>
                  <a:tcPr marL="66850" marR="66850" marT="0" marB="0" anchor="ctr"/>
                </a:tc>
                <a:tc>
                  <a:txBody>
                    <a:bodyPr/>
                    <a:lstStyle/>
                    <a:p>
                      <a:pPr algn="ctr">
                        <a:spcAft>
                          <a:spcPts val="0"/>
                        </a:spcAft>
                      </a:pPr>
                      <a:r>
                        <a:rPr kumimoji="1" lang="ja-JP" altLang="en-US" sz="1600" b="1" kern="100" dirty="0" smtClean="0">
                          <a:solidFill>
                            <a:schemeClr val="lt1"/>
                          </a:solidFill>
                          <a:effectLst/>
                          <a:latin typeface="メイリオ" panose="020B0604030504040204" pitchFamily="50" charset="-128"/>
                          <a:ea typeface="メイリオ" panose="020B0604030504040204" pitchFamily="50" charset="-128"/>
                          <a:cs typeface="メイリオ" panose="020B0604030504040204" pitchFamily="50" charset="-128"/>
                        </a:rPr>
                        <a:t>①　保育支援員</a:t>
                      </a:r>
                      <a:r>
                        <a:rPr lang="ja-JP" alt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配置基準内の人員</a:t>
                      </a:r>
                      <a:r>
                        <a:rPr lang="en-US" alt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r>
              <a:tr h="498253">
                <a:tc>
                  <a:txBody>
                    <a:bodyPr/>
                    <a:lstStyle/>
                    <a:p>
                      <a:pPr algn="just">
                        <a:spcAft>
                          <a:spcPts val="0"/>
                        </a:spcAft>
                      </a:pPr>
                      <a:r>
                        <a:rPr lang="ja-JP" alt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役割</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○保育士業務を補助する高い実務力を持ち、</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保育士と協働</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r>
              <a:tr h="648072">
                <a:tc>
                  <a:txBody>
                    <a:bodyPr/>
                    <a:lstStyle/>
                    <a:p>
                      <a:pPr algn="just">
                        <a:spcAft>
                          <a:spcPts val="0"/>
                        </a:spcAft>
                      </a:pPr>
                      <a:r>
                        <a:rPr 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想定対象者</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現在保育所等に勤務している</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○子育て支援員</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保育</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士</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試験</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の一部</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合格者</a:t>
                      </a:r>
                      <a:endParaRPr lang="en-US" altLang="ja-JP" sz="900" kern="1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r>
              <a:tr h="1203354">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業務例</a:t>
                      </a:r>
                    </a:p>
                  </a:txBody>
                  <a:tcPr marL="66850" marR="66850" marT="0" marB="0" anchor="ctr"/>
                </a:tc>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○保育士との協働による</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保育</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実務</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○短期的指導計画案の作成</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○午睡時の見守り</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○連絡ノート等の記入</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○疾病等への対応</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○地域子ども子育て支援事業</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r>
              <a:tr h="884878">
                <a:tc>
                  <a:txBody>
                    <a:bodyPr/>
                    <a:lstStyle/>
                    <a:p>
                      <a:pPr algn="just">
                        <a:spcAft>
                          <a:spcPts val="0"/>
                        </a:spcAft>
                      </a:pPr>
                      <a:r>
                        <a:rPr lang="ja-JP" alt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養成</a:t>
                      </a:r>
                      <a:endParaRPr lang="en-US" alt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スキーム</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c>
                  <a:txBody>
                    <a:bodyPr/>
                    <a:lstStyle/>
                    <a:p>
                      <a:pPr marL="0" algn="just" defTabSz="914400" rtl="0" eaLnBrk="1" latinLnBrk="0" hangingPunct="1">
                        <a:spcAft>
                          <a:spcPts val="0"/>
                        </a:spcAft>
                      </a:pPr>
                      <a:endParaRPr kumimoji="1" lang="en-US" altLang="ja-JP" sz="9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algn="just" defTabSz="914400" rtl="0" eaLnBrk="1" latinLnBrk="0" hangingPunct="1">
                        <a:spcAft>
                          <a:spcPts val="0"/>
                        </a:spcAft>
                      </a:pPr>
                      <a:endParaRPr kumimoji="1" lang="en-US" altLang="ja-JP" sz="9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algn="just" defTabSz="914400" rtl="0" eaLnBrk="1" latinLnBrk="0" hangingPunct="1">
                        <a:spcAft>
                          <a:spcPts val="0"/>
                        </a:spcAft>
                      </a:pPr>
                      <a:endParaRPr kumimoji="1" lang="en-US" altLang="ja-JP" sz="9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algn="just" defTabSz="914400" rtl="0" eaLnBrk="1" latinLnBrk="0" hangingPunct="1">
                        <a:spcAft>
                          <a:spcPts val="0"/>
                        </a:spcAft>
                      </a:pPr>
                      <a:endParaRPr kumimoji="1" lang="en-US" altLang="ja-JP" sz="9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algn="just" defTabSz="914400" rtl="0" eaLnBrk="1" latinLnBrk="0" hangingPunct="1">
                        <a:spcAft>
                          <a:spcPts val="0"/>
                        </a:spcAft>
                      </a:pPr>
                      <a:endParaRPr kumimoji="1" lang="en-US" altLang="ja-JP" sz="9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algn="just" defTabSz="914400" rtl="0" eaLnBrk="1" latinLnBrk="0" hangingPunct="1">
                        <a:spcAft>
                          <a:spcPts val="0"/>
                        </a:spcAft>
                      </a:pPr>
                      <a:r>
                        <a:rPr kumimoji="1" lang="en-US" altLang="ja-JP" sz="9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【P.22</a:t>
                      </a:r>
                      <a:r>
                        <a:rPr kumimoji="1" lang="ja-JP" altLang="en-US" sz="9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参照</a:t>
                      </a:r>
                      <a:r>
                        <a:rPr kumimoji="1" lang="en-US" altLang="ja-JP" sz="9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sz="9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r>
              <a:tr h="601677">
                <a:tc>
                  <a:txBody>
                    <a:bodyPr/>
                    <a:lstStyle/>
                    <a:p>
                      <a:pPr algn="just">
                        <a:spcAft>
                          <a:spcPts val="0"/>
                        </a:spcAft>
                      </a:pPr>
                      <a:r>
                        <a:rPr 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メリット</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保育士</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の負担軽減</a:t>
                      </a: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○保育にかかわるスタッフとして</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質の向上</a:t>
                      </a:r>
                    </a:p>
                    <a:p>
                      <a:pPr algn="just">
                        <a:spcAft>
                          <a:spcPts val="0"/>
                        </a:spcAft>
                      </a:pPr>
                      <a:r>
                        <a:rPr lang="ja-JP" alt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将来</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の保育士育成につながる</a:t>
                      </a:r>
                    </a:p>
                  </a:txBody>
                  <a:tcPr marL="66850" marR="66850" marT="0"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753407578"/>
              </p:ext>
            </p:extLst>
          </p:nvPr>
        </p:nvGraphicFramePr>
        <p:xfrm>
          <a:off x="5096222" y="1206045"/>
          <a:ext cx="4608512" cy="4167171"/>
        </p:xfrm>
        <a:graphic>
          <a:graphicData uri="http://schemas.openxmlformats.org/drawingml/2006/table">
            <a:tbl>
              <a:tblPr firstRow="1" firstCol="1" bandRow="1">
                <a:tableStyleId>{5C22544A-7EE6-4342-B048-85BDC9FD1C3A}</a:tableStyleId>
              </a:tblPr>
              <a:tblGrid>
                <a:gridCol w="864096"/>
                <a:gridCol w="3744416"/>
              </a:tblGrid>
              <a:tr h="350747">
                <a:tc>
                  <a:txBody>
                    <a:bodyPr/>
                    <a:lstStyle/>
                    <a:p>
                      <a:pPr algn="ctr">
                        <a:spcAft>
                          <a:spcPts val="0"/>
                        </a:spcAft>
                      </a:pP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イメージ</a:t>
                      </a:r>
                    </a:p>
                  </a:txBody>
                  <a:tcPr marL="66850" marR="66850" marT="0" marB="0" anchor="ctr"/>
                </a:tc>
                <a:tc>
                  <a:txBody>
                    <a:bodyPr/>
                    <a:lstStyle/>
                    <a:p>
                      <a:pPr algn="ctr">
                        <a:spcAft>
                          <a:spcPts val="0"/>
                        </a:spcAft>
                      </a:pPr>
                      <a:r>
                        <a:rPr lang="ja-JP" altLang="en-US" sz="1600" b="1" kern="100" dirty="0" smtClean="0">
                          <a:effectLst/>
                          <a:latin typeface="メイリオ" panose="020B0604030504040204" pitchFamily="50" charset="-128"/>
                          <a:ea typeface="メイリオ" panose="020B0604030504040204" pitchFamily="50" charset="-128"/>
                          <a:cs typeface="メイリオ" panose="020B0604030504040204" pitchFamily="50" charset="-128"/>
                        </a:rPr>
                        <a:t>②　業務アシスタント</a:t>
                      </a:r>
                      <a:r>
                        <a:rPr lang="ja-JP" altLang="en-US" sz="1000" b="1"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配置基準外の人員</a:t>
                      </a:r>
                      <a:r>
                        <a:rPr lang="en-US" alt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r>
              <a:tr h="491532">
                <a:tc>
                  <a:txBody>
                    <a:bodyPr/>
                    <a:lstStyle/>
                    <a:p>
                      <a:pPr algn="just">
                        <a:spcAft>
                          <a:spcPts val="0"/>
                        </a:spcAft>
                      </a:pPr>
                      <a:r>
                        <a:rPr lang="ja-JP" alt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役割</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多忙化</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する保育現場で</a:t>
                      </a:r>
                      <a:r>
                        <a:rPr lang="ja-JP" sz="9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保育の周辺業務を担い、</a:t>
                      </a:r>
                      <a:endParaRPr lang="en-US" altLang="ja-JP" sz="9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保育士</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が専門性を発揮できる</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よう側面支援</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r>
              <a:tr h="646634">
                <a:tc>
                  <a:txBody>
                    <a:bodyPr/>
                    <a:lstStyle/>
                    <a:p>
                      <a:pPr algn="just">
                        <a:spcAft>
                          <a:spcPts val="0"/>
                        </a:spcAft>
                      </a:pPr>
                      <a:r>
                        <a:rPr 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想定対象者</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○事務処理能力を一定持つ者</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○他業種、他業界からの転職者</a:t>
                      </a: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○多様な人材（シニア人材、</a:t>
                      </a:r>
                      <a:r>
                        <a:rPr lang="ja-JP"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子育て</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経験者、障がい者</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r>
              <a:tr h="1238098">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業務例</a:t>
                      </a:r>
                    </a:p>
                  </a:txBody>
                  <a:tcPr marL="66850" marR="66850" marT="0" marB="0" anchor="ctr"/>
                </a:tc>
                <a:tc>
                  <a:txBody>
                    <a:bodyPr/>
                    <a:lstStyle/>
                    <a:p>
                      <a:pPr marL="127000" indent="-127000"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○職員の出勤状況の把握、勤務体制の調整</a:t>
                      </a:r>
                    </a:p>
                    <a:p>
                      <a:pPr marL="127000" indent="-127000"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○情報関係業務（園</a:t>
                      </a:r>
                      <a:r>
                        <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作成・更新、</a:t>
                      </a:r>
                      <a:r>
                        <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システムの運用管理）</a:t>
                      </a:r>
                    </a:p>
                    <a:p>
                      <a:pPr marL="127000" indent="-127000"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○経理事務（予算執行管理、教材教具備品などの購入、</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127000" indent="-127000"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利用者負担額の徴収・管理）</a:t>
                      </a:r>
                    </a:p>
                    <a:p>
                      <a:pPr marL="127000" indent="-127000"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○朝夕（受入れ・お迎え時）の安全確保</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127000" indent="-127000"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○園庭遊びの見守り</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127000" indent="-127000"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○片付け・清掃</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r>
              <a:tr h="864096">
                <a:tc>
                  <a:txBody>
                    <a:bodyPr/>
                    <a:lstStyle/>
                    <a:p>
                      <a:pPr algn="just">
                        <a:spcAft>
                          <a:spcPts val="0"/>
                        </a:spcAft>
                      </a:pPr>
                      <a:r>
                        <a:rPr lang="ja-JP" alt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養成</a:t>
                      </a:r>
                    </a:p>
                    <a:p>
                      <a:pPr algn="just">
                        <a:spcAft>
                          <a:spcPts val="0"/>
                        </a:spcAft>
                      </a:pPr>
                      <a:r>
                        <a:rPr lang="ja-JP" alt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スキーム</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保育</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基礎</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的な</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知識</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・心得に関する冊子（大阪府にて作成予定）</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を活用した園内研修を受講</a:t>
                      </a:r>
                    </a:p>
                  </a:txBody>
                  <a:tcPr marL="66850" marR="66850" marT="0" marB="0" anchor="ctr"/>
                </a:tc>
              </a:tr>
              <a:tr h="576064">
                <a:tc>
                  <a:txBody>
                    <a:bodyPr/>
                    <a:lstStyle/>
                    <a:p>
                      <a:pPr algn="just">
                        <a:spcAft>
                          <a:spcPts val="0"/>
                        </a:spcAft>
                      </a:pPr>
                      <a:r>
                        <a:rPr 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メリット</a:t>
                      </a:r>
                      <a:endPar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○側面支援業務を受け持つことで、保育士の負担が軽減され、</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保育士の専門性発揮が高まる</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850" marR="66850" marT="0" marB="0" anchor="ctr"/>
                </a:tc>
              </a:tr>
            </a:tbl>
          </a:graphicData>
        </a:graphic>
      </p:graphicFrame>
      <p:sp>
        <p:nvSpPr>
          <p:cNvPr id="3" name="正方形/長方形 2"/>
          <p:cNvSpPr/>
          <p:nvPr/>
        </p:nvSpPr>
        <p:spPr>
          <a:xfrm>
            <a:off x="5168230" y="5758780"/>
            <a:ext cx="4536504" cy="838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主任保育士・保育士の業務軽減が図られ、</a:t>
            </a:r>
            <a:endParaRPr kumimoji="1" lang="en-US" altLang="ja-JP" sz="1400" dirty="0" smtClean="0">
              <a:solidFill>
                <a:schemeClr val="tx1"/>
              </a:solidFill>
            </a:endParaRPr>
          </a:p>
          <a:p>
            <a:r>
              <a:rPr kumimoji="1" lang="ja-JP" altLang="en-US" sz="1400" dirty="0" smtClean="0">
                <a:solidFill>
                  <a:schemeClr val="tx1"/>
                </a:solidFill>
              </a:rPr>
              <a:t>スーパービジョン</a:t>
            </a:r>
            <a:r>
              <a:rPr kumimoji="1" lang="ja-JP" altLang="en-US" sz="800" dirty="0" smtClean="0">
                <a:solidFill>
                  <a:schemeClr val="tx1"/>
                </a:solidFill>
              </a:rPr>
              <a:t>（</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管理</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的・</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教育的</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評価的</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支持的機能</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の強化が可能に</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下矢印 4"/>
          <p:cNvSpPr/>
          <p:nvPr/>
        </p:nvSpPr>
        <p:spPr>
          <a:xfrm>
            <a:off x="7073405" y="5470748"/>
            <a:ext cx="1169943"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15084" y="5758780"/>
            <a:ext cx="4449095" cy="838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チーム保育を実践することにより即戦力としての活躍が期待でき、</a:t>
            </a:r>
            <a:r>
              <a:rPr kumimoji="1" lang="ja-JP" altLang="en-US" sz="1400" dirty="0" smtClean="0">
                <a:solidFill>
                  <a:schemeClr val="tx1"/>
                </a:solidFill>
              </a:rPr>
              <a:t>保育士の負担軽減・ひいては園全体としての</a:t>
            </a:r>
            <a:r>
              <a:rPr lang="ja-JP" altLang="en-US" sz="1400" dirty="0" smtClean="0">
                <a:solidFill>
                  <a:schemeClr val="tx1"/>
                </a:solidFill>
              </a:rPr>
              <a:t>保育の質向上</a:t>
            </a:r>
            <a:endParaRPr kumimoji="1" lang="en-US" altLang="ja-JP" sz="1400" dirty="0" smtClean="0">
              <a:solidFill>
                <a:schemeClr val="tx1"/>
              </a:solidFill>
            </a:endParaRPr>
          </a:p>
        </p:txBody>
      </p:sp>
      <p:sp>
        <p:nvSpPr>
          <p:cNvPr id="8" name="下矢印 7"/>
          <p:cNvSpPr/>
          <p:nvPr/>
        </p:nvSpPr>
        <p:spPr>
          <a:xfrm>
            <a:off x="1999878" y="5470748"/>
            <a:ext cx="1169943"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D55A972D-E4EC-4477-9949-72C785A9493B}" type="slidenum">
              <a:rPr kumimoji="1" lang="ja-JP" altLang="en-US" smtClean="0"/>
              <a:t>18</a:t>
            </a:fld>
            <a:endParaRPr kumimoji="1" lang="ja-JP" altLang="en-US" dirty="0"/>
          </a:p>
        </p:txBody>
      </p:sp>
      <p:graphicFrame>
        <p:nvGraphicFramePr>
          <p:cNvPr id="11" name="図表 10"/>
          <p:cNvGraphicFramePr/>
          <p:nvPr>
            <p:extLst>
              <p:ext uri="{D42A27DB-BD31-4B8C-83A1-F6EECF244321}">
                <p14:modId xmlns:p14="http://schemas.microsoft.com/office/powerpoint/2010/main" val="4278474284"/>
              </p:ext>
            </p:extLst>
          </p:nvPr>
        </p:nvGraphicFramePr>
        <p:xfrm>
          <a:off x="1208395" y="4005064"/>
          <a:ext cx="287972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角丸四角形 11"/>
          <p:cNvSpPr/>
          <p:nvPr/>
        </p:nvSpPr>
        <p:spPr>
          <a:xfrm>
            <a:off x="4088115" y="4077072"/>
            <a:ext cx="389981" cy="57606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kern="100" dirty="0"/>
              <a:t>知事認定</a:t>
            </a:r>
            <a:endParaRPr kumimoji="1" lang="ja-JP" altLang="en-US" sz="900" dirty="0"/>
          </a:p>
        </p:txBody>
      </p:sp>
      <p:sp>
        <p:nvSpPr>
          <p:cNvPr id="13" name="テキスト ボックス 12"/>
          <p:cNvSpPr txBox="1"/>
          <p:nvPr/>
        </p:nvSpPr>
        <p:spPr>
          <a:xfrm>
            <a:off x="584427" y="836712"/>
            <a:ext cx="5807940"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保育士と協働する２種類の新たな保育人材を提案する。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78257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54374" y="2060848"/>
            <a:ext cx="7097651" cy="369332"/>
          </a:xfrm>
          <a:prstGeom prst="rect">
            <a:avLst/>
          </a:prstGeom>
          <a:noFill/>
        </p:spPr>
        <p:txBody>
          <a:bodyPr wrap="square" rtlCol="0">
            <a:spAutoFit/>
          </a:bodyPr>
          <a:lstStyle/>
          <a:p>
            <a:endParaRPr kumimoji="1" lang="ja-JP" altLang="en-US" dirty="0"/>
          </a:p>
        </p:txBody>
      </p:sp>
      <p:sp>
        <p:nvSpPr>
          <p:cNvPr id="5" name="テキスト ボックス 4"/>
          <p:cNvSpPr txBox="1"/>
          <p:nvPr/>
        </p:nvSpPr>
        <p:spPr>
          <a:xfrm>
            <a:off x="334833" y="595561"/>
            <a:ext cx="5894607" cy="5724644"/>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目次</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新たな保育人材のあり方に関する提言</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提言</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資料</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保育人材の不足と確保のための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取組み</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保育所等における保育士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配置要件</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の弾力化</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新たな保育人材の基本的な考え方</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提言</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　新たな保育人材の育成</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①保育支援員　②業務アシスタント</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提言</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２　多様な人材の活用によるチーム保育の実現</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保育士業務の分解</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マトリックス図</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（保育所保育指針第</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章</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保育士業務の分解マトリックス図</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（ある園の１日例）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保育支援員の養成スキーム</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保育支援員の研修</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保育</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支援員の研修プログラム</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保育支援員養成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ＪＴ</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シラバス</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検討部会委員名簿・検討部会開催</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状況</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4951412" y="1917778"/>
            <a:ext cx="4953001" cy="2154436"/>
          </a:xfrm>
          <a:prstGeom prst="rect">
            <a:avLst/>
          </a:prstGeom>
          <a:noFill/>
        </p:spPr>
        <p:txBody>
          <a:bodyPr wrap="square" rtlCol="0">
            <a:spAutoFit/>
          </a:bodyPr>
          <a:lstStyle/>
          <a:p>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参考資料</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28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保育支援員の研修プログラム （詳細）</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保育</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支援員</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養成ＯＪＴ</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チェックリスト</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37   </a:t>
            </a:r>
            <a:r>
              <a:rPr lang="zh-CN" altLang="en-US" sz="1200" dirty="0" smtClean="0">
                <a:latin typeface="メイリオ" panose="020B0604030504040204" pitchFamily="50" charset="-128"/>
                <a:ea typeface="メイリオ" panose="020B0604030504040204" pitchFamily="50" charset="-128"/>
                <a:cs typeface="メイリオ" panose="020B0604030504040204" pitchFamily="50" charset="-128"/>
              </a:rPr>
              <a:t>関西圏</a:t>
            </a:r>
            <a:r>
              <a:rPr lang="zh-CN" altLang="en-US" sz="1200" dirty="0">
                <a:latin typeface="メイリオ" panose="020B0604030504040204" pitchFamily="50" charset="-128"/>
                <a:ea typeface="メイリオ" panose="020B0604030504040204" pitchFamily="50" charset="-128"/>
                <a:cs typeface="メイリオ" panose="020B0604030504040204" pitchFamily="50" charset="-128"/>
              </a:rPr>
              <a:t>国家戦略特別区域会議（第９回</a:t>
            </a:r>
            <a:r>
              <a:rPr lang="zh-CN"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zh-CN" sz="1200" dirty="0" smtClean="0">
                <a:latin typeface="メイリオ" panose="020B0604030504040204" pitchFamily="50" charset="-128"/>
                <a:ea typeface="メイリオ" panose="020B0604030504040204" pitchFamily="50" charset="-128"/>
                <a:cs typeface="メイリオ" panose="020B0604030504040204" pitchFamily="50" charset="-128"/>
              </a:rPr>
              <a:t>H28.5.10</a:t>
            </a:r>
          </a:p>
          <a:p>
            <a:pPr>
              <a:lnSpc>
                <a:spcPts val="24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大阪府</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提出</a:t>
            </a: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資料</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（抜粋）</a:t>
            </a:r>
            <a:endParaRPr lang="en-US" altLang="zh-TW"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en-US" altLang="zh-CN" sz="1200" dirty="0" smtClean="0">
                <a:latin typeface="メイリオ" panose="020B0604030504040204" pitchFamily="50" charset="-128"/>
                <a:ea typeface="メイリオ" panose="020B0604030504040204" pitchFamily="50" charset="-128"/>
                <a:cs typeface="メイリオ" panose="020B0604030504040204" pitchFamily="50" charset="-128"/>
              </a:rPr>
              <a:t> 42   </a:t>
            </a:r>
            <a:r>
              <a:rPr lang="zh-CN" altLang="en-US" sz="1200" dirty="0" smtClean="0">
                <a:latin typeface="メイリオ" panose="020B0604030504040204" pitchFamily="50" charset="-128"/>
                <a:ea typeface="メイリオ" panose="020B0604030504040204" pitchFamily="50" charset="-128"/>
                <a:cs typeface="メイリオ" panose="020B0604030504040204" pitchFamily="50" charset="-128"/>
              </a:rPr>
              <a:t>関西圏</a:t>
            </a:r>
            <a:r>
              <a:rPr lang="zh-CN" altLang="en-US" sz="1200" dirty="0">
                <a:latin typeface="メイリオ" panose="020B0604030504040204" pitchFamily="50" charset="-128"/>
                <a:ea typeface="メイリオ" panose="020B0604030504040204" pitchFamily="50" charset="-128"/>
                <a:cs typeface="メイリオ" panose="020B0604030504040204" pitchFamily="50" charset="-128"/>
              </a:rPr>
              <a:t>国家戦略特別区域会議（</a:t>
            </a:r>
            <a:r>
              <a:rPr lang="zh-CN" altLang="en-US" sz="1200"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zh-CN" sz="12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zh-CN" altLang="en-US" sz="1200" dirty="0" smtClean="0">
                <a:latin typeface="メイリオ" panose="020B0604030504040204" pitchFamily="50" charset="-128"/>
                <a:ea typeface="メイリオ" panose="020B0604030504040204" pitchFamily="50" charset="-128"/>
                <a:cs typeface="メイリオ" panose="020B0604030504040204" pitchFamily="50" charset="-128"/>
              </a:rPr>
              <a:t>回）</a:t>
            </a:r>
            <a:r>
              <a:rPr lang="en-US" altLang="zh-CN" sz="1200" dirty="0" smtClean="0">
                <a:latin typeface="メイリオ" panose="020B0604030504040204" pitchFamily="50" charset="-128"/>
                <a:ea typeface="メイリオ" panose="020B0604030504040204" pitchFamily="50" charset="-128"/>
                <a:cs typeface="メイリオ" panose="020B0604030504040204" pitchFamily="50" charset="-128"/>
              </a:rPr>
              <a:t>H28.8.31</a:t>
            </a:r>
            <a:endParaRPr lang="en-US" altLang="zh-CN"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大阪府提出資料（抜粋）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55A972D-E4EC-4477-9949-72C785A9493B}" type="slidenum">
              <a:rPr kumimoji="1" lang="ja-JP" altLang="en-US" smtClean="0"/>
              <a:t>1</a:t>
            </a:fld>
            <a:endParaRPr kumimoji="1" lang="ja-JP" altLang="en-US" dirty="0"/>
          </a:p>
        </p:txBody>
      </p:sp>
      <p:cxnSp>
        <p:nvCxnSpPr>
          <p:cNvPr id="9" name="直線コネクタ 8"/>
          <p:cNvCxnSpPr/>
          <p:nvPr/>
        </p:nvCxnSpPr>
        <p:spPr>
          <a:xfrm>
            <a:off x="423322" y="927388"/>
            <a:ext cx="12241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94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1761" y="404664"/>
            <a:ext cx="8011466" cy="504056"/>
          </a:xfrm>
        </p:spPr>
        <p:txBody>
          <a:bodyPr>
            <a:normAutofit/>
          </a:bodyPr>
          <a:lstStyle/>
          <a:p>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提言２</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多様な人材の活用によるチーム保育の実現</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440852" y="2783272"/>
            <a:ext cx="362133" cy="1152128"/>
          </a:xfrm>
          <a:prstGeom prst="rect">
            <a:avLst/>
          </a:prstGeom>
          <a:solidFill>
            <a:srgbClr val="FF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保育士</a:t>
            </a:r>
            <a:endParaRPr kumimoji="1" lang="en-US" altLang="ja-JP" dirty="0" smtClean="0"/>
          </a:p>
          <a:p>
            <a:pPr algn="ctr"/>
            <a:r>
              <a:rPr lang="en-US" altLang="ja-JP" dirty="0" smtClean="0"/>
              <a:t>A</a:t>
            </a:r>
            <a:endParaRPr kumimoji="1" lang="ja-JP" altLang="en-US" dirty="0"/>
          </a:p>
        </p:txBody>
      </p:sp>
      <p:sp>
        <p:nvSpPr>
          <p:cNvPr id="20" name="正方形/長方形 19"/>
          <p:cNvSpPr/>
          <p:nvPr/>
        </p:nvSpPr>
        <p:spPr>
          <a:xfrm>
            <a:off x="1485882" y="2383902"/>
            <a:ext cx="1519632" cy="39940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主任保育士</a:t>
            </a:r>
            <a:endParaRPr kumimoji="1" lang="ja-JP" altLang="en-US" dirty="0"/>
          </a:p>
        </p:txBody>
      </p:sp>
      <p:graphicFrame>
        <p:nvGraphicFramePr>
          <p:cNvPr id="22" name="図表 21"/>
          <p:cNvGraphicFramePr/>
          <p:nvPr>
            <p:extLst>
              <p:ext uri="{D42A27DB-BD31-4B8C-83A1-F6EECF244321}">
                <p14:modId xmlns:p14="http://schemas.microsoft.com/office/powerpoint/2010/main" val="2231532319"/>
              </p:ext>
            </p:extLst>
          </p:nvPr>
        </p:nvGraphicFramePr>
        <p:xfrm>
          <a:off x="4417585" y="1673167"/>
          <a:ext cx="5292388" cy="2691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 name="正方形/長方形 1023"/>
          <p:cNvSpPr/>
          <p:nvPr/>
        </p:nvSpPr>
        <p:spPr>
          <a:xfrm>
            <a:off x="5606492" y="3190259"/>
            <a:ext cx="779961" cy="5175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smtClean="0"/>
              <a:t>保育</a:t>
            </a:r>
            <a:endParaRPr kumimoji="1" lang="en-US" altLang="ja-JP" sz="1600" dirty="0" smtClean="0"/>
          </a:p>
          <a:p>
            <a:pPr algn="ctr"/>
            <a:r>
              <a:rPr kumimoji="1" lang="ja-JP" altLang="en-US" sz="1600" dirty="0" smtClean="0"/>
              <a:t>支援員</a:t>
            </a:r>
            <a:endParaRPr kumimoji="1" lang="en-US" altLang="ja-JP" sz="1600" dirty="0" smtClean="0"/>
          </a:p>
        </p:txBody>
      </p:sp>
      <p:sp>
        <p:nvSpPr>
          <p:cNvPr id="34" name="正方形/長方形 33"/>
          <p:cNvSpPr/>
          <p:nvPr/>
        </p:nvSpPr>
        <p:spPr>
          <a:xfrm>
            <a:off x="5606485" y="3699250"/>
            <a:ext cx="779962" cy="653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smtClean="0">
                <a:solidFill>
                  <a:schemeClr val="bg1"/>
                </a:solidFill>
              </a:rPr>
              <a:t>子育て</a:t>
            </a:r>
            <a:endParaRPr kumimoji="1" lang="en-US" altLang="ja-JP" sz="1600" dirty="0" smtClean="0">
              <a:solidFill>
                <a:schemeClr val="bg1"/>
              </a:solidFill>
            </a:endParaRPr>
          </a:p>
          <a:p>
            <a:pPr algn="ctr"/>
            <a:r>
              <a:rPr kumimoji="1" lang="ja-JP" altLang="en-US" sz="1600" dirty="0" smtClean="0">
                <a:solidFill>
                  <a:schemeClr val="bg1"/>
                </a:solidFill>
              </a:rPr>
              <a:t>支援員</a:t>
            </a:r>
            <a:endParaRPr kumimoji="1" lang="ja-JP" altLang="en-US" sz="1600" dirty="0">
              <a:solidFill>
                <a:schemeClr val="bg1"/>
              </a:solidFill>
            </a:endParaRPr>
          </a:p>
        </p:txBody>
      </p:sp>
      <p:sp>
        <p:nvSpPr>
          <p:cNvPr id="1033" name="下矢印 1032"/>
          <p:cNvSpPr/>
          <p:nvPr/>
        </p:nvSpPr>
        <p:spPr>
          <a:xfrm>
            <a:off x="6195277" y="2840248"/>
            <a:ext cx="142538" cy="181313"/>
          </a:xfrm>
          <a:prstGeom prst="downArrow">
            <a:avLst>
              <a:gd name="adj1" fmla="val 50000"/>
              <a:gd name="adj2" fmla="val 4711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左矢印 45"/>
          <p:cNvSpPr/>
          <p:nvPr/>
        </p:nvSpPr>
        <p:spPr>
          <a:xfrm rot="1349351">
            <a:off x="6268424" y="3500526"/>
            <a:ext cx="944783" cy="126502"/>
          </a:xfrm>
          <a:prstGeom prst="leftArrow">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テキスト ボックス 1034"/>
          <p:cNvSpPr txBox="1"/>
          <p:nvPr/>
        </p:nvSpPr>
        <p:spPr>
          <a:xfrm>
            <a:off x="877420" y="1277164"/>
            <a:ext cx="2741016" cy="400110"/>
          </a:xfrm>
          <a:prstGeom prst="rect">
            <a:avLst/>
          </a:prstGeom>
          <a:noFill/>
        </p:spPr>
        <p:txBody>
          <a:bodyPr wrap="square" rtlCol="0">
            <a:spAutoFit/>
          </a:bodyPr>
          <a:lstStyle/>
          <a:p>
            <a:r>
              <a:rPr kumimoji="1" lang="ja-JP" altLang="en-US" sz="2000" dirty="0" smtClean="0"/>
              <a:t>＜従来の保育現場＞</a:t>
            </a:r>
            <a:endParaRPr kumimoji="1" lang="ja-JP" altLang="en-US" sz="2000" dirty="0"/>
          </a:p>
        </p:txBody>
      </p:sp>
      <p:sp>
        <p:nvSpPr>
          <p:cNvPr id="48" name="テキスト ボックス 47"/>
          <p:cNvSpPr txBox="1"/>
          <p:nvPr/>
        </p:nvSpPr>
        <p:spPr>
          <a:xfrm>
            <a:off x="5744554" y="1268760"/>
            <a:ext cx="2628673" cy="400110"/>
          </a:xfrm>
          <a:prstGeom prst="rect">
            <a:avLst/>
          </a:prstGeom>
          <a:noFill/>
        </p:spPr>
        <p:txBody>
          <a:bodyPr wrap="square" rtlCol="0">
            <a:spAutoFit/>
          </a:bodyPr>
          <a:lstStyle/>
          <a:p>
            <a:r>
              <a:rPr kumimoji="1" lang="ja-JP" altLang="en-US" sz="2000" dirty="0" smtClean="0"/>
              <a:t>＜めざす保育現場＞</a:t>
            </a:r>
            <a:endParaRPr kumimoji="1" lang="ja-JP" altLang="en-US" sz="2000" dirty="0"/>
          </a:p>
        </p:txBody>
      </p:sp>
      <p:sp>
        <p:nvSpPr>
          <p:cNvPr id="1037" name="右矢印 1036"/>
          <p:cNvSpPr/>
          <p:nvPr/>
        </p:nvSpPr>
        <p:spPr>
          <a:xfrm>
            <a:off x="4258499" y="2650567"/>
            <a:ext cx="467977" cy="93610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802984" y="2783272"/>
            <a:ext cx="362133" cy="1152128"/>
          </a:xfrm>
          <a:prstGeom prst="rect">
            <a:avLst/>
          </a:prstGeom>
          <a:solidFill>
            <a:srgbClr val="FF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保育士</a:t>
            </a:r>
            <a:endParaRPr kumimoji="1" lang="en-US" altLang="ja-JP" dirty="0" smtClean="0"/>
          </a:p>
          <a:p>
            <a:pPr algn="ctr"/>
            <a:r>
              <a:rPr lang="en-US" altLang="ja-JP" dirty="0"/>
              <a:t>B</a:t>
            </a:r>
            <a:endParaRPr kumimoji="1" lang="ja-JP" altLang="en-US" dirty="0"/>
          </a:p>
        </p:txBody>
      </p:sp>
      <p:sp>
        <p:nvSpPr>
          <p:cNvPr id="35" name="正方形/長方形 34"/>
          <p:cNvSpPr/>
          <p:nvPr/>
        </p:nvSpPr>
        <p:spPr>
          <a:xfrm>
            <a:off x="1165118" y="2783272"/>
            <a:ext cx="362133" cy="1152128"/>
          </a:xfrm>
          <a:prstGeom prst="rect">
            <a:avLst/>
          </a:prstGeom>
          <a:solidFill>
            <a:srgbClr val="FF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保育士</a:t>
            </a:r>
            <a:endParaRPr kumimoji="1" lang="en-US" altLang="ja-JP" dirty="0" smtClean="0"/>
          </a:p>
          <a:p>
            <a:pPr algn="ctr"/>
            <a:r>
              <a:rPr lang="en-US" altLang="ja-JP" dirty="0"/>
              <a:t>C</a:t>
            </a:r>
            <a:endParaRPr kumimoji="1" lang="ja-JP" altLang="en-US" dirty="0"/>
          </a:p>
        </p:txBody>
      </p:sp>
      <p:sp>
        <p:nvSpPr>
          <p:cNvPr id="36" name="正方形/長方形 35"/>
          <p:cNvSpPr/>
          <p:nvPr/>
        </p:nvSpPr>
        <p:spPr>
          <a:xfrm>
            <a:off x="1527253" y="2783272"/>
            <a:ext cx="362133" cy="1152128"/>
          </a:xfrm>
          <a:prstGeom prst="rect">
            <a:avLst/>
          </a:prstGeom>
          <a:solidFill>
            <a:srgbClr val="FF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保育士</a:t>
            </a:r>
            <a:endParaRPr kumimoji="1" lang="en-US" altLang="ja-JP" dirty="0" smtClean="0"/>
          </a:p>
          <a:p>
            <a:pPr algn="ctr"/>
            <a:r>
              <a:rPr lang="en-US" altLang="ja-JP" dirty="0"/>
              <a:t>D</a:t>
            </a:r>
            <a:endParaRPr kumimoji="1" lang="ja-JP" altLang="en-US" dirty="0"/>
          </a:p>
        </p:txBody>
      </p:sp>
      <p:sp>
        <p:nvSpPr>
          <p:cNvPr id="37" name="正方形/長方形 36"/>
          <p:cNvSpPr/>
          <p:nvPr/>
        </p:nvSpPr>
        <p:spPr>
          <a:xfrm>
            <a:off x="1889388" y="2783272"/>
            <a:ext cx="362133" cy="1152128"/>
          </a:xfrm>
          <a:prstGeom prst="rect">
            <a:avLst/>
          </a:prstGeom>
          <a:solidFill>
            <a:srgbClr val="FF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保育士</a:t>
            </a:r>
            <a:endParaRPr kumimoji="1" lang="en-US" altLang="ja-JP" dirty="0" smtClean="0"/>
          </a:p>
          <a:p>
            <a:pPr algn="ctr"/>
            <a:r>
              <a:rPr lang="en-US" altLang="ja-JP" dirty="0"/>
              <a:t>E</a:t>
            </a:r>
            <a:endParaRPr kumimoji="1" lang="ja-JP" altLang="en-US" dirty="0"/>
          </a:p>
        </p:txBody>
      </p:sp>
      <p:sp>
        <p:nvSpPr>
          <p:cNvPr id="38" name="正方形/長方形 37"/>
          <p:cNvSpPr/>
          <p:nvPr/>
        </p:nvSpPr>
        <p:spPr>
          <a:xfrm>
            <a:off x="2251516" y="2783272"/>
            <a:ext cx="362133" cy="1152128"/>
          </a:xfrm>
          <a:prstGeom prst="rect">
            <a:avLst/>
          </a:prstGeom>
          <a:solidFill>
            <a:srgbClr val="FF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保育士</a:t>
            </a:r>
            <a:endParaRPr kumimoji="1" lang="en-US" altLang="ja-JP" dirty="0" smtClean="0"/>
          </a:p>
          <a:p>
            <a:pPr algn="ctr"/>
            <a:r>
              <a:rPr lang="en-US" altLang="ja-JP" dirty="0"/>
              <a:t>F</a:t>
            </a:r>
            <a:endParaRPr kumimoji="1" lang="ja-JP" altLang="en-US" dirty="0"/>
          </a:p>
        </p:txBody>
      </p:sp>
      <p:sp>
        <p:nvSpPr>
          <p:cNvPr id="39" name="正方形/長方形 38"/>
          <p:cNvSpPr/>
          <p:nvPr/>
        </p:nvSpPr>
        <p:spPr>
          <a:xfrm>
            <a:off x="2613648" y="2783272"/>
            <a:ext cx="362133" cy="1152128"/>
          </a:xfrm>
          <a:prstGeom prst="rect">
            <a:avLst/>
          </a:prstGeom>
          <a:solidFill>
            <a:srgbClr val="FF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保育士</a:t>
            </a:r>
            <a:endParaRPr kumimoji="1" lang="en-US" altLang="ja-JP" dirty="0" smtClean="0"/>
          </a:p>
          <a:p>
            <a:pPr algn="ctr"/>
            <a:r>
              <a:rPr lang="en-US" altLang="ja-JP" dirty="0" smtClean="0"/>
              <a:t>G</a:t>
            </a:r>
            <a:endParaRPr kumimoji="1" lang="ja-JP" altLang="en-US" dirty="0"/>
          </a:p>
        </p:txBody>
      </p:sp>
      <p:sp>
        <p:nvSpPr>
          <p:cNvPr id="40" name="正方形/長方形 39"/>
          <p:cNvSpPr/>
          <p:nvPr/>
        </p:nvSpPr>
        <p:spPr>
          <a:xfrm>
            <a:off x="2975781" y="2783272"/>
            <a:ext cx="362133" cy="1152128"/>
          </a:xfrm>
          <a:prstGeom prst="rect">
            <a:avLst/>
          </a:prstGeom>
          <a:solidFill>
            <a:srgbClr val="FF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保育士</a:t>
            </a:r>
            <a:endParaRPr kumimoji="1" lang="en-US" altLang="ja-JP" dirty="0" smtClean="0"/>
          </a:p>
          <a:p>
            <a:pPr algn="ctr"/>
            <a:r>
              <a:rPr lang="en-US" altLang="ja-JP" dirty="0"/>
              <a:t>H</a:t>
            </a:r>
            <a:endParaRPr kumimoji="1" lang="ja-JP" altLang="en-US" dirty="0"/>
          </a:p>
        </p:txBody>
      </p:sp>
      <p:sp>
        <p:nvSpPr>
          <p:cNvPr id="41" name="正方形/長方形 40"/>
          <p:cNvSpPr/>
          <p:nvPr/>
        </p:nvSpPr>
        <p:spPr>
          <a:xfrm>
            <a:off x="3337915" y="2783272"/>
            <a:ext cx="362133" cy="1152128"/>
          </a:xfrm>
          <a:prstGeom prst="rect">
            <a:avLst/>
          </a:prstGeom>
          <a:solidFill>
            <a:srgbClr val="FF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保育士</a:t>
            </a:r>
            <a:endParaRPr kumimoji="1" lang="en-US" altLang="ja-JP" dirty="0" smtClean="0"/>
          </a:p>
          <a:p>
            <a:pPr algn="ctr"/>
            <a:r>
              <a:rPr lang="en-US" altLang="ja-JP" dirty="0"/>
              <a:t>I</a:t>
            </a:r>
            <a:endParaRPr kumimoji="1" lang="ja-JP" altLang="en-US" dirty="0"/>
          </a:p>
        </p:txBody>
      </p:sp>
      <p:sp>
        <p:nvSpPr>
          <p:cNvPr id="42" name="正方形/長方形 41"/>
          <p:cNvSpPr/>
          <p:nvPr/>
        </p:nvSpPr>
        <p:spPr>
          <a:xfrm>
            <a:off x="3700050" y="2783272"/>
            <a:ext cx="362133" cy="1152128"/>
          </a:xfrm>
          <a:prstGeom prst="rect">
            <a:avLst/>
          </a:prstGeom>
          <a:solidFill>
            <a:srgbClr val="FF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保育士</a:t>
            </a:r>
            <a:endParaRPr kumimoji="1" lang="en-US" altLang="ja-JP" dirty="0" smtClean="0"/>
          </a:p>
          <a:p>
            <a:pPr algn="ctr"/>
            <a:r>
              <a:rPr lang="en-US" altLang="ja-JP" dirty="0"/>
              <a:t>J</a:t>
            </a:r>
            <a:endParaRPr kumimoji="1" lang="ja-JP" altLang="en-US" dirty="0"/>
          </a:p>
        </p:txBody>
      </p:sp>
      <p:sp>
        <p:nvSpPr>
          <p:cNvPr id="44" name="正方形/長方形 43"/>
          <p:cNvSpPr/>
          <p:nvPr/>
        </p:nvSpPr>
        <p:spPr>
          <a:xfrm>
            <a:off x="1485882" y="1987086"/>
            <a:ext cx="1519632" cy="39940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施設長</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391973832"/>
              </p:ext>
            </p:extLst>
          </p:nvPr>
        </p:nvGraphicFramePr>
        <p:xfrm>
          <a:off x="708052" y="5061208"/>
          <a:ext cx="3075306" cy="1155342"/>
        </p:xfrm>
        <a:graphic>
          <a:graphicData uri="http://schemas.openxmlformats.org/drawingml/2006/table">
            <a:tbl>
              <a:tblPr firstRow="1" bandRow="1">
                <a:tableStyleId>{5C22544A-7EE6-4342-B048-85BDC9FD1C3A}</a:tableStyleId>
              </a:tblPr>
              <a:tblGrid>
                <a:gridCol w="3075306"/>
              </a:tblGrid>
              <a:tr h="304360">
                <a:tc>
                  <a:txBody>
                    <a:bodyPr/>
                    <a:lstStyle/>
                    <a:p>
                      <a:pPr algn="ctr"/>
                      <a:r>
                        <a:rPr kumimoji="1" lang="ja-JP" altLang="en-US" sz="1400" dirty="0" smtClean="0"/>
                        <a:t>保育士だけの保育現場</a:t>
                      </a:r>
                      <a:endParaRPr kumimoji="1" lang="ja-JP" altLang="en-US" sz="1400" dirty="0"/>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850542">
                <a:tc>
                  <a:txBody>
                    <a:bodyPr/>
                    <a:lstStyle/>
                    <a:p>
                      <a:r>
                        <a:rPr kumimoji="1" lang="ja-JP" altLang="en-US" sz="1100" dirty="0" smtClean="0"/>
                        <a:t>・鍋蓋型の組織体制</a:t>
                      </a:r>
                    </a:p>
                    <a:p>
                      <a:r>
                        <a:rPr kumimoji="1" lang="ja-JP" altLang="en-US" sz="1100" dirty="0" smtClean="0"/>
                        <a:t>・担任クラスの保育の深化に注力</a:t>
                      </a:r>
                    </a:p>
                    <a:p>
                      <a:r>
                        <a:rPr kumimoji="1" lang="ja-JP" altLang="en-US" sz="1100" dirty="0" smtClean="0"/>
                        <a:t>・組織マネジメントが働きにくい</a:t>
                      </a:r>
                    </a:p>
                    <a:p>
                      <a:r>
                        <a:rPr kumimoji="1" lang="ja-JP" altLang="en-US" sz="1100" dirty="0" smtClean="0"/>
                        <a:t>・全員が疲弊</a:t>
                      </a:r>
                      <a:endParaRPr kumimoji="1" lang="ja-JP" altLang="en-US" dirty="0"/>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graphicFrame>
        <p:nvGraphicFramePr>
          <p:cNvPr id="49" name="表 48"/>
          <p:cNvGraphicFramePr>
            <a:graphicFrameLocks noGrp="1"/>
          </p:cNvGraphicFramePr>
          <p:nvPr>
            <p:extLst>
              <p:ext uri="{D42A27DB-BD31-4B8C-83A1-F6EECF244321}">
                <p14:modId xmlns:p14="http://schemas.microsoft.com/office/powerpoint/2010/main" val="2974371085"/>
              </p:ext>
            </p:extLst>
          </p:nvPr>
        </p:nvGraphicFramePr>
        <p:xfrm>
          <a:off x="5456921" y="5061208"/>
          <a:ext cx="3690831" cy="1614518"/>
        </p:xfrm>
        <a:graphic>
          <a:graphicData uri="http://schemas.openxmlformats.org/drawingml/2006/table">
            <a:tbl>
              <a:tblPr firstRow="1" bandRow="1">
                <a:tableStyleId>{5C22544A-7EE6-4342-B048-85BDC9FD1C3A}</a:tableStyleId>
              </a:tblPr>
              <a:tblGrid>
                <a:gridCol w="3690831"/>
              </a:tblGrid>
              <a:tr h="349598">
                <a:tc>
                  <a:txBody>
                    <a:bodyPr/>
                    <a:lstStyle/>
                    <a:p>
                      <a:pPr algn="ctr"/>
                      <a:r>
                        <a:rPr kumimoji="1" lang="ja-JP" altLang="en-US" sz="1400" dirty="0" smtClean="0"/>
                        <a:t>多様な人材が活躍する保育現場</a:t>
                      </a:r>
                      <a:endParaRPr kumimoji="1" lang="ja-JP" altLang="en-US" sz="1400" dirty="0"/>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258554">
                <a:tc>
                  <a:txBody>
                    <a:bodyPr/>
                    <a:lstStyle/>
                    <a:p>
                      <a:r>
                        <a:rPr kumimoji="1" lang="ja-JP" altLang="en-US" sz="1100" dirty="0" smtClean="0"/>
                        <a:t>・連携型の組織体制</a:t>
                      </a:r>
                      <a:endParaRPr kumimoji="1" lang="en-US" altLang="ja-JP" sz="1100" dirty="0" smtClean="0"/>
                    </a:p>
                    <a:p>
                      <a:r>
                        <a:rPr kumimoji="1" lang="ja-JP" altLang="en-US" sz="1100" dirty="0" smtClean="0"/>
                        <a:t>・役割分担することで、保育士が専門性を発揮</a:t>
                      </a:r>
                    </a:p>
                    <a:p>
                      <a:r>
                        <a:rPr kumimoji="1" lang="ja-JP" altLang="en-US" sz="1100" dirty="0" smtClean="0"/>
                        <a:t>・組織としての保育力の向上</a:t>
                      </a:r>
                      <a:endParaRPr kumimoji="1" lang="en-US" altLang="ja-JP" sz="1100" dirty="0" smtClean="0"/>
                    </a:p>
                    <a:p>
                      <a:r>
                        <a:rPr kumimoji="1" lang="ja-JP" altLang="en-US" sz="1100" dirty="0" smtClean="0"/>
                        <a:t>・様々な能力を持つ人材が保育現場に入ることにより、保育人材の裾野が広がる</a:t>
                      </a:r>
                      <a:endParaRPr kumimoji="1" lang="en-US" altLang="ja-JP" sz="1100" dirty="0" smtClean="0"/>
                    </a:p>
                    <a:p>
                      <a:r>
                        <a:rPr kumimoji="1" lang="ja-JP" altLang="en-US" sz="1100" dirty="0" smtClean="0"/>
                        <a:t>・保育士資格の取得をめざす人の応援</a:t>
                      </a:r>
                      <a:endParaRPr kumimoji="1" lang="en-US" altLang="ja-JP" sz="1100" dirty="0" smtClean="0"/>
                    </a:p>
                    <a:p>
                      <a:r>
                        <a:rPr kumimoji="1" lang="ja-JP" altLang="en-US" sz="1100" dirty="0" smtClean="0"/>
                        <a:t>・</a:t>
                      </a:r>
                      <a:r>
                        <a:rPr kumimoji="1" lang="ja-JP" altLang="en-US" sz="1100" dirty="0" err="1" smtClean="0"/>
                        <a:t>障がい</a:t>
                      </a:r>
                      <a:r>
                        <a:rPr kumimoji="1" lang="ja-JP" altLang="en-US" sz="1100" dirty="0" smtClean="0"/>
                        <a:t>者などの活躍</a:t>
                      </a:r>
                      <a:endParaRPr kumimoji="1" lang="ja-JP" altLang="en-US" dirty="0"/>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5" name="テキスト ボックス 4"/>
          <p:cNvSpPr txBox="1"/>
          <p:nvPr/>
        </p:nvSpPr>
        <p:spPr>
          <a:xfrm>
            <a:off x="7904211" y="2003981"/>
            <a:ext cx="1460551" cy="369332"/>
          </a:xfrm>
          <a:prstGeom prst="rect">
            <a:avLst/>
          </a:prstGeom>
          <a:noFill/>
        </p:spPr>
        <p:txBody>
          <a:bodyPr wrap="square" rtlCol="0">
            <a:spAutoFit/>
          </a:bodyPr>
          <a:lstStyle/>
          <a:p>
            <a:r>
              <a:rPr lang="ja-JP" altLang="en-US" dirty="0"/>
              <a:t>チーム保育</a:t>
            </a:r>
            <a:endParaRPr kumimoji="1" lang="ja-JP" altLang="en-US" dirty="0"/>
          </a:p>
        </p:txBody>
      </p:sp>
      <p:sp>
        <p:nvSpPr>
          <p:cNvPr id="3" name="直角三角形 2"/>
          <p:cNvSpPr/>
          <p:nvPr/>
        </p:nvSpPr>
        <p:spPr>
          <a:xfrm flipH="1">
            <a:off x="4433058" y="3190262"/>
            <a:ext cx="1156755" cy="1172873"/>
          </a:xfrm>
          <a:prstGeom prst="r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dirty="0" smtClean="0"/>
              <a:t>業務</a:t>
            </a:r>
            <a:endParaRPr kumimoji="1" lang="en-US" altLang="ja-JP" sz="1400" dirty="0" smtClean="0"/>
          </a:p>
          <a:p>
            <a:pPr algn="ctr"/>
            <a:r>
              <a:rPr kumimoji="1" lang="ja-JP" altLang="en-US" sz="1400" dirty="0" smtClean="0"/>
              <a:t>アシスタント</a:t>
            </a:r>
            <a:endParaRPr kumimoji="1" lang="ja-JP" altLang="en-US" sz="1400" dirty="0"/>
          </a:p>
        </p:txBody>
      </p:sp>
      <p:sp>
        <p:nvSpPr>
          <p:cNvPr id="43" name="下矢印 42"/>
          <p:cNvSpPr/>
          <p:nvPr/>
        </p:nvSpPr>
        <p:spPr>
          <a:xfrm rot="2513424">
            <a:off x="5695664" y="2709397"/>
            <a:ext cx="113870" cy="853027"/>
          </a:xfrm>
          <a:prstGeom prst="downArrow">
            <a:avLst>
              <a:gd name="adj1" fmla="val 50000"/>
              <a:gd name="adj2" fmla="val 54412"/>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左矢印 44"/>
          <p:cNvSpPr/>
          <p:nvPr/>
        </p:nvSpPr>
        <p:spPr>
          <a:xfrm>
            <a:off x="5420185" y="3687066"/>
            <a:ext cx="1765206" cy="124757"/>
          </a:xfrm>
          <a:prstGeom prst="lef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417398" y="2930874"/>
            <a:ext cx="0" cy="1432263"/>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576186" y="3689867"/>
            <a:ext cx="83248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882858" y="4576390"/>
            <a:ext cx="2748565" cy="276999"/>
          </a:xfrm>
          <a:prstGeom prst="rect">
            <a:avLst/>
          </a:prstGeom>
          <a:noFill/>
        </p:spPr>
        <p:txBody>
          <a:bodyPr wrap="square" rtlCol="0">
            <a:spAutoFit/>
          </a:bodyPr>
          <a:lstStyle/>
          <a:p>
            <a:r>
              <a:rPr kumimoji="1" lang="ja-JP" altLang="en-US" sz="1200" dirty="0" smtClean="0"/>
              <a:t>スキルアップにより資格取得を支援</a:t>
            </a:r>
            <a:endParaRPr kumimoji="1" lang="ja-JP" altLang="en-US" sz="1200" dirty="0"/>
          </a:p>
        </p:txBody>
      </p:sp>
      <p:sp>
        <p:nvSpPr>
          <p:cNvPr id="9" name="上カーブ矢印 8"/>
          <p:cNvSpPr/>
          <p:nvPr/>
        </p:nvSpPr>
        <p:spPr>
          <a:xfrm>
            <a:off x="6195266" y="4293096"/>
            <a:ext cx="745793" cy="28221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右矢印 49"/>
          <p:cNvSpPr/>
          <p:nvPr/>
        </p:nvSpPr>
        <p:spPr>
          <a:xfrm>
            <a:off x="4258499" y="5373216"/>
            <a:ext cx="467977" cy="93610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853563" y="5065511"/>
            <a:ext cx="1581785" cy="400110"/>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働き方改革</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下矢印 11"/>
          <p:cNvSpPr/>
          <p:nvPr/>
        </p:nvSpPr>
        <p:spPr>
          <a:xfrm>
            <a:off x="4742573" y="4455338"/>
            <a:ext cx="537725" cy="240007"/>
          </a:xfrm>
          <a:prstGeom prst="downArrow">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439146" y="4699618"/>
            <a:ext cx="1347992" cy="261610"/>
          </a:xfrm>
          <a:prstGeom prst="rect">
            <a:avLst/>
          </a:prstGeom>
          <a:noFill/>
        </p:spPr>
        <p:txBody>
          <a:bodyPr wrap="square" rtlCol="0">
            <a:spAutoFit/>
          </a:bodyPr>
          <a:lstStyle/>
          <a:p>
            <a:r>
              <a:rPr kumimoji="1" lang="ja-JP" altLang="en-US" sz="1100" dirty="0" smtClean="0"/>
              <a:t>アウトソーシング</a:t>
            </a:r>
            <a:endParaRPr kumimoji="1" lang="ja-JP" altLang="en-US" sz="1100" dirty="0"/>
          </a:p>
        </p:txBody>
      </p:sp>
      <p:sp>
        <p:nvSpPr>
          <p:cNvPr id="51" name="下矢印 50"/>
          <p:cNvSpPr/>
          <p:nvPr/>
        </p:nvSpPr>
        <p:spPr>
          <a:xfrm>
            <a:off x="5966175" y="3645032"/>
            <a:ext cx="142538" cy="181313"/>
          </a:xfrm>
          <a:prstGeom prst="downArrow">
            <a:avLst>
              <a:gd name="adj1" fmla="val 50000"/>
              <a:gd name="adj2" fmla="val 4711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6512130" y="2996952"/>
            <a:ext cx="506919" cy="46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a:t>
            </a:r>
            <a:endParaRPr kumimoji="1" lang="ja-JP" altLang="en-US" dirty="0"/>
          </a:p>
        </p:txBody>
      </p:sp>
      <p:sp>
        <p:nvSpPr>
          <p:cNvPr id="52" name="円/楕円 51"/>
          <p:cNvSpPr/>
          <p:nvPr/>
        </p:nvSpPr>
        <p:spPr>
          <a:xfrm>
            <a:off x="6434144" y="3465056"/>
            <a:ext cx="506919" cy="46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J</a:t>
            </a:r>
            <a:endParaRPr kumimoji="1" lang="ja-JP" altLang="en-US" dirty="0"/>
          </a:p>
        </p:txBody>
      </p:sp>
      <p:sp>
        <p:nvSpPr>
          <p:cNvPr id="53" name="円/楕円 52"/>
          <p:cNvSpPr/>
          <p:nvPr/>
        </p:nvSpPr>
        <p:spPr>
          <a:xfrm>
            <a:off x="7019161" y="2924944"/>
            <a:ext cx="506919" cy="46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sp>
        <p:nvSpPr>
          <p:cNvPr id="54" name="円/楕円 53"/>
          <p:cNvSpPr/>
          <p:nvPr/>
        </p:nvSpPr>
        <p:spPr>
          <a:xfrm>
            <a:off x="7526090" y="2924944"/>
            <a:ext cx="506919" cy="46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55" name="円/楕円 54"/>
          <p:cNvSpPr/>
          <p:nvPr/>
        </p:nvSpPr>
        <p:spPr>
          <a:xfrm>
            <a:off x="8033121" y="3033008"/>
            <a:ext cx="506919" cy="46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a:t>
            </a:r>
            <a:endParaRPr kumimoji="1" lang="ja-JP" altLang="en-US" dirty="0"/>
          </a:p>
        </p:txBody>
      </p:sp>
      <p:sp>
        <p:nvSpPr>
          <p:cNvPr id="56" name="円/楕円 55"/>
          <p:cNvSpPr/>
          <p:nvPr/>
        </p:nvSpPr>
        <p:spPr>
          <a:xfrm>
            <a:off x="6746128" y="3825096"/>
            <a:ext cx="506919" cy="46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I</a:t>
            </a:r>
            <a:endParaRPr kumimoji="1" lang="ja-JP" altLang="en-US" dirty="0"/>
          </a:p>
        </p:txBody>
      </p:sp>
      <p:sp>
        <p:nvSpPr>
          <p:cNvPr id="57" name="円/楕円 56"/>
          <p:cNvSpPr/>
          <p:nvPr/>
        </p:nvSpPr>
        <p:spPr>
          <a:xfrm>
            <a:off x="7253160" y="3897104"/>
            <a:ext cx="506919" cy="46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H</a:t>
            </a:r>
            <a:endParaRPr kumimoji="1" lang="ja-JP" altLang="en-US" dirty="0"/>
          </a:p>
        </p:txBody>
      </p:sp>
      <p:sp>
        <p:nvSpPr>
          <p:cNvPr id="58" name="円/楕円 57"/>
          <p:cNvSpPr/>
          <p:nvPr/>
        </p:nvSpPr>
        <p:spPr>
          <a:xfrm>
            <a:off x="7760068" y="3897104"/>
            <a:ext cx="506919" cy="46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G</a:t>
            </a:r>
            <a:endParaRPr kumimoji="1" lang="ja-JP" altLang="en-US" dirty="0"/>
          </a:p>
        </p:txBody>
      </p:sp>
      <p:sp>
        <p:nvSpPr>
          <p:cNvPr id="59" name="円/楕円 58"/>
          <p:cNvSpPr/>
          <p:nvPr/>
        </p:nvSpPr>
        <p:spPr>
          <a:xfrm>
            <a:off x="8345106" y="3393048"/>
            <a:ext cx="506919" cy="46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a:t>
            </a:r>
            <a:endParaRPr kumimoji="1" lang="ja-JP" altLang="en-US" dirty="0"/>
          </a:p>
        </p:txBody>
      </p:sp>
      <p:sp>
        <p:nvSpPr>
          <p:cNvPr id="60" name="円/楕円 59"/>
          <p:cNvSpPr/>
          <p:nvPr/>
        </p:nvSpPr>
        <p:spPr>
          <a:xfrm>
            <a:off x="8267100" y="3861048"/>
            <a:ext cx="506919" cy="46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F</a:t>
            </a:r>
            <a:endParaRPr kumimoji="1" lang="ja-JP" altLang="en-US" dirty="0"/>
          </a:p>
        </p:txBody>
      </p:sp>
      <p:sp>
        <p:nvSpPr>
          <p:cNvPr id="15" name="テキスト ボックス 14"/>
          <p:cNvSpPr txBox="1"/>
          <p:nvPr/>
        </p:nvSpPr>
        <p:spPr>
          <a:xfrm>
            <a:off x="7107404" y="3491716"/>
            <a:ext cx="964660" cy="369332"/>
          </a:xfrm>
          <a:prstGeom prst="rect">
            <a:avLst/>
          </a:prstGeom>
          <a:noFill/>
        </p:spPr>
        <p:txBody>
          <a:bodyPr wrap="square" rtlCol="0">
            <a:spAutoFit/>
          </a:bodyPr>
          <a:lstStyle/>
          <a:p>
            <a:pPr algn="ctr"/>
            <a:r>
              <a:rPr lang="ja-JP" altLang="en-US" dirty="0">
                <a:solidFill>
                  <a:schemeClr val="lt1"/>
                </a:solidFill>
              </a:rPr>
              <a:t>保育士</a:t>
            </a:r>
          </a:p>
        </p:txBody>
      </p:sp>
      <p:sp>
        <p:nvSpPr>
          <p:cNvPr id="16" name="テキスト ボックス 15"/>
          <p:cNvSpPr txBox="1"/>
          <p:nvPr/>
        </p:nvSpPr>
        <p:spPr>
          <a:xfrm>
            <a:off x="4905660" y="1914589"/>
            <a:ext cx="1289599" cy="846386"/>
          </a:xfrm>
          <a:prstGeom prst="rect">
            <a:avLst/>
          </a:prstGeom>
          <a:noFill/>
        </p:spPr>
        <p:txBody>
          <a:bodyPr wrap="square" rtlCol="0">
            <a:spAutoFit/>
          </a:bodyPr>
          <a:lstStyle/>
          <a:p>
            <a:endParaRPr lang="en-US" altLang="ja-JP" sz="900" dirty="0" smtClean="0"/>
          </a:p>
          <a:p>
            <a:r>
              <a:rPr lang="ja-JP" altLang="en-US" sz="1100" dirty="0" smtClean="0"/>
              <a:t>「　　　　」</a:t>
            </a:r>
            <a:r>
              <a:rPr lang="ja-JP" altLang="en-US" sz="900" dirty="0" smtClean="0"/>
              <a:t>　</a:t>
            </a:r>
            <a:r>
              <a:rPr lang="ja-JP" altLang="en-US" sz="1200" dirty="0" smtClean="0"/>
              <a:t>は</a:t>
            </a:r>
            <a:endParaRPr lang="en-US" altLang="ja-JP" sz="1200" dirty="0"/>
          </a:p>
          <a:p>
            <a:r>
              <a:rPr lang="ja-JP" altLang="en-US" sz="1400" b="1" dirty="0" smtClean="0"/>
              <a:t>仕事</a:t>
            </a:r>
            <a:r>
              <a:rPr lang="ja-JP" altLang="en-US" sz="1400" b="1" dirty="0"/>
              <a:t>の</a:t>
            </a:r>
            <a:r>
              <a:rPr lang="ja-JP" altLang="en-US" sz="1400" b="1" dirty="0" smtClean="0"/>
              <a:t>分解</a:t>
            </a:r>
            <a:r>
              <a:rPr lang="ja-JP" altLang="en-US" sz="1400" dirty="0" smtClean="0"/>
              <a:t>を表す</a:t>
            </a:r>
            <a:endParaRPr lang="ja-JP" altLang="en-US" sz="1400" dirty="0"/>
          </a:p>
        </p:txBody>
      </p:sp>
      <p:sp>
        <p:nvSpPr>
          <p:cNvPr id="62" name="下矢印 61"/>
          <p:cNvSpPr/>
          <p:nvPr/>
        </p:nvSpPr>
        <p:spPr>
          <a:xfrm rot="5400000">
            <a:off x="5179074" y="2062002"/>
            <a:ext cx="121815" cy="263528"/>
          </a:xfrm>
          <a:prstGeom prst="downArrow">
            <a:avLst>
              <a:gd name="adj1" fmla="val 50000"/>
              <a:gd name="adj2" fmla="val 4711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左矢印 62"/>
          <p:cNvSpPr/>
          <p:nvPr/>
        </p:nvSpPr>
        <p:spPr>
          <a:xfrm rot="20190679">
            <a:off x="6262514" y="3883490"/>
            <a:ext cx="977340" cy="129542"/>
          </a:xfrm>
          <a:prstGeom prst="lef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p:cNvSpPr>
            <a:spLocks noGrp="1"/>
          </p:cNvSpPr>
          <p:nvPr>
            <p:ph type="sldNum" sz="quarter" idx="12"/>
          </p:nvPr>
        </p:nvSpPr>
        <p:spPr/>
        <p:txBody>
          <a:bodyPr/>
          <a:lstStyle/>
          <a:p>
            <a:fld id="{D55A972D-E4EC-4477-9949-72C785A9493B}" type="slidenum">
              <a:rPr kumimoji="1" lang="ja-JP" altLang="en-US" smtClean="0"/>
              <a:t>19</a:t>
            </a:fld>
            <a:endParaRPr kumimoji="1" lang="ja-JP" altLang="en-US" dirty="0"/>
          </a:p>
        </p:txBody>
      </p:sp>
      <p:sp>
        <p:nvSpPr>
          <p:cNvPr id="18" name="下カーブ矢印 17"/>
          <p:cNvSpPr/>
          <p:nvPr/>
        </p:nvSpPr>
        <p:spPr>
          <a:xfrm>
            <a:off x="6195260" y="2840248"/>
            <a:ext cx="792363" cy="3187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07213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456" y="116635"/>
            <a:ext cx="9515533" cy="656487"/>
          </a:xfrm>
        </p:spPr>
        <p:txBody>
          <a:bodyPr>
            <a:noAutofit/>
          </a:bodyPr>
          <a:lstStyle/>
          <a:p>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新たな保育人材を配置した場合の</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保育士業務の分解</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マトリックス図</a:t>
            </a: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保育所</a:t>
            </a:r>
            <a:r>
              <a:rPr lang="zh-TW" altLang="en-US" sz="2400" b="1" dirty="0">
                <a:latin typeface="メイリオ" panose="020B0604030504040204" pitchFamily="50" charset="-128"/>
                <a:ea typeface="メイリオ" panose="020B0604030504040204" pitchFamily="50" charset="-128"/>
                <a:cs typeface="メイリオ" panose="020B0604030504040204" pitchFamily="50" charset="-128"/>
              </a:rPr>
              <a:t>保育</a:t>
            </a:r>
            <a:r>
              <a:rPr lang="zh-TW"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指針</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zh-TW" sz="2400" b="1" dirty="0" smtClean="0">
                <a:latin typeface="メイリオ" panose="020B0604030504040204" pitchFamily="50" charset="-128"/>
                <a:ea typeface="メイリオ" panose="020B0604030504040204" pitchFamily="50" charset="-128"/>
                <a:cs typeface="メイリオ" panose="020B0604030504040204" pitchFamily="50" charset="-128"/>
              </a:rPr>
              <a:t>4</a:t>
            </a:r>
            <a:r>
              <a:rPr lang="zh-TW" altLang="en-US" sz="2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zh-TW" sz="2400" b="1" dirty="0" smtClean="0">
                <a:latin typeface="メイリオ" panose="020B0604030504040204" pitchFamily="50" charset="-128"/>
                <a:ea typeface="メイリオ" panose="020B0604030504040204" pitchFamily="50" charset="-128"/>
                <a:cs typeface="メイリオ" panose="020B0604030504040204" pitchFamily="50" charset="-128"/>
              </a:rPr>
              <a:t>7</a:t>
            </a:r>
            <a:r>
              <a:rPr lang="zh-TW"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章</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7916061" y="800129"/>
            <a:ext cx="1715916" cy="5216813"/>
          </a:xfrm>
          <a:prstGeom prst="rect">
            <a:avLst/>
          </a:prstGeom>
          <a:noFill/>
        </p:spPr>
        <p:txBody>
          <a:bodyPr wrap="square" rtlCol="0">
            <a:spAutoFit/>
          </a:bodyPr>
          <a:lstStyle/>
          <a:p>
            <a:pPr marL="285750" indent="-285750">
              <a:buFont typeface="Wingdings" panose="05000000000000000000" pitchFamily="2" charset="2"/>
              <a:buChar char="l"/>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本案</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は、保育士の専門性を前提として、保育士と新たな保育人材が協働しチーム保育を行うためのイメージ図であり、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実際</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の運用については、園の実態に応じて行う。 </a:t>
            </a:r>
          </a:p>
          <a:p>
            <a:pPr marL="285750" indent="-285750">
              <a:buFont typeface="Wingdings" panose="05000000000000000000" pitchFamily="2" charset="2"/>
              <a:buChar char="l"/>
            </a:pP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各業務</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それぞれ</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従事者</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単独で</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実施するものではなく、協働し</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、連続</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した一連の業務であることを念頭に、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報告</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・連絡・相談を十分に行い</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、職員間</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で子どもの状況等を共有し合う。 </a:t>
            </a:r>
          </a:p>
          <a:p>
            <a:pPr marL="285750" indent="-285750">
              <a:buFont typeface="Wingdings" panose="05000000000000000000" pitchFamily="2" charset="2"/>
              <a:buChar char="l"/>
            </a:pP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保育</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支援員が、保育の短期的計画案の作成や保育要録、児童票、連絡ノートの記入に携わることによって、　職員間のより密な連携が実現し</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、ひとりひとり</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の育ちに応じた保育を行うことを目指す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保育所</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保育指針、幼保連携型認定こども園教育・保育要領、各ガイドライン（事故防止、アレルギー、感染症等）は、職員間で共有され、当然遵守されるものとする。</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55A972D-E4EC-4477-9949-72C785A9493B}" type="slidenum">
              <a:rPr kumimoji="1" lang="ja-JP" altLang="en-US" smtClean="0"/>
              <a:t>20</a:t>
            </a:fld>
            <a:endParaRPr kumimoji="1" lang="ja-JP"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86" y="764704"/>
            <a:ext cx="7644376" cy="594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669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445" y="188640"/>
            <a:ext cx="8657575" cy="519336"/>
          </a:xfrm>
        </p:spPr>
        <p:txBody>
          <a:bodyPr>
            <a:no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新たな保育人材を配置した場合の</a:t>
            </a: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保育士</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業務の分解</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マトリックス図</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（ある園の１日例</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21</a:t>
            </a:fld>
            <a:endParaRPr kumimoji="1" lang="ja-JP" altLang="en-US"/>
          </a:p>
        </p:txBody>
      </p:sp>
      <p:pic>
        <p:nvPicPr>
          <p:cNvPr id="206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90" y="623391"/>
            <a:ext cx="9039301" cy="618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734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16460" y="836712"/>
            <a:ext cx="9671525" cy="4320000"/>
          </a:xfrm>
          <a:prstGeom prst="roundRect">
            <a:avLst>
              <a:gd name="adj" fmla="val 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2" name="直線コネクタ 21"/>
          <p:cNvCxnSpPr/>
          <p:nvPr/>
        </p:nvCxnSpPr>
        <p:spPr>
          <a:xfrm>
            <a:off x="1751650" y="1340772"/>
            <a:ext cx="0" cy="3222333"/>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55" name="右矢印 54"/>
          <p:cNvSpPr/>
          <p:nvPr/>
        </p:nvSpPr>
        <p:spPr>
          <a:xfrm>
            <a:off x="1573660" y="3645880"/>
            <a:ext cx="5498336" cy="43204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1510046" y="2003326"/>
            <a:ext cx="5561952" cy="43204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57050" y="338545"/>
            <a:ext cx="5319132" cy="571804"/>
          </a:xfrm>
        </p:spPr>
        <p:txBody>
          <a:bodyPr>
            <a:normAutofit/>
          </a:bodyPr>
          <a:lstStyle/>
          <a:p>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保育支援員の養成スキーム</a:t>
            </a:r>
            <a:endParaRPr kumimoji="1" lang="ja-JP" altLang="en-US" sz="2400" b="1" u="sng" strike="sngStrike"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286864" y="1633910"/>
            <a:ext cx="1286794" cy="11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p>
          <a:p>
            <a:pPr algn="ctr"/>
            <a:r>
              <a:rPr kumimoji="1" lang="ja-JP" altLang="en-US" b="1" dirty="0" smtClean="0"/>
              <a:t>子育て</a:t>
            </a:r>
            <a:endParaRPr kumimoji="1" lang="en-US" altLang="ja-JP" b="1" dirty="0" smtClean="0"/>
          </a:p>
          <a:p>
            <a:pPr algn="ctr"/>
            <a:r>
              <a:rPr kumimoji="1" lang="ja-JP" altLang="en-US" b="1" dirty="0" smtClean="0"/>
              <a:t>支援員</a:t>
            </a:r>
            <a:endParaRPr kumimoji="1" lang="ja-JP" altLang="en-US" b="1" dirty="0"/>
          </a:p>
        </p:txBody>
      </p:sp>
      <p:sp>
        <p:nvSpPr>
          <p:cNvPr id="27" name="正方形/長方形 26"/>
          <p:cNvSpPr/>
          <p:nvPr/>
        </p:nvSpPr>
        <p:spPr>
          <a:xfrm>
            <a:off x="7107297" y="1633910"/>
            <a:ext cx="1286794" cy="2831498"/>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smtClean="0"/>
          </a:p>
          <a:p>
            <a:pPr algn="ctr"/>
            <a:r>
              <a:rPr lang="ja-JP" altLang="en-US" b="1" dirty="0" smtClean="0"/>
              <a:t>保育</a:t>
            </a:r>
            <a:endParaRPr lang="en-US" altLang="ja-JP" b="1" dirty="0" smtClean="0"/>
          </a:p>
          <a:p>
            <a:pPr algn="ctr"/>
            <a:r>
              <a:rPr lang="ja-JP" altLang="en-US" b="1" dirty="0" smtClean="0"/>
              <a:t>支援員</a:t>
            </a:r>
            <a:endParaRPr kumimoji="1" lang="en-US" altLang="ja-JP" b="1" dirty="0" smtClean="0"/>
          </a:p>
        </p:txBody>
      </p:sp>
      <p:sp>
        <p:nvSpPr>
          <p:cNvPr id="32" name="正方形/長方形 31"/>
          <p:cNvSpPr/>
          <p:nvPr/>
        </p:nvSpPr>
        <p:spPr>
          <a:xfrm>
            <a:off x="267310" y="3313280"/>
            <a:ext cx="1325935" cy="1152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en-US" altLang="ja-JP" b="1" dirty="0" smtClean="0"/>
          </a:p>
          <a:p>
            <a:pPr algn="ctr"/>
            <a:r>
              <a:rPr kumimoji="1" lang="ja-JP" altLang="en-US" sz="1600" b="1" dirty="0" smtClean="0"/>
              <a:t>保育士試験</a:t>
            </a:r>
            <a:endParaRPr kumimoji="1" lang="en-US" altLang="ja-JP" sz="1600" b="1" dirty="0" smtClean="0"/>
          </a:p>
          <a:p>
            <a:pPr algn="ctr"/>
            <a:r>
              <a:rPr kumimoji="1" lang="ja-JP" altLang="en-US" sz="1200" b="1" dirty="0" smtClean="0"/>
              <a:t>一部合格者</a:t>
            </a:r>
            <a:endParaRPr kumimoji="1" lang="en-US" altLang="ja-JP" sz="900" b="1" dirty="0" smtClean="0"/>
          </a:p>
          <a:p>
            <a:pPr algn="ctr"/>
            <a:r>
              <a:rPr lang="ja-JP" altLang="en-US" sz="1400" b="1" dirty="0" smtClean="0"/>
              <a:t>（保育補助者）</a:t>
            </a:r>
            <a:endParaRPr kumimoji="1" lang="ja-JP" altLang="en-US" sz="1400" b="1" dirty="0"/>
          </a:p>
        </p:txBody>
      </p:sp>
      <p:sp>
        <p:nvSpPr>
          <p:cNvPr id="31" name="正方形/長方形 30"/>
          <p:cNvSpPr/>
          <p:nvPr/>
        </p:nvSpPr>
        <p:spPr>
          <a:xfrm>
            <a:off x="7184719" y="1719987"/>
            <a:ext cx="1131979" cy="29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smtClean="0">
                <a:solidFill>
                  <a:srgbClr val="FF9999"/>
                </a:solidFill>
              </a:rPr>
              <a:t>保育所等</a:t>
            </a:r>
            <a:endParaRPr kumimoji="1" lang="ja-JP" altLang="en-US" sz="1600" dirty="0">
              <a:solidFill>
                <a:srgbClr val="FF9999"/>
              </a:solidFill>
            </a:endParaRPr>
          </a:p>
        </p:txBody>
      </p:sp>
      <p:sp>
        <p:nvSpPr>
          <p:cNvPr id="12" name="テキスト ボックス 11"/>
          <p:cNvSpPr txBox="1"/>
          <p:nvPr/>
        </p:nvSpPr>
        <p:spPr>
          <a:xfrm>
            <a:off x="7072005" y="1104544"/>
            <a:ext cx="1730935" cy="307777"/>
          </a:xfrm>
          <a:prstGeom prst="rect">
            <a:avLst/>
          </a:prstGeom>
          <a:noFill/>
        </p:spPr>
        <p:txBody>
          <a:bodyPr wrap="square" rtlCol="0">
            <a:spAutoFit/>
          </a:bodyPr>
          <a:lstStyle/>
          <a:p>
            <a:r>
              <a:rPr kumimoji="1" lang="en-US" altLang="ja-JP" sz="1400" b="1" dirty="0" smtClean="0">
                <a:solidFill>
                  <a:srgbClr val="FF0000"/>
                </a:solidFill>
              </a:rPr>
              <a:t>【</a:t>
            </a:r>
            <a:r>
              <a:rPr kumimoji="1" lang="ja-JP" altLang="en-US" sz="1400" b="1" dirty="0" smtClean="0">
                <a:solidFill>
                  <a:srgbClr val="FF0000"/>
                </a:solidFill>
              </a:rPr>
              <a:t>配置基準内</a:t>
            </a:r>
            <a:r>
              <a:rPr kumimoji="1" lang="en-US" altLang="ja-JP" sz="1400" b="1" dirty="0" smtClean="0">
                <a:solidFill>
                  <a:srgbClr val="FF0000"/>
                </a:solidFill>
              </a:rPr>
              <a:t>】</a:t>
            </a:r>
            <a:endParaRPr kumimoji="1" lang="ja-JP" altLang="en-US" sz="1400" b="1" dirty="0">
              <a:solidFill>
                <a:srgbClr val="FF0000"/>
              </a:solidFill>
            </a:endParaRPr>
          </a:p>
        </p:txBody>
      </p:sp>
      <p:grpSp>
        <p:nvGrpSpPr>
          <p:cNvPr id="8" name="グループ化 7"/>
          <p:cNvGrpSpPr/>
          <p:nvPr/>
        </p:nvGrpSpPr>
        <p:grpSpPr>
          <a:xfrm>
            <a:off x="1867038" y="1633910"/>
            <a:ext cx="1053685" cy="2867370"/>
            <a:chOff x="2042691" y="1496368"/>
            <a:chExt cx="1048112" cy="1188000"/>
          </a:xfrm>
        </p:grpSpPr>
        <p:sp>
          <p:nvSpPr>
            <p:cNvPr id="13" name="正方形/長方形 12"/>
            <p:cNvSpPr/>
            <p:nvPr/>
          </p:nvSpPr>
          <p:spPr>
            <a:xfrm>
              <a:off x="2042691" y="1496368"/>
              <a:ext cx="1048112" cy="11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p>
            <a:p>
              <a:pPr algn="ctr"/>
              <a:r>
                <a:rPr kumimoji="1" lang="ja-JP" altLang="en-US" b="1" dirty="0" smtClean="0"/>
                <a:t>研修</a:t>
              </a:r>
              <a:endParaRPr kumimoji="1" lang="en-US" altLang="ja-JP" b="1" dirty="0" smtClean="0"/>
            </a:p>
            <a:p>
              <a:pPr algn="ctr"/>
              <a:r>
                <a:rPr lang="ja-JP" altLang="en-US" b="1" dirty="0" smtClean="0"/>
                <a:t>（講義）</a:t>
              </a:r>
              <a:endParaRPr kumimoji="1" lang="ja-JP" altLang="en-US" b="1" dirty="0"/>
            </a:p>
          </p:txBody>
        </p:sp>
        <p:sp>
          <p:nvSpPr>
            <p:cNvPr id="59" name="正方形/長方形 58"/>
            <p:cNvSpPr/>
            <p:nvPr/>
          </p:nvSpPr>
          <p:spPr>
            <a:xfrm>
              <a:off x="2091839" y="1550203"/>
              <a:ext cx="924954" cy="99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accent1"/>
                  </a:solidFill>
                </a:rPr>
                <a:t>大阪府</a:t>
              </a:r>
              <a:endParaRPr kumimoji="1" lang="ja-JP" altLang="en-US" sz="1600" dirty="0">
                <a:solidFill>
                  <a:schemeClr val="accent1"/>
                </a:solidFill>
              </a:endParaRPr>
            </a:p>
          </p:txBody>
        </p:sp>
      </p:grpSp>
      <p:sp>
        <p:nvSpPr>
          <p:cNvPr id="61" name="正方形/長方形 60"/>
          <p:cNvSpPr/>
          <p:nvPr/>
        </p:nvSpPr>
        <p:spPr>
          <a:xfrm>
            <a:off x="5654172" y="1316531"/>
            <a:ext cx="486878" cy="3246570"/>
          </a:xfrm>
          <a:prstGeom prst="rect">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lang="ja-JP" altLang="en-US" sz="1200" dirty="0" smtClean="0"/>
              <a:t>市町村を通じて府へ届出　</a:t>
            </a:r>
            <a:endParaRPr lang="en-US" altLang="ja-JP" sz="1200" dirty="0" smtClean="0"/>
          </a:p>
          <a:p>
            <a:pPr algn="ctr"/>
            <a:r>
              <a:rPr kumimoji="1" lang="ja-JP" altLang="en-US" sz="1200" dirty="0" smtClean="0"/>
              <a:t>（</a:t>
            </a:r>
            <a:r>
              <a:rPr lang="ja-JP" altLang="en-US" sz="1200" dirty="0" smtClean="0"/>
              <a:t>ＯＪＴ結果報告・活用計画等）</a:t>
            </a:r>
            <a:endParaRPr kumimoji="1" lang="ja-JP" altLang="en-US" sz="1050" dirty="0"/>
          </a:p>
        </p:txBody>
      </p:sp>
      <p:cxnSp>
        <p:nvCxnSpPr>
          <p:cNvPr id="6" name="直線矢印コネクタ 5"/>
          <p:cNvCxnSpPr/>
          <p:nvPr/>
        </p:nvCxnSpPr>
        <p:spPr>
          <a:xfrm>
            <a:off x="1751650" y="1484784"/>
            <a:ext cx="55919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1916446" y="1172848"/>
            <a:ext cx="1334736" cy="276999"/>
          </a:xfrm>
          <a:prstGeom prst="rect">
            <a:avLst/>
          </a:prstGeom>
          <a:noFill/>
        </p:spPr>
        <p:txBody>
          <a:bodyPr wrap="square" rtlCol="0">
            <a:spAutoFit/>
          </a:bodyPr>
          <a:lstStyle/>
          <a:p>
            <a:r>
              <a:rPr kumimoji="1" lang="ja-JP" altLang="en-US" sz="1200" b="1" dirty="0" smtClean="0">
                <a:solidFill>
                  <a:srgbClr val="93A299"/>
                </a:solidFill>
              </a:rPr>
              <a:t>スキルアップ</a:t>
            </a:r>
            <a:endParaRPr kumimoji="1" lang="ja-JP" altLang="en-US" sz="1200" b="1" dirty="0">
              <a:solidFill>
                <a:srgbClr val="93A299"/>
              </a:solidFill>
            </a:endParaRPr>
          </a:p>
        </p:txBody>
      </p:sp>
      <p:grpSp>
        <p:nvGrpSpPr>
          <p:cNvPr id="7" name="グループ化 6"/>
          <p:cNvGrpSpPr/>
          <p:nvPr/>
        </p:nvGrpSpPr>
        <p:grpSpPr>
          <a:xfrm>
            <a:off x="3133163" y="1633910"/>
            <a:ext cx="1039082" cy="2831498"/>
            <a:chOff x="3789660" y="1496368"/>
            <a:chExt cx="1188000" cy="1188000"/>
          </a:xfrm>
        </p:grpSpPr>
        <p:sp>
          <p:nvSpPr>
            <p:cNvPr id="14" name="正方形/長方形 13"/>
            <p:cNvSpPr/>
            <p:nvPr/>
          </p:nvSpPr>
          <p:spPr>
            <a:xfrm>
              <a:off x="3789660" y="1496368"/>
              <a:ext cx="1188000" cy="11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smtClean="0"/>
            </a:p>
            <a:p>
              <a:pPr algn="ctr"/>
              <a:r>
                <a:rPr lang="ja-JP" altLang="en-US" b="1" dirty="0" smtClean="0"/>
                <a:t>Ｏ Ｊ Ｔ</a:t>
              </a:r>
              <a:endParaRPr kumimoji="1" lang="en-US" altLang="ja-JP" b="1" dirty="0" smtClean="0"/>
            </a:p>
          </p:txBody>
        </p:sp>
        <p:sp>
          <p:nvSpPr>
            <p:cNvPr id="65" name="正方形/長方形 64"/>
            <p:cNvSpPr/>
            <p:nvPr/>
          </p:nvSpPr>
          <p:spPr>
            <a:xfrm>
              <a:off x="3852839" y="1550203"/>
              <a:ext cx="1080120" cy="101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smtClean="0">
                  <a:solidFill>
                    <a:schemeClr val="accent1"/>
                  </a:solidFill>
                </a:rPr>
                <a:t>保育所</a:t>
              </a:r>
              <a:r>
                <a:rPr lang="ja-JP" altLang="en-US" sz="1600" dirty="0">
                  <a:solidFill>
                    <a:schemeClr val="accent1"/>
                  </a:solidFill>
                </a:rPr>
                <a:t>等</a:t>
              </a:r>
              <a:endParaRPr kumimoji="1" lang="ja-JP" altLang="en-US" sz="1600" dirty="0">
                <a:solidFill>
                  <a:schemeClr val="accent1"/>
                </a:solidFill>
              </a:endParaRPr>
            </a:p>
          </p:txBody>
        </p:sp>
      </p:grpSp>
      <p:sp>
        <p:nvSpPr>
          <p:cNvPr id="52" name="正方形/長方形 51"/>
          <p:cNvSpPr/>
          <p:nvPr/>
        </p:nvSpPr>
        <p:spPr>
          <a:xfrm>
            <a:off x="340099" y="1687748"/>
            <a:ext cx="1169943" cy="29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smtClean="0">
                <a:solidFill>
                  <a:schemeClr val="accent1"/>
                </a:solidFill>
              </a:rPr>
              <a:t>保育所</a:t>
            </a:r>
            <a:r>
              <a:rPr lang="ja-JP" altLang="en-US" sz="1600" dirty="0">
                <a:solidFill>
                  <a:schemeClr val="accent1"/>
                </a:solidFill>
              </a:rPr>
              <a:t>等</a:t>
            </a:r>
            <a:endParaRPr kumimoji="1" lang="ja-JP" altLang="en-US" sz="1600" dirty="0">
              <a:solidFill>
                <a:schemeClr val="accent1"/>
              </a:solidFill>
            </a:endParaRPr>
          </a:p>
        </p:txBody>
      </p:sp>
      <p:sp>
        <p:nvSpPr>
          <p:cNvPr id="3" name="角丸四角形 2"/>
          <p:cNvSpPr/>
          <p:nvPr/>
        </p:nvSpPr>
        <p:spPr>
          <a:xfrm>
            <a:off x="8574643" y="1186404"/>
            <a:ext cx="1157728" cy="3476136"/>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lang="ja-JP" altLang="en-US" dirty="0">
                <a:solidFill>
                  <a:schemeClr val="tx1"/>
                </a:solidFill>
              </a:rPr>
              <a:t>保育現場での実践を通して</a:t>
            </a:r>
            <a:endParaRPr lang="en-US" altLang="ja-JP" dirty="0">
              <a:solidFill>
                <a:schemeClr val="tx1"/>
              </a:solidFill>
            </a:endParaRPr>
          </a:p>
          <a:p>
            <a:r>
              <a:rPr lang="ja-JP" altLang="en-US" dirty="0">
                <a:solidFill>
                  <a:schemeClr val="tx1"/>
                </a:solidFill>
              </a:rPr>
              <a:t>保育士資格取得への</a:t>
            </a:r>
            <a:r>
              <a:rPr lang="ja-JP" altLang="en-US" dirty="0" smtClean="0">
                <a:solidFill>
                  <a:schemeClr val="tx1"/>
                </a:solidFill>
              </a:rPr>
              <a:t>支援</a:t>
            </a:r>
            <a:endParaRPr kumimoji="1" lang="ja-JP" altLang="en-US" dirty="0">
              <a:solidFill>
                <a:schemeClr val="tx1"/>
              </a:solidFill>
            </a:endParaRPr>
          </a:p>
        </p:txBody>
      </p:sp>
      <p:sp>
        <p:nvSpPr>
          <p:cNvPr id="4" name="角丸四角形 3"/>
          <p:cNvSpPr/>
          <p:nvPr/>
        </p:nvSpPr>
        <p:spPr>
          <a:xfrm>
            <a:off x="8666047" y="4077934"/>
            <a:ext cx="1015977" cy="4851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dirty="0" smtClean="0">
                <a:solidFill>
                  <a:schemeClr val="tx2"/>
                </a:solidFill>
              </a:rPr>
              <a:t>国補助制度（保育補助者雇上支援貸付）</a:t>
            </a:r>
            <a:r>
              <a:rPr lang="ja-JP" altLang="en-US" sz="1000" dirty="0">
                <a:solidFill>
                  <a:schemeClr val="tx2"/>
                </a:solidFill>
              </a:rPr>
              <a:t>の</a:t>
            </a:r>
            <a:r>
              <a:rPr kumimoji="1" lang="ja-JP" altLang="en-US" sz="1000" dirty="0" smtClean="0">
                <a:solidFill>
                  <a:schemeClr val="tx2"/>
                </a:solidFill>
              </a:rPr>
              <a:t>活用</a:t>
            </a:r>
            <a:endParaRPr kumimoji="1" lang="en-US" altLang="ja-JP" sz="1000" dirty="0" smtClean="0">
              <a:solidFill>
                <a:schemeClr val="tx2"/>
              </a:solidFill>
            </a:endParaRPr>
          </a:p>
        </p:txBody>
      </p:sp>
      <p:cxnSp>
        <p:nvCxnSpPr>
          <p:cNvPr id="73" name="直線矢印コネクタ 72"/>
          <p:cNvCxnSpPr/>
          <p:nvPr/>
        </p:nvCxnSpPr>
        <p:spPr>
          <a:xfrm>
            <a:off x="6686648" y="1391122"/>
            <a:ext cx="5591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6323010" y="1316531"/>
            <a:ext cx="384970" cy="32465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r>
              <a:rPr lang="ja-JP" altLang="en-US" sz="1200" dirty="0" smtClean="0"/>
              <a:t>府が</a:t>
            </a:r>
            <a:r>
              <a:rPr kumimoji="1" lang="ja-JP" altLang="en-US" sz="1200" dirty="0" smtClean="0"/>
              <a:t>保育支援員として認定</a:t>
            </a:r>
            <a:endParaRPr kumimoji="1" lang="ja-JP" altLang="en-US" sz="1200" dirty="0"/>
          </a:p>
        </p:txBody>
      </p:sp>
      <p:sp>
        <p:nvSpPr>
          <p:cNvPr id="40" name="正方形/長方形 39"/>
          <p:cNvSpPr/>
          <p:nvPr/>
        </p:nvSpPr>
        <p:spPr>
          <a:xfrm>
            <a:off x="398923" y="3363782"/>
            <a:ext cx="1101836" cy="29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smtClean="0">
                <a:solidFill>
                  <a:srgbClr val="93A299"/>
                </a:solidFill>
              </a:rPr>
              <a:t>保育所</a:t>
            </a:r>
            <a:r>
              <a:rPr lang="ja-JP" altLang="en-US" sz="1600" dirty="0">
                <a:solidFill>
                  <a:srgbClr val="93A299"/>
                </a:solidFill>
              </a:rPr>
              <a:t>等</a:t>
            </a:r>
            <a:endParaRPr kumimoji="1" lang="ja-JP" altLang="en-US" sz="1600" dirty="0">
              <a:solidFill>
                <a:srgbClr val="93A299"/>
              </a:solidFill>
            </a:endParaRPr>
          </a:p>
        </p:txBody>
      </p:sp>
      <p:grpSp>
        <p:nvGrpSpPr>
          <p:cNvPr id="41" name="グループ化 40"/>
          <p:cNvGrpSpPr/>
          <p:nvPr/>
        </p:nvGrpSpPr>
        <p:grpSpPr>
          <a:xfrm>
            <a:off x="4379605" y="1633910"/>
            <a:ext cx="991023" cy="2831498"/>
            <a:chOff x="3789659" y="1496368"/>
            <a:chExt cx="1188000" cy="1188000"/>
          </a:xfrm>
        </p:grpSpPr>
        <p:sp>
          <p:nvSpPr>
            <p:cNvPr id="42" name="正方形/長方形 41"/>
            <p:cNvSpPr/>
            <p:nvPr/>
          </p:nvSpPr>
          <p:spPr>
            <a:xfrm>
              <a:off x="3789659" y="1496368"/>
              <a:ext cx="1188000" cy="11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smtClean="0"/>
            </a:p>
            <a:p>
              <a:pPr algn="ctr"/>
              <a:r>
                <a:rPr lang="ja-JP" altLang="en-US" b="1" dirty="0" smtClean="0"/>
                <a:t>検定</a:t>
              </a:r>
              <a:endParaRPr lang="en-US" altLang="ja-JP" b="1" dirty="0" smtClean="0"/>
            </a:p>
            <a:p>
              <a:pPr algn="ctr"/>
              <a:r>
                <a:rPr kumimoji="1" lang="ja-JP" altLang="en-US" sz="1400" b="1" dirty="0" smtClean="0"/>
                <a:t>（理解度</a:t>
              </a:r>
              <a:r>
                <a:rPr kumimoji="1" lang="en-US" altLang="ja-JP" sz="1400" b="1" dirty="0" smtClean="0"/>
                <a:t/>
              </a:r>
              <a:br>
                <a:rPr kumimoji="1" lang="en-US" altLang="ja-JP" sz="1400" b="1" dirty="0" smtClean="0"/>
              </a:br>
              <a:r>
                <a:rPr kumimoji="1" lang="ja-JP" altLang="en-US" sz="1400" b="1" dirty="0" smtClean="0"/>
                <a:t>テスト）</a:t>
              </a:r>
              <a:endParaRPr kumimoji="1" lang="en-US" altLang="ja-JP" sz="1400" b="1" dirty="0" smtClean="0"/>
            </a:p>
          </p:txBody>
        </p:sp>
        <p:sp>
          <p:nvSpPr>
            <p:cNvPr id="43" name="正方形/長方形 42"/>
            <p:cNvSpPr/>
            <p:nvPr/>
          </p:nvSpPr>
          <p:spPr>
            <a:xfrm>
              <a:off x="3852839" y="1550203"/>
              <a:ext cx="1080120" cy="101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rgbClr val="93A299"/>
                  </a:solidFill>
                </a:rPr>
                <a:t>大阪府</a:t>
              </a:r>
              <a:endParaRPr kumimoji="1" lang="ja-JP" altLang="en-US" sz="1600" dirty="0">
                <a:solidFill>
                  <a:srgbClr val="93A299"/>
                </a:solidFill>
              </a:endParaRPr>
            </a:p>
          </p:txBody>
        </p:sp>
      </p:grpSp>
      <p:sp>
        <p:nvSpPr>
          <p:cNvPr id="46" name="円/楕円 45"/>
          <p:cNvSpPr/>
          <p:nvPr/>
        </p:nvSpPr>
        <p:spPr>
          <a:xfrm>
            <a:off x="4902640" y="3916504"/>
            <a:ext cx="629926" cy="3228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t>受講</a:t>
            </a:r>
            <a:endParaRPr kumimoji="1" lang="en-US" altLang="ja-JP" sz="1000" dirty="0" smtClean="0"/>
          </a:p>
          <a:p>
            <a:pPr algn="ctr"/>
            <a:r>
              <a:rPr kumimoji="1" lang="ja-JP" altLang="en-US" sz="1000" dirty="0" smtClean="0"/>
              <a:t>修了証</a:t>
            </a:r>
            <a:endParaRPr kumimoji="1" lang="ja-JP" altLang="en-US" sz="1000" dirty="0"/>
          </a:p>
        </p:txBody>
      </p:sp>
      <p:sp>
        <p:nvSpPr>
          <p:cNvPr id="16" name="角丸四角形 15"/>
          <p:cNvSpPr/>
          <p:nvPr/>
        </p:nvSpPr>
        <p:spPr>
          <a:xfrm>
            <a:off x="116457" y="5229376"/>
            <a:ext cx="9673200" cy="1584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18325596">
            <a:off x="2511639" y="4712493"/>
            <a:ext cx="728000" cy="389981"/>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1857094" y="5589240"/>
            <a:ext cx="1276087" cy="1152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altLang="ja-JP" sz="1400" b="1" dirty="0" smtClean="0"/>
          </a:p>
          <a:p>
            <a:pPr algn="ctr"/>
            <a:r>
              <a:rPr lang="ja-JP" altLang="en-US" sz="1400" b="1" dirty="0" smtClean="0"/>
              <a:t>園に対する</a:t>
            </a:r>
            <a:endParaRPr lang="en-US" altLang="ja-JP" sz="1400" b="1" dirty="0" smtClean="0"/>
          </a:p>
          <a:p>
            <a:pPr algn="ctr"/>
            <a:r>
              <a:rPr lang="ja-JP" altLang="en-US" sz="1200" b="1" dirty="0" smtClean="0"/>
              <a:t>マネジメント研修</a:t>
            </a:r>
            <a:endParaRPr kumimoji="1" lang="en-US" altLang="ja-JP" sz="1200" b="1" dirty="0" smtClean="0"/>
          </a:p>
        </p:txBody>
      </p:sp>
      <p:sp>
        <p:nvSpPr>
          <p:cNvPr id="63" name="正方形/長方形 62"/>
          <p:cNvSpPr/>
          <p:nvPr/>
        </p:nvSpPr>
        <p:spPr>
          <a:xfrm>
            <a:off x="1936540" y="5632815"/>
            <a:ext cx="1101836" cy="28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dirty="0" smtClean="0">
                <a:solidFill>
                  <a:schemeClr val="accent1"/>
                </a:solidFill>
              </a:rPr>
              <a:t>大阪府</a:t>
            </a:r>
            <a:endParaRPr kumimoji="1" lang="ja-JP" altLang="en-US" sz="1600" dirty="0">
              <a:solidFill>
                <a:schemeClr val="accent1"/>
              </a:solidFill>
            </a:endParaRPr>
          </a:p>
        </p:txBody>
      </p:sp>
      <p:sp>
        <p:nvSpPr>
          <p:cNvPr id="23" name="角丸四角形 22"/>
          <p:cNvSpPr/>
          <p:nvPr/>
        </p:nvSpPr>
        <p:spPr>
          <a:xfrm>
            <a:off x="250692" y="908720"/>
            <a:ext cx="1500959" cy="432048"/>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保育人材</a:t>
            </a:r>
            <a:endParaRPr kumimoji="1" lang="ja-JP" altLang="en-US" dirty="0"/>
          </a:p>
        </p:txBody>
      </p:sp>
      <p:sp>
        <p:nvSpPr>
          <p:cNvPr id="66" name="角丸四角形 65"/>
          <p:cNvSpPr/>
          <p:nvPr/>
        </p:nvSpPr>
        <p:spPr>
          <a:xfrm>
            <a:off x="250701" y="5373216"/>
            <a:ext cx="1425677" cy="432048"/>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施　設</a:t>
            </a:r>
            <a:endParaRPr kumimoji="1" lang="ja-JP" altLang="en-US" dirty="0"/>
          </a:p>
        </p:txBody>
      </p:sp>
      <p:sp>
        <p:nvSpPr>
          <p:cNvPr id="67" name="正方形/長方形 66"/>
          <p:cNvSpPr/>
          <p:nvPr/>
        </p:nvSpPr>
        <p:spPr>
          <a:xfrm>
            <a:off x="5655165" y="5589240"/>
            <a:ext cx="1276087" cy="1152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t>保育にかかる情報</a:t>
            </a:r>
            <a:r>
              <a:rPr lang="ja-JP" altLang="en-US" sz="1400" b="1" dirty="0"/>
              <a:t>公開</a:t>
            </a:r>
            <a:endParaRPr lang="en-US" altLang="ja-JP" sz="1400" b="1" dirty="0" smtClean="0"/>
          </a:p>
        </p:txBody>
      </p:sp>
      <p:sp>
        <p:nvSpPr>
          <p:cNvPr id="5" name="スライド番号プレースホルダー 4"/>
          <p:cNvSpPr>
            <a:spLocks noGrp="1"/>
          </p:cNvSpPr>
          <p:nvPr>
            <p:ph type="sldNum" sz="quarter" idx="12"/>
          </p:nvPr>
        </p:nvSpPr>
        <p:spPr/>
        <p:txBody>
          <a:bodyPr/>
          <a:lstStyle/>
          <a:p>
            <a:fld id="{D55A972D-E4EC-4477-9949-72C785A9493B}" type="slidenum">
              <a:rPr kumimoji="1" lang="ja-JP" altLang="en-US" smtClean="0"/>
              <a:t>22</a:t>
            </a:fld>
            <a:endParaRPr kumimoji="1" lang="ja-JP" altLang="en-US" dirty="0"/>
          </a:p>
        </p:txBody>
      </p:sp>
      <p:sp>
        <p:nvSpPr>
          <p:cNvPr id="9" name="正方形/長方形 8"/>
          <p:cNvSpPr/>
          <p:nvPr/>
        </p:nvSpPr>
        <p:spPr>
          <a:xfrm>
            <a:off x="1936540" y="3661429"/>
            <a:ext cx="909779" cy="764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r>
              <a:rPr kumimoji="1" lang="en-US" altLang="ja-JP" sz="160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か月</a:t>
            </a:r>
            <a:endParaRPr lang="en-US" altLang="ja-JP" sz="160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週</a:t>
            </a:r>
            <a:r>
              <a:rPr lang="en-US" altLang="ja-JP" sz="1000" b="1" dirty="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b="1" dirty="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050" b="1" dirty="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b="1" dirty="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科目で</a:t>
            </a:r>
            <a:r>
              <a:rPr lang="en-US" altLang="ja-JP" sz="1050" b="1" dirty="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週間</a:t>
            </a:r>
            <a:endParaRPr kumimoji="1" lang="ja-JP" altLang="en-US" sz="1600" b="1" dirty="0">
              <a:solidFill>
                <a:srgbClr val="93A299"/>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3188422" y="3861904"/>
            <a:ext cx="909779" cy="563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r>
              <a:rPr lang="ja-JP" altLang="en-US" b="1" dirty="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か月</a:t>
            </a:r>
            <a:endParaRPr kumimoji="1" lang="ja-JP" altLang="en-US" b="1" dirty="0">
              <a:solidFill>
                <a:srgbClr val="93A299"/>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245525" y="4595986"/>
            <a:ext cx="3685727" cy="484748"/>
          </a:xfrm>
          <a:prstGeom prst="rect">
            <a:avLst/>
          </a:prstGeom>
          <a:noFill/>
        </p:spPr>
        <p:txBody>
          <a:bodyPr wrap="square" lIns="0" tIns="0" rIns="0" bIns="0" rtlCol="0">
            <a:spAutoFit/>
          </a:bodyPr>
          <a:lstStyle/>
          <a:p>
            <a:pPr marL="171450" indent="-171450">
              <a:buFont typeface="メイリオ" panose="020B0604030504040204" pitchFamily="50" charset="-128"/>
              <a:buChar char="※"/>
            </a:pPr>
            <a:r>
              <a:rPr kumimoji="1" lang="ja-JP" altLang="en-US"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転園した場合は、新しい園のチーム保育を学ぶため、</a:t>
            </a:r>
            <a:r>
              <a:rPr kumimoji="1" lang="en-US" altLang="ja-JP"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再度</a:t>
            </a:r>
            <a:r>
              <a:rPr kumimoji="1" lang="en-US" altLang="ja-JP"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を実施し、府へ届出を行うものとする。</a:t>
            </a:r>
            <a:r>
              <a:rPr kumimoji="1" lang="en-US" altLang="ja-JP"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ただし、期間については短縮を認める。</a:t>
            </a:r>
            <a:endParaRPr kumimoji="1" lang="ja-JP" altLang="en-US" sz="1050" b="1" dirty="0">
              <a:solidFill>
                <a:srgbClr val="93A299"/>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7062619" y="6120008"/>
            <a:ext cx="2669751" cy="484748"/>
          </a:xfrm>
          <a:prstGeom prst="rect">
            <a:avLst/>
          </a:prstGeom>
          <a:noFill/>
        </p:spPr>
        <p:txBody>
          <a:bodyPr wrap="square" lIns="0" tIns="0" rIns="0" bIns="0" rtlCol="0">
            <a:spAutoFit/>
          </a:bodyPr>
          <a:lstStyle/>
          <a:p>
            <a:pPr marL="171450" indent="-171450">
              <a:buFont typeface="メイリオ" panose="020B0604030504040204" pitchFamily="50" charset="-128"/>
              <a:buChar char="※"/>
            </a:pPr>
            <a:r>
              <a:rPr kumimoji="1" lang="ja-JP" altLang="en-US"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子ども・子育て支援法に基づき</a:t>
            </a:r>
            <a:r>
              <a:rPr kumimoji="1" lang="en-US" altLang="ja-JP"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50" b="1" dirty="0" smtClean="0">
                <a:solidFill>
                  <a:srgbClr val="93A299"/>
                </a:solidFill>
                <a:latin typeface="メイリオ" panose="020B0604030504040204" pitchFamily="50" charset="-128"/>
                <a:ea typeface="メイリオ" panose="020B0604030504040204" pitchFamily="50" charset="-128"/>
                <a:cs typeface="メイリオ" panose="020B0604030504040204" pitchFamily="50" charset="-128"/>
              </a:rPr>
              <a:t>保育士処遇の状況や保護者アンケート等について情報公開を実施</a:t>
            </a:r>
            <a:endParaRPr kumimoji="1" lang="ja-JP" altLang="en-US" sz="1050" b="1" dirty="0">
              <a:solidFill>
                <a:srgbClr val="93A299"/>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81581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1" y="620688"/>
            <a:ext cx="3755020" cy="432048"/>
          </a:xfrm>
        </p:spPr>
        <p:txBody>
          <a:bodyPr>
            <a:no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保育</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支援員の研修</a:t>
            </a:r>
            <a:endParaRPr kumimoji="1" lang="ja-JP" altLang="en-US" sz="2400" b="1" u="sng" strike="sngStrike"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95221" y="1124744"/>
            <a:ext cx="8913972" cy="5400600"/>
          </a:xfrm>
        </p:spPr>
        <p:txBody>
          <a:bodyPr>
            <a:normAutofit/>
          </a:bodyPr>
          <a:lstStyle/>
          <a:p>
            <a:pPr marL="400050" lvl="1" indent="0">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研修のねらい</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p>
          <a:p>
            <a:pPr marL="685800" lvl="1" indent="-1440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子育て支援員や保育士資格一部合格者を対象に</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、安全性に重きを置き、チーム</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保育を実現する上で知っておくべき知識を習得する。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85800" lvl="1" indent="-1440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保育支援員として、現場で活動するために必要な知識や実践力を習得する。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85800" lvl="1" indent="-1440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日々</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の現場実務では学びにくいが、保育の質を上げるために役立つ</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情報・知識を</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習得</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する。</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lvl="1"/>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400050" lvl="1" indent="0">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達成目標</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p>
          <a:p>
            <a:pPr marL="685800" lvl="1" indent="-1440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緊急</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時に自ら判断し、行動できる能力の育成</a:t>
            </a:r>
          </a:p>
          <a:p>
            <a:pPr marL="685800" lvl="1" indent="-1440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保育</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に関わるリスク管理について確実な理解</a:t>
            </a:r>
          </a:p>
          <a:p>
            <a:pPr marL="685800" lvl="1" indent="-1440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保育</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人材として、良好なコミュニケーション能力、態度の獲得</a:t>
            </a:r>
          </a:p>
          <a:p>
            <a:pPr lvl="1"/>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400050" lvl="1" indent="0">
              <a:buNone/>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作成にあたっての留意点</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p>
          <a:p>
            <a:pPr marL="685800" lvl="1" indent="-1440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子育て</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支援員として働きながら受講することを前提にした、計画日程</a:t>
            </a:r>
          </a:p>
          <a:p>
            <a:pPr marL="685800" lvl="1" indent="-1440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課題</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についての事例紹介、制度や取組等の最新動向など、実践的な内容</a:t>
            </a:r>
          </a:p>
          <a:p>
            <a:pPr marL="685800" lvl="1" indent="-1440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講義６０分</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と、参加者の振返り</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討議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３０</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分の</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９０</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分</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を基本と</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85800" lvl="1" indent="-1440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総時間１５・１６科目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９０分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２２．５～２４時間</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週２日</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２科目</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週間</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lvl="1" indent="0">
              <a:buNone/>
            </a:pP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研修プログラム（案）</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1440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次</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ページ</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参照</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55A972D-E4EC-4477-9949-72C785A9493B}" type="slidenum">
              <a:rPr kumimoji="1" lang="ja-JP" altLang="en-US" smtClean="0"/>
              <a:t>23</a:t>
            </a:fld>
            <a:endParaRPr kumimoji="1" lang="ja-JP" altLang="en-US"/>
          </a:p>
        </p:txBody>
      </p:sp>
    </p:spTree>
    <p:extLst>
      <p:ext uri="{BB962C8B-B14F-4D97-AF65-F5344CB8AC3E}">
        <p14:creationId xmlns:p14="http://schemas.microsoft.com/office/powerpoint/2010/main" val="3840192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5906" y="78427"/>
            <a:ext cx="5448267" cy="360041"/>
          </a:xfrm>
        </p:spPr>
        <p:txBody>
          <a:bodyPr>
            <a:noAutofit/>
          </a:bodyPr>
          <a:lstStyle/>
          <a:p>
            <a:r>
              <a:rPr kumimoji="1"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保育支援員の研修プログラム</a:t>
            </a:r>
            <a:endParaRPr kumimoji="1" lang="ja-JP" altLang="en-US" sz="2400" b="1"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33260714"/>
              </p:ext>
            </p:extLst>
          </p:nvPr>
        </p:nvGraphicFramePr>
        <p:xfrm>
          <a:off x="133656" y="476674"/>
          <a:ext cx="4740554" cy="6266762"/>
        </p:xfrm>
        <a:graphic>
          <a:graphicData uri="http://schemas.openxmlformats.org/drawingml/2006/table">
            <a:tbl>
              <a:tblPr firstRow="1" bandRow="1">
                <a:tableStyleId>{5C22544A-7EE6-4342-B048-85BDC9FD1C3A}</a:tableStyleId>
              </a:tblPr>
              <a:tblGrid>
                <a:gridCol w="199155"/>
                <a:gridCol w="230918"/>
                <a:gridCol w="1846536"/>
                <a:gridCol w="2463945"/>
              </a:tblGrid>
              <a:tr h="296461">
                <a:tc gridSpan="4">
                  <a:txBody>
                    <a:bodyPr/>
                    <a:lstStyle/>
                    <a:p>
                      <a:pPr marL="0" indent="0"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子育て支援員研修（地域型保育コース）</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hMerge="1">
                  <a:txBody>
                    <a:bodyPr/>
                    <a:lstStyle/>
                    <a:p>
                      <a:pPr algn="ctr"/>
                      <a:endParaRPr kumimoji="1" lang="ja-JP" altLang="en-US" sz="900" dirty="0"/>
                    </a:p>
                  </a:txBody>
                  <a:tcPr/>
                </a:tc>
                <a:tc hMerge="1">
                  <a:txBody>
                    <a:bodyPr/>
                    <a:lstStyle/>
                    <a:p>
                      <a:pPr algn="ctr"/>
                      <a:endParaRPr kumimoji="1" lang="ja-JP" altLang="en-US" sz="900" dirty="0"/>
                    </a:p>
                  </a:txBody>
                  <a:tcPr/>
                </a:tc>
                <a:tc hMerge="1">
                  <a:txBody>
                    <a:bodyPr/>
                    <a:lstStyle/>
                    <a:p>
                      <a:pPr algn="ctr"/>
                      <a:endParaRPr kumimoji="1" lang="ja-JP" altLang="en-US" sz="900" dirty="0"/>
                    </a:p>
                  </a:txBody>
                  <a:tcPr/>
                </a:tc>
              </a:tr>
              <a:tr h="199254">
                <a:tc gridSpan="2">
                  <a:txBody>
                    <a:bodyPr/>
                    <a:lstStyle/>
                    <a:p>
                      <a:pPr marL="0" indent="0"/>
                      <a:endParaRPr kumimoji="1" lang="ja-JP" altLang="en-US" sz="1000" dirty="0"/>
                    </a:p>
                  </a:txBody>
                  <a:tcPr marL="99044" marR="99044"/>
                </a:tc>
                <a:tc hMerge="1">
                  <a:txBody>
                    <a:bodyPr/>
                    <a:lstStyle/>
                    <a:p>
                      <a:pPr algn="ctr"/>
                      <a:endParaRPr kumimoji="1" lang="ja-JP" altLang="en-US" sz="900" dirty="0"/>
                    </a:p>
                  </a:txBody>
                  <a:tcPr/>
                </a:tc>
                <a:tc>
                  <a:txBody>
                    <a:bodyPr/>
                    <a:lstStyle/>
                    <a:p>
                      <a:pPr algn="ctr"/>
                      <a:r>
                        <a:rPr kumimoji="1" lang="ja-JP" altLang="en-US" sz="900" dirty="0" smtClean="0"/>
                        <a:t>科目</a:t>
                      </a:r>
                      <a:endParaRPr kumimoji="1" lang="ja-JP" altLang="en-US" sz="900" dirty="0"/>
                    </a:p>
                  </a:txBody>
                  <a:tcPr marL="99044" marR="99044"/>
                </a:tc>
                <a:tc>
                  <a:txBody>
                    <a:bodyPr/>
                    <a:lstStyle/>
                    <a:p>
                      <a:pPr algn="ctr"/>
                      <a:r>
                        <a:rPr kumimoji="1" lang="ja-JP" altLang="en-US" sz="900" dirty="0" smtClean="0"/>
                        <a:t>内容</a:t>
                      </a:r>
                      <a:endParaRPr kumimoji="1" lang="ja-JP" altLang="en-US" sz="900" dirty="0"/>
                    </a:p>
                  </a:txBody>
                  <a:tcPr marL="99044" marR="99044"/>
                </a:tc>
              </a:tr>
              <a:tr h="268273">
                <a:tc gridSpan="2">
                  <a:txBody>
                    <a:bodyPr/>
                    <a:lstStyle/>
                    <a:p>
                      <a:pPr algn="ctr"/>
                      <a:r>
                        <a:rPr kumimoji="1" lang="ja-JP" altLang="en-US" sz="600" dirty="0" smtClean="0">
                          <a:latin typeface="メイリオ" panose="020B0604030504040204" pitchFamily="50" charset="-128"/>
                          <a:ea typeface="メイリオ" panose="020B0604030504040204" pitchFamily="50" charset="-128"/>
                          <a:cs typeface="メイリオ" panose="020B0604030504040204" pitchFamily="50" charset="-128"/>
                        </a:rPr>
                        <a:t>基本</a:t>
                      </a:r>
                      <a:endParaRPr kumimoji="1" lang="en-US" altLang="ja-JP" sz="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600" dirty="0" smtClean="0">
                          <a:latin typeface="メイリオ" panose="020B0604030504040204" pitchFamily="50" charset="-128"/>
                          <a:ea typeface="メイリオ" panose="020B0604030504040204" pitchFamily="50" charset="-128"/>
                          <a:cs typeface="メイリオ" panose="020B0604030504040204" pitchFamily="50" charset="-128"/>
                        </a:rPr>
                        <a:t>研修</a:t>
                      </a:r>
                      <a:endParaRPr kumimoji="1" lang="ja-JP" altLang="en-US" sz="600" dirty="0">
                        <a:latin typeface="メイリオ" panose="020B0604030504040204" pitchFamily="50" charset="-128"/>
                        <a:ea typeface="メイリオ" panose="020B0604030504040204" pitchFamily="50" charset="-128"/>
                        <a:cs typeface="メイリオ" panose="020B0604030504040204" pitchFamily="50" charset="-128"/>
                      </a:endParaRPr>
                    </a:p>
                  </a:txBody>
                  <a:tcPr marL="77988" marR="77988"/>
                </a:tc>
                <a:tc hMerge="1">
                  <a:txBody>
                    <a:bodyPr/>
                    <a:lstStyle/>
                    <a:p>
                      <a:pPr>
                        <a:lnSpc>
                          <a:spcPct val="100000"/>
                        </a:lnSpc>
                      </a:pPr>
                      <a:endParaRPr kumimoji="1" lang="ja-JP" altLang="en-US" sz="800" dirty="0"/>
                    </a:p>
                  </a:txBody>
                  <a:tcPr/>
                </a:tc>
                <a:tc>
                  <a:txBody>
                    <a:bodyPr/>
                    <a:lstStyle/>
                    <a:p>
                      <a:pPr marL="0" algn="l" defTabSz="914400" rtl="0" eaLnBrk="1" latinLnBrk="0" hangingPunct="1">
                        <a:lnSpc>
                          <a:spcPct val="100000"/>
                        </a:lnSpc>
                        <a:spcBef>
                          <a:spcPts val="600"/>
                        </a:spcBef>
                        <a:spcAft>
                          <a:spcPts val="0"/>
                        </a:spcAft>
                      </a:pPr>
                      <a:r>
                        <a:rPr kumimoji="1" lang="ja-JP" altLang="en-US" sz="8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「子ども・子育て家庭の現状」ほか７科目</a:t>
                      </a:r>
                      <a:r>
                        <a:rPr kumimoji="1" lang="en-US" altLang="ja-JP" sz="8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計８時間</a:t>
                      </a:r>
                      <a:r>
                        <a:rPr kumimoji="1" lang="en-US" altLang="ja-JP" sz="8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p>
                  </a:txBody>
                  <a:tcPr marL="74283" marR="74283" marT="0" marB="0" anchor="ctr"/>
                </a:tc>
                <a:tc>
                  <a:txBody>
                    <a:bodyPr/>
                    <a:lstStyle/>
                    <a:p>
                      <a:pPr algn="just">
                        <a:lnSpc>
                          <a:spcPct val="100000"/>
                        </a:lnSpc>
                        <a:spcBef>
                          <a:spcPts val="600"/>
                        </a:spcBef>
                        <a:spcAft>
                          <a:spcPts val="0"/>
                        </a:spcAft>
                      </a:pPr>
                      <a:endParaRPr lang="ja-JP" sz="700" kern="100" dirty="0">
                        <a:effectLst/>
                        <a:latin typeface="Century"/>
                        <a:ea typeface="ＭＳ 明朝"/>
                        <a:cs typeface="Times New Roman"/>
                      </a:endParaRPr>
                    </a:p>
                  </a:txBody>
                  <a:tcPr marL="74283" marR="74283" marT="0" marB="0"/>
                </a:tc>
              </a:tr>
              <a:tr h="360000">
                <a:tc rowSpan="18">
                  <a:txBody>
                    <a:bodyPr/>
                    <a:lstStyle/>
                    <a:p>
                      <a:pPr algn="ct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地域保育コース</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77988" marR="77988" vert="eaVert" anchor="ctr"/>
                </a:tc>
                <a:tc rowSpan="12">
                  <a:txBody>
                    <a:bodyPr/>
                    <a:lstStyle/>
                    <a:p>
                      <a:pPr marL="0" algn="ctr" defTabSz="914400" rtl="0" eaLnBrk="1" latinLnBrk="0" hangingPunct="1">
                        <a:lnSpc>
                          <a:spcPct val="100000"/>
                        </a:lnSpc>
                      </a:pPr>
                      <a:r>
                        <a:rPr kumimoji="1" lang="ja-JP" altLang="en-US" sz="8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共通</a:t>
                      </a:r>
                      <a:endParaRPr kumimoji="1" lang="ja-JP" altLang="en-US" sz="8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vert="eaVert" anchor="ctr"/>
                </a:tc>
                <a:tc>
                  <a:txBody>
                    <a:bodyPr/>
                    <a:lstStyle/>
                    <a:p>
                      <a:pPr marL="0" algn="l" defTabSz="914400" rtl="0" eaLnBrk="1" latinLnBrk="0" hangingPunct="1">
                        <a:lnSpc>
                          <a:spcPct val="100000"/>
                        </a:lnSpc>
                        <a:spcBef>
                          <a:spcPts val="0"/>
                        </a:spcBef>
                        <a:spcAft>
                          <a:spcPts val="0"/>
                        </a:spcAft>
                      </a:pPr>
                      <a:r>
                        <a:rPr kumimoji="1" lang="ja-JP" sz="8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①乳幼児の生活と</a:t>
                      </a:r>
                      <a:r>
                        <a:rPr kumimoji="1" lang="ja-JP" sz="8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遊び</a:t>
                      </a:r>
                      <a:endParaRPr kumimoji="1" lang="ja-JP" sz="8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Bef>
                          <a:spcPts val="600"/>
                        </a:spcBef>
                        <a:spcAft>
                          <a:spcPts val="0"/>
                        </a:spcAft>
                      </a:pPr>
                      <a:r>
                        <a:rPr lang="ja-JP" sz="700" kern="100" dirty="0">
                          <a:effectLst/>
                          <a:latin typeface="Century"/>
                          <a:ea typeface="メイリオ"/>
                          <a:cs typeface="Times New Roman"/>
                        </a:rPr>
                        <a:t>子どもの発達と生活、遊びと環境、保育のねらい・人との関係と保育のねらい・内容、子どもの一日の生活と流れと役割</a:t>
                      </a:r>
                      <a:endParaRPr lang="ja-JP" sz="700" kern="100" dirty="0">
                        <a:effectLst/>
                        <a:latin typeface="Century"/>
                        <a:ea typeface="ＭＳ 明朝"/>
                        <a:cs typeface="Times New Roman"/>
                      </a:endParaRPr>
                    </a:p>
                  </a:txBody>
                  <a:tcPr marL="74283" marR="74283" marT="0" marB="0" anchor="ctr"/>
                </a:tc>
              </a:tr>
              <a:tr h="360000">
                <a:tc vMerge="1">
                  <a:txBody>
                    <a:bodyPr/>
                    <a:lstStyle/>
                    <a:p>
                      <a:endParaRPr kumimoji="1" lang="ja-JP" altLang="en-US" sz="900" dirty="0"/>
                    </a:p>
                  </a:txBody>
                  <a:tcPr/>
                </a:tc>
                <a:tc vMerge="1">
                  <a:txBody>
                    <a:bodyPr/>
                    <a:lstStyle/>
                    <a:p>
                      <a:pPr>
                        <a:lnSpc>
                          <a:spcPct val="100000"/>
                        </a:lnSpc>
                      </a:pPr>
                      <a:endParaRPr kumimoji="1" lang="ja-JP" altLang="en-US" sz="800" dirty="0"/>
                    </a:p>
                  </a:txBody>
                  <a:tcPr marL="68580" marR="68580" marT="60960" marB="60960"/>
                </a:tc>
                <a:tc>
                  <a:txBody>
                    <a:bodyPr/>
                    <a:lstStyle/>
                    <a:p>
                      <a:pPr algn="l">
                        <a:lnSpc>
                          <a:spcPct val="100000"/>
                        </a:lnSpc>
                        <a:spcBef>
                          <a:spcPts val="0"/>
                        </a:spcBef>
                        <a:spcAft>
                          <a:spcPts val="0"/>
                        </a:spcAft>
                      </a:pPr>
                      <a:r>
                        <a:rPr lang="ja-JP" sz="800" kern="100" dirty="0">
                          <a:effectLst/>
                          <a:latin typeface="メイリオ" panose="020B0604030504040204" pitchFamily="50" charset="-128"/>
                          <a:ea typeface="メイリオ" panose="020B0604030504040204" pitchFamily="50" charset="-128"/>
                          <a:cs typeface="メイリオ" panose="020B0604030504040204" pitchFamily="50" charset="-128"/>
                        </a:rPr>
                        <a:t>②乳幼児の発達と</a:t>
                      </a:r>
                      <a:r>
                        <a:rPr lang="ja-JP" sz="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心理</a:t>
                      </a:r>
                      <a:endParaRPr lang="ja-JP" sz="8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Bef>
                          <a:spcPts val="600"/>
                        </a:spcBef>
                        <a:spcAft>
                          <a:spcPts val="0"/>
                        </a:spcAft>
                      </a:pPr>
                      <a:r>
                        <a:rPr lang="ja-JP" sz="700" kern="100" dirty="0">
                          <a:effectLst/>
                          <a:latin typeface="Century"/>
                          <a:ea typeface="メイリオ"/>
                          <a:cs typeface="Times New Roman"/>
                        </a:rPr>
                        <a:t>発達とは、時期区分と特徴、ことばとコミュニケーション、自分と他者、手のはたらき、移動する力、心と行動を支える保育者の役割</a:t>
                      </a:r>
                      <a:endParaRPr lang="ja-JP" sz="700" kern="100" dirty="0">
                        <a:effectLst/>
                        <a:latin typeface="Century"/>
                        <a:ea typeface="ＭＳ 明朝"/>
                        <a:cs typeface="Times New Roman"/>
                      </a:endParaRPr>
                    </a:p>
                  </a:txBody>
                  <a:tcPr marL="74283" marR="74283" marT="0" marB="0" anchor="ctr"/>
                </a:tc>
              </a:tr>
              <a:tr h="258346">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Bef>
                          <a:spcPts val="0"/>
                        </a:spcBef>
                        <a:spcAft>
                          <a:spcPts val="0"/>
                        </a:spcAft>
                      </a:pPr>
                      <a:r>
                        <a:rPr lang="ja-JP" sz="800" kern="100" dirty="0">
                          <a:effectLst/>
                          <a:latin typeface="メイリオ" panose="020B0604030504040204" pitchFamily="50" charset="-128"/>
                          <a:ea typeface="メイリオ" panose="020B0604030504040204" pitchFamily="50" charset="-128"/>
                          <a:cs typeface="メイリオ" panose="020B0604030504040204" pitchFamily="50" charset="-128"/>
                        </a:rPr>
                        <a:t>③乳幼児の食事と</a:t>
                      </a:r>
                      <a:r>
                        <a:rPr lang="ja-JP" sz="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栄養</a:t>
                      </a:r>
                      <a:endParaRPr lang="ja-JP" sz="8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Bef>
                          <a:spcPts val="600"/>
                        </a:spcBef>
                        <a:spcAft>
                          <a:spcPts val="0"/>
                        </a:spcAft>
                      </a:pPr>
                      <a:r>
                        <a:rPr lang="ja-JP" sz="700" kern="100" dirty="0">
                          <a:effectLst/>
                          <a:latin typeface="Century"/>
                          <a:ea typeface="メイリオ"/>
                          <a:cs typeface="Times New Roman"/>
                        </a:rPr>
                        <a:t>離乳の進め方の最新動向、栄養バランスと食事作りのポイント、食物アレルギー、食育のポイント</a:t>
                      </a:r>
                      <a:endParaRPr lang="ja-JP" sz="700" kern="100" dirty="0">
                        <a:effectLst/>
                        <a:latin typeface="Century"/>
                        <a:ea typeface="ＭＳ 明朝"/>
                        <a:cs typeface="Times New Roman"/>
                      </a:endParaRPr>
                    </a:p>
                  </a:txBody>
                  <a:tcPr marL="74283" marR="74283" marT="0" marB="0" anchor="ctr"/>
                </a:tc>
              </a:tr>
              <a:tr h="257152">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Bef>
                          <a:spcPts val="0"/>
                        </a:spcBef>
                        <a:spcAft>
                          <a:spcPts val="0"/>
                        </a:spcAft>
                      </a:pPr>
                      <a:r>
                        <a:rPr lang="ja-JP" sz="800" kern="100" dirty="0">
                          <a:effectLst/>
                          <a:latin typeface="メイリオ" panose="020B0604030504040204" pitchFamily="50" charset="-128"/>
                          <a:ea typeface="メイリオ" panose="020B0604030504040204" pitchFamily="50" charset="-128"/>
                          <a:cs typeface="メイリオ" panose="020B0604030504040204" pitchFamily="50" charset="-128"/>
                        </a:rPr>
                        <a:t>④小児保健</a:t>
                      </a:r>
                      <a:r>
                        <a:rPr lang="ja-JP" sz="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Ⅰ</a:t>
                      </a:r>
                      <a:endParaRPr lang="ja-JP" sz="8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Bef>
                          <a:spcPts val="600"/>
                        </a:spcBef>
                        <a:spcAft>
                          <a:spcPts val="0"/>
                        </a:spcAft>
                      </a:pPr>
                      <a:r>
                        <a:rPr lang="ja-JP" sz="700" kern="100" dirty="0">
                          <a:effectLst/>
                          <a:latin typeface="Century"/>
                          <a:ea typeface="メイリオ"/>
                          <a:cs typeface="Times New Roman"/>
                        </a:rPr>
                        <a:t>健康観察のポイント、発育と発達、衛生管理・消毒、薬の預かり</a:t>
                      </a:r>
                      <a:endParaRPr lang="ja-JP" sz="700" kern="100" dirty="0">
                        <a:effectLst/>
                        <a:latin typeface="Century"/>
                        <a:ea typeface="ＭＳ 明朝"/>
                        <a:cs typeface="Times New Roman"/>
                      </a:endParaRPr>
                    </a:p>
                  </a:txBody>
                  <a:tcPr marL="74283" marR="74283" marT="0" marB="0" anchor="ctr"/>
                </a:tc>
              </a:tr>
              <a:tr h="257152">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Bef>
                          <a:spcPts val="0"/>
                        </a:spcBef>
                        <a:spcAft>
                          <a:spcPts val="0"/>
                        </a:spcAft>
                      </a:pPr>
                      <a:r>
                        <a:rPr lang="ja-JP" sz="800" kern="100" dirty="0">
                          <a:effectLst/>
                          <a:latin typeface="メイリオ" panose="020B0604030504040204" pitchFamily="50" charset="-128"/>
                          <a:ea typeface="メイリオ" panose="020B0604030504040204" pitchFamily="50" charset="-128"/>
                          <a:cs typeface="メイリオ" panose="020B0604030504040204" pitchFamily="50" charset="-128"/>
                        </a:rPr>
                        <a:t>⑤小児保健</a:t>
                      </a:r>
                      <a:r>
                        <a:rPr lang="ja-JP" sz="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Ⅱ</a:t>
                      </a:r>
                      <a:endParaRPr lang="ja-JP" sz="8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Bef>
                          <a:spcPts val="600"/>
                        </a:spcBef>
                        <a:spcAft>
                          <a:spcPts val="0"/>
                        </a:spcAft>
                      </a:pPr>
                      <a:r>
                        <a:rPr lang="ja-JP" sz="700" kern="100" dirty="0">
                          <a:effectLst/>
                          <a:latin typeface="Century"/>
                          <a:ea typeface="メイリオ"/>
                          <a:cs typeface="Times New Roman"/>
                        </a:rPr>
                        <a:t>子どもに多い症例と対応、病気、対策ガイドライン周知、事故予防と対応</a:t>
                      </a:r>
                      <a:endParaRPr lang="ja-JP" sz="700" kern="100" dirty="0">
                        <a:effectLst/>
                        <a:latin typeface="Century"/>
                        <a:ea typeface="ＭＳ 明朝"/>
                        <a:cs typeface="Times New Roman"/>
                      </a:endParaRPr>
                    </a:p>
                  </a:txBody>
                  <a:tcPr marL="74283" marR="74283" marT="0" marB="0" anchor="ctr"/>
                </a:tc>
              </a:tr>
              <a:tr h="193760">
                <a:tc vMerge="1">
                  <a:txBody>
                    <a:bodyPr/>
                    <a:lstStyle/>
                    <a:p>
                      <a:endParaRPr kumimoji="1" lang="en-US" altLang="ja-JP" sz="800" dirty="0" smtClean="0"/>
                    </a:p>
                  </a:txBody>
                  <a:tcPr marL="54000" marR="54000" marT="60960" marB="60960"/>
                </a:tc>
                <a:tc vMerge="1">
                  <a:txBody>
                    <a:bodyPr/>
                    <a:lstStyle/>
                    <a:p>
                      <a:pPr>
                        <a:lnSpc>
                          <a:spcPct val="100000"/>
                        </a:lnSpc>
                      </a:pPr>
                      <a:endParaRPr kumimoji="1" lang="ja-JP" altLang="en-US" sz="800" dirty="0"/>
                    </a:p>
                  </a:txBody>
                  <a:tcPr marL="68580" marR="68580" marT="60960" marB="60960"/>
                </a:tc>
                <a:tc>
                  <a:txBody>
                    <a:bodyPr/>
                    <a:lstStyle/>
                    <a:p>
                      <a:pPr marL="0" indent="0" algn="l">
                        <a:lnSpc>
                          <a:spcPct val="100000"/>
                        </a:lnSpc>
                        <a:spcBef>
                          <a:spcPts val="0"/>
                        </a:spcBef>
                        <a:spcAft>
                          <a:spcPts val="0"/>
                        </a:spcAft>
                      </a:pPr>
                      <a:r>
                        <a:rPr lang="ja-JP" sz="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⑥</a:t>
                      </a:r>
                      <a:r>
                        <a:rPr lang="ja-JP" sz="800" kern="100" dirty="0">
                          <a:effectLst/>
                          <a:latin typeface="メイリオ" panose="020B0604030504040204" pitchFamily="50" charset="-128"/>
                          <a:ea typeface="メイリオ" panose="020B0604030504040204" pitchFamily="50" charset="-128"/>
                          <a:cs typeface="メイリオ" panose="020B0604030504040204" pitchFamily="50" charset="-128"/>
                        </a:rPr>
                        <a:t>心肺</a:t>
                      </a:r>
                      <a:r>
                        <a:rPr lang="ja-JP" sz="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蘇生法</a:t>
                      </a:r>
                      <a:endParaRPr lang="ja-JP" sz="8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Bef>
                          <a:spcPts val="600"/>
                        </a:spcBef>
                        <a:spcAft>
                          <a:spcPts val="0"/>
                        </a:spcAft>
                      </a:pPr>
                      <a:r>
                        <a:rPr lang="ja-JP" sz="700" kern="100" dirty="0">
                          <a:effectLst/>
                          <a:latin typeface="Century"/>
                          <a:ea typeface="メイリオ"/>
                          <a:cs typeface="Times New Roman"/>
                        </a:rPr>
                        <a:t>心肺蘇生法、</a:t>
                      </a:r>
                      <a:r>
                        <a:rPr lang="en-US" sz="700" kern="100" dirty="0">
                          <a:effectLst/>
                          <a:latin typeface="メイリオ" panose="020B0604030504040204" pitchFamily="50" charset="-128"/>
                          <a:ea typeface="メイリオ" panose="020B0604030504040204" pitchFamily="50" charset="-128"/>
                          <a:cs typeface="メイリオ" panose="020B0604030504040204" pitchFamily="50" charset="-128"/>
                        </a:rPr>
                        <a:t>AED</a:t>
                      </a:r>
                      <a:r>
                        <a:rPr lang="ja-JP" sz="700" kern="100" dirty="0" err="1">
                          <a:effectLst/>
                          <a:latin typeface="メイリオ" panose="020B0604030504040204" pitchFamily="50" charset="-128"/>
                          <a:ea typeface="メイリオ" panose="020B0604030504040204" pitchFamily="50" charset="-128"/>
                          <a:cs typeface="メイリオ" panose="020B0604030504040204" pitchFamily="50" charset="-128"/>
                        </a:rPr>
                        <a:t>、</a:t>
                      </a:r>
                      <a:r>
                        <a:rPr lang="ja-JP" sz="700" kern="100" dirty="0">
                          <a:effectLst/>
                          <a:latin typeface="Century"/>
                          <a:ea typeface="メイリオ"/>
                          <a:cs typeface="Times New Roman"/>
                        </a:rPr>
                        <a:t>異物除去方法</a:t>
                      </a:r>
                      <a:endParaRPr lang="ja-JP" sz="700" kern="100" dirty="0">
                        <a:effectLst/>
                        <a:latin typeface="Century"/>
                        <a:ea typeface="ＭＳ 明朝"/>
                        <a:cs typeface="Times New Roman"/>
                      </a:endParaRPr>
                    </a:p>
                  </a:txBody>
                  <a:tcPr marL="74283" marR="74283" marT="0" marB="0" anchor="ctr"/>
                </a:tc>
              </a:tr>
              <a:tr h="259541">
                <a:tc vMerge="1">
                  <a:txBody>
                    <a:bodyPr/>
                    <a:lstStyle/>
                    <a:p>
                      <a:endParaRPr kumimoji="1" lang="ja-JP" altLang="en-US" sz="900" dirty="0"/>
                    </a:p>
                  </a:txBody>
                  <a:tcPr marL="54000" marR="54000" marT="60960" marB="60960"/>
                </a:tc>
                <a:tc vMerge="1">
                  <a:txBody>
                    <a:bodyPr/>
                    <a:lstStyle/>
                    <a:p>
                      <a:endParaRPr kumimoji="1" lang="ja-JP" altLang="en-US" sz="800" dirty="0"/>
                    </a:p>
                  </a:txBody>
                  <a:tcPr marL="68580" marR="68580" marT="60960" marB="60960"/>
                </a:tc>
                <a:tc>
                  <a:txBody>
                    <a:bodyPr/>
                    <a:lstStyle/>
                    <a:p>
                      <a:pPr marL="0" indent="0" algn="l" defTabSz="914400" rtl="0" eaLnBrk="1" latinLnBrk="0" hangingPunct="1">
                        <a:lnSpc>
                          <a:spcPct val="100000"/>
                        </a:lnSpc>
                        <a:spcBef>
                          <a:spcPts val="0"/>
                        </a:spcBef>
                        <a:spcAft>
                          <a:spcPts val="0"/>
                        </a:spcAft>
                      </a:pPr>
                      <a:r>
                        <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⑦地域保育の環境整備</a:t>
                      </a:r>
                    </a:p>
                  </a:txBody>
                  <a:tcPr marL="99044" marR="99044" marT="0" marB="0" anchor="ctr"/>
                </a:tc>
                <a:tc>
                  <a:txBody>
                    <a:bodyPr/>
                    <a:lstStyle/>
                    <a:p>
                      <a:pPr marL="0" algn="just" defTabSz="914400" rtl="0" eaLnBrk="1" latinLnBrk="0" hangingPunct="1">
                        <a:lnSpc>
                          <a:spcPct val="100000"/>
                        </a:lnSpc>
                        <a:spcBef>
                          <a:spcPts val="600"/>
                        </a:spcBef>
                        <a:spcAft>
                          <a:spcPts val="0"/>
                        </a:spcAft>
                      </a:pPr>
                      <a:r>
                        <a:rPr kumimoji="1" lang="ja-JP" sz="700" kern="100" dirty="0">
                          <a:solidFill>
                            <a:schemeClr val="dk1"/>
                          </a:solidFill>
                          <a:effectLst/>
                          <a:latin typeface="Century"/>
                          <a:ea typeface="メイリオ"/>
                          <a:cs typeface="Times New Roman"/>
                        </a:rPr>
                        <a:t>保育環境を整える前に、保育に必要な環境とは、環境のチェックポイント</a:t>
                      </a:r>
                    </a:p>
                  </a:txBody>
                  <a:tcPr marL="99044" marR="99044" marT="0" marB="0" anchor="ctr"/>
                </a:tc>
              </a:tr>
              <a:tr h="259541">
                <a:tc vMerge="1">
                  <a:txBody>
                    <a:bodyPr/>
                    <a:lstStyle/>
                    <a:p>
                      <a:endParaRPr kumimoji="1" lang="ja-JP" altLang="en-US" sz="900" dirty="0"/>
                    </a:p>
                  </a:txBody>
                  <a:tcPr/>
                </a:tc>
                <a:tc vMerge="1">
                  <a:txBody>
                    <a:bodyPr/>
                    <a:lstStyle/>
                    <a:p>
                      <a:endParaRPr kumimoji="1" lang="en-US" altLang="ja-JP" sz="1100" dirty="0" smtClean="0"/>
                    </a:p>
                  </a:txBody>
                  <a:tcPr marL="68580" marR="68580" marT="60960" marB="60960"/>
                </a:tc>
                <a:tc>
                  <a:txBody>
                    <a:bodyPr/>
                    <a:lstStyle/>
                    <a:p>
                      <a:pPr marL="0" algn="l" defTabSz="914400" rtl="0" eaLnBrk="1" latinLnBrk="0" hangingPunct="1">
                        <a:lnSpc>
                          <a:spcPct val="100000"/>
                        </a:lnSpc>
                        <a:spcBef>
                          <a:spcPts val="0"/>
                        </a:spcBef>
                        <a:spcAft>
                          <a:spcPts val="0"/>
                        </a:spcAft>
                      </a:pPr>
                      <a:r>
                        <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⑧安全の確保とリスクマネジメント</a:t>
                      </a:r>
                    </a:p>
                  </a:txBody>
                  <a:tcPr marL="99044" marR="99044" marT="0" marB="0" anchor="ctr"/>
                </a:tc>
                <a:tc>
                  <a:txBody>
                    <a:bodyPr/>
                    <a:lstStyle/>
                    <a:p>
                      <a:pPr marL="0" algn="just" defTabSz="914400" rtl="0" eaLnBrk="1" latinLnBrk="0" hangingPunct="1">
                        <a:lnSpc>
                          <a:spcPct val="100000"/>
                        </a:lnSpc>
                        <a:spcBef>
                          <a:spcPts val="600"/>
                        </a:spcBef>
                        <a:spcAft>
                          <a:spcPts val="0"/>
                        </a:spcAft>
                      </a:pPr>
                      <a:r>
                        <a:rPr kumimoji="1" lang="ja-JP" sz="700" kern="100" dirty="0">
                          <a:solidFill>
                            <a:schemeClr val="dk1"/>
                          </a:solidFill>
                          <a:effectLst/>
                          <a:latin typeface="Century"/>
                          <a:ea typeface="メイリオ"/>
                          <a:cs typeface="Times New Roman"/>
                        </a:rPr>
                        <a:t>子どもの事故、予防保育法上の留意点、緊急時の連絡・対策・対応、リスクマネジメントと賠償責任</a:t>
                      </a:r>
                    </a:p>
                  </a:txBody>
                  <a:tcPr marL="99044" marR="99044" marT="0" marB="0" anchor="ctr"/>
                </a:tc>
              </a:tr>
              <a:tr h="291710">
                <a:tc vMerge="1">
                  <a:txBody>
                    <a:bodyPr/>
                    <a:lstStyle/>
                    <a:p>
                      <a:endParaRPr kumimoji="1" lang="en-US" altLang="ja-JP" sz="800" dirty="0" smtClean="0"/>
                    </a:p>
                  </a:txBody>
                  <a:tcPr marL="54000" marR="54000" marT="60960" marB="60960"/>
                </a:tc>
                <a:tc vMerge="1">
                  <a:txBody>
                    <a:bodyPr/>
                    <a:lstStyle/>
                    <a:p>
                      <a:endParaRPr kumimoji="1" lang="ja-JP" altLang="en-US"/>
                    </a:p>
                  </a:txBody>
                  <a:tcPr/>
                </a:tc>
                <a:tc>
                  <a:txBody>
                    <a:bodyPr/>
                    <a:lstStyle/>
                    <a:p>
                      <a:pPr marL="0" algn="l" defTabSz="914400" rtl="0" eaLnBrk="1" latinLnBrk="0" hangingPunct="1">
                        <a:lnSpc>
                          <a:spcPct val="100000"/>
                        </a:lnSpc>
                        <a:spcBef>
                          <a:spcPts val="0"/>
                        </a:spcBef>
                        <a:spcAft>
                          <a:spcPts val="0"/>
                        </a:spcAft>
                      </a:pPr>
                      <a:r>
                        <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⑨保育者の職業倫理と配慮事項</a:t>
                      </a:r>
                    </a:p>
                  </a:txBody>
                  <a:tcPr marL="99044" marR="99044" marT="0" marB="0" anchor="ctr"/>
                </a:tc>
                <a:tc>
                  <a:txBody>
                    <a:bodyPr/>
                    <a:lstStyle/>
                    <a:p>
                      <a:pPr marL="0" algn="just" defTabSz="914400" rtl="0" eaLnBrk="1" latinLnBrk="0" hangingPunct="1">
                        <a:lnSpc>
                          <a:spcPct val="100000"/>
                        </a:lnSpc>
                        <a:spcBef>
                          <a:spcPts val="600"/>
                        </a:spcBef>
                        <a:spcAft>
                          <a:spcPts val="0"/>
                        </a:spcAft>
                      </a:pPr>
                      <a:r>
                        <a:rPr kumimoji="1" lang="ja-JP" sz="700" kern="100" dirty="0">
                          <a:solidFill>
                            <a:schemeClr val="dk1"/>
                          </a:solidFill>
                          <a:effectLst/>
                          <a:latin typeface="Century"/>
                          <a:ea typeface="メイリオ"/>
                          <a:cs typeface="Times New Roman"/>
                        </a:rPr>
                        <a:t>職業倫理、自己管理、地域等との関係、保育関係者等との関係、行政との関係、地域型保育の保育者の役割</a:t>
                      </a:r>
                    </a:p>
                  </a:txBody>
                  <a:tcPr marL="99044" marR="99044" marT="0" marB="0" anchor="ctr"/>
                </a:tc>
              </a:tr>
              <a:tr h="360000">
                <a:tc vMerge="1">
                  <a:txBody>
                    <a:bodyPr/>
                    <a:lstStyle/>
                    <a:p>
                      <a:endParaRPr kumimoji="1" lang="ja-JP" altLang="en-US" sz="1100" dirty="0"/>
                    </a:p>
                  </a:txBody>
                  <a:tcPr marL="54000" marR="54000" marT="60960" marB="60960"/>
                </a:tc>
                <a:tc vMerge="1">
                  <a:txBody>
                    <a:bodyPr/>
                    <a:lstStyle/>
                    <a:p>
                      <a:endParaRPr kumimoji="1" lang="ja-JP" altLang="en-US" sz="1100" dirty="0"/>
                    </a:p>
                  </a:txBody>
                  <a:tcPr marL="68580" marR="68580" marT="60960" marB="60960"/>
                </a:tc>
                <a:tc>
                  <a:txBody>
                    <a:bodyPr/>
                    <a:lstStyle/>
                    <a:p>
                      <a:pPr marL="0" algn="l" defTabSz="914400" rtl="0" eaLnBrk="1" latinLnBrk="0" hangingPunct="1">
                        <a:lnSpc>
                          <a:spcPct val="100000"/>
                        </a:lnSpc>
                        <a:spcBef>
                          <a:spcPts val="0"/>
                        </a:spcBef>
                        <a:spcAft>
                          <a:spcPts val="0"/>
                        </a:spcAft>
                      </a:pPr>
                      <a:r>
                        <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⑩特別に配慮を要する子どもへの</a:t>
                      </a:r>
                      <a:r>
                        <a:rPr kumimoji="1" lang="ja-JP"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対応</a:t>
                      </a:r>
                      <a:r>
                        <a:rPr kumimoji="1" lang="en-US" altLang="ja-JP"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０～２歳児</a:t>
                      </a:r>
                      <a:r>
                        <a:rPr kumimoji="1" lang="en-US" altLang="ja-JP"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marL="0" algn="just" defTabSz="914400" rtl="0" eaLnBrk="1" latinLnBrk="0" hangingPunct="1">
                        <a:lnSpc>
                          <a:spcPct val="100000"/>
                        </a:lnSpc>
                        <a:spcBef>
                          <a:spcPts val="600"/>
                        </a:spcBef>
                        <a:spcAft>
                          <a:spcPts val="0"/>
                        </a:spcAft>
                      </a:pPr>
                      <a:r>
                        <a:rPr kumimoji="1" lang="ja-JP" sz="700" kern="100" dirty="0">
                          <a:solidFill>
                            <a:schemeClr val="dk1"/>
                          </a:solidFill>
                          <a:effectLst/>
                          <a:latin typeface="Century"/>
                          <a:ea typeface="メイリオ"/>
                          <a:cs typeface="Times New Roman"/>
                        </a:rPr>
                        <a:t>気になる行動、気になる行動の子どもの特徴、対応の考え方、行動の原因と対応、保育者の役割、遊びを通して発達を促す方法</a:t>
                      </a:r>
                    </a:p>
                  </a:txBody>
                  <a:tcPr marL="99044" marR="99044" marT="0" marB="0" anchor="ctr"/>
                </a:tc>
              </a:tr>
              <a:tr h="192700">
                <a:tc vMerge="1">
                  <a:txBody>
                    <a:bodyPr/>
                    <a:lstStyle/>
                    <a:p>
                      <a:endParaRPr kumimoji="1" lang="ja-JP" altLang="en-US" sz="1100" dirty="0" smtClean="0"/>
                    </a:p>
                  </a:txBody>
                  <a:tcPr marL="54000" marR="54000" marT="60960" marB="60960"/>
                </a:tc>
                <a:tc vMerge="1">
                  <a:txBody>
                    <a:bodyPr/>
                    <a:lstStyle/>
                    <a:p>
                      <a:endParaRPr kumimoji="1" lang="ja-JP" altLang="en-US" sz="1100" dirty="0"/>
                    </a:p>
                  </a:txBody>
                  <a:tcPr marL="68580" marR="68580" marT="60960" marB="60960"/>
                </a:tc>
                <a:tc>
                  <a:txBody>
                    <a:bodyPr/>
                    <a:lstStyle/>
                    <a:p>
                      <a:pPr marL="0" algn="l" defTabSz="914400" rtl="0" eaLnBrk="1" latinLnBrk="0" hangingPunct="1">
                        <a:lnSpc>
                          <a:spcPct val="100000"/>
                        </a:lnSpc>
                        <a:spcBef>
                          <a:spcPts val="0"/>
                        </a:spcBef>
                        <a:spcAft>
                          <a:spcPts val="0"/>
                        </a:spcAft>
                      </a:pPr>
                      <a:r>
                        <a:rPr kumimoji="1" lang="ja-JP" altLang="ja-JP"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⑪グループ討議</a:t>
                      </a:r>
                      <a:r>
                        <a:rPr kumimoji="1" lang="en-US" altLang="ja-JP"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a:spcBef>
                          <a:spcPts val="600"/>
                        </a:spcBef>
                      </a:pP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討議の目的、原則、効果、進め方、演習</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tc>
              </a:tr>
              <a:tr h="192700">
                <a:tc vMerge="1">
                  <a:txBody>
                    <a:bodyPr/>
                    <a:lstStyle/>
                    <a:p>
                      <a:endParaRPr kumimoji="1" lang="ja-JP" altLang="en-US" sz="1100" dirty="0" smtClean="0"/>
                    </a:p>
                  </a:txBody>
                  <a:tcPr marL="54000" marR="54000" marT="60960" marB="60960" vert="eaVert"/>
                </a:tc>
                <a:tc vMerge="1">
                  <a:txBody>
                    <a:bodyPr/>
                    <a:lstStyle/>
                    <a:p>
                      <a:endParaRPr kumimoji="1" lang="ja-JP" altLang="en-US" sz="1100" dirty="0"/>
                    </a:p>
                  </a:txBody>
                  <a:tcPr marL="68580" marR="68580" marT="60960" marB="60960"/>
                </a:tc>
                <a:tc>
                  <a:txBody>
                    <a:bodyPr/>
                    <a:lstStyle/>
                    <a:p>
                      <a:pPr marL="0" algn="l" defTabSz="914400" rtl="0" eaLnBrk="1" latinLnBrk="0" hangingPunct="1">
                        <a:lnSpc>
                          <a:spcPct val="100000"/>
                        </a:lnSpc>
                        <a:spcBef>
                          <a:spcPts val="0"/>
                        </a:spcBef>
                        <a:spcAft>
                          <a:spcPts val="0"/>
                        </a:spcAft>
                      </a:pPr>
                      <a:r>
                        <a:rPr kumimoji="1" lang="ja-JP" altLang="ja-JP"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⑫実施自治体の制度</a:t>
                      </a:r>
                      <a:r>
                        <a:rPr kumimoji="1" lang="en-US" altLang="ja-JP"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任意</a:t>
                      </a:r>
                      <a:r>
                        <a:rPr kumimoji="1" lang="en-US" altLang="ja-JP"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a:spcBef>
                          <a:spcPts val="600"/>
                        </a:spcBef>
                      </a:pPr>
                      <a:r>
                        <a:rPr kumimoji="1" lang="ja-JP" altLang="ja-JP" sz="7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関係機関、地域資源</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tc>
              </a:tr>
              <a:tr h="296461">
                <a:tc vMerge="1">
                  <a:txBody>
                    <a:bodyPr/>
                    <a:lstStyle/>
                    <a:p>
                      <a:endParaRPr kumimoji="1" lang="ja-JP" altLang="en-US" sz="1100" dirty="0" smtClean="0"/>
                    </a:p>
                  </a:txBody>
                  <a:tcPr marL="54000" marR="54000" marT="60960" marB="60960" vert="eaVert"/>
                </a:tc>
                <a:tc rowSpan="6">
                  <a:txBody>
                    <a:bodyPr/>
                    <a:lstStyle/>
                    <a:p>
                      <a:pPr marL="0" algn="ctr" defTabSz="914400" rtl="0" eaLnBrk="1" latinLnBrk="0" hangingPunct="1">
                        <a:lnSpc>
                          <a:spcPct val="100000"/>
                        </a:lnSpc>
                      </a:pPr>
                      <a:r>
                        <a:rPr kumimoji="1" lang="en-US" altLang="ja-JP" sz="8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選択</a:t>
                      </a:r>
                      <a:r>
                        <a:rPr kumimoji="1" lang="en-US" altLang="ja-JP" sz="8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地域型保育</a:t>
                      </a:r>
                      <a:endParaRPr kumimoji="1" lang="ja-JP" altLang="en-US" sz="8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vert="eaVert" anchor="ctr"/>
                </a:tc>
                <a:tc>
                  <a:txBody>
                    <a:bodyPr/>
                    <a:lstStyle/>
                    <a:p>
                      <a:pPr marL="0" algn="l" defTabSz="914400" rtl="0" eaLnBrk="1" latinLnBrk="0" hangingPunct="1">
                        <a:lnSpc>
                          <a:spcPct val="100000"/>
                        </a:lnSpc>
                        <a:spcBef>
                          <a:spcPts val="0"/>
                        </a:spcBef>
                        <a:spcAft>
                          <a:spcPts val="0"/>
                        </a:spcAft>
                      </a:pPr>
                      <a:r>
                        <a:rPr kumimoji="1" lang="ja-JP" altLang="en-US" sz="8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⑬</a:t>
                      </a:r>
                      <a:r>
                        <a:rPr kumimoji="1" lang="ja-JP" altLang="en-US"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地域型保育の概要</a:t>
                      </a:r>
                      <a:endPar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marL="0" algn="l" defTabSz="914400" rtl="0" eaLnBrk="1" latinLnBrk="0" hangingPunct="1">
                        <a:spcBef>
                          <a:spcPts val="600"/>
                        </a:spcBef>
                      </a:pPr>
                      <a:r>
                        <a:rPr kumimoji="1" lang="ja-JP" altLang="en-US" sz="700" kern="100" dirty="0" smtClean="0">
                          <a:solidFill>
                            <a:schemeClr val="dk1"/>
                          </a:solidFill>
                          <a:effectLst/>
                          <a:latin typeface="Century"/>
                          <a:ea typeface="メイリオ"/>
                          <a:cs typeface="Times New Roman"/>
                        </a:rPr>
                        <a:t>地域型保育の事業概要、地域型保育の特徴、地域型保育のリスク</a:t>
                      </a:r>
                      <a:r>
                        <a:rPr kumimoji="1" lang="ja-JP" altLang="en-US" sz="7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を回避するための課題</a:t>
                      </a:r>
                      <a:endParaRPr kumimoji="1" lang="ja-JP" altLang="en-US"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tc>
              </a:tr>
              <a:tr h="400222">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latinLnBrk="0" hangingPunct="1">
                        <a:lnSpc>
                          <a:spcPct val="100000"/>
                        </a:lnSpc>
                        <a:spcBef>
                          <a:spcPts val="0"/>
                        </a:spcBef>
                        <a:spcAft>
                          <a:spcPts val="0"/>
                        </a:spcAft>
                      </a:pPr>
                      <a:r>
                        <a:rPr kumimoji="1" lang="ja-JP" altLang="en-US" sz="8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⑭</a:t>
                      </a:r>
                      <a:r>
                        <a:rPr kumimoji="1" lang="ja-JP" altLang="en-US"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地域型保育の保育内容</a:t>
                      </a:r>
                      <a:endPar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marL="0" algn="l" defTabSz="914400" rtl="0" eaLnBrk="1" latinLnBrk="0" hangingPunct="1">
                        <a:spcBef>
                          <a:spcPts val="600"/>
                        </a:spcBef>
                      </a:pPr>
                      <a:r>
                        <a:rPr kumimoji="1" lang="ja-JP" altLang="en-US" sz="7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地域型保育における保育内容、地域型保育の１日の流れ、異年齢保育、新しく子どもを受け入れる際の留意点、地域の社会資源の活用、保育の計画と記録、保育の体制</a:t>
                      </a:r>
                      <a:endParaRPr kumimoji="1" lang="ja-JP" altLang="en-US"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tc>
              </a:tr>
              <a:tr h="296461">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latinLnBrk="0" hangingPunct="1">
                        <a:lnSpc>
                          <a:spcPct val="100000"/>
                        </a:lnSpc>
                        <a:spcBef>
                          <a:spcPts val="0"/>
                        </a:spcBef>
                        <a:spcAft>
                          <a:spcPts val="0"/>
                        </a:spcAft>
                      </a:pPr>
                      <a:r>
                        <a:rPr kumimoji="1" lang="ja-JP" altLang="en-US" sz="8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⑮</a:t>
                      </a:r>
                      <a:r>
                        <a:rPr kumimoji="1" lang="ja-JP" altLang="en-US"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地域型保育の運営</a:t>
                      </a:r>
                      <a:endPar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marL="0" algn="l" defTabSz="914400" rtl="0" eaLnBrk="1" latinLnBrk="0" hangingPunct="1">
                        <a:spcBef>
                          <a:spcPts val="600"/>
                        </a:spcBef>
                      </a:pPr>
                      <a:r>
                        <a:rPr kumimoji="1" lang="ja-JP" altLang="en-US" sz="7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設備及び運営の基準の遵守、情報提供、受託までの流れ、地域型保育の運営上必要な記録と報告</a:t>
                      </a:r>
                      <a:endParaRPr kumimoji="1" lang="ja-JP" altLang="en-US"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tc>
              </a:tr>
              <a:tr h="400222">
                <a:tc vMerge="1">
                  <a:txBody>
                    <a:bodyPr/>
                    <a:lstStyle/>
                    <a:p>
                      <a:endParaRPr kumimoji="1" lang="ja-JP" altLang="en-US" sz="1100" dirty="0" smtClean="0"/>
                    </a:p>
                  </a:txBody>
                  <a:tcPr marL="54000" marR="54000" marT="60960" marB="60960"/>
                </a:tc>
                <a:tc vMerge="1">
                  <a:txBody>
                    <a:bodyPr/>
                    <a:lstStyle/>
                    <a:p>
                      <a:endParaRPr kumimoji="1" lang="ja-JP" altLang="en-US"/>
                    </a:p>
                  </a:txBody>
                  <a:tcPr/>
                </a:tc>
                <a:tc>
                  <a:txBody>
                    <a:bodyPr/>
                    <a:lstStyle/>
                    <a:p>
                      <a:pPr marL="0" algn="l" defTabSz="914400" rtl="0" eaLnBrk="1" latinLnBrk="0" hangingPunct="1">
                        <a:lnSpc>
                          <a:spcPct val="100000"/>
                        </a:lnSpc>
                        <a:spcBef>
                          <a:spcPts val="0"/>
                        </a:spcBef>
                        <a:spcAft>
                          <a:spcPts val="0"/>
                        </a:spcAft>
                      </a:pPr>
                      <a:r>
                        <a:rPr kumimoji="1" lang="ja-JP" altLang="en-US" sz="8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⑯</a:t>
                      </a:r>
                      <a:r>
                        <a:rPr kumimoji="1" lang="ja-JP" altLang="en-US"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地域型保育における保護者への対応</a:t>
                      </a:r>
                      <a:endPar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marL="0" algn="l" defTabSz="914400" rtl="0" eaLnBrk="1" latinLnBrk="0" hangingPunct="1">
                        <a:spcBef>
                          <a:spcPts val="600"/>
                        </a:spcBef>
                      </a:pPr>
                      <a:r>
                        <a:rPr kumimoji="1" lang="ja-JP" altLang="en-US" sz="7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保護者との関わりと対応、保護者への対応の基本、子育て支援における保護者への相談・助言の原則、保護者への対応 ～事例を通して考える～</a:t>
                      </a:r>
                      <a:endParaRPr kumimoji="1" lang="ja-JP" altLang="en-US" sz="7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tc>
              </a:tr>
              <a:tr h="192700">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latinLnBrk="0" hangingPunct="1">
                        <a:lnSpc>
                          <a:spcPct val="100000"/>
                        </a:lnSpc>
                        <a:spcBef>
                          <a:spcPts val="0"/>
                        </a:spcBef>
                        <a:spcAft>
                          <a:spcPts val="0"/>
                        </a:spcAft>
                      </a:pPr>
                      <a:r>
                        <a:rPr kumimoji="1" lang="ja-JP" altLang="en-US" sz="8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⑰</a:t>
                      </a:r>
                      <a:r>
                        <a:rPr kumimoji="1" lang="ja-JP" altLang="en-US" sz="8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見学オリエンテーション</a:t>
                      </a:r>
                      <a:endParaRPr kumimoji="1" lang="ja-JP" sz="8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a:spcBef>
                          <a:spcPts val="600"/>
                        </a:spcBef>
                      </a:pPr>
                      <a:r>
                        <a:rPr kumimoji="1" lang="ja-JP" altLang="en-US" sz="7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見学実習の目的、見学実習のポイントと配慮事項</a:t>
                      </a:r>
                      <a:endParaRPr kumimoji="1" lang="ja-JP" altLang="en-US" sz="7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tc>
              </a:tr>
              <a:tr h="296461">
                <a:tc vMerge="1">
                  <a:txBody>
                    <a:bodyPr/>
                    <a:lstStyle/>
                    <a:p>
                      <a:endParaRPr kumimoji="1" lang="ja-JP" altLang="en-US" sz="1100" dirty="0" smtClean="0"/>
                    </a:p>
                  </a:txBody>
                  <a:tcPr marL="54000" marR="54000" marT="60960" marB="60960"/>
                </a:tc>
                <a:tc vMerge="1">
                  <a:txBody>
                    <a:bodyPr/>
                    <a:lstStyle/>
                    <a:p>
                      <a:endParaRPr kumimoji="1" lang="ja-JP" altLang="en-US" sz="1100" dirty="0"/>
                    </a:p>
                  </a:txBody>
                  <a:tcPr marL="68580" marR="68580" marT="60960" marB="60960"/>
                </a:tc>
                <a:tc>
                  <a:txBody>
                    <a:bodyPr/>
                    <a:lstStyle/>
                    <a:p>
                      <a:pPr marL="0" algn="l" defTabSz="914400" rtl="0" eaLnBrk="1" latinLnBrk="0" hangingPunct="1">
                        <a:lnSpc>
                          <a:spcPct val="100000"/>
                        </a:lnSpc>
                        <a:spcBef>
                          <a:spcPts val="0"/>
                        </a:spcBef>
                        <a:spcAft>
                          <a:spcPts val="0"/>
                        </a:spcAft>
                      </a:pPr>
                      <a:r>
                        <a:rPr kumimoji="1" lang="ja-JP" altLang="en-US" sz="8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⑱</a:t>
                      </a:r>
                      <a:r>
                        <a:rPr kumimoji="1" lang="ja-JP" altLang="en-US" sz="80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見学実習２日以上</a:t>
                      </a:r>
                      <a:endParaRPr kumimoji="1" lang="ja-JP" sz="800" kern="1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marL="0" algn="l" defTabSz="914400" rtl="0" eaLnBrk="1" latinLnBrk="0" hangingPunct="1">
                        <a:spcBef>
                          <a:spcPts val="600"/>
                        </a:spcBef>
                      </a:pPr>
                      <a:r>
                        <a:rPr kumimoji="1" lang="ja-JP" altLang="en-US" sz="7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保育の１日の流れを見る、保育の記録・計画、受付等の書類や環境構成、保護者対応の実際等について学ぶ</a:t>
                      </a:r>
                      <a:endParaRPr kumimoji="1" lang="ja-JP" altLang="en-US" sz="7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tc>
              </a:tr>
              <a:tr h="247907">
                <a:tc gridSpan="4">
                  <a:txBody>
                    <a:bodyPr/>
                    <a:lstStyle/>
                    <a:p>
                      <a:pPr marL="0" algn="ctr" defTabSz="914400" rtl="0" eaLnBrk="1" latinLnBrk="0" hangingPunct="1">
                        <a:spcBef>
                          <a:spcPts val="600"/>
                        </a:spcBef>
                      </a:pPr>
                      <a:r>
                        <a:rPr kumimoji="1" lang="ja-JP" altLang="en-US" sz="1200" b="1" kern="1200"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２６科目・２９時間～３０時間＋実習２日</a:t>
                      </a:r>
                      <a:r>
                        <a:rPr kumimoji="1" lang="ja-JP" altLang="en-US" sz="1100" b="1" kern="1200"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以上</a:t>
                      </a:r>
                      <a:endParaRPr kumimoji="1" lang="ja-JP" altLang="en-US" sz="1100" b="1" kern="1200"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7988" marR="77988" marT="36000" marB="36000" anchor="ctr">
                    <a:solidFill>
                      <a:schemeClr val="accent1"/>
                    </a:solidFill>
                  </a:tcPr>
                </a:tc>
                <a:tc hMerge="1">
                  <a:txBody>
                    <a:bodyPr/>
                    <a:lstStyle/>
                    <a:p>
                      <a:pPr marL="0" algn="ctr" defTabSz="914400" rtl="0" eaLnBrk="1" latinLnBrk="0" hangingPunct="1">
                        <a:lnSpc>
                          <a:spcPct val="100000"/>
                        </a:lnSpc>
                      </a:pPr>
                      <a:endParaRPr kumimoji="1" lang="ja-JP" altLang="en-US" sz="700"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vert="eaVert" anchor="ctr"/>
                </a:tc>
                <a:tc hMerge="1">
                  <a:txBody>
                    <a:bodyPr/>
                    <a:lstStyle/>
                    <a:p>
                      <a:pPr marL="0" algn="just" defTabSz="914400" rtl="0" eaLnBrk="1" latinLnBrk="0" hangingPunct="1">
                        <a:lnSpc>
                          <a:spcPct val="100000"/>
                        </a:lnSpc>
                        <a:spcBef>
                          <a:spcPts val="600"/>
                        </a:spcBef>
                        <a:spcAft>
                          <a:spcPts val="0"/>
                        </a:spcAft>
                      </a:pPr>
                      <a:endParaRPr kumimoji="1" lang="ja-JP" sz="800" kern="100" dirty="0">
                        <a:solidFill>
                          <a:schemeClr val="dk1"/>
                        </a:solidFill>
                        <a:effectLst/>
                        <a:latin typeface="Century"/>
                        <a:ea typeface="メイリオ"/>
                        <a:cs typeface="Times New Roman"/>
                      </a:endParaRPr>
                    </a:p>
                  </a:txBody>
                  <a:tcPr marT="0" marB="0" anchor="ctr"/>
                </a:tc>
                <a:tc hMerge="1">
                  <a:txBody>
                    <a:bodyPr/>
                    <a:lstStyle/>
                    <a:p>
                      <a:pPr marL="0" algn="l" defTabSz="914400" rtl="0" eaLnBrk="1" latinLnBrk="0" hangingPunct="1">
                        <a:spcBef>
                          <a:spcPts val="600"/>
                        </a:spcBef>
                      </a:pPr>
                      <a:endParaRPr kumimoji="1" lang="ja-JP" altLang="en-US" sz="700"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994406184"/>
              </p:ext>
            </p:extLst>
          </p:nvPr>
        </p:nvGraphicFramePr>
        <p:xfrm>
          <a:off x="5420189" y="475902"/>
          <a:ext cx="4331567" cy="5826763"/>
        </p:xfrm>
        <a:graphic>
          <a:graphicData uri="http://schemas.openxmlformats.org/drawingml/2006/table">
            <a:tbl>
              <a:tblPr firstRow="1" bandRow="1">
                <a:tableStyleId>{5C22544A-7EE6-4342-B048-85BDC9FD1C3A}</a:tableStyleId>
              </a:tblPr>
              <a:tblGrid>
                <a:gridCol w="415544"/>
                <a:gridCol w="1641951"/>
                <a:gridCol w="2274072"/>
              </a:tblGrid>
              <a:tr h="288805">
                <a:tc gridSpan="3">
                  <a:txBody>
                    <a:bodyPr/>
                    <a:lstStyle/>
                    <a:p>
                      <a:pPr algn="ct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保育支援員研修プログラム（案）</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solidFill>
                      <a:srgbClr val="4F81BD"/>
                    </a:solidFill>
                  </a:tcPr>
                </a:tc>
                <a:tc hMerge="1">
                  <a:txBody>
                    <a:bodyPr/>
                    <a:lstStyle/>
                    <a:p>
                      <a:pPr algn="ctr"/>
                      <a:endParaRPr kumimoji="1" lang="ja-JP" altLang="en-US" sz="900" b="1" dirty="0"/>
                    </a:p>
                  </a:txBody>
                  <a:tcPr/>
                </a:tc>
                <a:tc hMerge="1">
                  <a:txBody>
                    <a:bodyPr/>
                    <a:lstStyle/>
                    <a:p>
                      <a:pPr algn="ctr"/>
                      <a:endParaRPr kumimoji="1" lang="ja-JP" altLang="en-US" sz="900" dirty="0"/>
                    </a:p>
                  </a:txBody>
                  <a:tcPr/>
                </a:tc>
              </a:tr>
              <a:tr h="188589">
                <a:tc>
                  <a:txBody>
                    <a:bodyPr/>
                    <a:lstStyle/>
                    <a:p>
                      <a:pPr algn="ctr"/>
                      <a:endParaRPr kumimoji="1" lang="ja-JP" altLang="en-US" sz="1000" b="1" dirty="0"/>
                    </a:p>
                  </a:txBody>
                  <a:tcPr marL="99044" marR="99044"/>
                </a:tc>
                <a:tc>
                  <a:txBody>
                    <a:bodyPr/>
                    <a:lstStyle/>
                    <a:p>
                      <a:pPr algn="ctr"/>
                      <a:r>
                        <a:rPr kumimoji="1" lang="ja-JP" altLang="en-US" sz="900" b="0" dirty="0" smtClean="0"/>
                        <a:t>科目</a:t>
                      </a:r>
                      <a:endParaRPr kumimoji="1" lang="ja-JP" altLang="en-US" sz="900" b="0" dirty="0"/>
                    </a:p>
                  </a:txBody>
                  <a:tcPr marL="99044" marR="99044"/>
                </a:tc>
                <a:tc>
                  <a:txBody>
                    <a:bodyPr/>
                    <a:lstStyle/>
                    <a:p>
                      <a:pPr algn="ctr"/>
                      <a:r>
                        <a:rPr kumimoji="1" lang="ja-JP" altLang="en-US" sz="900" dirty="0" smtClean="0"/>
                        <a:t>内容</a:t>
                      </a:r>
                      <a:endParaRPr kumimoji="1" lang="ja-JP" altLang="en-US" sz="900" dirty="0"/>
                    </a:p>
                  </a:txBody>
                  <a:tcPr marL="99044" marR="99044"/>
                </a:tc>
              </a:tr>
              <a:tr h="376797">
                <a:tc>
                  <a:txBody>
                    <a:bodyPr/>
                    <a:lstStyle/>
                    <a:p>
                      <a:pPr marL="0" algn="ctr" defTabSz="914400" rtl="0" eaLnBrk="1" latinLnBrk="0" hangingPunct="1">
                        <a:lnSpc>
                          <a:spcPct val="100000"/>
                        </a:lnSpc>
                        <a:spcAft>
                          <a:spcPts val="0"/>
                        </a:spcAft>
                      </a:pPr>
                      <a:r>
                        <a:rPr kumimoji="1" lang="ja-JP" altLang="en-US"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accent1">
                        <a:lumMod val="20000"/>
                        <a:lumOff val="80000"/>
                      </a:schemeClr>
                    </a:solidFill>
                  </a:tcPr>
                </a:tc>
                <a:tc>
                  <a:txBody>
                    <a:bodyPr/>
                    <a:lstStyle/>
                    <a:p>
                      <a:pPr marL="0" algn="l" defTabSz="914400" rtl="0" eaLnBrk="1" latinLnBrk="0" hangingPunct="1">
                        <a:lnSpc>
                          <a:spcPct val="100000"/>
                        </a:lnSpc>
                        <a:spcAft>
                          <a:spcPts val="0"/>
                        </a:spcAft>
                      </a:pPr>
                      <a:r>
                        <a:rPr kumimoji="1" lang="ja-JP" altLang="en-US" sz="800" b="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保育支援員概論</a:t>
                      </a:r>
                      <a:endParaRPr kumimoji="1" lang="en-US" altLang="ja-JP" sz="800" b="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accent1">
                        <a:lumMod val="20000"/>
                        <a:lumOff val="80000"/>
                      </a:schemeClr>
                    </a:solidFill>
                  </a:tcPr>
                </a:tc>
                <a:tc>
                  <a:txBody>
                    <a:bodyPr/>
                    <a:lstStyle/>
                    <a:p>
                      <a:pPr algn="just">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・保育を取り巻く課題や社会制度</a:t>
                      </a:r>
                      <a:endParaRPr kumimoji="1" lang="en-US" alt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・保育支援員に期待されるもの、チーム保育</a:t>
                      </a:r>
                      <a:endParaRPr kumimoji="1" lang="en-US" alt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・個人情報保護</a:t>
                      </a:r>
                      <a:endPar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accent1">
                        <a:lumMod val="20000"/>
                        <a:lumOff val="80000"/>
                      </a:schemeClr>
                    </a:solidFill>
                  </a:tcPr>
                </a:tc>
              </a:tr>
              <a:tr h="432048">
                <a:tc>
                  <a:txBody>
                    <a:bodyPr/>
                    <a:lstStyle/>
                    <a:p>
                      <a:pPr marL="0" algn="ctr" defTabSz="914400" rtl="0" eaLnBrk="1" latinLnBrk="0" hangingPunct="1">
                        <a:lnSpc>
                          <a:spcPct val="100000"/>
                        </a:lnSpc>
                        <a:spcAft>
                          <a:spcPts val="0"/>
                        </a:spcAft>
                      </a:pPr>
                      <a:r>
                        <a:rPr kumimoji="1" lang="ja-JP" altLang="en-US"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２</a:t>
                      </a:r>
                      <a:endParaRPr kumimoji="1" lang="en-US" altLang="ja-JP"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bg1">
                        <a:lumMod val="85000"/>
                      </a:schemeClr>
                    </a:solidFill>
                  </a:tcPr>
                </a:tc>
                <a:tc>
                  <a:txBody>
                    <a:bodyPr/>
                    <a:lstStyle/>
                    <a:p>
                      <a:pPr marL="0" algn="l" defTabSz="914400" rtl="0" eaLnBrk="1" latinLnBrk="0" hangingPunct="1">
                        <a:lnSpc>
                          <a:spcPct val="100000"/>
                        </a:lnSpc>
                        <a:spcAft>
                          <a:spcPts val="0"/>
                        </a:spcAft>
                      </a:pPr>
                      <a:r>
                        <a:rPr kumimoji="1" lang="ja-JP" altLang="en-US" sz="800" b="0" u="none"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保育所保育指針及び幼保連携型認定こども園教育・保育要領の基本について</a:t>
                      </a:r>
                      <a:endParaRPr kumimoji="1" lang="en-US" altLang="ja-JP" sz="800" b="0" u="none"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bg1">
                        <a:lumMod val="85000"/>
                      </a:schemeClr>
                    </a:solidFill>
                  </a:tcPr>
                </a:tc>
                <a:tc>
                  <a:txBody>
                    <a:bodyPr/>
                    <a:lstStyle/>
                    <a:p>
                      <a:pPr algn="just">
                        <a:lnSpc>
                          <a:spcPct val="100000"/>
                        </a:lnSpc>
                        <a:spcAft>
                          <a:spcPts val="0"/>
                        </a:spcAft>
                      </a:pPr>
                      <a:r>
                        <a:rPr kumimoji="1" lang="ja-JP" altLang="en-US" sz="7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・保育所保育指針における保育の基本</a:t>
                      </a:r>
                    </a:p>
                    <a:p>
                      <a:pPr algn="just">
                        <a:lnSpc>
                          <a:spcPct val="100000"/>
                        </a:lnSpc>
                        <a:spcAft>
                          <a:spcPts val="0"/>
                        </a:spcAft>
                      </a:pPr>
                      <a:r>
                        <a:rPr kumimoji="1" lang="ja-JP" altLang="en-US" sz="7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・保育所保育指針に示される保育の原理</a:t>
                      </a:r>
                    </a:p>
                    <a:p>
                      <a:pPr algn="just">
                        <a:lnSpc>
                          <a:spcPct val="100000"/>
                        </a:lnSpc>
                        <a:spcAft>
                          <a:spcPts val="0"/>
                        </a:spcAft>
                      </a:pPr>
                      <a:r>
                        <a:rPr kumimoji="1" lang="ja-JP" altLang="en-US" sz="7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・幼保連携型認定こども園教育・保育要領における教育・保育の基本</a:t>
                      </a:r>
                      <a:endParaRPr kumimoji="1" lang="ja-JP" sz="700" u="none"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bg1">
                        <a:lumMod val="85000"/>
                      </a:schemeClr>
                    </a:solidFill>
                  </a:tcPr>
                </a:tc>
              </a:tr>
              <a:tr h="216024">
                <a:tc>
                  <a:txBody>
                    <a:bodyPr/>
                    <a:lstStyle/>
                    <a:p>
                      <a:pPr marL="0" algn="ctr" defTabSz="914400" rtl="0" eaLnBrk="1" latinLnBrk="0" hangingPunct="1">
                        <a:lnSpc>
                          <a:spcPct val="100000"/>
                        </a:lnSpc>
                        <a:spcAft>
                          <a:spcPts val="0"/>
                        </a:spcAft>
                      </a:pPr>
                      <a:r>
                        <a:rPr kumimoji="1" lang="ja-JP" altLang="en-US"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３</a:t>
                      </a:r>
                      <a:endParaRPr kumimoji="1" lang="en-US" altLang="ja-JP"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accent1">
                        <a:lumMod val="20000"/>
                        <a:lumOff val="80000"/>
                      </a:schemeClr>
                    </a:solidFill>
                  </a:tcPr>
                </a:tc>
                <a:tc>
                  <a:txBody>
                    <a:bodyPr/>
                    <a:lstStyle/>
                    <a:p>
                      <a:pPr marL="0" algn="l" defTabSz="914400" rtl="0" eaLnBrk="1" latinLnBrk="0" hangingPunct="1">
                        <a:lnSpc>
                          <a:spcPct val="100000"/>
                        </a:lnSpc>
                        <a:spcAft>
                          <a:spcPts val="0"/>
                        </a:spcAft>
                      </a:pPr>
                      <a:r>
                        <a:rPr kumimoji="1" lang="ja-JP" altLang="en-US" sz="800" b="0" u="none"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保育のねらい及び内容</a:t>
                      </a:r>
                      <a:endParaRPr kumimoji="1" lang="en-US" altLang="ja-JP" sz="800" b="0" u="none"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accent1">
                        <a:lumMod val="20000"/>
                        <a:lumOff val="80000"/>
                      </a:schemeClr>
                    </a:solidFill>
                  </a:tcPr>
                </a:tc>
                <a:tc>
                  <a:txBody>
                    <a:bodyPr/>
                    <a:lstStyle/>
                    <a:p>
                      <a:pPr algn="just">
                        <a:lnSpc>
                          <a:spcPct val="100000"/>
                        </a:lnSpc>
                        <a:spcAft>
                          <a:spcPts val="0"/>
                        </a:spcAft>
                      </a:pPr>
                      <a:r>
                        <a:rPr kumimoji="1" lang="ja-JP" altLang="en-US" sz="7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養護・教育に関わるねらい、留意事項</a:t>
                      </a:r>
                      <a:endParaRPr kumimoji="1" lang="ja-JP" sz="700" u="none"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accent1">
                        <a:lumMod val="20000"/>
                        <a:lumOff val="80000"/>
                      </a:schemeClr>
                    </a:solidFill>
                  </a:tcPr>
                </a:tc>
              </a:tr>
              <a:tr h="360040">
                <a:tc>
                  <a:txBody>
                    <a:bodyPr/>
                    <a:lstStyle/>
                    <a:p>
                      <a:pPr marL="0" algn="ctr" defTabSz="914400" rtl="0" eaLnBrk="1" latinLnBrk="0" hangingPunct="1">
                        <a:lnSpc>
                          <a:spcPct val="100000"/>
                        </a:lnSpc>
                        <a:spcAft>
                          <a:spcPts val="0"/>
                        </a:spcAft>
                      </a:pPr>
                      <a:r>
                        <a:rPr kumimoji="1" lang="ja-JP" altLang="en-US"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bg1">
                        <a:lumMod val="85000"/>
                      </a:schemeClr>
                    </a:solidFill>
                  </a:tcPr>
                </a:tc>
                <a:tc>
                  <a:txBody>
                    <a:bodyPr/>
                    <a:lstStyle/>
                    <a:p>
                      <a:pPr marL="0" algn="l" defTabSz="914400" rtl="0" eaLnBrk="1" latinLnBrk="0" hangingPunct="1">
                        <a:lnSpc>
                          <a:spcPct val="100000"/>
                        </a:lnSpc>
                        <a:spcAft>
                          <a:spcPts val="0"/>
                        </a:spcAft>
                      </a:pP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a:t>
                      </a:r>
                      <a:r>
                        <a:rPr kumimoji="1" lang="ja-JP" sz="8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乳幼児</a:t>
                      </a:r>
                      <a:r>
                        <a:rPr kumimoji="1" lang="ja-JP" sz="8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の生活と遊び</a:t>
                      </a:r>
                    </a:p>
                  </a:txBody>
                  <a:tcPr marL="74283" marR="74283" marT="0" marB="0" anchor="ctr">
                    <a:solidFill>
                      <a:schemeClr val="bg1">
                        <a:lumMod val="85000"/>
                      </a:schemeClr>
                    </a:solidFill>
                  </a:tcPr>
                </a:tc>
                <a:tc>
                  <a:txBody>
                    <a:bodyPr/>
                    <a:lstStyle/>
                    <a:p>
                      <a:pPr marL="0" algn="just" defTabSz="914400" rtl="0" eaLnBrk="1" latinLnBrk="0" hangingPunct="1">
                        <a:lnSpc>
                          <a:spcPct val="100000"/>
                        </a:lnSpc>
                        <a:spcAft>
                          <a:spcPts val="0"/>
                        </a:spcAft>
                      </a:pP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乳幼児</a:t>
                      </a: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の生活と遊び～保育実技</a:t>
                      </a:r>
                    </a:p>
                    <a:p>
                      <a:pPr marL="0" algn="just" defTabSz="914400" rtl="0" eaLnBrk="1" latinLnBrk="0" hangingPunct="1">
                        <a:lnSpc>
                          <a:spcPct val="100000"/>
                        </a:lnSpc>
                        <a:spcAft>
                          <a:spcPts val="0"/>
                        </a:spcAft>
                      </a:pP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・発達・成長過程に応じた、子どもへの</a:t>
                      </a: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関わり方</a:t>
                      </a:r>
                      <a:endParaRPr kumimoji="1" lang="en-US" alt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algn="just" defTabSz="914400" rtl="0" eaLnBrk="1" latinLnBrk="0" hangingPunct="1">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遊び方</a:t>
                      </a: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の支援、声かけ等</a:t>
                      </a:r>
                      <a:r>
                        <a:rPr kumimoji="1" lang="en-US"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solidFill>
                      <a:schemeClr val="bg1">
                        <a:lumMod val="85000"/>
                      </a:schemeClr>
                    </a:solidFill>
                  </a:tcPr>
                </a:tc>
              </a:tr>
              <a:tr h="371511">
                <a:tc>
                  <a:txBody>
                    <a:bodyPr/>
                    <a:lstStyle/>
                    <a:p>
                      <a:pPr algn="ctr">
                        <a:lnSpc>
                          <a:spcPct val="100000"/>
                        </a:lnSpc>
                        <a:spcAft>
                          <a:spcPts val="0"/>
                        </a:spcAft>
                      </a:pPr>
                      <a:r>
                        <a:rPr lang="ja-JP" altLang="en-US" sz="800" b="0" kern="100" dirty="0" smtClean="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rPr>
                        <a:t>５</a:t>
                      </a:r>
                      <a:endParaRPr lang="ja-JP" sz="800" b="0" kern="100" dirty="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Aft>
                          <a:spcPts val="0"/>
                        </a:spcAft>
                      </a:pPr>
                      <a:r>
                        <a:rPr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②</a:t>
                      </a:r>
                      <a:r>
                        <a:rPr lang="ja-JP"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乳幼児</a:t>
                      </a:r>
                      <a:r>
                        <a:rPr lang="ja-JP" sz="8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の発達と心理</a:t>
                      </a:r>
                    </a:p>
                  </a:txBody>
                  <a:tcPr marL="74283" marR="74283" marT="0" marB="0" anchor="ctr"/>
                </a:tc>
                <a:tc>
                  <a:txBody>
                    <a:bodyPr/>
                    <a:lstStyle/>
                    <a:p>
                      <a:pPr marL="0" algn="just" defTabSz="914400" rtl="0" eaLnBrk="1" latinLnBrk="0" hangingPunct="1">
                        <a:lnSpc>
                          <a:spcPct val="100000"/>
                        </a:lnSpc>
                        <a:spcAft>
                          <a:spcPts val="0"/>
                        </a:spcAft>
                      </a:pP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乳幼児</a:t>
                      </a: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の発達と心理</a:t>
                      </a:r>
                    </a:p>
                    <a:p>
                      <a:pPr marL="0" algn="just" defTabSz="914400" rtl="0" eaLnBrk="1" latinLnBrk="0" hangingPunct="1">
                        <a:lnSpc>
                          <a:spcPct val="100000"/>
                        </a:lnSpc>
                        <a:spcAft>
                          <a:spcPts val="0"/>
                        </a:spcAft>
                      </a:pP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・乳幼児への具体的な関わり方</a:t>
                      </a:r>
                    </a:p>
                    <a:p>
                      <a:pPr marL="0" algn="just" defTabSz="914400" rtl="0" eaLnBrk="1" latinLnBrk="0" hangingPunct="1">
                        <a:lnSpc>
                          <a:spcPct val="100000"/>
                        </a:lnSpc>
                        <a:spcAft>
                          <a:spcPts val="0"/>
                        </a:spcAft>
                      </a:pP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・発達段階に応じた関わり方、コミュニケーション</a:t>
                      </a:r>
                    </a:p>
                  </a:txBody>
                  <a:tcPr marL="99044" marR="99044" marT="0" marB="0" anchor="ctr"/>
                </a:tc>
              </a:tr>
              <a:tr h="308755">
                <a:tc>
                  <a:txBody>
                    <a:bodyPr/>
                    <a:lstStyle/>
                    <a:p>
                      <a:pPr algn="ctr">
                        <a:lnSpc>
                          <a:spcPct val="100000"/>
                        </a:lnSpc>
                        <a:spcAft>
                          <a:spcPts val="0"/>
                        </a:spcAft>
                      </a:pPr>
                      <a:r>
                        <a:rPr lang="ja-JP" altLang="en-US" sz="800" b="0" kern="100" dirty="0" smtClean="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rPr>
                        <a:t>６</a:t>
                      </a:r>
                      <a:endParaRPr lang="ja-JP" sz="800" b="0" kern="100" dirty="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Aft>
                          <a:spcPts val="0"/>
                        </a:spcAft>
                      </a:pPr>
                      <a:r>
                        <a:rPr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③</a:t>
                      </a:r>
                      <a:r>
                        <a:rPr lang="ja-JP"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乳幼児</a:t>
                      </a:r>
                      <a:r>
                        <a:rPr lang="ja-JP" sz="8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の食事と栄養</a:t>
                      </a:r>
                    </a:p>
                  </a:txBody>
                  <a:tcPr marL="74283" marR="74283" marT="0" marB="0" anchor="ctr"/>
                </a:tc>
                <a:tc>
                  <a:txBody>
                    <a:bodyPr/>
                    <a:lstStyle/>
                    <a:p>
                      <a:pPr marL="0" algn="just" defTabSz="914400" rtl="0" eaLnBrk="1" latinLnBrk="0" hangingPunct="1">
                        <a:lnSpc>
                          <a:spcPct val="100000"/>
                        </a:lnSpc>
                        <a:spcAft>
                          <a:spcPts val="0"/>
                        </a:spcAft>
                      </a:pP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乳幼児</a:t>
                      </a: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の食事指導</a:t>
                      </a:r>
                    </a:p>
                    <a:p>
                      <a:pPr marL="0" algn="just" defTabSz="914400" rtl="0" eaLnBrk="1" latinLnBrk="0" hangingPunct="1">
                        <a:lnSpc>
                          <a:spcPct val="100000"/>
                        </a:lnSpc>
                        <a:spcAft>
                          <a:spcPts val="0"/>
                        </a:spcAft>
                      </a:pP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・発達に応じた、食事</a:t>
                      </a: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指導</a:t>
                      </a:r>
                      <a:endPar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r>
              <a:tr h="160020">
                <a:tc>
                  <a:txBody>
                    <a:bodyPr/>
                    <a:lstStyle/>
                    <a:p>
                      <a:pPr marL="0" algn="ctr" defTabSz="914400" rtl="0" eaLnBrk="1" latinLnBrk="0" hangingPunct="1">
                        <a:lnSpc>
                          <a:spcPct val="100000"/>
                        </a:lnSpc>
                        <a:spcAft>
                          <a:spcPts val="0"/>
                        </a:spcAft>
                      </a:pPr>
                      <a:r>
                        <a:rPr kumimoji="1" lang="ja-JP" altLang="en-US"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sz="800" b="0" kern="1200" dirty="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b">
                    <a:solidFill>
                      <a:schemeClr val="bg1">
                        <a:lumMod val="95000"/>
                      </a:schemeClr>
                    </a:solidFill>
                  </a:tcPr>
                </a:tc>
                <a:tc>
                  <a:txBody>
                    <a:bodyPr/>
                    <a:lstStyle/>
                    <a:p>
                      <a:pPr algn="just">
                        <a:lnSpc>
                          <a:spcPct val="100000"/>
                        </a:lnSpc>
                        <a:spcAft>
                          <a:spcPts val="0"/>
                        </a:spcAft>
                      </a:pPr>
                      <a:r>
                        <a:rPr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アレルギー対応</a:t>
                      </a:r>
                      <a:endParaRPr lang="ja-JP" sz="8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b"/>
                </a:tc>
                <a:tc>
                  <a:txBody>
                    <a:bodyPr/>
                    <a:lstStyle/>
                    <a:p>
                      <a:pPr marL="0" algn="just" defTabSz="914400" rtl="0" eaLnBrk="1" latinLnBrk="0" hangingPunct="1">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アレルギーの予防、対処法、エピペンの使い方</a:t>
                      </a:r>
                      <a:endPar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r>
              <a:tr h="311842">
                <a:tc>
                  <a:txBody>
                    <a:bodyPr/>
                    <a:lstStyle/>
                    <a:p>
                      <a:pPr marL="0" algn="ctr" defTabSz="914400" rtl="0" eaLnBrk="1" latinLnBrk="0" hangingPunct="1">
                        <a:lnSpc>
                          <a:spcPct val="100000"/>
                        </a:lnSpc>
                        <a:spcAft>
                          <a:spcPts val="0"/>
                        </a:spcAft>
                      </a:pPr>
                      <a:r>
                        <a:rPr kumimoji="1" lang="en-US" altLang="ja-JP" sz="800" b="0" kern="100" dirty="0" smtClean="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rPr>
                        <a:t>8</a:t>
                      </a:r>
                    </a:p>
                  </a:txBody>
                  <a:tcPr marL="99044" marR="99044" marT="0" marB="0" anchor="ctr"/>
                </a:tc>
                <a:tc>
                  <a:txBody>
                    <a:bodyPr/>
                    <a:lstStyle/>
                    <a:p>
                      <a:pPr marL="0" algn="l" defTabSz="914400" rtl="0" eaLnBrk="1" latinLnBrk="0" hangingPunct="1">
                        <a:lnSpc>
                          <a:spcPct val="100000"/>
                        </a:lnSpc>
                        <a:spcAft>
                          <a:spcPts val="0"/>
                        </a:spcAft>
                      </a:pPr>
                      <a:r>
                        <a:rPr kumimoji="1" lang="ja-JP" sz="8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⑩特別に配慮を要する子どもへの</a:t>
                      </a:r>
                      <a:r>
                        <a:rPr kumimoji="1" lang="ja-JP"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対応</a:t>
                      </a:r>
                      <a:endParaRPr kumimoji="1" lang="en-US" altLang="ja-JP" sz="800" strike="sngStrik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marL="0" algn="just" defTabSz="914400" rtl="0" eaLnBrk="1" latinLnBrk="0" hangingPunct="1">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発達障害等への理解</a:t>
                      </a:r>
                    </a:p>
                    <a:p>
                      <a:pPr marL="0" algn="just" defTabSz="914400" rtl="0" eaLnBrk="1" latinLnBrk="0" hangingPunct="1">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・発達障害の対応　・個別指導計画の作成</a:t>
                      </a:r>
                      <a:endParaRPr kumimoji="1" lang="ja-JP" altLang="en-US"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r>
              <a:tr h="365289">
                <a:tc>
                  <a:txBody>
                    <a:bodyPr/>
                    <a:lstStyle/>
                    <a:p>
                      <a:pPr algn="ctr">
                        <a:lnSpc>
                          <a:spcPct val="100000"/>
                        </a:lnSpc>
                        <a:spcAft>
                          <a:spcPts val="0"/>
                        </a:spcAft>
                      </a:pPr>
                      <a:r>
                        <a:rPr lang="ja-JP" altLang="en-US" sz="800" b="0" kern="100" dirty="0" smtClean="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rPr>
                        <a:t>９</a:t>
                      </a:r>
                      <a:endParaRPr lang="ja-JP" sz="800" b="0" kern="100" dirty="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Aft>
                          <a:spcPts val="0"/>
                        </a:spcAft>
                      </a:pPr>
                      <a:r>
                        <a:rPr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④</a:t>
                      </a:r>
                      <a:r>
                        <a:rPr lang="ja-JP"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小児</a:t>
                      </a:r>
                      <a:r>
                        <a:rPr lang="ja-JP" sz="8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保健Ⅰ</a:t>
                      </a:r>
                    </a:p>
                  </a:txBody>
                  <a:tcPr marL="74283" marR="74283" marT="0" marB="0" anchor="ctr"/>
                </a:tc>
                <a:tc>
                  <a:txBody>
                    <a:bodyPr/>
                    <a:lstStyle/>
                    <a:p>
                      <a:pPr marL="0" algn="just" defTabSz="914400" rtl="0" eaLnBrk="1" latinLnBrk="0" hangingPunct="1">
                        <a:lnSpc>
                          <a:spcPct val="100000"/>
                        </a:lnSpc>
                        <a:spcAft>
                          <a:spcPts val="0"/>
                        </a:spcAft>
                      </a:pP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感染</a:t>
                      </a: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予防の実際</a:t>
                      </a:r>
                    </a:p>
                    <a:p>
                      <a:pPr marL="0" algn="just" defTabSz="914400" rtl="0" eaLnBrk="1" latinLnBrk="0" hangingPunct="1">
                        <a:lnSpc>
                          <a:spcPct val="100000"/>
                        </a:lnSpc>
                        <a:spcAft>
                          <a:spcPts val="0"/>
                        </a:spcAft>
                      </a:pP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・日常保育での</a:t>
                      </a: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チェックポイント</a:t>
                      </a:r>
                    </a:p>
                    <a:p>
                      <a:pPr marL="0" algn="just" defTabSz="914400" rtl="0" eaLnBrk="1" latinLnBrk="0" hangingPunct="1">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手洗い、掃除等</a:t>
                      </a:r>
                      <a:r>
                        <a:rPr kumimoji="1" 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r>
              <a:tr h="282783">
                <a:tc>
                  <a:txBody>
                    <a:bodyPr/>
                    <a:lstStyle/>
                    <a:p>
                      <a:pPr algn="ctr">
                        <a:lnSpc>
                          <a:spcPct val="100000"/>
                        </a:lnSpc>
                        <a:spcAft>
                          <a:spcPts val="0"/>
                        </a:spcAft>
                      </a:pPr>
                      <a:r>
                        <a:rPr lang="en-US" altLang="ja-JP" sz="800" b="0" kern="100" dirty="0" smtClean="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rPr>
                        <a:t>10</a:t>
                      </a:r>
                      <a:endParaRPr lang="ja-JP" sz="800" b="0" kern="100" dirty="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Aft>
                          <a:spcPts val="0"/>
                        </a:spcAft>
                      </a:pPr>
                      <a:r>
                        <a:rPr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⑤</a:t>
                      </a:r>
                      <a:r>
                        <a:rPr lang="ja-JP"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小児</a:t>
                      </a:r>
                      <a:r>
                        <a:rPr lang="ja-JP" sz="8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保健Ⅱ</a:t>
                      </a:r>
                    </a:p>
                  </a:txBody>
                  <a:tcPr marL="74283" marR="74283" marT="0" marB="0" anchor="ctr"/>
                </a:tc>
                <a:tc>
                  <a:txBody>
                    <a:bodyPr/>
                    <a:lstStyle/>
                    <a:p>
                      <a:pPr marL="0" algn="just" defTabSz="914400" rtl="0" eaLnBrk="1" latinLnBrk="0" hangingPunct="1">
                        <a:lnSpc>
                          <a:spcPct val="100000"/>
                        </a:lnSpc>
                        <a:spcAft>
                          <a:spcPts val="0"/>
                        </a:spcAft>
                      </a:pP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保育</a:t>
                      </a: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事故を防ぐ</a:t>
                      </a:r>
                    </a:p>
                    <a:p>
                      <a:pPr marL="0" algn="just" defTabSz="914400" rtl="0" eaLnBrk="1" latinLnBrk="0" hangingPunct="1">
                        <a:lnSpc>
                          <a:spcPct val="100000"/>
                        </a:lnSpc>
                        <a:spcAft>
                          <a:spcPts val="0"/>
                        </a:spcAft>
                      </a:pP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午睡中の</a:t>
                      </a: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事故例</a:t>
                      </a:r>
                      <a:r>
                        <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、対処</a:t>
                      </a:r>
                      <a:r>
                        <a:rPr kumimoji="1"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方法</a:t>
                      </a:r>
                      <a:r>
                        <a:rPr lang="en-US" sz="700" b="1"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r>
              <a:tr h="371480">
                <a:tc>
                  <a:txBody>
                    <a:bodyPr/>
                    <a:lstStyle/>
                    <a:p>
                      <a:pPr algn="ctr">
                        <a:lnSpc>
                          <a:spcPct val="100000"/>
                        </a:lnSpc>
                        <a:spcAft>
                          <a:spcPts val="0"/>
                        </a:spcAft>
                      </a:pPr>
                      <a:r>
                        <a:rPr lang="en-US" altLang="ja-JP" sz="800" b="0" kern="100" dirty="0" smtClean="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rPr>
                        <a:t>11</a:t>
                      </a:r>
                      <a:endParaRPr lang="ja-JP" sz="800" b="0" kern="100" dirty="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Aft>
                          <a:spcPts val="0"/>
                        </a:spcAft>
                      </a:pPr>
                      <a:r>
                        <a:rPr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⑥</a:t>
                      </a:r>
                      <a:r>
                        <a:rPr lang="ja-JP"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心肺蘇生法</a:t>
                      </a:r>
                      <a:endParaRPr lang="en-US" altLang="ja-JP"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00000"/>
                        </a:lnSpc>
                        <a:spcAft>
                          <a:spcPts val="0"/>
                        </a:spcAft>
                      </a:pPr>
                      <a:r>
                        <a:rPr lang="en-US" altLang="ja-JP" sz="750" b="0" kern="100" spc="-100"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50" b="0" kern="100" spc="-100"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子育て支援員研修修了者は免除</a:t>
                      </a:r>
                      <a:r>
                        <a:rPr lang="en-US" altLang="ja-JP" sz="750" b="0" kern="100" spc="-100"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750" b="0" kern="100" spc="-100"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Aft>
                          <a:spcPts val="0"/>
                        </a:spcAft>
                      </a:pPr>
                      <a:r>
                        <a:rPr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心肺蘇生法、</a:t>
                      </a:r>
                      <a:r>
                        <a:rPr 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AED</a:t>
                      </a:r>
                      <a:r>
                        <a:rPr lang="ja-JP" altLang="en-US" sz="700" kern="100"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異物</a:t>
                      </a:r>
                      <a:r>
                        <a:rPr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除去</a:t>
                      </a:r>
                      <a:r>
                        <a:rPr 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方法</a:t>
                      </a:r>
                      <a:endParaRPr lang="en-US" alt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00000"/>
                        </a:lnSpc>
                        <a:spcAft>
                          <a:spcPts val="0"/>
                        </a:spcAft>
                      </a:pPr>
                      <a:endParaRPr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r>
              <a:tr h="288032">
                <a:tc>
                  <a:txBody>
                    <a:bodyPr/>
                    <a:lstStyle/>
                    <a:p>
                      <a:pPr marL="0" algn="ctr" defTabSz="914400" rtl="0" eaLnBrk="1" latinLnBrk="0" hangingPunct="1">
                        <a:lnSpc>
                          <a:spcPct val="100000"/>
                        </a:lnSpc>
                        <a:spcAft>
                          <a:spcPts val="0"/>
                        </a:spcAft>
                      </a:pPr>
                      <a:r>
                        <a:rPr kumimoji="1" lang="en-US" altLang="ja-JP" sz="800" b="0" kern="100" dirty="0" smtClean="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sz="800" b="0" kern="100" dirty="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marL="0" algn="l" defTabSz="914400" rtl="0" eaLnBrk="1" latinLnBrk="0" hangingPunct="1">
                        <a:lnSpc>
                          <a:spcPct val="100000"/>
                        </a:lnSpc>
                        <a:spcAft>
                          <a:spcPts val="0"/>
                        </a:spcAft>
                      </a:pPr>
                      <a:r>
                        <a:rPr kumimoji="1"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⑧</a:t>
                      </a:r>
                      <a:r>
                        <a:rPr kumimoji="1" lang="ja-JP"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安全</a:t>
                      </a:r>
                      <a:r>
                        <a:rPr kumimoji="1" lang="ja-JP" sz="8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の確保と</a:t>
                      </a:r>
                      <a:r>
                        <a:rPr kumimoji="1" lang="ja-JP"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リスクマネジメント</a:t>
                      </a:r>
                      <a:r>
                        <a:rPr kumimoji="1"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（保育上の留意点）</a:t>
                      </a:r>
                      <a:endParaRPr kumimoji="1" lang="ja-JP" sz="8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b"/>
                </a:tc>
                <a:tc>
                  <a:txBody>
                    <a:bodyPr/>
                    <a:lstStyle/>
                    <a:p>
                      <a:pPr marL="0" algn="just" defTabSz="914400" rtl="0" eaLnBrk="1" latinLnBrk="0" hangingPunct="1">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身近な安全管理対策</a:t>
                      </a:r>
                    </a:p>
                    <a:p>
                      <a:pPr marL="0" algn="just" defTabSz="914400" rtl="0" eaLnBrk="1" latinLnBrk="0" hangingPunct="1">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・朝の確認、室内活動、屋外活動</a:t>
                      </a:r>
                      <a:endParaRPr kumimoji="1" lang="ja-JP" altLang="en-US"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r>
              <a:tr h="252796">
                <a:tc>
                  <a:txBody>
                    <a:bodyPr/>
                    <a:lstStyle/>
                    <a:p>
                      <a:pPr marL="0" algn="ctr" defTabSz="914400" rtl="0" eaLnBrk="1" latinLnBrk="0" hangingPunct="1">
                        <a:lnSpc>
                          <a:spcPct val="100000"/>
                        </a:lnSpc>
                        <a:spcAft>
                          <a:spcPts val="0"/>
                        </a:spcAft>
                      </a:pPr>
                      <a:r>
                        <a:rPr kumimoji="1" lang="en-US" altLang="ja-JP"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sz="800" b="0" kern="1200" dirty="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bg1">
                        <a:lumMod val="95000"/>
                      </a:schemeClr>
                    </a:solidFill>
                  </a:tcPr>
                </a:tc>
                <a:tc>
                  <a:txBody>
                    <a:bodyPr/>
                    <a:lstStyle/>
                    <a:p>
                      <a:pPr algn="just">
                        <a:lnSpc>
                          <a:spcPct val="100000"/>
                        </a:lnSpc>
                        <a:spcAft>
                          <a:spcPts val="0"/>
                        </a:spcAft>
                      </a:pPr>
                      <a:r>
                        <a:rPr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人権</a:t>
                      </a:r>
                      <a:endParaRPr lang="ja-JP" sz="8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algn="just">
                        <a:lnSpc>
                          <a:spcPct val="100000"/>
                        </a:lnSpc>
                        <a:spcAft>
                          <a:spcPts val="0"/>
                        </a:spcAft>
                      </a:pPr>
                      <a:r>
                        <a:rPr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多文化共生保育　子どもの人権に関する条約・宣言　</a:t>
                      </a:r>
                      <a:r>
                        <a:rPr lang="en-US" altLang="ja-JP"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LGBT</a:t>
                      </a:r>
                      <a:endParaRPr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r>
              <a:tr h="194300">
                <a:tc>
                  <a:txBody>
                    <a:bodyPr/>
                    <a:lstStyle/>
                    <a:p>
                      <a:pPr marL="0" algn="ctr" defTabSz="914400" rtl="0" eaLnBrk="1" latinLnBrk="0" hangingPunct="1">
                        <a:lnSpc>
                          <a:spcPct val="100000"/>
                        </a:lnSpc>
                        <a:spcAft>
                          <a:spcPts val="0"/>
                        </a:spcAft>
                      </a:pPr>
                      <a:r>
                        <a:rPr kumimoji="1" lang="en-US" altLang="ja-JP"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14</a:t>
                      </a:r>
                      <a:endParaRPr kumimoji="1" lang="ja-JP" sz="800" b="0" kern="1200" dirty="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solidFill>
                      <a:schemeClr val="bg1">
                        <a:lumMod val="85000"/>
                      </a:schemeClr>
                    </a:solidFill>
                  </a:tcPr>
                </a:tc>
                <a:tc>
                  <a:txBody>
                    <a:bodyPr/>
                    <a:lstStyle/>
                    <a:p>
                      <a:pPr algn="just">
                        <a:lnSpc>
                          <a:spcPct val="100000"/>
                        </a:lnSpc>
                        <a:spcAft>
                          <a:spcPts val="0"/>
                        </a:spcAft>
                      </a:pPr>
                      <a:r>
                        <a:rPr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虐待</a:t>
                      </a:r>
                      <a:endParaRPr lang="ja-JP" sz="8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83" marR="74283" marT="0" marB="0" anchor="ctr"/>
                </a:tc>
                <a:tc>
                  <a:txBody>
                    <a:bodyPr/>
                    <a:lstStyle/>
                    <a:p>
                      <a:pPr marL="0" algn="just" defTabSz="914400" rtl="0" eaLnBrk="1" latinLnBrk="0" hangingPunct="1">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虐待の予防、早期発見、対処法、保護者支援</a:t>
                      </a:r>
                      <a:endParaRPr kumimoji="1" lang="ja-JP"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r>
              <a:tr h="2476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15</a:t>
                      </a:r>
                      <a:endParaRPr kumimoji="1" lang="ja-JP" altLang="ja-JP" sz="800" b="0" kern="1200"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保育の計画と記録</a:t>
                      </a:r>
                      <a:endParaRPr kumimoji="1" lang="ja-JP" altLang="ja-JP"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c>
                  <a:txBody>
                    <a:bodyPr/>
                    <a:lstStyle/>
                    <a:p>
                      <a:pPr marL="0" algn="just" defTabSz="914400" rtl="0" eaLnBrk="1" latinLnBrk="0" hangingPunct="1">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短期的保育計画、記録（連絡帳、保育日誌）の事例を学ぶ</a:t>
                      </a:r>
                      <a:endParaRPr kumimoji="1" lang="ja-JP" altLang="en-US"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r>
              <a:tr h="3009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kern="100" dirty="0" smtClean="0">
                          <a:solidFill>
                            <a:schemeClr val="accent6"/>
                          </a:solidFill>
                          <a:effectLst/>
                          <a:latin typeface="メイリオ" panose="020B0604030504040204" pitchFamily="50" charset="-128"/>
                          <a:ea typeface="メイリオ" panose="020B0604030504040204" pitchFamily="50" charset="-128"/>
                          <a:cs typeface="メイリオ" panose="020B0604030504040204" pitchFamily="50" charset="-128"/>
                        </a:rPr>
                        <a:t>16</a:t>
                      </a:r>
                    </a:p>
                  </a:txBody>
                  <a:tcPr marL="99044" marR="9904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⑯</a:t>
                      </a:r>
                      <a:r>
                        <a:rPr kumimoji="1" lang="ja-JP" altLang="en-US"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保育所・認定こども園における保護者への対応</a:t>
                      </a:r>
                      <a:endParaRPr kumimoji="1" lang="ja-JP" altLang="ja-JP" sz="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b"/>
                </a:tc>
                <a:tc>
                  <a:txBody>
                    <a:bodyPr/>
                    <a:lstStyle/>
                    <a:p>
                      <a:pPr marL="0" algn="just" defTabSz="914400" rtl="0" eaLnBrk="1" latinLnBrk="0" hangingPunct="1">
                        <a:lnSpc>
                          <a:spcPct val="100000"/>
                        </a:lnSpc>
                        <a:spcAft>
                          <a:spcPts val="0"/>
                        </a:spcAft>
                      </a:pPr>
                      <a:r>
                        <a:rPr kumimoji="1" lang="ja-JP" altLang="en-US" sz="7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保護者への相談・助言の演習</a:t>
                      </a:r>
                      <a:endParaRPr kumimoji="1" lang="ja-JP" altLang="en-US" sz="7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tc>
              </a:tr>
              <a:tr h="437768">
                <a:tc gridSpan="3">
                  <a:txBody>
                    <a:bodyPr/>
                    <a:lstStyle/>
                    <a:p>
                      <a:pPr marL="0" algn="ctr" defTabSz="914400" rtl="0" eaLnBrk="1" latinLnBrk="0" hangingPunct="1">
                        <a:lnSpc>
                          <a:spcPct val="100000"/>
                        </a:lnSpc>
                        <a:spcAft>
                          <a:spcPts val="0"/>
                        </a:spcAft>
                      </a:pPr>
                      <a:r>
                        <a:rPr kumimoji="1" lang="ja-JP" altLang="en-US" sz="1200" b="1"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１５・１６科目</a:t>
                      </a:r>
                      <a:r>
                        <a:rPr kumimoji="1" lang="en-US" altLang="ja-JP" sz="1200" b="1"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９０分＝２２．５～２４時間</a:t>
                      </a:r>
                    </a:p>
                    <a:p>
                      <a:pPr marL="0" algn="ctr" defTabSz="914400" rtl="0" eaLnBrk="1" latinLnBrk="0" hangingPunct="1">
                        <a:lnSpc>
                          <a:spcPct val="100000"/>
                        </a:lnSpc>
                        <a:spcAft>
                          <a:spcPts val="0"/>
                        </a:spcAft>
                      </a:pPr>
                      <a:r>
                        <a:rPr kumimoji="1" lang="ja-JP" altLang="en-US" sz="1200" b="1"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・・・週２日</a:t>
                      </a:r>
                      <a:r>
                        <a:rPr kumimoji="1" lang="en-US" altLang="ja-JP" sz="1200" b="1"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２科目で４週間</a:t>
                      </a:r>
                      <a:endParaRPr kumimoji="1" lang="en-US" altLang="ja-JP" sz="1200" b="1" kern="12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marT="0" marB="0" anchor="ctr">
                    <a:solidFill>
                      <a:schemeClr val="accent1"/>
                    </a:solidFill>
                  </a:tcPr>
                </a:tc>
                <a:tc hMerge="1">
                  <a:txBody>
                    <a:bodyPr/>
                    <a:lstStyle/>
                    <a:p>
                      <a:pPr marL="0" algn="just" defTabSz="914400" rtl="0" eaLnBrk="1" latinLnBrk="0" hangingPunct="1">
                        <a:lnSpc>
                          <a:spcPct val="100000"/>
                        </a:lnSpc>
                        <a:spcAft>
                          <a:spcPts val="0"/>
                        </a:spcAft>
                      </a:pPr>
                      <a:endParaRPr kumimoji="1" lang="ja-JP" sz="800" b="1" kern="12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0" marB="0" anchor="ctr"/>
                </a:tc>
                <a:tc hMerge="1">
                  <a:txBody>
                    <a:bodyPr/>
                    <a:lstStyle/>
                    <a:p>
                      <a:pPr marL="0" algn="just" defTabSz="914400" rtl="0" eaLnBrk="1" latinLnBrk="0" hangingPunct="1">
                        <a:lnSpc>
                          <a:spcPct val="100000"/>
                        </a:lnSpc>
                        <a:spcAft>
                          <a:spcPts val="0"/>
                        </a:spcAft>
                      </a:pPr>
                      <a:endParaRPr kumimoji="1" lang="ja-JP" altLang="en-US" sz="700" kern="100" dirty="0">
                        <a:solidFill>
                          <a:schemeClr val="dk1"/>
                        </a:solidFill>
                        <a:effectLst/>
                        <a:latin typeface="Century"/>
                        <a:ea typeface="メイリオ"/>
                        <a:cs typeface="Times New Roman"/>
                      </a:endParaRPr>
                    </a:p>
                  </a:txBody>
                  <a:tcPr marT="0" marB="0" anchor="ctr"/>
                </a:tc>
              </a:tr>
            </a:tbl>
          </a:graphicData>
        </a:graphic>
      </p:graphicFrame>
      <p:sp>
        <p:nvSpPr>
          <p:cNvPr id="10" name="テキスト ボックス 9"/>
          <p:cNvSpPr txBox="1"/>
          <p:nvPr/>
        </p:nvSpPr>
        <p:spPr>
          <a:xfrm>
            <a:off x="5320337" y="6300966"/>
            <a:ext cx="4464496" cy="584775"/>
          </a:xfrm>
          <a:prstGeom prst="rect">
            <a:avLst/>
          </a:prstGeom>
          <a:noFill/>
        </p:spPr>
        <p:txBody>
          <a:bodyPr wrap="square" rtlCol="0">
            <a:spAutoFit/>
          </a:bodyPr>
          <a:lstStyle/>
          <a:p>
            <a:pPr marL="108000" indent="-108000">
              <a:buFont typeface="メイリオ" panose="020B0604030504040204" pitchFamily="50" charset="-128"/>
              <a:buChar char="※"/>
            </a:pPr>
            <a:r>
              <a:rPr lang="ja-JP" altLang="en-US" sz="800" dirty="0" smtClean="0"/>
              <a:t>丸囲み数字の</a:t>
            </a:r>
            <a:r>
              <a:rPr lang="ja-JP" altLang="en-US" sz="800" dirty="0"/>
              <a:t>９</a:t>
            </a:r>
            <a:r>
              <a:rPr lang="ja-JP" altLang="en-US" sz="800" dirty="0" smtClean="0"/>
              <a:t>科目は、子育て</a:t>
            </a:r>
            <a:r>
              <a:rPr lang="ja-JP" altLang="en-US" sz="800" dirty="0"/>
              <a:t>支援員研修の科目の</a:t>
            </a:r>
            <a:r>
              <a:rPr lang="ja-JP" altLang="en-US" sz="800" dirty="0" smtClean="0"/>
              <a:t>うちより</a:t>
            </a:r>
            <a:r>
              <a:rPr lang="ja-JP" altLang="en-US" sz="800" dirty="0"/>
              <a:t>深く修得すべき実践的な</a:t>
            </a:r>
            <a:r>
              <a:rPr lang="ja-JP" altLang="en-US" sz="800" dirty="0" smtClean="0"/>
              <a:t>内容を、</a:t>
            </a:r>
            <a:r>
              <a:rPr lang="ja-JP" altLang="en-US" sz="800" dirty="0"/>
              <a:t>それ</a:t>
            </a:r>
            <a:r>
              <a:rPr lang="ja-JP" altLang="en-US" sz="800" dirty="0" smtClean="0"/>
              <a:t>以外の</a:t>
            </a:r>
            <a:r>
              <a:rPr lang="ja-JP" altLang="en-US" sz="800" dirty="0"/>
              <a:t>７</a:t>
            </a:r>
            <a:r>
              <a:rPr lang="ja-JP" altLang="en-US" sz="800" dirty="0" smtClean="0"/>
              <a:t>科目は</a:t>
            </a:r>
            <a:r>
              <a:rPr lang="ja-JP" altLang="en-US" sz="800" dirty="0"/>
              <a:t>、保育士養成課程</a:t>
            </a:r>
            <a:r>
              <a:rPr lang="ja-JP" altLang="en-US" sz="800" dirty="0" smtClean="0"/>
              <a:t>の履修内容に基づき作成した科目を示す。</a:t>
            </a:r>
            <a:endParaRPr lang="en-US" altLang="ja-JP" sz="800" dirty="0" smtClean="0"/>
          </a:p>
          <a:p>
            <a:pPr marL="108000" indent="-108000">
              <a:buFont typeface="メイリオ" panose="020B0604030504040204" pitchFamily="50" charset="-128"/>
              <a:buChar char="※"/>
            </a:pPr>
            <a:r>
              <a:rPr lang="ja-JP" altLang="en-US" sz="800" dirty="0" smtClean="0"/>
              <a:t>保育支援員研修プログラム（案）においては、いずれも講義６０分＋参加者の振返り討議３０分の計９０分を基本とする。</a:t>
            </a:r>
            <a:endParaRPr lang="en-US" altLang="ja-JP" sz="900" dirty="0" smtClean="0"/>
          </a:p>
        </p:txBody>
      </p:sp>
      <p:sp>
        <p:nvSpPr>
          <p:cNvPr id="3" name="加算記号 2"/>
          <p:cNvSpPr/>
          <p:nvPr/>
        </p:nvSpPr>
        <p:spPr>
          <a:xfrm>
            <a:off x="4874215" y="3068960"/>
            <a:ext cx="545973" cy="504056"/>
          </a:xfrm>
          <a:prstGeom prst="mathPlus">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chemeClr val="tx1"/>
              </a:solidFill>
            </a:endParaRPr>
          </a:p>
        </p:txBody>
      </p:sp>
      <p:sp>
        <p:nvSpPr>
          <p:cNvPr id="5" name="スライド番号プレースホルダー 4"/>
          <p:cNvSpPr>
            <a:spLocks noGrp="1"/>
          </p:cNvSpPr>
          <p:nvPr>
            <p:ph type="sldNum" sz="quarter" idx="12"/>
          </p:nvPr>
        </p:nvSpPr>
        <p:spPr/>
        <p:txBody>
          <a:bodyPr/>
          <a:lstStyle/>
          <a:p>
            <a:fld id="{D55A972D-E4EC-4477-9949-72C785A9493B}" type="slidenum">
              <a:rPr kumimoji="1" lang="ja-JP" altLang="en-US" smtClean="0"/>
              <a:t>24</a:t>
            </a:fld>
            <a:endParaRPr kumimoji="1" lang="ja-JP" altLang="en-US" dirty="0"/>
          </a:p>
        </p:txBody>
      </p:sp>
    </p:spTree>
    <p:extLst>
      <p:ext uri="{BB962C8B-B14F-4D97-AF65-F5344CB8AC3E}">
        <p14:creationId xmlns:p14="http://schemas.microsoft.com/office/powerpoint/2010/main" val="1921985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39" y="404664"/>
            <a:ext cx="6161697" cy="432048"/>
          </a:xfrm>
        </p:spPr>
        <p:txBody>
          <a:bodyPr>
            <a:noAutofit/>
          </a:bodyPr>
          <a:lstStyle/>
          <a:p>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保育支援員</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養成</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ＯＪＴシラバス</a:t>
            </a:r>
            <a:endParaRPr kumimoji="1" lang="ja-JP" altLang="en-US" sz="2400" b="1" u="sng" strike="sngStrike"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400452607"/>
              </p:ext>
            </p:extLst>
          </p:nvPr>
        </p:nvGraphicFramePr>
        <p:xfrm>
          <a:off x="194456" y="836712"/>
          <a:ext cx="9515533" cy="5873737"/>
        </p:xfrm>
        <a:graphic>
          <a:graphicData uri="http://schemas.openxmlformats.org/drawingml/2006/table">
            <a:tbl>
              <a:tblPr firstRow="1" bandRow="1">
                <a:tableStyleId>{5C22544A-7EE6-4342-B048-85BDC9FD1C3A}</a:tableStyleId>
              </a:tblPr>
              <a:tblGrid>
                <a:gridCol w="4601774"/>
                <a:gridCol w="4913759"/>
              </a:tblGrid>
              <a:tr h="318757">
                <a:tc gridSpan="2">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＜科目名＞　　</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各施設における</a:t>
                      </a:r>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約３か月を想定</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hMerge="1">
                  <a:txBody>
                    <a:bodyPr/>
                    <a:lstStyle/>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1046252">
                <a:tc gridSpan="2">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＜目標＞</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１．保育所等の役割や機能を具体的に理解し実践に繋げる。</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２．観察や子どもとのかかわりを通して子どもへの理解を深める。</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３．座学研修の内容を踏まえ、子どもの保育及び保護者への支援についての実践を行う。</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４．保育の計画、観察、記録及び自己評価等について、具体的な実践方法を習得する。</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５．保育支援員の業務内容や職業倫理について実践する。</a:t>
                      </a:r>
                    </a:p>
                  </a:txBody>
                  <a:tcPr marL="99044" marR="99044"/>
                </a:tc>
                <a:tc hMerge="1">
                  <a:txBody>
                    <a:bodyPr/>
                    <a:lstStyle/>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727827">
                <a:tc gridSpan="2">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＜実施方法＞</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・施設の中堅保育士が</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担当者として、個人指導に当たる。（チューター制）</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・また、各歳児の保育を担当できるよう、</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担当者を複数人設けることが望ましい。</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・主任保育士が</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担当者を取りまとめ、課題や取り組み状況を把握し、主任保育士からも新たな保育人材に対してアドバイスを行う。</a:t>
                      </a:r>
                    </a:p>
                  </a:txBody>
                  <a:tcPr marL="99044" marR="99044"/>
                </a:tc>
                <a:tc hMerge="1">
                  <a:txBody>
                    <a:bodyPr/>
                    <a:lstStyle/>
                    <a:p>
                      <a:endParaRPr kumimoji="1" lang="ja-JP" altLang="en-US"/>
                    </a:p>
                  </a:txBody>
                  <a:tcPr/>
                </a:tc>
              </a:tr>
              <a:tr h="3752859">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＜内容＞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１．</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の目的・方法について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（１）</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の目的を理解し、その方法について確認する。　　　　　　</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（２）</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への</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評価について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２．保育支援員に求められる職業倫理の実践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（１）個人情報保護・プライバシーの尊重についての実践</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（２）子どもの人権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（３）社会人としてのマナー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３．保育の記録	</a:t>
                      </a:r>
                    </a:p>
                    <a:p>
                      <a:r>
                        <a:rPr kumimoji="1" lang="ja-JP" altLang="en-US" sz="105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（１）子どもの観察とその記録（日誌の書き方）</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（２）記録に基づく省察・自己評価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４．保育課程と指導計画の理解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（１）短期的指導計画の作成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（２）子どもの発達過程に応じた保育内容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５．事故防止・安全確保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（１）子どもの健康と安全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（２）アレルギー対応の実践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（３）午睡時等の見守りと記録の取り方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（４）救急対応</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６．役割分担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（１）職員間の役割分担や連携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（２）引継ぎ、ミーティングの運用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７．指導計画に基づく保育の実践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（１）子どもの生活や遊びと保育環境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（２）表現活動の実践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（３）教材を活用した保育の実践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（４）子どもの発達過程の理解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（５）子どもへの援助やかかわり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８．個別に配慮を要する子どもへの支援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（１）個人差や生活環境に伴う子どものニーズの把握と子ども理解</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（２）個別指導計画の作成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９．保護者支援	</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（１）保護者に対する保育相談支援の意義を理解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（２）保育に関する保護者に対する指導	</a:t>
                      </a: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（３）連絡ノートの書き方</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r>
            </a:tbl>
          </a:graphicData>
        </a:graphic>
      </p:graphicFrame>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25</a:t>
            </a:fld>
            <a:endParaRPr kumimoji="1" lang="ja-JP" altLang="en-US"/>
          </a:p>
        </p:txBody>
      </p:sp>
    </p:spTree>
    <p:extLst>
      <p:ext uri="{BB962C8B-B14F-4D97-AF65-F5344CB8AC3E}">
        <p14:creationId xmlns:p14="http://schemas.microsoft.com/office/powerpoint/2010/main" val="920534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0445" y="899349"/>
            <a:ext cx="2495877"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検討部会委員名簿</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55A972D-E4EC-4477-9949-72C785A9493B}" type="slidenum">
              <a:rPr kumimoji="1" lang="ja-JP" altLang="en-US" smtClean="0"/>
              <a:t>26</a:t>
            </a:fld>
            <a:endParaRPr kumimoji="1" lang="ja-JP" altLang="en-US"/>
          </a:p>
        </p:txBody>
      </p:sp>
      <p:sp>
        <p:nvSpPr>
          <p:cNvPr id="5" name="タイトル 1"/>
          <p:cNvSpPr>
            <a:spLocks noGrp="1"/>
          </p:cNvSpPr>
          <p:nvPr>
            <p:ph type="title"/>
          </p:nvPr>
        </p:nvSpPr>
        <p:spPr>
          <a:xfrm>
            <a:off x="194450" y="467301"/>
            <a:ext cx="6161697" cy="432048"/>
          </a:xfrm>
        </p:spPr>
        <p:txBody>
          <a:bodyPr>
            <a:noAutofit/>
          </a:bodyPr>
          <a:lstStyle/>
          <a:p>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検討部会委員名簿・検討部会開催状況</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092866463"/>
              </p:ext>
            </p:extLst>
          </p:nvPr>
        </p:nvGraphicFramePr>
        <p:xfrm>
          <a:off x="1598389" y="1268681"/>
          <a:ext cx="7253643" cy="2448350"/>
        </p:xfrm>
        <a:graphic>
          <a:graphicData uri="http://schemas.openxmlformats.org/drawingml/2006/table">
            <a:tbl>
              <a:tblPr firstRow="1" bandRow="1">
                <a:tableStyleId>{5C22544A-7EE6-4342-B048-85BDC9FD1C3A}</a:tableStyleId>
              </a:tblPr>
              <a:tblGrid>
                <a:gridCol w="1340346"/>
                <a:gridCol w="4665359"/>
                <a:gridCol w="1247938"/>
              </a:tblGrid>
              <a:tr h="337951">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氏　　名</a:t>
                      </a:r>
                    </a:p>
                  </a:txBody>
                  <a:tcPr marL="10317" marR="10317" marT="9525" marB="0" anchor="ct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所　属　等</a:t>
                      </a:r>
                    </a:p>
                  </a:txBody>
                  <a:tcPr marL="10317" marR="10317" marT="9525" marB="0" anchor="ctr"/>
                </a:tc>
                <a:tc>
                  <a:txBody>
                    <a:bodyPr/>
                    <a:lstStyle/>
                    <a:p>
                      <a:pPr algn="ctr"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備考</a:t>
                      </a:r>
                    </a:p>
                  </a:txBody>
                  <a:tcPr marL="10317" marR="10317" marT="9525" marB="0" anchor="ctr"/>
                </a:tc>
              </a:tr>
              <a:tr h="405541">
                <a:tc>
                  <a:txBody>
                    <a:bodyPr/>
                    <a:lstStyle/>
                    <a:p>
                      <a:pPr lvl="0" algn="l" fontAlgn="auto"/>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小﨑　恭弘</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16981" marR="116981" marT="36000" marB="36000" anchor="ctr"/>
                </a:tc>
                <a:tc>
                  <a:txBody>
                    <a:bodyPr/>
                    <a:lstStyle/>
                    <a:p>
                      <a:pPr algn="l"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大阪教育大学教育学部教員養成課程家政教育講座 准教授</a:t>
                      </a:r>
                    </a:p>
                  </a:txBody>
                  <a:tcPr marL="116981" marR="116981" marT="36000" marB="36000" anchor="ctr"/>
                </a:tc>
                <a:tc>
                  <a:txBody>
                    <a:bodyPr/>
                    <a:lstStyle/>
                    <a:p>
                      <a:pPr algn="l" fontAlgn="auto"/>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専門委員</a:t>
                      </a:r>
                    </a:p>
                  </a:txBody>
                  <a:tcPr marL="116981" marR="116981" marT="36000" marB="36000" anchor="ctr"/>
                </a:tc>
              </a:tr>
              <a:tr h="443556">
                <a:tc>
                  <a:txBody>
                    <a:bodyPr/>
                    <a:lstStyle/>
                    <a:p>
                      <a:pPr lvl="0" algn="l" fontAlgn="auto"/>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関川　芳孝</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16981" marR="116981" marT="36000" marB="36000" anchor="ctr"/>
                </a:tc>
                <a:tc>
                  <a:txBody>
                    <a:bodyPr/>
                    <a:lstStyle/>
                    <a:p>
                      <a:pPr algn="l" fontAlgn="ctr"/>
                      <a:r>
                        <a:rPr lang="zh-CN"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大阪府立大学地域保健学域教育福祉学類長　教授</a:t>
                      </a:r>
                    </a:p>
                  </a:txBody>
                  <a:tcPr marL="116981" marR="116981" marT="36000" marB="36000" anchor="ctr"/>
                </a:tc>
                <a:tc>
                  <a:txBody>
                    <a:bodyPr/>
                    <a:lstStyle/>
                    <a:p>
                      <a:pPr algn="l"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部会長</a:t>
                      </a:r>
                      <a:br>
                        <a:rPr lang="zh-TW"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b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専門委員</a:t>
                      </a:r>
                    </a:p>
                  </a:txBody>
                  <a:tcPr marL="116981" marR="116981" marT="36000" marB="36000" anchor="ctr"/>
                </a:tc>
              </a:tr>
              <a:tr h="443556">
                <a:tc>
                  <a:txBody>
                    <a:bodyPr/>
                    <a:lstStyle/>
                    <a:p>
                      <a:pPr lvl="0" algn="l" fontAlgn="auto"/>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鶴</a:t>
                      </a:r>
                      <a:r>
                        <a:rPr lang="ja-JP" altLang="en-US" sz="1200" b="0" i="0" u="none" strike="noStrike" baseline="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宏史</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16981" marR="116981" marT="36000" marB="36000" anchor="ctr"/>
                </a:tc>
                <a:tc>
                  <a:txBody>
                    <a:bodyPr/>
                    <a:lstStyle/>
                    <a:p>
                      <a:pPr algn="l" fontAlgn="ctr"/>
                      <a:r>
                        <a:rPr lang="zh-CN"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武庫川女子大学文学部教育学科　准教授</a:t>
                      </a:r>
                    </a:p>
                  </a:txBody>
                  <a:tcPr marL="116981" marR="116981" marT="36000" marB="3600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専門委員</a:t>
                      </a:r>
                    </a:p>
                  </a:txBody>
                  <a:tcPr marL="116981" marR="116981" marT="36000" marB="36000" anchor="ctr"/>
                </a:tc>
              </a:tr>
              <a:tr h="379444">
                <a:tc>
                  <a:txBody>
                    <a:bodyPr/>
                    <a:lstStyle/>
                    <a:p>
                      <a:pPr lvl="0" algn="l" fontAlgn="auto"/>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森田　信司</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16981" marR="116981" marT="36000" marB="36000" anchor="ctr"/>
                </a:tc>
                <a:tc>
                  <a:txBody>
                    <a:bodyPr/>
                    <a:lstStyle/>
                    <a:p>
                      <a:pPr algn="l" fontAlgn="ctr"/>
                      <a:r>
                        <a:rPr lang="zh-CN"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社会福祉法人大阪府社会福祉協議会保育部会　副部会長</a:t>
                      </a:r>
                    </a:p>
                  </a:txBody>
                  <a:tcPr marL="116981" marR="116981" marT="36000" marB="3600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116981" marR="116981" marT="36000" marB="36000" anchor="ctr"/>
                </a:tc>
              </a:tr>
              <a:tr h="438302">
                <a:tc>
                  <a:txBody>
                    <a:bodyPr/>
                    <a:lstStyle/>
                    <a:p>
                      <a:pPr lvl="0" algn="l" fontAlgn="auto"/>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山縣　文治</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16981" marR="116981" marT="36000" marB="36000" anchor="ctr"/>
                </a:tc>
                <a:tc>
                  <a:txBody>
                    <a:bodyPr/>
                    <a:lstStyle/>
                    <a:p>
                      <a:pPr algn="l" fontAlgn="ctr"/>
                      <a:r>
                        <a:rPr lang="zh-CN"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関西大学人間健康学部　教授</a:t>
                      </a:r>
                    </a:p>
                  </a:txBody>
                  <a:tcPr marL="116981" marR="116981" marT="36000" marB="36000" anchor="ctr"/>
                </a:tc>
                <a:tc>
                  <a:txBody>
                    <a:bodyPr/>
                    <a:lstStyle/>
                    <a:p>
                      <a:pPr algn="l"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専門委員</a:t>
                      </a:r>
                    </a:p>
                  </a:txBody>
                  <a:tcPr marL="116981" marR="116981" marT="36000" marB="36000" anchor="ctr"/>
                </a:tc>
              </a:tr>
            </a:tbl>
          </a:graphicData>
        </a:graphic>
      </p:graphicFrame>
      <p:sp>
        <p:nvSpPr>
          <p:cNvPr id="7" name="テキスト ボックス 6"/>
          <p:cNvSpPr txBox="1"/>
          <p:nvPr/>
        </p:nvSpPr>
        <p:spPr>
          <a:xfrm>
            <a:off x="345137" y="3883114"/>
            <a:ext cx="2680616" cy="369332"/>
          </a:xfrm>
          <a:prstGeom prst="rect">
            <a:avLst/>
          </a:prstGeom>
          <a:noFill/>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検討</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部会開催状況</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251352" y="4275792"/>
            <a:ext cx="2651870" cy="1708160"/>
          </a:xfrm>
          <a:prstGeom prst="rect">
            <a:avLst/>
          </a:prstGeom>
          <a:noFill/>
        </p:spPr>
        <p:txBody>
          <a:bodyPr wrap="square" rtlCol="0">
            <a:spAutoFit/>
          </a:bodyPr>
          <a:lstStyle/>
          <a:p>
            <a:pPr>
              <a:lnSpc>
                <a:spcPts val="1800"/>
              </a:lnSpc>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＜開催＞</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第</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回部会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第</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回部会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第</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回部会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406243" y="4275827"/>
            <a:ext cx="5225743" cy="2246769"/>
          </a:xfrm>
          <a:prstGeom prst="rect">
            <a:avLst/>
          </a:prstGeom>
          <a:noFill/>
        </p:spPr>
        <p:txBody>
          <a:bodyPr wrap="square" rtlCol="0">
            <a:spAutoFit/>
          </a:bodyPr>
          <a:lstStyle/>
          <a:p>
            <a:pPr>
              <a:lnSpc>
                <a:spcPts val="18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提言</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に向けての意見交換＞</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spcBef>
                <a:spcPts val="600"/>
              </a:spcBef>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　　現状の課題と検討方向性イメージ</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　　新たな保育人材にかかる意見交換</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　　第</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回部会に向けての意見交換</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１日　　第</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回部会に向けての意見交換</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　同上</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　  　提案に向けての意見交換</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　保育支援員の研修・</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OJT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シラバスの協議</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第</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回部会に向けての意見交換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7256467" y="980728"/>
            <a:ext cx="1749521" cy="253916"/>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（五十音順・敬称略）</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65352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5337" y="2420888"/>
            <a:ext cx="4913759" cy="2016224"/>
          </a:xfrm>
          <a:solidFill>
            <a:schemeClr val="accent1"/>
          </a:solidFill>
          <a:ln w="25400">
            <a:noFill/>
          </a:ln>
        </p:spPr>
        <p:txBody>
          <a:bodyPr/>
          <a:lstStyle/>
          <a:p>
            <a:pPr algn="ctr"/>
            <a:r>
              <a:rPr kumimoji="1"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 考 資 料</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27</a:t>
            </a:fld>
            <a:endParaRPr kumimoji="1" lang="ja-JP" altLang="en-US" dirty="0"/>
          </a:p>
        </p:txBody>
      </p:sp>
    </p:spTree>
    <p:extLst>
      <p:ext uri="{BB962C8B-B14F-4D97-AF65-F5344CB8AC3E}">
        <p14:creationId xmlns:p14="http://schemas.microsoft.com/office/powerpoint/2010/main" val="3614875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5A972D-E4EC-4477-9949-72C785A9493B}" type="slidenum">
              <a:rPr kumimoji="1" lang="ja-JP" altLang="en-US" smtClean="0"/>
              <a:t>28</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983176473"/>
              </p:ext>
            </p:extLst>
          </p:nvPr>
        </p:nvGraphicFramePr>
        <p:xfrm>
          <a:off x="194440" y="548680"/>
          <a:ext cx="4523778" cy="6120680"/>
        </p:xfrm>
        <a:graphic>
          <a:graphicData uri="http://schemas.openxmlformats.org/drawingml/2006/table">
            <a:tbl>
              <a:tblPr firstRow="1" bandRow="1">
                <a:tableStyleId>{5C22544A-7EE6-4342-B048-85BDC9FD1C3A}</a:tableStyleId>
              </a:tblPr>
              <a:tblGrid>
                <a:gridCol w="4523778"/>
              </a:tblGrid>
              <a:tr h="576064">
                <a:tc>
                  <a:txBody>
                    <a:bodyPr/>
                    <a:lstStyle/>
                    <a:p>
                      <a:pPr algn="just"/>
                      <a:r>
                        <a:rPr kumimoji="1" lang="zh-TW" altLang="en-US" sz="1100" dirty="0" smtClean="0">
                          <a:latin typeface="メイリオ" panose="020B0604030504040204" pitchFamily="50" charset="-128"/>
                          <a:ea typeface="メイリオ" panose="020B0604030504040204" pitchFamily="50" charset="-128"/>
                        </a:rPr>
                        <a:t>＜科目名＞		</a:t>
                      </a:r>
                    </a:p>
                    <a:p>
                      <a:pPr algn="just"/>
                      <a:r>
                        <a:rPr kumimoji="1" lang="en-US" altLang="zh-TW" sz="1100" dirty="0" smtClean="0">
                          <a:latin typeface="メイリオ" panose="020B0604030504040204" pitchFamily="50" charset="-128"/>
                          <a:ea typeface="メイリオ" panose="020B0604030504040204" pitchFamily="50" charset="-128"/>
                        </a:rPr>
                        <a:t>【</a:t>
                      </a:r>
                      <a:r>
                        <a:rPr kumimoji="1" lang="zh-TW" altLang="en-US" sz="1100" dirty="0" smtClean="0">
                          <a:latin typeface="メイリオ" panose="020B0604030504040204" pitchFamily="50" charset="-128"/>
                          <a:ea typeface="メイリオ" panose="020B0604030504040204" pitchFamily="50" charset="-128"/>
                        </a:rPr>
                        <a:t>１</a:t>
                      </a:r>
                      <a:r>
                        <a:rPr kumimoji="1" lang="en-US" altLang="zh-TW" sz="1100" dirty="0" smtClean="0">
                          <a:latin typeface="メイリオ" panose="020B0604030504040204" pitchFamily="50" charset="-128"/>
                          <a:ea typeface="メイリオ" panose="020B0604030504040204" pitchFamily="50" charset="-128"/>
                        </a:rPr>
                        <a:t>】</a:t>
                      </a:r>
                      <a:r>
                        <a:rPr kumimoji="1" lang="zh-TW" altLang="en-US" sz="1100" dirty="0" smtClean="0">
                          <a:latin typeface="メイリオ" panose="020B0604030504040204" pitchFamily="50" charset="-128"/>
                          <a:ea typeface="メイリオ" panose="020B0604030504040204" pitchFamily="50" charset="-128"/>
                        </a:rPr>
                        <a:t>保育支援員概論</a:t>
                      </a:r>
                      <a:r>
                        <a:rPr kumimoji="1" lang="zh-TW" altLang="en-US" dirty="0" smtClean="0">
                          <a:latin typeface="メイリオ" panose="020B0604030504040204" pitchFamily="50" charset="-128"/>
                          <a:ea typeface="メイリオ" panose="020B0604030504040204" pitchFamily="50" charset="-128"/>
                        </a:rPr>
                        <a:t>		</a:t>
                      </a:r>
                    </a:p>
                  </a:txBody>
                  <a:tcPr marL="99044" marR="99044"/>
                </a:tc>
              </a:tr>
              <a:tr h="1512168">
                <a:tc>
                  <a:txBody>
                    <a:bodyPr/>
                    <a:lstStyle/>
                    <a:p>
                      <a:pPr>
                        <a:lnSpc>
                          <a:spcPts val="1600"/>
                        </a:lnSpc>
                      </a:pPr>
                      <a:r>
                        <a:rPr kumimoji="1" lang="ja-JP" altLang="en-US" sz="1100" dirty="0" smtClean="0">
                          <a:latin typeface="メイリオ" panose="020B0604030504040204" pitchFamily="50" charset="-128"/>
                          <a:ea typeface="メイリオ" panose="020B0604030504040204" pitchFamily="50" charset="-128"/>
                        </a:rPr>
                        <a:t>＜目標＞</a:t>
                      </a:r>
                      <a:endParaRPr kumimoji="1" lang="en-US" altLang="ja-JP" sz="1100" dirty="0" smtClean="0">
                        <a:latin typeface="メイリオ" panose="020B0604030504040204" pitchFamily="50" charset="-128"/>
                        <a:ea typeface="メイリオ" panose="020B0604030504040204" pitchFamily="50" charset="-128"/>
                      </a:endParaRPr>
                    </a:p>
                    <a:p>
                      <a:pPr marL="180975" indent="-180975">
                        <a:lnSpc>
                          <a:spcPts val="1500"/>
                        </a:lnSpc>
                      </a:pPr>
                      <a:r>
                        <a:rPr kumimoji="1" lang="ja-JP" altLang="en-US" sz="1100" dirty="0" smtClean="0">
                          <a:latin typeface="メイリオ" panose="020B0604030504040204" pitchFamily="50" charset="-128"/>
                          <a:ea typeface="メイリオ" panose="020B0604030504040204" pitchFamily="50" charset="-128"/>
                        </a:rPr>
                        <a:t>１．現在の社会情勢を踏まえ、保育支援員の仕組みと定義を押さえ　る</a:t>
                      </a:r>
                    </a:p>
                    <a:p>
                      <a:pPr>
                        <a:lnSpc>
                          <a:spcPts val="1500"/>
                        </a:lnSpc>
                      </a:pPr>
                      <a:r>
                        <a:rPr kumimoji="1" lang="ja-JP" altLang="en-US" sz="1100" dirty="0" smtClean="0">
                          <a:latin typeface="メイリオ" panose="020B0604030504040204" pitchFamily="50" charset="-128"/>
                          <a:ea typeface="メイリオ" panose="020B0604030504040204" pitchFamily="50" charset="-128"/>
                        </a:rPr>
                        <a:t>２．保育従事者の責務と個人情報の取り扱い方を学ぶ</a:t>
                      </a:r>
                      <a:endParaRPr kumimoji="1" lang="en-US" altLang="ja-JP" sz="1100" dirty="0" smtClean="0">
                        <a:latin typeface="メイリオ" panose="020B0604030504040204" pitchFamily="50" charset="-128"/>
                        <a:ea typeface="メイリオ" panose="020B0604030504040204" pitchFamily="50" charset="-128"/>
                      </a:endParaRPr>
                    </a:p>
                    <a:p>
                      <a:pPr>
                        <a:lnSpc>
                          <a:spcPts val="1500"/>
                        </a:lnSpc>
                      </a:pPr>
                      <a:r>
                        <a:rPr kumimoji="1" lang="ja-JP" altLang="en-US" sz="1100" dirty="0" smtClean="0">
                          <a:latin typeface="メイリオ" panose="020B0604030504040204" pitchFamily="50" charset="-128"/>
                          <a:ea typeface="メイリオ" panose="020B0604030504040204" pitchFamily="50" charset="-128"/>
                        </a:rPr>
                        <a:t>３．チーム保育の定義を知る</a:t>
                      </a:r>
                    </a:p>
                    <a:p>
                      <a:pPr>
                        <a:lnSpc>
                          <a:spcPts val="1500"/>
                        </a:lnSpc>
                      </a:pPr>
                      <a:r>
                        <a:rPr kumimoji="1" lang="ja-JP" altLang="en-US" sz="1100" dirty="0" smtClean="0">
                          <a:latin typeface="メイリオ" panose="020B0604030504040204" pitchFamily="50" charset="-128"/>
                          <a:ea typeface="メイリオ" panose="020B0604030504040204" pitchFamily="50" charset="-128"/>
                        </a:rPr>
                        <a:t>４．チーム保育における情報共有の方法を知る</a:t>
                      </a:r>
                    </a:p>
                    <a:p>
                      <a:pPr>
                        <a:lnSpc>
                          <a:spcPts val="1500"/>
                        </a:lnSpc>
                      </a:pPr>
                      <a:r>
                        <a:rPr kumimoji="1" lang="ja-JP" altLang="en-US" sz="1100" dirty="0" smtClean="0">
                          <a:latin typeface="メイリオ" panose="020B0604030504040204" pitchFamily="50" charset="-128"/>
                          <a:ea typeface="メイリオ" panose="020B0604030504040204" pitchFamily="50" charset="-128"/>
                        </a:rPr>
                        <a:t>５．チーム保育における責務について考える</a:t>
                      </a:r>
                      <a:endParaRPr kumimoji="1" lang="en-US" altLang="ja-JP" sz="1100" dirty="0" smtClean="0">
                        <a:latin typeface="メイリオ" panose="020B0604030504040204" pitchFamily="50" charset="-128"/>
                        <a:ea typeface="メイリオ" panose="020B0604030504040204" pitchFamily="50" charset="-128"/>
                      </a:endParaRPr>
                    </a:p>
                  </a:txBody>
                  <a:tcPr marL="99044" marR="99044"/>
                </a:tc>
              </a:tr>
              <a:tr h="4032448">
                <a:tc>
                  <a:txBody>
                    <a:bodyPr/>
                    <a:lstStyle/>
                    <a:p>
                      <a:r>
                        <a:rPr kumimoji="1" lang="ja-JP" altLang="en-US" sz="1100" dirty="0" smtClean="0">
                          <a:latin typeface="メイリオ" panose="020B0604030504040204" pitchFamily="50" charset="-128"/>
                          <a:ea typeface="メイリオ" panose="020B0604030504040204" pitchFamily="50" charset="-128"/>
                        </a:rPr>
                        <a:t>＜内容＞</a:t>
                      </a:r>
                    </a:p>
                    <a:p>
                      <a:r>
                        <a:rPr kumimoji="1" lang="ja-JP" altLang="en-US" sz="1100" dirty="0" smtClean="0">
                          <a:latin typeface="メイリオ" panose="020B0604030504040204" pitchFamily="50" charset="-128"/>
                          <a:ea typeface="メイリオ" panose="020B0604030504040204" pitchFamily="50" charset="-128"/>
                        </a:rPr>
                        <a:t>１．保育支援員とは何か</a:t>
                      </a:r>
                      <a:endParaRPr kumimoji="1" lang="en-US" altLang="ja-JP" sz="1100"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（１）保育を取り巻く課題や社会制度</a:t>
                      </a:r>
                    </a:p>
                    <a:p>
                      <a:r>
                        <a:rPr kumimoji="1" lang="ja-JP" altLang="en-US" sz="1100" dirty="0" smtClean="0">
                          <a:latin typeface="メイリオ" panose="020B0604030504040204" pitchFamily="50" charset="-128"/>
                          <a:ea typeface="メイリオ" panose="020B0604030504040204" pitchFamily="50" charset="-128"/>
                        </a:rPr>
                        <a:t>（２）保育支援員の定義について</a:t>
                      </a:r>
                    </a:p>
                    <a:p>
                      <a:endParaRPr kumimoji="1" lang="ja-JP" altLang="en-US" sz="1100" dirty="0" smtClean="0">
                        <a:latin typeface="メイリオ" panose="020B0604030504040204" pitchFamily="50" charset="-128"/>
                        <a:ea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rPr>
                        <a:t>２．保育従事者の役割と責任を考える</a:t>
                      </a:r>
                    </a:p>
                    <a:p>
                      <a:r>
                        <a:rPr kumimoji="1" lang="ja-JP" altLang="en-US" sz="1100" dirty="0" smtClean="0">
                          <a:latin typeface="メイリオ" panose="020B0604030504040204" pitchFamily="50" charset="-128"/>
                          <a:ea typeface="メイリオ" panose="020B0604030504040204" pitchFamily="50" charset="-128"/>
                        </a:rPr>
                        <a:t>（１）子どもの保育に関する役割と目標</a:t>
                      </a:r>
                    </a:p>
                    <a:p>
                      <a:r>
                        <a:rPr kumimoji="1" lang="ja-JP" altLang="en-US" sz="1100" dirty="0" smtClean="0">
                          <a:latin typeface="メイリオ" panose="020B0604030504040204" pitchFamily="50" charset="-128"/>
                          <a:ea typeface="メイリオ" panose="020B0604030504040204" pitchFamily="50" charset="-128"/>
                        </a:rPr>
                        <a:t>（２）保護者支援の役割と目標</a:t>
                      </a:r>
                    </a:p>
                    <a:p>
                      <a:r>
                        <a:rPr kumimoji="1" lang="ja-JP" altLang="en-US" sz="1100" dirty="0" smtClean="0">
                          <a:latin typeface="メイリオ" panose="020B0604030504040204" pitchFamily="50" charset="-128"/>
                          <a:ea typeface="メイリオ" panose="020B0604030504040204" pitchFamily="50" charset="-128"/>
                        </a:rPr>
                        <a:t>（３）個人情報の入手管理・保持・活用について	</a:t>
                      </a:r>
                      <a:endParaRPr kumimoji="1" lang="en-US" altLang="ja-JP" sz="1100" dirty="0" smtClean="0">
                        <a:latin typeface="メイリオ" panose="020B0604030504040204" pitchFamily="50" charset="-128"/>
                        <a:ea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rPr>
                        <a:t>（４）保育従事者の責任				</a:t>
                      </a:r>
                    </a:p>
                    <a:p>
                      <a:r>
                        <a:rPr kumimoji="1" lang="ja-JP" altLang="en-US" sz="1100" dirty="0" smtClean="0">
                          <a:latin typeface="メイリオ" panose="020B0604030504040204" pitchFamily="50" charset="-128"/>
                          <a:ea typeface="メイリオ" panose="020B0604030504040204" pitchFamily="50" charset="-128"/>
                        </a:rPr>
                        <a:t>３．チーム保育とは何か</a:t>
                      </a:r>
                    </a:p>
                    <a:p>
                      <a:r>
                        <a:rPr kumimoji="1" lang="ja-JP" altLang="en-US" sz="1100" dirty="0" smtClean="0">
                          <a:latin typeface="メイリオ" panose="020B0604030504040204" pitchFamily="50" charset="-128"/>
                          <a:ea typeface="メイリオ" panose="020B0604030504040204" pitchFamily="50" charset="-128"/>
                        </a:rPr>
                        <a:t>（１）園内での業務の役割分担について</a:t>
                      </a:r>
                    </a:p>
                    <a:p>
                      <a:r>
                        <a:rPr kumimoji="1" lang="ja-JP" altLang="en-US" sz="1100" dirty="0" smtClean="0">
                          <a:latin typeface="メイリオ" panose="020B0604030504040204" pitchFamily="50" charset="-128"/>
                          <a:ea typeface="メイリオ" panose="020B0604030504040204" pitchFamily="50" charset="-128"/>
                        </a:rPr>
                        <a:t>（２）同僚性を育む組織づくり</a:t>
                      </a:r>
                    </a:p>
                    <a:p>
                      <a:r>
                        <a:rPr kumimoji="1" lang="ja-JP" altLang="en-US" sz="1100" dirty="0" smtClean="0">
                          <a:latin typeface="メイリオ" panose="020B0604030504040204" pitchFamily="50" charset="-128"/>
                          <a:ea typeface="メイリオ" panose="020B0604030504040204" pitchFamily="50" charset="-128"/>
                        </a:rPr>
                        <a:t>（３）チーム保育によって何が変わるのか</a:t>
                      </a:r>
                    </a:p>
                    <a:p>
                      <a:endParaRPr kumimoji="1" lang="ja-JP" altLang="en-US" sz="1100" dirty="0" smtClean="0">
                        <a:latin typeface="メイリオ" panose="020B0604030504040204" pitchFamily="50" charset="-128"/>
                        <a:ea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rPr>
                        <a:t>４．チーム保育における情報共有について</a:t>
                      </a:r>
                    </a:p>
                    <a:p>
                      <a:r>
                        <a:rPr kumimoji="1" lang="ja-JP" altLang="en-US" sz="1100" dirty="0" smtClean="0">
                          <a:latin typeface="メイリオ" panose="020B0604030504040204" pitchFamily="50" charset="-128"/>
                          <a:ea typeface="メイリオ" panose="020B0604030504040204" pitchFamily="50" charset="-128"/>
                        </a:rPr>
                        <a:t>（１）共有すべき事項について</a:t>
                      </a:r>
                    </a:p>
                    <a:p>
                      <a:r>
                        <a:rPr kumimoji="1" lang="ja-JP" altLang="en-US" sz="1100" dirty="0" smtClean="0">
                          <a:latin typeface="メイリオ" panose="020B0604030504040204" pitchFamily="50" charset="-128"/>
                          <a:ea typeface="メイリオ" panose="020B0604030504040204" pitchFamily="50" charset="-128"/>
                        </a:rPr>
                        <a:t>（２）共有による事故防止・虐待の早期発見について</a:t>
                      </a:r>
                    </a:p>
                    <a:p>
                      <a:endParaRPr kumimoji="1" lang="ja-JP" altLang="en-US" sz="1100" dirty="0" smtClean="0">
                        <a:latin typeface="メイリオ" panose="020B0604030504040204" pitchFamily="50" charset="-128"/>
                        <a:ea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rPr>
                        <a:t>５．チーム保育における責務について</a:t>
                      </a:r>
                    </a:p>
                    <a:p>
                      <a:r>
                        <a:rPr kumimoji="1" lang="ja-JP" altLang="en-US" sz="1100" dirty="0" smtClean="0">
                          <a:latin typeface="メイリオ" panose="020B0604030504040204" pitchFamily="50" charset="-128"/>
                          <a:ea typeface="メイリオ" panose="020B0604030504040204" pitchFamily="50" charset="-128"/>
                        </a:rPr>
                        <a:t>（１）保育士と保育支援員の関わりについて</a:t>
                      </a:r>
                      <a:endParaRPr kumimoji="1" lang="en-US" altLang="ja-JP" sz="1100" dirty="0" smtClean="0">
                        <a:latin typeface="メイリオ" panose="020B0604030504040204" pitchFamily="50" charset="-128"/>
                        <a:ea typeface="メイリオ" panose="020B0604030504040204" pitchFamily="50" charset="-128"/>
                      </a:endParaRPr>
                    </a:p>
                  </a:txBody>
                  <a:tcPr marL="99044" marR="99044"/>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470323313"/>
              </p:ext>
            </p:extLst>
          </p:nvPr>
        </p:nvGraphicFramePr>
        <p:xfrm>
          <a:off x="4952207" y="548680"/>
          <a:ext cx="4757766" cy="6120680"/>
        </p:xfrm>
        <a:graphic>
          <a:graphicData uri="http://schemas.openxmlformats.org/drawingml/2006/table">
            <a:tbl>
              <a:tblPr firstRow="1" bandRow="1">
                <a:tableStyleId>{5C22544A-7EE6-4342-B048-85BDC9FD1C3A}</a:tableStyleId>
              </a:tblPr>
              <a:tblGrid>
                <a:gridCol w="4757766"/>
              </a:tblGrid>
              <a:tr h="648072">
                <a:tc>
                  <a:txBody>
                    <a:bodyPr/>
                    <a:lstStyle/>
                    <a:p>
                      <a:pPr lvl="0" algn="l">
                        <a:lnSpc>
                          <a:spcPct val="100000"/>
                        </a:lnSpc>
                      </a:pPr>
                      <a:r>
                        <a:rPr kumimoji="1" lang="ja-JP" altLang="en-US" sz="1100" dirty="0" smtClean="0">
                          <a:latin typeface="メイリオ" panose="020B0604030504040204" pitchFamily="50" charset="-128"/>
                          <a:ea typeface="メイリオ" panose="020B0604030504040204" pitchFamily="50" charset="-128"/>
                        </a:rPr>
                        <a:t>＜科目名＞		</a:t>
                      </a:r>
                      <a:endParaRPr kumimoji="1" lang="en-US" altLang="ja-JP" sz="1100" dirty="0" smtClean="0">
                        <a:latin typeface="メイリオ" panose="020B0604030504040204" pitchFamily="50" charset="-128"/>
                        <a:ea typeface="メイリオ" panose="020B0604030504040204" pitchFamily="50" charset="-128"/>
                      </a:endParaRPr>
                    </a:p>
                    <a:p>
                      <a:pPr lvl="0" algn="l">
                        <a:lnSpc>
                          <a:spcPct val="10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２</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solidFill>
                            <a:srgbClr val="FFFFFF"/>
                          </a:solidFill>
                          <a:latin typeface="メイリオ" panose="020B0604030504040204" pitchFamily="50" charset="-128"/>
                          <a:ea typeface="メイリオ" panose="020B0604030504040204" pitchFamily="50" charset="-128"/>
                        </a:rPr>
                        <a:t>　</a:t>
                      </a:r>
                      <a:r>
                        <a:rPr kumimoji="1" lang="ja-JP" altLang="en-US" sz="1100" u="none" dirty="0" smtClean="0">
                          <a:solidFill>
                            <a:srgbClr val="FFFFFF"/>
                          </a:solidFill>
                          <a:latin typeface="メイリオ" panose="020B0604030504040204" pitchFamily="50" charset="-128"/>
                          <a:ea typeface="メイリオ" panose="020B0604030504040204" pitchFamily="50" charset="-128"/>
                        </a:rPr>
                        <a:t>保育所保育指針及び幼保連携型認定こども園</a:t>
                      </a:r>
                      <a:endParaRPr kumimoji="1" lang="en-US" altLang="ja-JP" sz="1100" u="none" dirty="0" smtClean="0">
                        <a:solidFill>
                          <a:srgbClr val="FFFFFF"/>
                        </a:solidFill>
                        <a:latin typeface="メイリオ" panose="020B0604030504040204" pitchFamily="50" charset="-128"/>
                        <a:ea typeface="メイリオ" panose="020B0604030504040204" pitchFamily="50" charset="-128"/>
                      </a:endParaRPr>
                    </a:p>
                    <a:p>
                      <a:pPr lvl="0" algn="l">
                        <a:lnSpc>
                          <a:spcPct val="100000"/>
                        </a:lnSpc>
                      </a:pPr>
                      <a:r>
                        <a:rPr kumimoji="1" lang="ja-JP" altLang="en-US" sz="1100" u="none" dirty="0" smtClean="0">
                          <a:solidFill>
                            <a:srgbClr val="FFFFFF"/>
                          </a:solidFill>
                          <a:latin typeface="メイリオ" panose="020B0604030504040204" pitchFamily="50" charset="-128"/>
                          <a:ea typeface="メイリオ" panose="020B0604030504040204" pitchFamily="50" charset="-128"/>
                        </a:rPr>
                        <a:t>　　　　教育・保育要領の基本について</a:t>
                      </a:r>
                      <a:endParaRPr kumimoji="1" lang="en-US" altLang="ja-JP" sz="1100" u="none" dirty="0" smtClean="0">
                        <a:solidFill>
                          <a:srgbClr val="FFFFFF"/>
                        </a:solidFill>
                        <a:latin typeface="メイリオ" panose="020B0604030504040204" pitchFamily="50" charset="-128"/>
                        <a:ea typeface="メイリオ" panose="020B0604030504040204" pitchFamily="50" charset="-128"/>
                      </a:endParaRPr>
                    </a:p>
                  </a:txBody>
                  <a:tcPr marL="99044" marR="99044"/>
                </a:tc>
              </a:tr>
              <a:tr h="1512168">
                <a:tc>
                  <a:txBody>
                    <a:bodyPr/>
                    <a:lstStyle/>
                    <a:p>
                      <a:pPr>
                        <a:lnSpc>
                          <a:spcPct val="100000"/>
                        </a:lnSpc>
                      </a:pPr>
                      <a:r>
                        <a:rPr kumimoji="1" lang="ja-JP" altLang="en-US" sz="1100" dirty="0" smtClean="0">
                          <a:latin typeface="メイリオ" panose="020B0604030504040204" pitchFamily="50" charset="-128"/>
                          <a:ea typeface="メイリオ" panose="020B0604030504040204" pitchFamily="50" charset="-128"/>
                        </a:rPr>
                        <a:t>＜目標＞			　　　　　　</a:t>
                      </a:r>
                      <a:endParaRPr kumimoji="1" lang="en-US" altLang="ja-JP" sz="1100" dirty="0" smtClean="0">
                        <a:latin typeface="メイリオ" panose="020B0604030504040204" pitchFamily="50" charset="-128"/>
                        <a:ea typeface="メイリオ" panose="020B0604030504040204" pitchFamily="50" charset="-128"/>
                      </a:endParaRPr>
                    </a:p>
                    <a:p>
                      <a:pPr>
                        <a:lnSpc>
                          <a:spcPct val="100000"/>
                        </a:lnSpc>
                      </a:pPr>
                      <a:r>
                        <a:rPr kumimoji="1" lang="ja-JP" altLang="en-US" sz="1100" dirty="0" smtClean="0">
                          <a:latin typeface="メイリオ" panose="020B0604030504040204" pitchFamily="50" charset="-128"/>
                          <a:ea typeface="メイリオ" panose="020B0604030504040204" pitchFamily="50" charset="-128"/>
                        </a:rPr>
                        <a:t>１．保育所保育指針における保育の基本について知る	</a:t>
                      </a:r>
                      <a:endParaRPr kumimoji="1" lang="en-US" altLang="ja-JP" sz="1100" dirty="0" smtClean="0">
                        <a:latin typeface="メイリオ" panose="020B0604030504040204" pitchFamily="50" charset="-128"/>
                        <a:ea typeface="メイリオ" panose="020B0604030504040204" pitchFamily="50" charset="-128"/>
                      </a:endParaRPr>
                    </a:p>
                    <a:p>
                      <a:pPr>
                        <a:lnSpc>
                          <a:spcPct val="100000"/>
                        </a:lnSpc>
                      </a:pPr>
                      <a:r>
                        <a:rPr kumimoji="1" lang="ja-JP" altLang="en-US" sz="1100" dirty="0" smtClean="0">
                          <a:latin typeface="メイリオ" panose="020B0604030504040204" pitchFamily="50" charset="-128"/>
                          <a:ea typeface="メイリオ" panose="020B0604030504040204" pitchFamily="50" charset="-128"/>
                        </a:rPr>
                        <a:t>２．保育所保育指針に示される保育の原理について知る</a:t>
                      </a:r>
                      <a:r>
                        <a:rPr kumimoji="1" lang="en-US" altLang="ja-JP" sz="1100" dirty="0" smtClean="0">
                          <a:latin typeface="メイリオ" panose="020B0604030504040204" pitchFamily="50" charset="-128"/>
                          <a:ea typeface="メイリオ" panose="020B0604030504040204" pitchFamily="50" charset="-128"/>
                        </a:rPr>
                        <a:t>	</a:t>
                      </a:r>
                    </a:p>
                    <a:p>
                      <a:pPr>
                        <a:lnSpc>
                          <a:spcPct val="100000"/>
                        </a:lnSpc>
                      </a:pPr>
                      <a:r>
                        <a:rPr kumimoji="1" lang="ja-JP" altLang="en-US" sz="1100" dirty="0" smtClean="0">
                          <a:latin typeface="メイリオ" panose="020B0604030504040204" pitchFamily="50" charset="-128"/>
                          <a:ea typeface="メイリオ" panose="020B0604030504040204" pitchFamily="50" charset="-128"/>
                        </a:rPr>
                        <a:t>３．幼保連携型認定こども園教育・保育要領における教育・保育の</a:t>
                      </a:r>
                      <a:endParaRPr kumimoji="1" lang="en-US" altLang="ja-JP" sz="1100" dirty="0" smtClean="0">
                        <a:latin typeface="メイリオ" panose="020B0604030504040204" pitchFamily="50" charset="-128"/>
                        <a:ea typeface="メイリオ" panose="020B0604030504040204" pitchFamily="50" charset="-128"/>
                      </a:endParaRPr>
                    </a:p>
                    <a:p>
                      <a:pPr>
                        <a:lnSpc>
                          <a:spcPct val="100000"/>
                        </a:lnSpc>
                      </a:pPr>
                      <a:r>
                        <a:rPr kumimoji="1" lang="ja-JP" altLang="en-US" sz="1100" dirty="0" smtClean="0">
                          <a:latin typeface="メイリオ" panose="020B0604030504040204" pitchFamily="50" charset="-128"/>
                          <a:ea typeface="メイリオ" panose="020B0604030504040204" pitchFamily="50" charset="-128"/>
                        </a:rPr>
                        <a:t>　　基本について知る</a:t>
                      </a:r>
                      <a:endParaRPr kumimoji="1" lang="en-US" altLang="ja-JP" sz="1100" dirty="0" smtClean="0">
                        <a:latin typeface="メイリオ" panose="020B0604030504040204" pitchFamily="50" charset="-128"/>
                        <a:ea typeface="メイリオ" panose="020B0604030504040204" pitchFamily="50" charset="-128"/>
                      </a:endParaRPr>
                    </a:p>
                  </a:txBody>
                  <a:tcPr marL="99044" marR="99044"/>
                </a:tc>
              </a:tr>
              <a:tr h="3960440">
                <a:tc>
                  <a:txBody>
                    <a:bodyPr/>
                    <a:lstStyle/>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＜内容＞</a:t>
                      </a: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１．保育所保育指針における保育の基本</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（１）養護と教育の一体化</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（２）環境を通して行う保育</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（３）発達過程に応じた保育</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（４）保護者との緊密な関係</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（５）保育士の専門性</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２．保育の原理</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（１）保育の目標</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（２）保育の方法　　　　</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（３）保育の環境（人的・物的・自然）</a:t>
                      </a: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（４）保育所の社会的責任</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３．幼保連携型認定こども園教育・保育要領における教育・保育の基本</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（１）幼保連携型認定こども園における教育・保育の基本</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（２）幼保連携型認定こども園として特に配慮すべき事項</a:t>
                      </a:r>
                      <a:endParaRPr kumimoji="1" lang="en-US" altLang="ja-JP" sz="1100" u="none" dirty="0" smtClean="0">
                        <a:solidFill>
                          <a:schemeClr val="tx1"/>
                        </a:solidFill>
                        <a:latin typeface="メイリオ" panose="020B0604030504040204" pitchFamily="50" charset="-128"/>
                        <a:ea typeface="メイリオ" panose="020B0604030504040204" pitchFamily="50" charset="-128"/>
                      </a:endParaRPr>
                    </a:p>
                    <a:p>
                      <a:pPr>
                        <a:lnSpc>
                          <a:spcPct val="100000"/>
                        </a:lnSpc>
                      </a:pPr>
                      <a:r>
                        <a:rPr kumimoji="1" lang="ja-JP" altLang="en-US" sz="1100" u="none" dirty="0" smtClean="0">
                          <a:solidFill>
                            <a:schemeClr val="tx1"/>
                          </a:solidFill>
                          <a:latin typeface="メイリオ" panose="020B0604030504040204" pitchFamily="50" charset="-128"/>
                          <a:ea typeface="メイリオ" panose="020B0604030504040204" pitchFamily="50" charset="-128"/>
                        </a:rPr>
                        <a:t>							</a:t>
                      </a:r>
                    </a:p>
                    <a:p>
                      <a:pPr>
                        <a:lnSpc>
                          <a:spcPct val="150000"/>
                        </a:lnSpc>
                      </a:pPr>
                      <a:endParaRPr kumimoji="1" lang="ja-JP" altLang="en-US" sz="1100" u="none" dirty="0">
                        <a:solidFill>
                          <a:schemeClr val="tx1"/>
                        </a:solidFill>
                        <a:latin typeface="メイリオ" panose="020B0604030504040204" pitchFamily="50" charset="-128"/>
                        <a:ea typeface="メイリオ" panose="020B0604030504040204" pitchFamily="50" charset="-128"/>
                      </a:endParaRPr>
                    </a:p>
                  </a:txBody>
                  <a:tcPr marL="99044" marR="99044">
                    <a:solidFill>
                      <a:schemeClr val="bg1">
                        <a:lumMod val="95000"/>
                      </a:schemeClr>
                    </a:solidFill>
                  </a:tcPr>
                </a:tc>
              </a:tr>
            </a:tbl>
          </a:graphicData>
        </a:graphic>
      </p:graphicFrame>
      <p:sp>
        <p:nvSpPr>
          <p:cNvPr id="7" name="正方形/長方形 6"/>
          <p:cNvSpPr/>
          <p:nvPr/>
        </p:nvSpPr>
        <p:spPr>
          <a:xfrm>
            <a:off x="11" y="0"/>
            <a:ext cx="4108817" cy="369332"/>
          </a:xfrm>
          <a:prstGeom prst="rect">
            <a:avLst/>
          </a:prstGeom>
        </p:spPr>
        <p:txBody>
          <a:bodyPr wrap="none">
            <a:spAutoFit/>
          </a:body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保育支援員の研修プログラム（詳細）</a:t>
            </a:r>
            <a:endParaRPr lang="ja-JP" altLang="en-US" dirty="0"/>
          </a:p>
        </p:txBody>
      </p:sp>
    </p:spTree>
    <p:extLst>
      <p:ext uri="{BB962C8B-B14F-4D97-AF65-F5344CB8AC3E}">
        <p14:creationId xmlns:p14="http://schemas.microsoft.com/office/powerpoint/2010/main" val="1053131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6518" y="404663"/>
            <a:ext cx="9752030" cy="6391493"/>
          </a:xfrm>
          <a:prstGeom prst="rect">
            <a:avLst/>
          </a:prstGeom>
        </p:spPr>
        <p:txBody>
          <a:bodyPr wrap="square">
            <a:spAutoFit/>
          </a:bodyPr>
          <a:lstStyle/>
          <a:p>
            <a:r>
              <a:rPr lang="ja-JP" altLang="ja-JP" sz="1300" b="1" dirty="0">
                <a:latin typeface="メイリオ" panose="020B0604030504040204" pitchFamily="50" charset="-128"/>
                <a:ea typeface="メイリオ" panose="020B0604030504040204" pitchFamily="50" charset="-128"/>
                <a:cs typeface="メイリオ" panose="020B0604030504040204" pitchFamily="50" charset="-128"/>
              </a:rPr>
              <a:t>はじめに</a:t>
            </a:r>
            <a:endParaRPr lang="ja-JP"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年は、都市部を中心に</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保育所の待機</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児童解消が、</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社会的な課題として今まで以上に大きく取り上げられている。平成</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、幼児期の学校教育や保育・地域の子育て支援の量の拡充や質の向上を進めていく「子ども・子育て支援新制度」</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がスタート</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し、保育の受け皿は、着実に増えているものの、子どもを預けて働きたいという保育ニーズの高まりに整備が追いついていない。大阪府内においても</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、保育所や認定こども園、小規模保育の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施設整備などによって</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、定員</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を増やしてきたものの、本年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日現在で</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1,434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人の待機児童が発生</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している。</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国においても、保育所等における保育士配置要件を弾力化するなど、様々な施策が進められている。しかし、待機児童問題は</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、主に都市部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において発生している問題であり、真に実効的なものとするためには、当該地域の実情に即した取組みが必要となる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例えば</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大阪においては、待機児童の問題に加えて</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、保育士確保の困難さが問題となっている。大阪における認定</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こども園への移行</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園数は、全国</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で最も多い</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。移行が進むことは、</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保育の量の拡大につながる一方、運営基準を満たす</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ため、これ</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まで以上に保育士の確保</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が求められることになる。</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こうした状況を背景として</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、年度途中に保育士</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が離職した</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場合、後任</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保育士の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補充が一層困難になるなどの課題を発生させている。</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大阪府</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では、市町村や保育現場から寄せられている保育士の確保が困難との声に応え、</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月に国家戦略特別区域会議に対し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、特区制度を活用した待機児童解消のための緊急対策の提案がなされたところである。この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提案は、多様な人材</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が保育士と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協働することで、保育の量の拡大と質の確保を図るもので、この新たな保育人材のあり方について</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、大阪府子ども</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施策審議会に</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対し、検討</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の要請がなされたものである。これを受けて</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月に子ども</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施策審議会に「新たな保育人材のあり方検討部会」を設置し、新たな保育人材のあり方について検討を重ねてきた。</a:t>
            </a:r>
          </a:p>
          <a:p>
            <a:pPr>
              <a:lnSpc>
                <a:spcPts val="14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p>
          <a:p>
            <a:pPr>
              <a:lnSpc>
                <a:spcPts val="14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もと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より、保育</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は子ども</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たちの命を預かる責任ある仕事であり、保育士により保育を行うことが基本である。保育士確保のためには、重責を担う保育士に</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対し処遇</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改善を行うとともに、キャリアパスを確立し、専門性を高める人材育成</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重要</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考える。一方で、待機児童が多数発生している現状に鑑みると、新たな保育人材の育成に</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よる人材確保に取り組まなければ課題解決が難しい。</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本部会</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では、保育の質の確保、</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とりわけ子どもの安全性</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の担保を最優先事項とした上で、</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養成施設を</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卒業した保育士以外にも、保育人材のすそ野を広げ多様な人材の参入を図れない</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かについて検討した。具体的には、子育て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支援員の他にも、保育支援員や業務アシスタントを、新たな保育人材として</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位置づける</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ことが可能かどうか慎重に議論を重ね、必要となる保育の質の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確保方策</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ついても検討したところである。新た</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な保育人材の担う役割</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や養成カリキュラム</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将来的な</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保育士</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業務にふさわしい評価の確立や</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、保育所等の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体制</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強化も</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念頭におき、実効性ある議論を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進め、今般、</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保育士の専門性を重視し、保育現場での実際業務を分析する過程のなかで、チーム保育、マネジメントの必要性について再認識するとともに、保育現場で保育士と協働し保育をサポートする実践的な人材と、保育士の専門性発揮を側面支援するスタッフの活用、育成提案に至ったものである。</a:t>
            </a:r>
          </a:p>
          <a:p>
            <a:pPr>
              <a:lnSpc>
                <a:spcPts val="14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ことは、待機児童解消の緊急対応の側面のほか、保育所等における優秀な人材の先行投資的な養成といった、これからの人材確保のあり方にも一石を投じるものとなるであろう。</a:t>
            </a:r>
          </a:p>
          <a:p>
            <a:pPr>
              <a:lnSpc>
                <a:spcPts val="1400"/>
              </a:lnSpc>
            </a:pP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大阪府</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においては、この趣旨を十分踏まえ、今後の新たな保育人材の育成について、慎重かつ適切に取り組むとともに、待機児童の解決に向け先駆的な範となるよう、着実な対応を期待する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t>
            </a:r>
          </a:p>
          <a:p>
            <a:pPr>
              <a:lnSpc>
                <a:spcPts val="1400"/>
              </a:lnSpc>
            </a:pPr>
            <a:endPar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ja-JP" sz="1100" b="1" dirty="0">
                <a:latin typeface="メイリオ" panose="020B0604030504040204" pitchFamily="50" charset="-128"/>
                <a:ea typeface="メイリオ" panose="020B0604030504040204" pitchFamily="50" charset="-128"/>
                <a:cs typeface="メイリオ" panose="020B0604030504040204" pitchFamily="50" charset="-128"/>
              </a:rPr>
              <a:t>子ども施策審議会　新たな保育人材のあり方検討部会　　部会長　　関川　芳孝</a:t>
            </a:r>
            <a:endParaRPr lang="ja-JP"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2</a:t>
            </a:fld>
            <a:endParaRPr kumimoji="1" lang="ja-JP" altLang="en-US" dirty="0"/>
          </a:p>
        </p:txBody>
      </p:sp>
    </p:spTree>
    <p:extLst>
      <p:ext uri="{BB962C8B-B14F-4D97-AF65-F5344CB8AC3E}">
        <p14:creationId xmlns:p14="http://schemas.microsoft.com/office/powerpoint/2010/main" val="1786250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5A972D-E4EC-4477-9949-72C785A9493B}" type="slidenum">
              <a:rPr kumimoji="1" lang="ja-JP" altLang="en-US" smtClean="0"/>
              <a:t>29</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752727633"/>
              </p:ext>
            </p:extLst>
          </p:nvPr>
        </p:nvGraphicFramePr>
        <p:xfrm>
          <a:off x="194440" y="548681"/>
          <a:ext cx="4523778" cy="6161636"/>
        </p:xfrm>
        <a:graphic>
          <a:graphicData uri="http://schemas.openxmlformats.org/drawingml/2006/table">
            <a:tbl>
              <a:tblPr firstRow="1" bandRow="1">
                <a:tableStyleId>{5C22544A-7EE6-4342-B048-85BDC9FD1C3A}</a:tableStyleId>
              </a:tblPr>
              <a:tblGrid>
                <a:gridCol w="4523778"/>
              </a:tblGrid>
              <a:tr h="504056">
                <a:tc>
                  <a:txBody>
                    <a:bodyPr/>
                    <a:lstStyle/>
                    <a:p>
                      <a:pPr algn="just">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p>
                    <a:p>
                      <a:pPr algn="just">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３</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保育のねらい及び内容	</a:t>
                      </a:r>
                    </a:p>
                  </a:txBody>
                  <a:tcPr marL="99044" marR="99044"/>
                </a:tc>
              </a:tr>
              <a:tr h="917808">
                <a:tc>
                  <a:txBody>
                    <a:bodyPr/>
                    <a:lstStyle/>
                    <a:p>
                      <a:pPr>
                        <a:lnSpc>
                          <a:spcPct val="150000"/>
                        </a:lnSpc>
                      </a:pPr>
                      <a:r>
                        <a:rPr kumimoji="1" lang="ja-JP" altLang="en-US" sz="1050" dirty="0" smtClean="0">
                          <a:latin typeface="メイリオ" panose="020B0604030504040204" pitchFamily="50" charset="-128"/>
                          <a:ea typeface="メイリオ" panose="020B0604030504040204" pitchFamily="50" charset="-128"/>
                        </a:rPr>
                        <a:t>＜目標＞			</a:t>
                      </a:r>
                      <a:endParaRPr kumimoji="1" lang="en-US" altLang="ja-JP" sz="1050" dirty="0" smtClean="0">
                        <a:latin typeface="メイリオ" panose="020B0604030504040204" pitchFamily="50" charset="-128"/>
                        <a:ea typeface="メイリオ" panose="020B0604030504040204" pitchFamily="50" charset="-128"/>
                      </a:endParaRPr>
                    </a:p>
                    <a:p>
                      <a:pPr>
                        <a:lnSpc>
                          <a:spcPct val="150000"/>
                        </a:lnSpc>
                      </a:pPr>
                      <a:r>
                        <a:rPr kumimoji="1" lang="ja-JP" altLang="en-US" sz="1050" dirty="0" smtClean="0">
                          <a:latin typeface="メイリオ" panose="020B0604030504040204" pitchFamily="50" charset="-128"/>
                          <a:ea typeface="メイリオ" panose="020B0604030504040204" pitchFamily="50" charset="-128"/>
                        </a:rPr>
                        <a:t>１．養護に関わるねらい及び内容を知る	</a:t>
                      </a:r>
                    </a:p>
                    <a:p>
                      <a:pPr>
                        <a:lnSpc>
                          <a:spcPct val="150000"/>
                        </a:lnSpc>
                      </a:pPr>
                      <a:r>
                        <a:rPr kumimoji="1" lang="ja-JP" altLang="en-US" sz="1050" dirty="0" smtClean="0">
                          <a:latin typeface="メイリオ" panose="020B0604030504040204" pitchFamily="50" charset="-128"/>
                          <a:ea typeface="メイリオ" panose="020B0604030504040204" pitchFamily="50" charset="-128"/>
                        </a:rPr>
                        <a:t>２．教育に関わるねらい及び内容を知る</a:t>
                      </a:r>
                      <a:endParaRPr kumimoji="1" lang="en-US" altLang="ja-JP" sz="1050" dirty="0" smtClean="0">
                        <a:latin typeface="メイリオ" panose="020B0604030504040204" pitchFamily="50" charset="-128"/>
                        <a:ea typeface="メイリオ" panose="020B0604030504040204" pitchFamily="50" charset="-128"/>
                      </a:endParaRPr>
                    </a:p>
                    <a:p>
                      <a:pPr>
                        <a:lnSpc>
                          <a:spcPct val="150000"/>
                        </a:lnSpc>
                      </a:pPr>
                      <a:r>
                        <a:rPr kumimoji="1" lang="ja-JP" altLang="en-US" sz="1050" dirty="0" smtClean="0">
                          <a:latin typeface="メイリオ" panose="020B0604030504040204" pitchFamily="50" charset="-128"/>
                          <a:ea typeface="メイリオ" panose="020B0604030504040204" pitchFamily="50" charset="-128"/>
                        </a:rPr>
                        <a:t>３．保育の実施上の配慮事項について知る</a:t>
                      </a:r>
                    </a:p>
                  </a:txBody>
                  <a:tcPr marL="99044" marR="99044"/>
                </a:tc>
              </a:tr>
              <a:tr h="4515716">
                <a:tc>
                  <a:txBody>
                    <a:bodyPr/>
                    <a:lstStyle/>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＜内容＞</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１．養護に関わるねらい及び内容とは</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（１）「生命の保持」に関わるねらい及び内容について</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（２）「情緒の安定」に関わるねらい及び内容について</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（３）幼保連携型認定こども園における養護</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２．教育に関わるねらい及び内容を知る。	</a:t>
                      </a: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（１）「健康」に関わるねらい及び内容について</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（２）「人間関係」に関わるねらい及び内容について</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（３）「環境」に関わるねらい及び内容について</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（４）「言葉」に関わるねらい及び内容について</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（５）「表現」に関わるねらい及び内容について</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３．保育の実施上の配慮事項について</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（１）保育に関わる上での全般的な配慮事項</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（２）保育に関わる上での配慮事項</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（３）</a:t>
                      </a:r>
                      <a:r>
                        <a:rPr kumimoji="1" lang="en-US" altLang="ja-JP" sz="1050" u="none" dirty="0" smtClean="0">
                          <a:solidFill>
                            <a:schemeClr val="tx1"/>
                          </a:solidFill>
                          <a:latin typeface="メイリオ" panose="020B0604030504040204" pitchFamily="50" charset="-128"/>
                          <a:ea typeface="メイリオ" panose="020B0604030504040204" pitchFamily="50" charset="-128"/>
                        </a:rPr>
                        <a:t>3</a:t>
                      </a:r>
                      <a:r>
                        <a:rPr kumimoji="1" lang="ja-JP" altLang="en-US" sz="1050" u="none" dirty="0" smtClean="0">
                          <a:solidFill>
                            <a:schemeClr val="tx1"/>
                          </a:solidFill>
                          <a:latin typeface="メイリオ" panose="020B0604030504040204" pitchFamily="50" charset="-128"/>
                          <a:ea typeface="メイリオ" panose="020B0604030504040204" pitchFamily="50" charset="-128"/>
                        </a:rPr>
                        <a:t>歳未満児の保育に関わる配慮事項</a:t>
                      </a:r>
                      <a:endParaRPr kumimoji="1" lang="en-US" altLang="ja-JP" sz="1050" u="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050" u="none" dirty="0" smtClean="0">
                          <a:solidFill>
                            <a:schemeClr val="tx1"/>
                          </a:solidFill>
                          <a:latin typeface="メイリオ" panose="020B0604030504040204" pitchFamily="50" charset="-128"/>
                          <a:ea typeface="メイリオ" panose="020B0604030504040204" pitchFamily="50" charset="-128"/>
                        </a:rPr>
                        <a:t>（４）</a:t>
                      </a:r>
                      <a:r>
                        <a:rPr kumimoji="1" lang="en-US" altLang="ja-JP" sz="1050" u="none" dirty="0" smtClean="0">
                          <a:solidFill>
                            <a:schemeClr val="tx1"/>
                          </a:solidFill>
                          <a:latin typeface="メイリオ" panose="020B0604030504040204" pitchFamily="50" charset="-128"/>
                          <a:ea typeface="メイリオ" panose="020B0604030504040204" pitchFamily="50" charset="-128"/>
                        </a:rPr>
                        <a:t>3</a:t>
                      </a:r>
                      <a:r>
                        <a:rPr kumimoji="1" lang="ja-JP" altLang="en-US" sz="1050" u="none" smtClean="0">
                          <a:solidFill>
                            <a:schemeClr val="tx1"/>
                          </a:solidFill>
                          <a:latin typeface="メイリオ" panose="020B0604030504040204" pitchFamily="50" charset="-128"/>
                          <a:ea typeface="メイリオ" panose="020B0604030504040204" pitchFamily="50" charset="-128"/>
                        </a:rPr>
                        <a:t>歳</a:t>
                      </a:r>
                      <a:r>
                        <a:rPr kumimoji="1" lang="ja-JP" altLang="en-US" sz="1050" u="none" dirty="0" smtClean="0">
                          <a:solidFill>
                            <a:schemeClr val="tx1"/>
                          </a:solidFill>
                          <a:latin typeface="メイリオ" panose="020B0604030504040204" pitchFamily="50" charset="-128"/>
                          <a:ea typeface="メイリオ" panose="020B0604030504040204" pitchFamily="50" charset="-128"/>
                        </a:rPr>
                        <a:t>以上児の保育に関わる配慮事項</a:t>
                      </a:r>
                    </a:p>
                  </a:txBody>
                  <a:tcPr marL="99044" marR="99044">
                    <a:solidFill>
                      <a:schemeClr val="bg1">
                        <a:lumMod val="95000"/>
                      </a:schemeClr>
                    </a:solid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44868326"/>
              </p:ext>
            </p:extLst>
          </p:nvPr>
        </p:nvGraphicFramePr>
        <p:xfrm>
          <a:off x="4952207" y="548680"/>
          <a:ext cx="4757766" cy="6120680"/>
        </p:xfrm>
        <a:graphic>
          <a:graphicData uri="http://schemas.openxmlformats.org/drawingml/2006/table">
            <a:tbl>
              <a:tblPr firstRow="1" bandRow="1">
                <a:tableStyleId>{5C22544A-7EE6-4342-B048-85BDC9FD1C3A}</a:tableStyleId>
              </a:tblPr>
              <a:tblGrid>
                <a:gridCol w="4757766"/>
              </a:tblGrid>
              <a:tr h="580756">
                <a:tc>
                  <a:txBody>
                    <a:bodyPr/>
                    <a:lstStyle/>
                    <a:p>
                      <a:pPr lvl="0" algn="l">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p>
                    <a:p>
                      <a:pPr lvl="0" algn="l">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４</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乳幼児の生活と遊び</a:t>
                      </a:r>
                      <a:endParaRPr kumimoji="1" lang="en-US" altLang="ja-JP" sz="1100" dirty="0" smtClean="0">
                        <a:latin typeface="メイリオ" panose="020B0604030504040204" pitchFamily="50" charset="-128"/>
                        <a:ea typeface="メイリオ" panose="020B0604030504040204" pitchFamily="50" charset="-128"/>
                      </a:endParaRPr>
                    </a:p>
                  </a:txBody>
                  <a:tcPr marL="99044" marR="99044"/>
                </a:tc>
              </a:tr>
              <a:tr h="917808">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１．乳幼児の発達・成長に応じた遊びと関わり方を学ぶ</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（遊び方の支援・声掛け等）</a:t>
                      </a:r>
                      <a:endParaRPr kumimoji="1" lang="en-US" altLang="ja-JP" sz="1100" dirty="0" smtClean="0">
                        <a:latin typeface="メイリオ" panose="020B0604030504040204" pitchFamily="50" charset="-128"/>
                        <a:ea typeface="メイリオ" panose="020B0604030504040204" pitchFamily="50" charset="-128"/>
                      </a:endParaRPr>
                    </a:p>
                  </a:txBody>
                  <a:tcPr marL="99044" marR="99044"/>
                </a:tc>
              </a:tr>
              <a:tr h="4608512">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＜内容＞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１．発達・成長に応じた遊びと関わり方</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（１）乳幼児期の身体的発達と遊び・関わり方</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（各段階の発達の特徴を捉え、即した遊びができるように</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工夫をする。）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（２）乳幼児期の心の発達と遊び・関わり方</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（各段階の発達の特徴を捉え、即した遊びができるように</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工夫をする。）					</a:t>
                      </a:r>
                    </a:p>
                  </a:txBody>
                  <a:tcPr marL="99044" marR="99044"/>
                </a:tc>
              </a:tr>
            </a:tbl>
          </a:graphicData>
        </a:graphic>
      </p:graphicFrame>
      <p:sp>
        <p:nvSpPr>
          <p:cNvPr id="7" name="正方形/長方形 6"/>
          <p:cNvSpPr/>
          <p:nvPr/>
        </p:nvSpPr>
        <p:spPr>
          <a:xfrm>
            <a:off x="-20596" y="0"/>
            <a:ext cx="4108817" cy="369332"/>
          </a:xfrm>
          <a:prstGeom prst="rect">
            <a:avLst/>
          </a:prstGeom>
        </p:spPr>
        <p:txBody>
          <a:bodyPr wrap="none">
            <a:spAutoFit/>
          </a:body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保育支援員の研修プログラム（詳細）</a:t>
            </a:r>
            <a:endParaRPr lang="ja-JP" altLang="en-US" dirty="0"/>
          </a:p>
        </p:txBody>
      </p:sp>
    </p:spTree>
    <p:extLst>
      <p:ext uri="{BB962C8B-B14F-4D97-AF65-F5344CB8AC3E}">
        <p14:creationId xmlns:p14="http://schemas.microsoft.com/office/powerpoint/2010/main" val="3025443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5A972D-E4EC-4477-9949-72C785A9493B}" type="slidenum">
              <a:rPr kumimoji="1" lang="ja-JP" altLang="en-US" smtClean="0"/>
              <a:t>30</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651854235"/>
              </p:ext>
            </p:extLst>
          </p:nvPr>
        </p:nvGraphicFramePr>
        <p:xfrm>
          <a:off x="194440" y="548681"/>
          <a:ext cx="4523778" cy="6066968"/>
        </p:xfrm>
        <a:graphic>
          <a:graphicData uri="http://schemas.openxmlformats.org/drawingml/2006/table">
            <a:tbl>
              <a:tblPr firstRow="1" bandRow="1">
                <a:tableStyleId>{5C22544A-7EE6-4342-B048-85BDC9FD1C3A}</a:tableStyleId>
              </a:tblPr>
              <a:tblGrid>
                <a:gridCol w="4523778"/>
              </a:tblGrid>
              <a:tr h="576063">
                <a:tc>
                  <a:txBody>
                    <a:bodyPr/>
                    <a:lstStyle/>
                    <a:p>
                      <a:pPr algn="just">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p>
                    <a:p>
                      <a:pPr algn="just">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５</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乳幼児の発達と心理		</a:t>
                      </a:r>
                    </a:p>
                  </a:txBody>
                  <a:tcPr marL="99044" marR="99044"/>
                </a:tc>
              </a:tr>
              <a:tr h="936104">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１．発達に応じた子どもとのコミュニケーションの取り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方を知る				</a:t>
                      </a:r>
                    </a:p>
                  </a:txBody>
                  <a:tcPr marL="99044" marR="99044"/>
                </a:tc>
              </a:tr>
              <a:tr h="4536504">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＜内容＞	</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１．発達に応じた子どもとのコミュニケーションの取り方</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（１）乳幼児の認知発達を踏まえた、保育者とのコミュ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ニケーションの取り方を学ぶ	</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（２）発達に応じた乳幼児同士のコミュニケーションを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考える。</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子ども相互のかかわりと関係作り</a:t>
                      </a:r>
                      <a:r>
                        <a:rPr kumimoji="1" lang="en-US" altLang="ja-JP" sz="1100" dirty="0" smtClean="0">
                          <a:latin typeface="メイリオ" panose="020B0604030504040204" pitchFamily="50" charset="-128"/>
                          <a:ea typeface="メイリオ" panose="020B0604030504040204" pitchFamily="50" charset="-128"/>
                        </a:rPr>
                        <a:t>/</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　　　自己主張と自己統制</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子ども集団と保育の環境</a:t>
                      </a:r>
                      <a:r>
                        <a:rPr kumimoji="1" lang="en-US" altLang="ja-JP" sz="1100" dirty="0" smtClean="0">
                          <a:latin typeface="メイリオ" panose="020B0604030504040204" pitchFamily="50" charset="-128"/>
                          <a:ea typeface="メイリオ" panose="020B0604030504040204" pitchFamily="50" charset="-128"/>
                        </a:rPr>
                        <a:t>)								</a:t>
                      </a:r>
                    </a:p>
                    <a:p>
                      <a:pPr>
                        <a:lnSpc>
                          <a:spcPct val="150000"/>
                        </a:lnSpc>
                      </a:pP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a:t>
                      </a:r>
                    </a:p>
                  </a:txBody>
                  <a:tcPr marL="99044" marR="99044"/>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837042002"/>
              </p:ext>
            </p:extLst>
          </p:nvPr>
        </p:nvGraphicFramePr>
        <p:xfrm>
          <a:off x="4952207" y="548680"/>
          <a:ext cx="4757766" cy="6066968"/>
        </p:xfrm>
        <a:graphic>
          <a:graphicData uri="http://schemas.openxmlformats.org/drawingml/2006/table">
            <a:tbl>
              <a:tblPr firstRow="1" bandRow="1">
                <a:tableStyleId>{5C22544A-7EE6-4342-B048-85BDC9FD1C3A}</a:tableStyleId>
              </a:tblPr>
              <a:tblGrid>
                <a:gridCol w="4757766"/>
              </a:tblGrid>
              <a:tr h="576064">
                <a:tc>
                  <a:txBody>
                    <a:bodyPr/>
                    <a:lstStyle/>
                    <a:p>
                      <a:pPr lvl="0" algn="l">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p>
                    <a:p>
                      <a:pPr lvl="0" algn="l">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６</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乳幼児の食事と栄養</a:t>
                      </a:r>
                      <a:endParaRPr kumimoji="1" lang="en-US" altLang="ja-JP" sz="1100" dirty="0" smtClean="0">
                        <a:latin typeface="メイリオ" panose="020B0604030504040204" pitchFamily="50" charset="-128"/>
                        <a:ea typeface="メイリオ" panose="020B0604030504040204" pitchFamily="50" charset="-128"/>
                      </a:endParaRPr>
                    </a:p>
                  </a:txBody>
                  <a:tcPr marL="99044" marR="99044"/>
                </a:tc>
              </a:tr>
              <a:tr h="936104">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１．発達に応じた食事指導を考える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２．食育計画の位置づけを考える		</a:t>
                      </a:r>
                    </a:p>
                  </a:txBody>
                  <a:tcPr marL="99044" marR="99044"/>
                </a:tc>
              </a:tr>
              <a:tr h="4536504">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＜内容＞			</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１．発達に応じた食事指導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（１）乳児期の授乳・離乳の意義と食生活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（授乳の基本</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離乳期の栄養と食生活</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進め方と目安）</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（２）幼児期の食生活		</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　　（食べる意欲を育てる</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偏食や食欲不振に対する対応）</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２．食育計画の位置づけとその実践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（１）食育計画のねらいと保育計画との関係</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（２）食育の実践</a:t>
                      </a:r>
                    </a:p>
                  </a:txBody>
                  <a:tcPr marL="99044" marR="99044"/>
                </a:tc>
              </a:tr>
            </a:tbl>
          </a:graphicData>
        </a:graphic>
      </p:graphicFrame>
      <p:sp>
        <p:nvSpPr>
          <p:cNvPr id="3" name="正方形/長方形 2"/>
          <p:cNvSpPr/>
          <p:nvPr/>
        </p:nvSpPr>
        <p:spPr>
          <a:xfrm>
            <a:off x="11" y="0"/>
            <a:ext cx="4108817" cy="369332"/>
          </a:xfrm>
          <a:prstGeom prst="rect">
            <a:avLst/>
          </a:prstGeom>
        </p:spPr>
        <p:txBody>
          <a:bodyPr wrap="none">
            <a:spAutoFit/>
          </a:body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保育支援員の研修プログラム（詳細）</a:t>
            </a:r>
            <a:endParaRPr lang="ja-JP" altLang="en-US" dirty="0"/>
          </a:p>
        </p:txBody>
      </p:sp>
    </p:spTree>
    <p:extLst>
      <p:ext uri="{BB962C8B-B14F-4D97-AF65-F5344CB8AC3E}">
        <p14:creationId xmlns:p14="http://schemas.microsoft.com/office/powerpoint/2010/main" val="2283791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5A972D-E4EC-4477-9949-72C785A9493B}" type="slidenum">
              <a:rPr kumimoji="1" lang="ja-JP" altLang="en-US" smtClean="0"/>
              <a:t>31</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312968527"/>
              </p:ext>
            </p:extLst>
          </p:nvPr>
        </p:nvGraphicFramePr>
        <p:xfrm>
          <a:off x="272436" y="548685"/>
          <a:ext cx="4445782" cy="6147796"/>
        </p:xfrm>
        <a:graphic>
          <a:graphicData uri="http://schemas.openxmlformats.org/drawingml/2006/table">
            <a:tbl>
              <a:tblPr firstRow="1" bandRow="1">
                <a:tableStyleId>{5C22544A-7EE6-4342-B048-85BDC9FD1C3A}</a:tableStyleId>
              </a:tblPr>
              <a:tblGrid>
                <a:gridCol w="4445782"/>
              </a:tblGrid>
              <a:tr h="0">
                <a:tc>
                  <a:txBody>
                    <a:bodyPr/>
                    <a:lstStyle/>
                    <a:p>
                      <a:pPr algn="just">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endParaRPr kumimoji="1" lang="en-US" altLang="ja-JP" sz="1100" dirty="0" smtClean="0">
                        <a:latin typeface="メイリオ" panose="020B0604030504040204" pitchFamily="50" charset="-128"/>
                        <a:ea typeface="メイリオ" panose="020B0604030504040204" pitchFamily="50" charset="-128"/>
                      </a:endParaRPr>
                    </a:p>
                    <a:p>
                      <a:pPr algn="just">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７</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アレルギー対応	</a:t>
                      </a:r>
                    </a:p>
                  </a:txBody>
                  <a:tcPr marL="99044" marR="99044"/>
                </a:tc>
              </a:tr>
              <a:tr h="1342574">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１．アレルギーの種類と発症予防の方法を理解する</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（食品、ダニ、ハウスダスト、花粉等）</a:t>
                      </a:r>
                      <a:r>
                        <a:rPr kumimoji="1" lang="en-US" altLang="ja-JP" sz="1100" dirty="0" smtClean="0">
                          <a:latin typeface="メイリオ" panose="020B0604030504040204" pitchFamily="50" charset="-128"/>
                          <a:ea typeface="メイリオ" panose="020B0604030504040204" pitchFamily="50" charset="-128"/>
                        </a:rPr>
                        <a:t>	</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２．給食における配慮・管理を知る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３．緊急時（アナキフィラシー発症）の対応を身に付ける</a:t>
                      </a:r>
                    </a:p>
                  </a:txBody>
                  <a:tcPr marL="99044" marR="99044"/>
                </a:tc>
              </a:tr>
              <a:tr h="4204696">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＜内容＞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１．アレルギーの種類と発症予防の方法を理解する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（食品、ダニ、ハウスダスト、花粉等）</a:t>
                      </a:r>
                      <a:r>
                        <a:rPr kumimoji="1" lang="en-US" altLang="ja-JP" sz="1100" dirty="0" smtClean="0">
                          <a:latin typeface="メイリオ" panose="020B0604030504040204" pitchFamily="50" charset="-128"/>
                          <a:ea typeface="メイリオ" panose="020B0604030504040204" pitchFamily="50" charset="-128"/>
                        </a:rPr>
                        <a:t>	</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（１）食品アレルギーに対する基本的対応（発症予防）</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（２）ダニ・ハウスダスト防止に対する基本的方法について</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２．給食における配慮・管理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（１）保育士（園）給食の提供におけるアレルギー対応の</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レベルと配慮事項</a:t>
                      </a:r>
                      <a:r>
                        <a:rPr kumimoji="1" lang="en-US" altLang="ja-JP" sz="1100" dirty="0" smtClean="0">
                          <a:latin typeface="メイリオ" panose="020B0604030504040204" pitchFamily="50" charset="-128"/>
                          <a:ea typeface="メイリオ" panose="020B0604030504040204" pitchFamily="50" charset="-128"/>
                        </a:rPr>
                        <a:t>		</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（２）給食の提供における準備や注意点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３．緊急時（アナキフィラシー発症）の対応</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（１）アナキフィラシ</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の基本事項について</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（２）緊急時の備え・日ごろの保護者との連携について</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（３）緊急時対応の流れについて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（４）エピペンの使用方法 について	</a:t>
                      </a:r>
                    </a:p>
                  </a:txBody>
                  <a:tcPr marL="99044" marR="99044"/>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667791405"/>
              </p:ext>
            </p:extLst>
          </p:nvPr>
        </p:nvGraphicFramePr>
        <p:xfrm>
          <a:off x="4952207" y="548681"/>
          <a:ext cx="4757766" cy="6149340"/>
        </p:xfrm>
        <a:graphic>
          <a:graphicData uri="http://schemas.openxmlformats.org/drawingml/2006/table">
            <a:tbl>
              <a:tblPr firstRow="1" bandRow="1">
                <a:tableStyleId>{5C22544A-7EE6-4342-B048-85BDC9FD1C3A}</a:tableStyleId>
              </a:tblPr>
              <a:tblGrid>
                <a:gridCol w="4757766"/>
              </a:tblGrid>
              <a:tr h="582845">
                <a:tc>
                  <a:txBody>
                    <a:bodyPr/>
                    <a:lstStyle/>
                    <a:p>
                      <a:pPr lvl="0" algn="l">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endParaRPr kumimoji="1" lang="en-US" altLang="ja-JP" sz="1100" dirty="0" smtClean="0">
                        <a:latin typeface="メイリオ" panose="020B0604030504040204" pitchFamily="50" charset="-128"/>
                        <a:ea typeface="メイリオ" panose="020B0604030504040204" pitchFamily="50" charset="-128"/>
                      </a:endParaRPr>
                    </a:p>
                    <a:p>
                      <a:pPr lvl="0" algn="l">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８</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特別に配慮を要する子どもへの対応</a:t>
                      </a:r>
                    </a:p>
                  </a:txBody>
                  <a:tcPr marL="99044" marR="99044"/>
                </a:tc>
              </a:tr>
              <a:tr h="917808">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１．子どもの心の問題と</a:t>
                      </a:r>
                      <a:r>
                        <a:rPr kumimoji="1" lang="ja-JP" altLang="en-US" sz="1100" dirty="0" err="1" smtClean="0">
                          <a:latin typeface="メイリオ" panose="020B0604030504040204" pitchFamily="50" charset="-128"/>
                          <a:ea typeface="メイリオ" panose="020B0604030504040204" pitchFamily="50" charset="-128"/>
                        </a:rPr>
                        <a:t>障がい</a:t>
                      </a:r>
                      <a:r>
                        <a:rPr kumimoji="1" lang="ja-JP" altLang="en-US" sz="1100" dirty="0" smtClean="0">
                          <a:latin typeface="メイリオ" panose="020B0604030504040204" pitchFamily="50" charset="-128"/>
                          <a:ea typeface="メイリオ" panose="020B0604030504040204" pitchFamily="50" charset="-128"/>
                        </a:rPr>
                        <a:t>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a:t>
                      </a:r>
                      <a:r>
                        <a:rPr kumimoji="1" lang="ja-JP" altLang="en-US" sz="1100" dirty="0" err="1" smtClean="0">
                          <a:latin typeface="メイリオ" panose="020B0604030504040204" pitchFamily="50" charset="-128"/>
                          <a:ea typeface="メイリオ" panose="020B0604030504040204" pitchFamily="50" charset="-128"/>
                        </a:rPr>
                        <a:t>発達障がい</a:t>
                      </a:r>
                      <a:r>
                        <a:rPr kumimoji="1" lang="ja-JP" altLang="en-US" sz="1100" dirty="0" smtClean="0">
                          <a:latin typeface="メイリオ" panose="020B0604030504040204" pitchFamily="50" charset="-128"/>
                          <a:ea typeface="メイリオ" panose="020B0604030504040204" pitchFamily="50" charset="-128"/>
                        </a:rPr>
                        <a:t>児への対応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a:t>
                      </a:r>
                      <a:r>
                        <a:rPr kumimoji="1" lang="ja-JP" altLang="en-US" sz="1100" dirty="0" err="1" smtClean="0">
                          <a:latin typeface="メイリオ" panose="020B0604030504040204" pitchFamily="50" charset="-128"/>
                          <a:ea typeface="メイリオ" panose="020B0604030504040204" pitchFamily="50" charset="-128"/>
                        </a:rPr>
                        <a:t>重度障がい</a:t>
                      </a:r>
                      <a:r>
                        <a:rPr kumimoji="1" lang="ja-JP" altLang="en-US" sz="1100" dirty="0" smtClean="0">
                          <a:latin typeface="メイリオ" panose="020B0604030504040204" pitchFamily="50" charset="-128"/>
                          <a:ea typeface="メイリオ" panose="020B0604030504040204" pitchFamily="50" charset="-128"/>
                        </a:rPr>
                        <a:t>児への配慮点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４．個別指導計画の書き方を知る</a:t>
                      </a:r>
                    </a:p>
                  </a:txBody>
                  <a:tcPr marL="99044" marR="99044"/>
                </a:tc>
              </a:tr>
              <a:tr h="4177580">
                <a:tc>
                  <a:txBody>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＜内容＞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１．子どもの心の問題と</a:t>
                      </a:r>
                      <a:r>
                        <a:rPr kumimoji="1" lang="ja-JP" altLang="en-US" sz="900" dirty="0" err="1" smtClean="0">
                          <a:latin typeface="メイリオ" panose="020B0604030504040204" pitchFamily="50" charset="-128"/>
                          <a:ea typeface="メイリオ" panose="020B0604030504040204" pitchFamily="50" charset="-128"/>
                        </a:rPr>
                        <a:t>障がい</a:t>
                      </a:r>
                      <a:r>
                        <a:rPr kumimoji="1" lang="ja-JP" altLang="en-US" sz="900" dirty="0" smtClean="0">
                          <a:latin typeface="メイリオ" panose="020B0604030504040204" pitchFamily="50" charset="-128"/>
                          <a:ea typeface="メイリオ" panose="020B0604030504040204" pitchFamily="50" charset="-128"/>
                        </a:rPr>
                        <a:t>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（１）吃音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（２）選択制緘黙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（３）</a:t>
                      </a:r>
                      <a:r>
                        <a:rPr kumimoji="1" lang="ja-JP" altLang="en-US" sz="900" dirty="0" err="1" smtClean="0">
                          <a:latin typeface="メイリオ" panose="020B0604030504040204" pitchFamily="50" charset="-128"/>
                          <a:ea typeface="メイリオ" panose="020B0604030504040204" pitchFamily="50" charset="-128"/>
                        </a:rPr>
                        <a:t>摂食障がい</a:t>
                      </a:r>
                      <a:r>
                        <a:rPr kumimoji="1" lang="ja-JP" altLang="en-US" sz="900" dirty="0" smtClean="0">
                          <a:latin typeface="メイリオ" panose="020B0604030504040204" pitchFamily="50" charset="-128"/>
                          <a:ea typeface="メイリオ" panose="020B0604030504040204" pitchFamily="50" charset="-128"/>
                        </a:rPr>
                        <a:t>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（４）抜毛症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２．</a:t>
                      </a:r>
                      <a:r>
                        <a:rPr kumimoji="1" lang="ja-JP" altLang="en-US" sz="900" dirty="0" err="1" smtClean="0">
                          <a:latin typeface="メイリオ" panose="020B0604030504040204" pitchFamily="50" charset="-128"/>
                          <a:ea typeface="メイリオ" panose="020B0604030504040204" pitchFamily="50" charset="-128"/>
                        </a:rPr>
                        <a:t>発達障がい</a:t>
                      </a:r>
                      <a:r>
                        <a:rPr kumimoji="1" lang="ja-JP" altLang="en-US" sz="900" dirty="0" smtClean="0">
                          <a:latin typeface="メイリオ" panose="020B0604030504040204" pitchFamily="50" charset="-128"/>
                          <a:ea typeface="メイリオ" panose="020B0604030504040204" pitchFamily="50" charset="-128"/>
                        </a:rPr>
                        <a:t>児への対応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（１）発達障がいの特徴・種類を学ぶ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（２）傾聴の姿勢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（３）共感とコミュニケ</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ション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３．</a:t>
                      </a:r>
                      <a:r>
                        <a:rPr kumimoji="1" lang="ja-JP" altLang="en-US" sz="900" dirty="0" err="1" smtClean="0">
                          <a:latin typeface="メイリオ" panose="020B0604030504040204" pitchFamily="50" charset="-128"/>
                          <a:ea typeface="メイリオ" panose="020B0604030504040204" pitchFamily="50" charset="-128"/>
                        </a:rPr>
                        <a:t>重度障がい</a:t>
                      </a:r>
                      <a:r>
                        <a:rPr kumimoji="1" lang="ja-JP" altLang="en-US" sz="900" dirty="0" smtClean="0">
                          <a:latin typeface="メイリオ" panose="020B0604030504040204" pitchFamily="50" charset="-128"/>
                          <a:ea typeface="メイリオ" panose="020B0604030504040204" pitchFamily="50" charset="-128"/>
                        </a:rPr>
                        <a:t>への配慮点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（１）食事中の配慮点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（２）保育上の留意事項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（３）他の子どもとのコミュニケーションの取り方</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４．個別指導計画の作成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（１）保護者や家族に対する理解と支援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（２）保育課程に基づく個別指導計画の作成と記録及び評価</a:t>
                      </a:r>
                    </a:p>
                  </a:txBody>
                  <a:tcPr marL="99044" marR="99044"/>
                </a:tc>
              </a:tr>
            </a:tbl>
          </a:graphicData>
        </a:graphic>
      </p:graphicFrame>
      <p:sp>
        <p:nvSpPr>
          <p:cNvPr id="12" name="正方形/長方形 11"/>
          <p:cNvSpPr/>
          <p:nvPr/>
        </p:nvSpPr>
        <p:spPr>
          <a:xfrm>
            <a:off x="11" y="0"/>
            <a:ext cx="4108817" cy="369332"/>
          </a:xfrm>
          <a:prstGeom prst="rect">
            <a:avLst/>
          </a:prstGeom>
        </p:spPr>
        <p:txBody>
          <a:bodyPr wrap="none">
            <a:spAutoFit/>
          </a:body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保育支援員の研修プログラム（詳細）</a:t>
            </a:r>
            <a:endParaRPr lang="ja-JP" altLang="en-US" dirty="0"/>
          </a:p>
        </p:txBody>
      </p:sp>
    </p:spTree>
    <p:extLst>
      <p:ext uri="{BB962C8B-B14F-4D97-AF65-F5344CB8AC3E}">
        <p14:creationId xmlns:p14="http://schemas.microsoft.com/office/powerpoint/2010/main" val="1498797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5A972D-E4EC-4477-9949-72C785A9493B}" type="slidenum">
              <a:rPr kumimoji="1" lang="ja-JP" altLang="en-US" smtClean="0"/>
              <a:t>32</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645794316"/>
              </p:ext>
            </p:extLst>
          </p:nvPr>
        </p:nvGraphicFramePr>
        <p:xfrm>
          <a:off x="272436" y="470021"/>
          <a:ext cx="4445782" cy="6231939"/>
        </p:xfrm>
        <a:graphic>
          <a:graphicData uri="http://schemas.openxmlformats.org/drawingml/2006/table">
            <a:tbl>
              <a:tblPr firstRow="1" bandRow="1">
                <a:tableStyleId>{5C22544A-7EE6-4342-B048-85BDC9FD1C3A}</a:tableStyleId>
              </a:tblPr>
              <a:tblGrid>
                <a:gridCol w="4445782"/>
              </a:tblGrid>
              <a:tr h="582715">
                <a:tc>
                  <a:txBody>
                    <a:bodyPr/>
                    <a:lstStyle/>
                    <a:p>
                      <a:pPr algn="just">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endParaRPr kumimoji="1" lang="en-US" altLang="ja-JP" sz="1100" dirty="0" smtClean="0">
                        <a:latin typeface="メイリオ" panose="020B0604030504040204" pitchFamily="50" charset="-128"/>
                        <a:ea typeface="メイリオ" panose="020B0604030504040204" pitchFamily="50" charset="-128"/>
                      </a:endParaRPr>
                    </a:p>
                    <a:p>
                      <a:pPr algn="just">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９</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小児保健</a:t>
                      </a:r>
                      <a:r>
                        <a:rPr kumimoji="1" lang="en-US" altLang="ja-JP" sz="1100" dirty="0" smtClean="0">
                          <a:latin typeface="メイリオ" panose="020B0604030504040204" pitchFamily="50" charset="-128"/>
                          <a:ea typeface="メイリオ" panose="020B0604030504040204" pitchFamily="50" charset="-128"/>
                        </a:rPr>
                        <a:t>Ⅰ	</a:t>
                      </a:r>
                      <a:r>
                        <a:rPr kumimoji="1" lang="ja-JP" altLang="en-US" sz="1100" dirty="0" smtClean="0">
                          <a:latin typeface="メイリオ" panose="020B0604030504040204" pitchFamily="50" charset="-128"/>
                          <a:ea typeface="メイリオ" panose="020B0604030504040204" pitchFamily="50" charset="-128"/>
                        </a:rPr>
                        <a:t>	</a:t>
                      </a:r>
                    </a:p>
                  </a:txBody>
                  <a:tcPr marL="99044" marR="99044"/>
                </a:tc>
              </a:tr>
              <a:tr h="1512168">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１．主な感染症の種類と症状を知る		　　　　２．子どもの疾患と対処法を身に付ける（発熱・痙攣・嘔吐・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下痢・鼻出血）</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３．感染症が発生した場合の対処法を知る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４．感染症の予防策について考える	</a:t>
                      </a:r>
                    </a:p>
                  </a:txBody>
                  <a:tcPr marL="99044" marR="99044"/>
                </a:tc>
              </a:tr>
              <a:tr h="4037379">
                <a:tc>
                  <a:txBody>
                    <a:bodyPr/>
                    <a:lstStyle/>
                    <a:p>
                      <a:pPr>
                        <a:lnSpc>
                          <a:spcPct val="150000"/>
                        </a:lnSpc>
                      </a:pPr>
                      <a:r>
                        <a:rPr kumimoji="1" lang="ja-JP" altLang="en-US" sz="800" dirty="0" smtClean="0">
                          <a:latin typeface="メイリオ" panose="020B0604030504040204" pitchFamily="50" charset="-128"/>
                          <a:ea typeface="メイリオ" panose="020B0604030504040204" pitchFamily="50" charset="-128"/>
                        </a:rPr>
                        <a:t>＜内容＞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１．主な感染症の種類と症状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（１）水痘（水ぼうそう）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（２）インフルエンザ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（３）食中毒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２．子どもの疾患と対処法（発熱・痙攣・嘔吐・下痢・鼻出血）</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（１）発熱を起こした場合の対処法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（２）痙攣（ひきつけ）を起こした場合の対処法</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（３）嘔吐、下痢、鼻出血を起こした場合の対処法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３．感染症が発生した場合の対処法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（１）感染源を知る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（２）感染症が発生した場合の対処法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４．感染症の予防策について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（１）日常保育でのチェックポイント</a:t>
                      </a:r>
                      <a:r>
                        <a:rPr kumimoji="1" lang="ja-JP" altLang="en-US" sz="1000" dirty="0" smtClean="0">
                          <a:latin typeface="メイリオ" panose="020B0604030504040204" pitchFamily="50" charset="-128"/>
                          <a:ea typeface="メイリオ" panose="020B0604030504040204" pitchFamily="50" charset="-128"/>
                        </a:rPr>
                        <a:t>	</a:t>
                      </a:r>
                      <a:r>
                        <a:rPr kumimoji="1" lang="ja-JP" altLang="en-US" sz="1100" dirty="0" smtClean="0">
                          <a:latin typeface="メイリオ" panose="020B0604030504040204" pitchFamily="50" charset="-128"/>
                          <a:ea typeface="メイリオ" panose="020B0604030504040204" pitchFamily="50" charset="-128"/>
                        </a:rPr>
                        <a:t>	</a:t>
                      </a:r>
                    </a:p>
                  </a:txBody>
                  <a:tcPr marL="99044" marR="99044"/>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073164672"/>
              </p:ext>
            </p:extLst>
          </p:nvPr>
        </p:nvGraphicFramePr>
        <p:xfrm>
          <a:off x="4952207" y="464041"/>
          <a:ext cx="4757766" cy="6210984"/>
        </p:xfrm>
        <a:graphic>
          <a:graphicData uri="http://schemas.openxmlformats.org/drawingml/2006/table">
            <a:tbl>
              <a:tblPr firstRow="1" bandRow="1">
                <a:tableStyleId>{5C22544A-7EE6-4342-B048-85BDC9FD1C3A}</a:tableStyleId>
              </a:tblPr>
              <a:tblGrid>
                <a:gridCol w="4757766"/>
              </a:tblGrid>
              <a:tr h="588695">
                <a:tc>
                  <a:txBody>
                    <a:bodyPr/>
                    <a:lstStyle/>
                    <a:p>
                      <a:pPr lvl="0" algn="l">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p>
                    <a:p>
                      <a:pPr lvl="0" algn="l">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１０</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小児保健</a:t>
                      </a:r>
                      <a:r>
                        <a:rPr kumimoji="1" lang="en-US" altLang="ja-JP" sz="1100" dirty="0" smtClean="0">
                          <a:latin typeface="メイリオ" panose="020B0604030504040204" pitchFamily="50" charset="-128"/>
                          <a:ea typeface="メイリオ" panose="020B0604030504040204" pitchFamily="50" charset="-128"/>
                        </a:rPr>
                        <a:t>Ⅱ	</a:t>
                      </a:r>
                    </a:p>
                  </a:txBody>
                  <a:tcPr marL="99044" marR="99044"/>
                </a:tc>
              </a:tr>
              <a:tr h="1596807">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１．保育事故の例を知る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２．事故への対応方法を知る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３．誤飲物質と処置方法を学ぶ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４．午睡時等の見守りについて知る	</a:t>
                      </a:r>
                    </a:p>
                  </a:txBody>
                  <a:tcPr marL="99044" marR="99044"/>
                </a:tc>
              </a:tr>
              <a:tr h="4019817">
                <a:tc>
                  <a:txBody>
                    <a:bodyPr/>
                    <a:lstStyle/>
                    <a:p>
                      <a:pPr>
                        <a:lnSpc>
                          <a:spcPct val="150000"/>
                        </a:lnSpc>
                      </a:pPr>
                      <a:r>
                        <a:rPr kumimoji="1" lang="ja-JP" altLang="en-US" sz="800" dirty="0" smtClean="0">
                          <a:latin typeface="メイリオ" panose="020B0604030504040204" pitchFamily="50" charset="-128"/>
                          <a:ea typeface="メイリオ" panose="020B0604030504040204" pitchFamily="50" charset="-128"/>
                        </a:rPr>
                        <a:t>＜内容＞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１．保育事故とは何か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（１）どういう事故が起こるのか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（２）乳児特有の事故について</a:t>
                      </a:r>
                      <a:r>
                        <a:rPr kumimoji="1" lang="ja-JP" altLang="en-US" sz="900" dirty="0" smtClean="0">
                          <a:latin typeface="メイリオ" panose="020B0604030504040204" pitchFamily="50" charset="-128"/>
                          <a:ea typeface="メイリオ" panose="020B0604030504040204" pitchFamily="50" charset="-128"/>
                        </a:rPr>
                        <a:t>	</a:t>
                      </a:r>
                    </a:p>
                    <a:p>
                      <a:pPr>
                        <a:lnSpc>
                          <a:spcPct val="150000"/>
                        </a:lnSpc>
                      </a:pP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２</a:t>
                      </a:r>
                      <a:r>
                        <a:rPr kumimoji="1" lang="ja-JP" altLang="en-US" sz="900" dirty="0" smtClean="0">
                          <a:latin typeface="メイリオ" panose="020B0604030504040204" pitchFamily="50" charset="-128"/>
                          <a:ea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rPr>
                        <a:t>事故への対応方法を知る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（１）外傷の救急処置方法</a:t>
                      </a:r>
                      <a:r>
                        <a:rPr kumimoji="1" lang="ja-JP" altLang="en-US" sz="900" dirty="0" smtClean="0">
                          <a:latin typeface="メイリオ" panose="020B0604030504040204" pitchFamily="50" charset="-128"/>
                          <a:ea typeface="メイリオ" panose="020B0604030504040204" pitchFamily="50" charset="-128"/>
                        </a:rPr>
                        <a:t>について</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（２）熱傷（やけど）の処置方法について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（３）過呼吸等への処置方法について	</a:t>
                      </a:r>
                    </a:p>
                    <a:p>
                      <a:pPr>
                        <a:lnSpc>
                          <a:spcPct val="150000"/>
                        </a:lnSpc>
                      </a:pP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３．誤飲物質と処置方法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（１）洗剤類を飲んだ時の応急処置と受診方法</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（２）その他固形物等を飲んだ時の応急処置と受診方法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（３）その他液体物を飲んだ時の応急処置と受診方法</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４．午睡時等の見守りについて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（１）午睡中の事故とは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（２）午睡中事故の予防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（３）事故発生時の対処法		</a:t>
                      </a:r>
                      <a:endParaRPr kumimoji="1" lang="en-US" altLang="ja-JP" sz="800" dirty="0" smtClean="0">
                        <a:latin typeface="メイリオ" panose="020B0604030504040204" pitchFamily="50" charset="-128"/>
                        <a:ea typeface="メイリオ" panose="020B0604030504040204" pitchFamily="50" charset="-128"/>
                      </a:endParaRPr>
                    </a:p>
                    <a:p>
                      <a:pPr>
                        <a:lnSpc>
                          <a:spcPct val="150000"/>
                        </a:lnSpc>
                      </a:pPr>
                      <a:r>
                        <a:rPr kumimoji="1" lang="ja-JP" altLang="en-US" sz="800" dirty="0" smtClean="0">
                          <a:latin typeface="メイリオ" panose="020B0604030504040204" pitchFamily="50" charset="-128"/>
                          <a:ea typeface="メイリオ" panose="020B0604030504040204" pitchFamily="50" charset="-128"/>
                        </a:rPr>
                        <a:t>（４）午睡時等の見守りの具体的方法・記録の取り方</a:t>
                      </a:r>
                    </a:p>
                  </a:txBody>
                  <a:tcPr marL="99044" marR="99044"/>
                </a:tc>
              </a:tr>
            </a:tbl>
          </a:graphicData>
        </a:graphic>
      </p:graphicFrame>
      <p:sp>
        <p:nvSpPr>
          <p:cNvPr id="8" name="正方形/長方形 7"/>
          <p:cNvSpPr/>
          <p:nvPr/>
        </p:nvSpPr>
        <p:spPr>
          <a:xfrm>
            <a:off x="13568" y="4192"/>
            <a:ext cx="4108817" cy="369332"/>
          </a:xfrm>
          <a:prstGeom prst="rect">
            <a:avLst/>
          </a:prstGeom>
        </p:spPr>
        <p:txBody>
          <a:bodyPr wrap="none">
            <a:spAutoFit/>
          </a:body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保育支援員の研修プログラム（詳細）</a:t>
            </a:r>
            <a:endParaRPr lang="ja-JP" altLang="en-US" dirty="0"/>
          </a:p>
        </p:txBody>
      </p:sp>
    </p:spTree>
    <p:extLst>
      <p:ext uri="{BB962C8B-B14F-4D97-AF65-F5344CB8AC3E}">
        <p14:creationId xmlns:p14="http://schemas.microsoft.com/office/powerpoint/2010/main" val="3848039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5A972D-E4EC-4477-9949-72C785A9493B}" type="slidenum">
              <a:rPr kumimoji="1" lang="ja-JP" altLang="en-US" smtClean="0"/>
              <a:t>33</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786393754"/>
              </p:ext>
            </p:extLst>
          </p:nvPr>
        </p:nvGraphicFramePr>
        <p:xfrm>
          <a:off x="272436" y="476673"/>
          <a:ext cx="4445782" cy="6285650"/>
        </p:xfrm>
        <a:graphic>
          <a:graphicData uri="http://schemas.openxmlformats.org/drawingml/2006/table">
            <a:tbl>
              <a:tblPr firstRow="1" bandRow="1">
                <a:tableStyleId>{5C22544A-7EE6-4342-B048-85BDC9FD1C3A}</a:tableStyleId>
              </a:tblPr>
              <a:tblGrid>
                <a:gridCol w="4445782"/>
              </a:tblGrid>
              <a:tr h="648071">
                <a:tc>
                  <a:txBody>
                    <a:bodyPr/>
                    <a:lstStyle/>
                    <a:p>
                      <a:pPr algn="just">
                        <a:lnSpc>
                          <a:spcPct val="150000"/>
                        </a:lnSpc>
                      </a:pPr>
                      <a:r>
                        <a:rPr kumimoji="1" lang="zh-TW" altLang="en-US" sz="1100" dirty="0" smtClean="0">
                          <a:latin typeface="メイリオ" panose="020B0604030504040204" pitchFamily="50" charset="-128"/>
                          <a:ea typeface="メイリオ" panose="020B0604030504040204" pitchFamily="50" charset="-128"/>
                        </a:rPr>
                        <a:t>＜科目名＞		</a:t>
                      </a:r>
                    </a:p>
                    <a:p>
                      <a:pPr algn="just">
                        <a:lnSpc>
                          <a:spcPct val="150000"/>
                        </a:lnSpc>
                      </a:pPr>
                      <a:r>
                        <a:rPr kumimoji="1" lang="en-US" altLang="zh-TW" sz="1100" dirty="0" smtClean="0">
                          <a:latin typeface="メイリオ" panose="020B0604030504040204" pitchFamily="50" charset="-128"/>
                          <a:ea typeface="メイリオ" panose="020B0604030504040204" pitchFamily="50" charset="-128"/>
                        </a:rPr>
                        <a:t>【</a:t>
                      </a:r>
                      <a:r>
                        <a:rPr kumimoji="1" lang="zh-TW" altLang="en-US" sz="1100" dirty="0" smtClean="0">
                          <a:latin typeface="メイリオ" panose="020B0604030504040204" pitchFamily="50" charset="-128"/>
                          <a:ea typeface="メイリオ" panose="020B0604030504040204" pitchFamily="50" charset="-128"/>
                        </a:rPr>
                        <a:t>１１</a:t>
                      </a:r>
                      <a:r>
                        <a:rPr kumimoji="1" lang="en-US" altLang="zh-TW" sz="1100" dirty="0" smtClean="0">
                          <a:latin typeface="メイリオ" panose="020B0604030504040204" pitchFamily="50" charset="-128"/>
                          <a:ea typeface="メイリオ" panose="020B0604030504040204" pitchFamily="50" charset="-128"/>
                        </a:rPr>
                        <a:t>】</a:t>
                      </a:r>
                      <a:r>
                        <a:rPr kumimoji="1" lang="zh-TW" altLang="en-US" sz="1100" dirty="0" smtClean="0">
                          <a:latin typeface="メイリオ" panose="020B0604030504040204" pitchFamily="50" charset="-128"/>
                          <a:ea typeface="メイリオ" panose="020B0604030504040204" pitchFamily="50" charset="-128"/>
                        </a:rPr>
                        <a:t>心肺蘇生法</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子育て支援員研修修了者は免除</a:t>
                      </a:r>
                      <a:r>
                        <a:rPr kumimoji="1" lang="en-US" altLang="ja-JP" sz="1100" dirty="0" smtClean="0">
                          <a:latin typeface="メイリオ" panose="020B0604030504040204" pitchFamily="50" charset="-128"/>
                          <a:ea typeface="メイリオ" panose="020B0604030504040204" pitchFamily="50" charset="-128"/>
                        </a:rPr>
                        <a:t>】</a:t>
                      </a:r>
                      <a:endParaRPr kumimoji="1" lang="zh-TW" altLang="en-US" sz="1100" dirty="0" smtClean="0">
                        <a:latin typeface="メイリオ" panose="020B0604030504040204" pitchFamily="50" charset="-128"/>
                        <a:ea typeface="メイリオ" panose="020B0604030504040204" pitchFamily="50" charset="-128"/>
                      </a:endParaRPr>
                    </a:p>
                  </a:txBody>
                  <a:tcPr marL="99044" marR="99044"/>
                </a:tc>
              </a:tr>
              <a:tr h="1296144">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１．心肺蘇生法の方法を知る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a:t>
                      </a:r>
                      <a:r>
                        <a:rPr kumimoji="1" lang="en-US" altLang="ja-JP" sz="1100" dirty="0" smtClean="0">
                          <a:latin typeface="メイリオ" panose="020B0604030504040204" pitchFamily="50" charset="-128"/>
                          <a:ea typeface="メイリオ" panose="020B0604030504040204" pitchFamily="50" charset="-128"/>
                        </a:rPr>
                        <a:t>AED</a:t>
                      </a:r>
                      <a:r>
                        <a:rPr kumimoji="1" lang="ja-JP" altLang="en-US" sz="1100" dirty="0" smtClean="0">
                          <a:latin typeface="メイリオ" panose="020B0604030504040204" pitchFamily="50" charset="-128"/>
                          <a:ea typeface="メイリオ" panose="020B0604030504040204" pitchFamily="50" charset="-128"/>
                        </a:rPr>
                        <a:t>の使い方を知る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３．異物除去法を知る</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endParaRPr kumimoji="1" lang="ja-JP" altLang="en-US" sz="1100" dirty="0" smtClean="0">
                        <a:latin typeface="メイリオ" panose="020B0604030504040204" pitchFamily="50" charset="-128"/>
                        <a:ea typeface="メイリオ" panose="020B0604030504040204" pitchFamily="50" charset="-128"/>
                      </a:endParaRPr>
                    </a:p>
                  </a:txBody>
                  <a:tcPr marL="99044" marR="99044"/>
                </a:tc>
              </a:tr>
              <a:tr h="4288839">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＜内容＞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１．心肺蘇生法の方法を知る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（１）心肺蘇生法を実践を通して身に付ける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a:t>
                      </a:r>
                      <a:r>
                        <a:rPr kumimoji="1" lang="en-US" altLang="ja-JP" sz="1100" dirty="0" smtClean="0">
                          <a:latin typeface="メイリオ" panose="020B0604030504040204" pitchFamily="50" charset="-128"/>
                          <a:ea typeface="メイリオ" panose="020B0604030504040204" pitchFamily="50" charset="-128"/>
                        </a:rPr>
                        <a:t>AED</a:t>
                      </a:r>
                      <a:r>
                        <a:rPr kumimoji="1" lang="ja-JP" altLang="en-US" sz="1100" dirty="0" smtClean="0">
                          <a:latin typeface="メイリオ" panose="020B0604030504040204" pitchFamily="50" charset="-128"/>
                          <a:ea typeface="メイリオ" panose="020B0604030504040204" pitchFamily="50" charset="-128"/>
                        </a:rPr>
                        <a:t>の使い方を知る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（１）通常の</a:t>
                      </a:r>
                      <a:r>
                        <a:rPr kumimoji="1" lang="en-US" altLang="ja-JP" sz="1100" dirty="0" smtClean="0">
                          <a:latin typeface="メイリオ" panose="020B0604030504040204" pitchFamily="50" charset="-128"/>
                          <a:ea typeface="メイリオ" panose="020B0604030504040204" pitchFamily="50" charset="-128"/>
                        </a:rPr>
                        <a:t>AED</a:t>
                      </a:r>
                      <a:r>
                        <a:rPr kumimoji="1" lang="ja-JP" altLang="en-US" sz="1100" dirty="0" smtClean="0">
                          <a:latin typeface="メイリオ" panose="020B0604030504040204" pitchFamily="50" charset="-128"/>
                          <a:ea typeface="メイリオ" panose="020B0604030504040204" pitchFamily="50" charset="-128"/>
                        </a:rPr>
                        <a:t>の使用方法を知る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（２）１歳～未就学児に対する</a:t>
                      </a:r>
                      <a:r>
                        <a:rPr kumimoji="1" lang="en-US" altLang="ja-JP" sz="1100" dirty="0" smtClean="0">
                          <a:latin typeface="メイリオ" panose="020B0604030504040204" pitchFamily="50" charset="-128"/>
                          <a:ea typeface="メイリオ" panose="020B0604030504040204" pitchFamily="50" charset="-128"/>
                        </a:rPr>
                        <a:t>AED</a:t>
                      </a:r>
                      <a:r>
                        <a:rPr kumimoji="1" lang="ja-JP" altLang="en-US" sz="1100" dirty="0" smtClean="0">
                          <a:latin typeface="メイリオ" panose="020B0604030504040204" pitchFamily="50" charset="-128"/>
                          <a:ea typeface="メイリオ" panose="020B0604030504040204" pitchFamily="50" charset="-128"/>
                        </a:rPr>
                        <a:t>の使用方法を知る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３．異物除去法を知る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（１）幼児・乳児に対する背部叩打法を知る							</a:t>
                      </a:r>
                    </a:p>
                    <a:p>
                      <a:pPr>
                        <a:lnSpc>
                          <a:spcPct val="150000"/>
                        </a:lnSpc>
                      </a:pPr>
                      <a:endParaRPr kumimoji="1" lang="ja-JP" altLang="en-US" sz="1100" dirty="0" smtClean="0">
                        <a:latin typeface="メイリオ" panose="020B0604030504040204" pitchFamily="50" charset="-128"/>
                        <a:ea typeface="メイリオ" panose="020B0604030504040204" pitchFamily="50" charset="-128"/>
                      </a:endParaRPr>
                    </a:p>
                  </a:txBody>
                  <a:tcPr marL="99044" marR="99044"/>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172911517"/>
              </p:ext>
            </p:extLst>
          </p:nvPr>
        </p:nvGraphicFramePr>
        <p:xfrm>
          <a:off x="4952207" y="476675"/>
          <a:ext cx="4757766" cy="6285648"/>
        </p:xfrm>
        <a:graphic>
          <a:graphicData uri="http://schemas.openxmlformats.org/drawingml/2006/table">
            <a:tbl>
              <a:tblPr firstRow="1" bandRow="1">
                <a:tableStyleId>{5C22544A-7EE6-4342-B048-85BDC9FD1C3A}</a:tableStyleId>
              </a:tblPr>
              <a:tblGrid>
                <a:gridCol w="4757766"/>
              </a:tblGrid>
              <a:tr h="648071">
                <a:tc>
                  <a:txBody>
                    <a:bodyPr/>
                    <a:lstStyle/>
                    <a:p>
                      <a:pPr lvl="0" algn="l">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endParaRPr kumimoji="1" lang="en-US" altLang="ja-JP" sz="1100" dirty="0" smtClean="0">
                        <a:latin typeface="メイリオ" panose="020B0604030504040204" pitchFamily="50" charset="-128"/>
                        <a:ea typeface="メイリオ" panose="020B0604030504040204" pitchFamily="50" charset="-128"/>
                      </a:endParaRPr>
                    </a:p>
                    <a:p>
                      <a:pPr lvl="0" algn="l">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１２</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安全</a:t>
                      </a:r>
                      <a:r>
                        <a:rPr kumimoji="1" lang="ja-JP" altLang="en-US" sz="1100" u="none" dirty="0" smtClean="0">
                          <a:solidFill>
                            <a:srgbClr val="FFFFFF"/>
                          </a:solidFill>
                          <a:latin typeface="メイリオ" panose="020B0604030504040204" pitchFamily="50" charset="-128"/>
                          <a:ea typeface="メイリオ" panose="020B0604030504040204" pitchFamily="50" charset="-128"/>
                        </a:rPr>
                        <a:t>の確保</a:t>
                      </a:r>
                      <a:r>
                        <a:rPr kumimoji="1" lang="ja-JP" altLang="en-US" sz="1100" dirty="0" smtClean="0">
                          <a:latin typeface="メイリオ" panose="020B0604030504040204" pitchFamily="50" charset="-128"/>
                          <a:ea typeface="メイリオ" panose="020B0604030504040204" pitchFamily="50" charset="-128"/>
                        </a:rPr>
                        <a:t>とリスクマネジメント（保育上の留意点）</a:t>
                      </a:r>
                    </a:p>
                  </a:txBody>
                  <a:tcPr marL="99044" marR="99044"/>
                </a:tc>
              </a:tr>
              <a:tr h="1061824">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１．教育・保育施設等における事故防止及び事故発生時の対応の</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ためのガイドラインについて習得する</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２．保育中の「緊急時」に備えるための基本的知識を身に付ける</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３．保護者対応について身に付ける</a:t>
                      </a:r>
                    </a:p>
                  </a:txBody>
                  <a:tcPr marL="99044" marR="99044"/>
                </a:tc>
              </a:tr>
              <a:tr h="4288837">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＜内容＞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１．教育・保育施設等における事故防止及び事故発生時の対応のためのガイドラインについて</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（１）ガイドラインの内容と運用方法の習得</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（２）毎日の点検・定期的な点検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健康観察・設備点検・戸外の確認</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２．保育中の「緊急時」に備える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（１）保育中の地震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（２）保育中の火災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（３）散歩中の事故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（４）不審者対応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３．保護者対応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（１）子どもの受け渡し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（２）緊急時の保護者連絡について	</a:t>
                      </a:r>
                    </a:p>
                  </a:txBody>
                  <a:tcPr marL="99044" marR="99044"/>
                </a:tc>
              </a:tr>
            </a:tbl>
          </a:graphicData>
        </a:graphic>
      </p:graphicFrame>
      <p:sp>
        <p:nvSpPr>
          <p:cNvPr id="9" name="正方形/長方形 8"/>
          <p:cNvSpPr/>
          <p:nvPr/>
        </p:nvSpPr>
        <p:spPr>
          <a:xfrm>
            <a:off x="11" y="0"/>
            <a:ext cx="4108817" cy="369332"/>
          </a:xfrm>
          <a:prstGeom prst="rect">
            <a:avLst/>
          </a:prstGeom>
        </p:spPr>
        <p:txBody>
          <a:bodyPr wrap="none">
            <a:spAutoFit/>
          </a:body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保育支援員の研修プログラム（詳細）</a:t>
            </a:r>
            <a:endParaRPr lang="ja-JP" altLang="en-US" dirty="0"/>
          </a:p>
        </p:txBody>
      </p:sp>
    </p:spTree>
    <p:extLst>
      <p:ext uri="{BB962C8B-B14F-4D97-AF65-F5344CB8AC3E}">
        <p14:creationId xmlns:p14="http://schemas.microsoft.com/office/powerpoint/2010/main" val="4043936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5A972D-E4EC-4477-9949-72C785A9493B}" type="slidenum">
              <a:rPr kumimoji="1" lang="ja-JP" altLang="en-US" smtClean="0"/>
              <a:t>34</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755320188"/>
              </p:ext>
            </p:extLst>
          </p:nvPr>
        </p:nvGraphicFramePr>
        <p:xfrm>
          <a:off x="272436" y="476676"/>
          <a:ext cx="4445782" cy="6285651"/>
        </p:xfrm>
        <a:graphic>
          <a:graphicData uri="http://schemas.openxmlformats.org/drawingml/2006/table">
            <a:tbl>
              <a:tblPr firstRow="1" bandRow="1">
                <a:tableStyleId>{5C22544A-7EE6-4342-B048-85BDC9FD1C3A}</a:tableStyleId>
              </a:tblPr>
              <a:tblGrid>
                <a:gridCol w="4445782"/>
              </a:tblGrid>
              <a:tr h="513501">
                <a:tc>
                  <a:txBody>
                    <a:bodyPr/>
                    <a:lstStyle/>
                    <a:p>
                      <a:pPr algn="just">
                        <a:lnSpc>
                          <a:spcPct val="150000"/>
                        </a:lnSpc>
                      </a:pPr>
                      <a:r>
                        <a:rPr kumimoji="1" lang="zh-TW" altLang="en-US" sz="1100" dirty="0" smtClean="0">
                          <a:latin typeface="メイリオ" panose="020B0604030504040204" pitchFamily="50" charset="-128"/>
                          <a:ea typeface="メイリオ" panose="020B0604030504040204" pitchFamily="50" charset="-128"/>
                        </a:rPr>
                        <a:t>＜科目名＞	</a:t>
                      </a:r>
                    </a:p>
                    <a:p>
                      <a:pPr algn="just">
                        <a:lnSpc>
                          <a:spcPct val="150000"/>
                        </a:lnSpc>
                      </a:pPr>
                      <a:r>
                        <a:rPr kumimoji="1" lang="en-US" altLang="zh-TW" sz="1100" dirty="0" smtClean="0">
                          <a:latin typeface="メイリオ" panose="020B0604030504040204" pitchFamily="50" charset="-128"/>
                          <a:ea typeface="メイリオ" panose="020B0604030504040204" pitchFamily="50" charset="-128"/>
                        </a:rPr>
                        <a:t>【</a:t>
                      </a:r>
                      <a:r>
                        <a:rPr kumimoji="1" lang="zh-TW" altLang="en-US" sz="1100" dirty="0" smtClean="0">
                          <a:latin typeface="メイリオ" panose="020B0604030504040204" pitchFamily="50" charset="-128"/>
                          <a:ea typeface="メイリオ" panose="020B0604030504040204" pitchFamily="50" charset="-128"/>
                        </a:rPr>
                        <a:t>１３</a:t>
                      </a:r>
                      <a:r>
                        <a:rPr kumimoji="1" lang="en-US" altLang="zh-TW" sz="1100" dirty="0" smtClean="0">
                          <a:latin typeface="メイリオ" panose="020B0604030504040204" pitchFamily="50" charset="-128"/>
                          <a:ea typeface="メイリオ" panose="020B0604030504040204" pitchFamily="50" charset="-128"/>
                        </a:rPr>
                        <a:t>】</a:t>
                      </a:r>
                      <a:r>
                        <a:rPr kumimoji="1" lang="zh-TW" altLang="en-US" sz="1100" dirty="0" smtClean="0">
                          <a:latin typeface="メイリオ" panose="020B0604030504040204" pitchFamily="50" charset="-128"/>
                          <a:ea typeface="メイリオ" panose="020B0604030504040204" pitchFamily="50" charset="-128"/>
                        </a:rPr>
                        <a:t>人権	</a:t>
                      </a:r>
                      <a:r>
                        <a:rPr kumimoji="1" lang="ja-JP" altLang="en-US" sz="1100" dirty="0" smtClean="0">
                          <a:latin typeface="メイリオ" panose="020B0604030504040204" pitchFamily="50" charset="-128"/>
                          <a:ea typeface="メイリオ" panose="020B0604030504040204" pitchFamily="50" charset="-128"/>
                        </a:rPr>
                        <a:t>　</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虐待については別途科目あり</a:t>
                      </a:r>
                      <a:endParaRPr kumimoji="1" lang="zh-TW" altLang="en-US" sz="1100" dirty="0" smtClean="0">
                        <a:latin typeface="メイリオ" panose="020B0604030504040204" pitchFamily="50" charset="-128"/>
                        <a:ea typeface="メイリオ" panose="020B0604030504040204" pitchFamily="50" charset="-128"/>
                      </a:endParaRPr>
                    </a:p>
                  </a:txBody>
                  <a:tcPr marL="99044" marR="99044"/>
                </a:tc>
              </a:tr>
              <a:tr h="648612">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１．多文化共生保育について知る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２．「子どもの人権を守る」ことを徹底する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３．「子ども自身の人権力を育む」ことについて考える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４．配慮を要する家庭について知る	</a:t>
                      </a:r>
                    </a:p>
                  </a:txBody>
                  <a:tcPr marL="99044" marR="99044"/>
                </a:tc>
              </a:tr>
              <a:tr h="4342551">
                <a:tc>
                  <a:txBody>
                    <a:bodyPr/>
                    <a:lstStyle/>
                    <a:p>
                      <a:pPr>
                        <a:lnSpc>
                          <a:spcPct val="150000"/>
                        </a:lnSpc>
                      </a:pPr>
                      <a:r>
                        <a:rPr kumimoji="1" lang="ja-JP" altLang="en-US" sz="1000" b="0" dirty="0" smtClean="0">
                          <a:latin typeface="メイリオ" panose="020B0604030504040204" pitchFamily="50" charset="-128"/>
                          <a:ea typeface="メイリオ" panose="020B0604030504040204" pitchFamily="50" charset="-128"/>
                        </a:rPr>
                        <a:t>＜内容＞				</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１．多文化共生保育について		</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（１）多文化共生保育とは何か	</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（２）多文化共生の中での子どもたちとの接し方</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（３）多文化共生の中での保護者との接し方	</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２．「子どもの人権を守る」ことについて	</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（１）子どもにも一人前の人として接すること</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（２）「子どもの人権」について学ぶ（条約や宣言について）</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３．「子ども自身の人権力を育む」ことについて</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（１）自分の感情に気づき、伝え合う力の育成をめざす</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（２）子ども同士のけんかの対応について</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　　　</a:t>
                      </a:r>
                      <a:r>
                        <a:rPr kumimoji="1" lang="en-US" altLang="ja-JP" sz="1000" b="0" dirty="0" smtClean="0">
                          <a:latin typeface="メイリオ" panose="020B0604030504040204" pitchFamily="50" charset="-128"/>
                          <a:ea typeface="メイリオ" panose="020B0604030504040204" pitchFamily="50" charset="-128"/>
                        </a:rPr>
                        <a:t>(</a:t>
                      </a:r>
                      <a:r>
                        <a:rPr kumimoji="1" lang="ja-JP" altLang="en-US" sz="1000" b="0" dirty="0" smtClean="0">
                          <a:latin typeface="メイリオ" panose="020B0604030504040204" pitchFamily="50" charset="-128"/>
                          <a:ea typeface="メイリオ" panose="020B0604030504040204" pitchFamily="50" charset="-128"/>
                        </a:rPr>
                        <a:t>ケースごとに考える）	</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		</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４．配慮を要する家庭について	</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（１）事例（</a:t>
                      </a:r>
                      <a:r>
                        <a:rPr kumimoji="1" lang="en-US" altLang="ja-JP" sz="1000" b="0" dirty="0" smtClean="0">
                          <a:latin typeface="メイリオ" panose="020B0604030504040204" pitchFamily="50" charset="-128"/>
                          <a:ea typeface="メイリオ" panose="020B0604030504040204" pitchFamily="50" charset="-128"/>
                        </a:rPr>
                        <a:t>LGBT</a:t>
                      </a:r>
                      <a:r>
                        <a:rPr kumimoji="1" lang="ja-JP" altLang="en-US" sz="1000" b="0" dirty="0" smtClean="0">
                          <a:latin typeface="メイリオ" panose="020B0604030504040204" pitchFamily="50" charset="-128"/>
                          <a:ea typeface="メイリオ" panose="020B0604030504040204" pitchFamily="50" charset="-128"/>
                        </a:rPr>
                        <a:t>等）		</a:t>
                      </a:r>
                      <a:endParaRPr kumimoji="1" lang="en-US" altLang="ja-JP" sz="1000" b="0" dirty="0" smtClean="0">
                        <a:latin typeface="メイリオ" panose="020B0604030504040204" pitchFamily="50" charset="-128"/>
                        <a:ea typeface="メイリオ" panose="020B0604030504040204" pitchFamily="50" charset="-128"/>
                      </a:endParaRPr>
                    </a:p>
                    <a:p>
                      <a:pPr>
                        <a:lnSpc>
                          <a:spcPct val="150000"/>
                        </a:lnSpc>
                      </a:pPr>
                      <a:r>
                        <a:rPr kumimoji="1" lang="ja-JP" altLang="en-US" sz="1000" b="0" dirty="0" smtClean="0">
                          <a:latin typeface="メイリオ" panose="020B0604030504040204" pitchFamily="50" charset="-128"/>
                          <a:ea typeface="メイリオ" panose="020B0604030504040204" pitchFamily="50" charset="-128"/>
                        </a:rPr>
                        <a:t>（２）配慮を要する家庭への支援</a:t>
                      </a:r>
                      <a:r>
                        <a:rPr kumimoji="1" lang="ja-JP" altLang="en-US" sz="1050" b="0" dirty="0" smtClean="0">
                          <a:latin typeface="メイリオ" panose="020B0604030504040204" pitchFamily="50" charset="-128"/>
                          <a:ea typeface="メイリオ" panose="020B0604030504040204" pitchFamily="50" charset="-128"/>
                        </a:rPr>
                        <a:t>	</a:t>
                      </a:r>
                      <a:r>
                        <a:rPr kumimoji="1" lang="ja-JP" altLang="en-US" sz="1100" b="0" dirty="0" smtClean="0">
                          <a:latin typeface="メイリオ" panose="020B0604030504040204" pitchFamily="50" charset="-128"/>
                          <a:ea typeface="メイリオ" panose="020B0604030504040204" pitchFamily="50" charset="-128"/>
                        </a:rPr>
                        <a:t>	</a:t>
                      </a:r>
                    </a:p>
                  </a:txBody>
                  <a:tcPr marL="99044" marR="99044"/>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838034028"/>
              </p:ext>
            </p:extLst>
          </p:nvPr>
        </p:nvGraphicFramePr>
        <p:xfrm>
          <a:off x="4952207" y="476675"/>
          <a:ext cx="4757766" cy="6264695"/>
        </p:xfrm>
        <a:graphic>
          <a:graphicData uri="http://schemas.openxmlformats.org/drawingml/2006/table">
            <a:tbl>
              <a:tblPr firstRow="1" bandRow="1">
                <a:tableStyleId>{5C22544A-7EE6-4342-B048-85BDC9FD1C3A}</a:tableStyleId>
              </a:tblPr>
              <a:tblGrid>
                <a:gridCol w="4757766"/>
              </a:tblGrid>
              <a:tr h="594360">
                <a:tc>
                  <a:txBody>
                    <a:bodyPr/>
                    <a:lstStyle/>
                    <a:p>
                      <a:pPr lvl="0" algn="l">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p>
                    <a:p>
                      <a:pPr lvl="0" algn="l">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１４</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虐待		</a:t>
                      </a:r>
                    </a:p>
                  </a:txBody>
                  <a:tcPr marL="99044" marR="99044"/>
                </a:tc>
              </a:tr>
              <a:tr h="1061824">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１．児童虐待の種類とその影響について理解する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２．児童虐待の発見のポイントを知る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３．虐待を発見したときの対応について考える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４．虐待を未然に防ぐ方法を考える		</a:t>
                      </a:r>
                    </a:p>
                  </a:txBody>
                  <a:tcPr marL="99044" marR="99044"/>
                </a:tc>
              </a:tr>
              <a:tr h="4321595">
                <a:tc>
                  <a:txBody>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＜内容＞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１．児童虐待の種類とその影響について理解する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（１）児童虐待とは何か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　（児童虐待の定義、しつけと虐待の違い、種別、配偶者間暴力（</a:t>
                      </a:r>
                      <a:r>
                        <a:rPr kumimoji="1" lang="en-US" altLang="ja-JP" sz="900" dirty="0" smtClean="0">
                          <a:latin typeface="メイリオ" panose="020B0604030504040204" pitchFamily="50" charset="-128"/>
                          <a:ea typeface="メイリオ" panose="020B0604030504040204" pitchFamily="50" charset="-128"/>
                        </a:rPr>
                        <a:t>DV)</a:t>
                      </a:r>
                      <a:r>
                        <a:rPr kumimoji="1" lang="ja-JP" altLang="en-US" sz="900" dirty="0" smtClean="0">
                          <a:latin typeface="メイリオ" panose="020B0604030504040204" pitchFamily="50" charset="-128"/>
                          <a:ea typeface="メイリオ" panose="020B0604030504040204" pitchFamily="50" charset="-128"/>
                        </a:rPr>
                        <a:t>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（２）虐待の子どもに及ぼす影響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２．児童虐待の発見のポイントについて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（１）子どもの様子から虐待に気づくポイント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　（外傷、病気、発育や発達の遅れ、子どもの不自然な様子、行動）</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（２）保護者の様子から虐待に気づくポイント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　（子どもや他人に対する態度、親自身の態度、保護者の置かれた状況）</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３．虐待を発見したときの対応について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（１）児童虐待の通告について</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（２）関係機関との連携のとり方について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（３）子ども自身からの訴えについて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（４）保護者自身からの訴えについて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（５）保育士等による園内での不適切な関わりを発見した場合</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４．虐待を未然に防ぐ方法について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（１）保護者とのかかわりについて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（２）保育者同士の連携について	</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smtClean="0">
                          <a:latin typeface="メイリオ" panose="020B0604030504040204" pitchFamily="50" charset="-128"/>
                          <a:ea typeface="メイリオ" panose="020B0604030504040204" pitchFamily="50" charset="-128"/>
                        </a:rPr>
                        <a:t>（３）保護者支援について	</a:t>
                      </a:r>
                    </a:p>
                  </a:txBody>
                  <a:tcPr marL="99044" marR="99044"/>
                </a:tc>
              </a:tr>
            </a:tbl>
          </a:graphicData>
        </a:graphic>
      </p:graphicFrame>
      <p:sp>
        <p:nvSpPr>
          <p:cNvPr id="7" name="正方形/長方形 6"/>
          <p:cNvSpPr/>
          <p:nvPr/>
        </p:nvSpPr>
        <p:spPr>
          <a:xfrm>
            <a:off x="11" y="0"/>
            <a:ext cx="4108817" cy="369332"/>
          </a:xfrm>
          <a:prstGeom prst="rect">
            <a:avLst/>
          </a:prstGeom>
        </p:spPr>
        <p:txBody>
          <a:bodyPr wrap="none">
            <a:spAutoFit/>
          </a:body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保育支援員の研修プログラム（詳細）</a:t>
            </a:r>
            <a:endParaRPr lang="ja-JP" altLang="en-US" dirty="0"/>
          </a:p>
        </p:txBody>
      </p:sp>
    </p:spTree>
    <p:extLst>
      <p:ext uri="{BB962C8B-B14F-4D97-AF65-F5344CB8AC3E}">
        <p14:creationId xmlns:p14="http://schemas.microsoft.com/office/powerpoint/2010/main" val="1158557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55A972D-E4EC-4477-9949-72C785A9493B}" type="slidenum">
              <a:rPr kumimoji="1" lang="ja-JP" altLang="en-US" smtClean="0"/>
              <a:t>35</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131340123"/>
              </p:ext>
            </p:extLst>
          </p:nvPr>
        </p:nvGraphicFramePr>
        <p:xfrm>
          <a:off x="272436" y="476674"/>
          <a:ext cx="4445782" cy="6306604"/>
        </p:xfrm>
        <a:graphic>
          <a:graphicData uri="http://schemas.openxmlformats.org/drawingml/2006/table">
            <a:tbl>
              <a:tblPr firstRow="1" bandRow="1">
                <a:tableStyleId>{5C22544A-7EE6-4342-B048-85BDC9FD1C3A}</a:tableStyleId>
              </a:tblPr>
              <a:tblGrid>
                <a:gridCol w="4445782"/>
              </a:tblGrid>
              <a:tr h="573267">
                <a:tc>
                  <a:txBody>
                    <a:bodyPr/>
                    <a:lstStyle/>
                    <a:p>
                      <a:pPr algn="just">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p>
                    <a:p>
                      <a:pPr algn="just">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１５</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保育の計画と記録			</a:t>
                      </a:r>
                    </a:p>
                  </a:txBody>
                  <a:tcPr marL="99044" marR="99044"/>
                </a:tc>
              </a:tr>
              <a:tr h="1061822">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１．保育所・認定こども園における１日の流れを把握する	</a:t>
                      </a:r>
                      <a:endParaRPr kumimoji="1" lang="en-US" altLang="ja-JP" sz="1100" dirty="0" smtClean="0">
                        <a:latin typeface="メイリオ" panose="020B0604030504040204" pitchFamily="50" charset="-128"/>
                        <a:ea typeface="メイリオ" panose="020B0604030504040204" pitchFamily="50" charset="-128"/>
                      </a:endParaRPr>
                    </a:p>
                    <a:p>
                      <a:pPr marL="88900" indent="-88900">
                        <a:lnSpc>
                          <a:spcPct val="150000"/>
                        </a:lnSpc>
                      </a:pPr>
                      <a:r>
                        <a:rPr kumimoji="1" lang="ja-JP" altLang="en-US" sz="1100" dirty="0" smtClean="0">
                          <a:latin typeface="メイリオ" panose="020B0604030504040204" pitchFamily="50" charset="-128"/>
                          <a:ea typeface="メイリオ" panose="020B0604030504040204" pitchFamily="50" charset="-128"/>
                        </a:rPr>
                        <a:t>２．短期的保育計画を作成する、連絡帳・保育日誌の事例を学び、　　　　　　　　　　　　　　　記録する	</a:t>
                      </a:r>
                    </a:p>
                  </a:txBody>
                  <a:tcPr marL="99044" marR="99044"/>
                </a:tc>
              </a:tr>
              <a:tr h="4614964">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＜内容＞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１．保育所・認定こども園における１日の流れを把握する</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（１）保育所・認定こども園における１日の流れを把握する</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　　（排泄、睡眠等生活トレーニングをケースごとに考える）（２）実際に計画を作る上での留意点を把握する</a:t>
                      </a:r>
                      <a:endParaRPr kumimoji="1" lang="en-US" altLang="ja-JP" sz="1100" dirty="0" smtClean="0">
                        <a:latin typeface="メイリオ" panose="020B0604030504040204" pitchFamily="50" charset="-128"/>
                        <a:ea typeface="メイリオ" panose="020B0604030504040204" pitchFamily="50" charset="-128"/>
                      </a:endParaRPr>
                    </a:p>
                    <a:p>
                      <a:pPr marL="266700" indent="-266700">
                        <a:lnSpc>
                          <a:spcPct val="150000"/>
                        </a:lnSpc>
                      </a:pPr>
                      <a:r>
                        <a:rPr kumimoji="1" lang="ja-JP" altLang="en-US" sz="1100" dirty="0" smtClean="0">
                          <a:latin typeface="メイリオ" panose="020B0604030504040204" pitchFamily="50" charset="-128"/>
                          <a:ea typeface="メイリオ" panose="020B0604030504040204" pitchFamily="50" charset="-128"/>
                        </a:rPr>
                        <a:t>　　（実際の事例をもとに、学年ごとの連絡帳・保育日誌の</a:t>
                      </a:r>
                      <a:endParaRPr kumimoji="1" lang="en-US" altLang="ja-JP" sz="1100" dirty="0" smtClean="0">
                        <a:latin typeface="メイリオ" panose="020B0604030504040204" pitchFamily="50" charset="-128"/>
                        <a:ea typeface="メイリオ" panose="020B0604030504040204" pitchFamily="50" charset="-128"/>
                      </a:endParaRPr>
                    </a:p>
                    <a:p>
                      <a:pPr marL="266700" indent="-266700">
                        <a:lnSpc>
                          <a:spcPct val="150000"/>
                        </a:lnSpc>
                      </a:pPr>
                      <a:r>
                        <a:rPr kumimoji="1" lang="ja-JP" altLang="en-US" sz="1100" dirty="0" smtClean="0">
                          <a:latin typeface="メイリオ" panose="020B0604030504040204" pitchFamily="50" charset="-128"/>
                          <a:ea typeface="メイリオ" panose="020B0604030504040204" pitchFamily="50" charset="-128"/>
                        </a:rPr>
                        <a:t>　　記入実習）							</a:t>
                      </a:r>
                    </a:p>
                    <a:p>
                      <a:pPr>
                        <a:lnSpc>
                          <a:spcPct val="150000"/>
                        </a:lnSpc>
                      </a:pPr>
                      <a:endParaRPr kumimoji="1" lang="ja-JP" altLang="en-US" sz="1100" dirty="0" smtClean="0">
                        <a:latin typeface="メイリオ" panose="020B0604030504040204" pitchFamily="50" charset="-128"/>
                        <a:ea typeface="メイリオ" panose="020B0604030504040204" pitchFamily="50" charset="-128"/>
                      </a:endParaRPr>
                    </a:p>
                  </a:txBody>
                  <a:tcPr marL="99044" marR="99044"/>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898625956"/>
              </p:ext>
            </p:extLst>
          </p:nvPr>
        </p:nvGraphicFramePr>
        <p:xfrm>
          <a:off x="4958477" y="476673"/>
          <a:ext cx="4751506" cy="6285650"/>
        </p:xfrm>
        <a:graphic>
          <a:graphicData uri="http://schemas.openxmlformats.org/drawingml/2006/table">
            <a:tbl>
              <a:tblPr firstRow="1" bandRow="1">
                <a:tableStyleId>{5C22544A-7EE6-4342-B048-85BDC9FD1C3A}</a:tableStyleId>
              </a:tblPr>
              <a:tblGrid>
                <a:gridCol w="4751506"/>
              </a:tblGrid>
              <a:tr h="540504">
                <a:tc>
                  <a:txBody>
                    <a:bodyPr/>
                    <a:lstStyle/>
                    <a:p>
                      <a:pPr lvl="0" algn="l">
                        <a:lnSpc>
                          <a:spcPct val="150000"/>
                        </a:lnSpc>
                      </a:pPr>
                      <a:r>
                        <a:rPr kumimoji="1" lang="ja-JP" altLang="en-US" sz="1100" dirty="0" smtClean="0">
                          <a:latin typeface="メイリオ" panose="020B0604030504040204" pitchFamily="50" charset="-128"/>
                          <a:ea typeface="メイリオ" panose="020B0604030504040204" pitchFamily="50" charset="-128"/>
                        </a:rPr>
                        <a:t>＜科目名＞			</a:t>
                      </a:r>
                      <a:endParaRPr kumimoji="1" lang="en-US" altLang="ja-JP" sz="1100" dirty="0" smtClean="0">
                        <a:latin typeface="メイリオ" panose="020B0604030504040204" pitchFamily="50" charset="-128"/>
                        <a:ea typeface="メイリオ" panose="020B0604030504040204" pitchFamily="50" charset="-128"/>
                      </a:endParaRPr>
                    </a:p>
                    <a:p>
                      <a:pPr lvl="0" algn="l">
                        <a:lnSpc>
                          <a:spcPct val="150000"/>
                        </a:lnSpc>
                      </a:pP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１６</a:t>
                      </a:r>
                      <a:r>
                        <a:rPr kumimoji="1" lang="en-US" altLang="ja-JP" sz="1100" dirty="0" smtClean="0">
                          <a:latin typeface="メイリオ" panose="020B0604030504040204" pitchFamily="50" charset="-128"/>
                          <a:ea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rPr>
                        <a:t>保育所・認定こども園における保護者への対応	</a:t>
                      </a:r>
                    </a:p>
                  </a:txBody>
                  <a:tcPr marL="99044" marR="99044"/>
                </a:tc>
              </a:tr>
              <a:tr h="1082778">
                <a:tc>
                  <a:txBody>
                    <a:bodyPr/>
                    <a:lstStyle/>
                    <a:p>
                      <a:pPr>
                        <a:lnSpc>
                          <a:spcPct val="150000"/>
                        </a:lnSpc>
                      </a:pPr>
                      <a:r>
                        <a:rPr kumimoji="1" lang="ja-JP" altLang="en-US" sz="1100" dirty="0" smtClean="0">
                          <a:latin typeface="メイリオ" panose="020B0604030504040204" pitchFamily="50" charset="-128"/>
                          <a:ea typeface="メイリオ" panose="020B0604030504040204" pitchFamily="50" charset="-128"/>
                        </a:rPr>
                        <a:t>＜目標＞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１．保護者との情報共有			</a:t>
                      </a:r>
                      <a:endParaRPr kumimoji="1" lang="en-US" altLang="ja-JP" sz="1100" dirty="0" smtClean="0">
                        <a:latin typeface="メイリオ" panose="020B0604030504040204" pitchFamily="50" charset="-128"/>
                        <a:ea typeface="メイリオ" panose="020B0604030504040204" pitchFamily="50" charset="-128"/>
                      </a:endParaRPr>
                    </a:p>
                    <a:p>
                      <a:pPr>
                        <a:lnSpc>
                          <a:spcPct val="150000"/>
                        </a:lnSpc>
                      </a:pPr>
                      <a:r>
                        <a:rPr kumimoji="1" lang="ja-JP" altLang="en-US" sz="1100" dirty="0" smtClean="0">
                          <a:latin typeface="メイリオ" panose="020B0604030504040204" pitchFamily="50" charset="-128"/>
                          <a:ea typeface="メイリオ" panose="020B0604030504040204" pitchFamily="50" charset="-128"/>
                        </a:rPr>
                        <a:t>２．子育て支援における保護者への相談・助言の８原則（演習）</a:t>
                      </a:r>
                    </a:p>
                  </a:txBody>
                  <a:tcPr marL="99044" marR="99044"/>
                </a:tc>
              </a:tr>
              <a:tr h="460851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＜内容＞				</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１．保護者との情報共有			</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（１）保育者に求められる役割	</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（２）情報共有の必要性			</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２．子育て支援における保護者への相談・助言の８原則（演習）</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（１）傾聴・受容・共感的理解		</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（２）利用者・相談者のありのままの感情表出の促進	</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（３）自らの感情のコントロール		</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（４）一人ひとりの個別性の尊重		</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（５）非審判的態度			</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（６）利用者の自己決定の尊重	</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（７）保護者のエンパワーメント		</a:t>
                      </a:r>
                      <a:endParaRPr kumimoji="1" lang="en-US" altLang="ja-JP" sz="11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（８）秘密保持							</a:t>
                      </a:r>
                    </a:p>
                  </a:txBody>
                  <a:tcPr marL="99044" marR="99044"/>
                </a:tc>
              </a:tr>
            </a:tbl>
          </a:graphicData>
        </a:graphic>
      </p:graphicFrame>
      <p:sp>
        <p:nvSpPr>
          <p:cNvPr id="8" name="正方形/長方形 7"/>
          <p:cNvSpPr/>
          <p:nvPr/>
        </p:nvSpPr>
        <p:spPr>
          <a:xfrm>
            <a:off x="11" y="24884"/>
            <a:ext cx="4108817" cy="369332"/>
          </a:xfrm>
          <a:prstGeom prst="rect">
            <a:avLst/>
          </a:prstGeom>
        </p:spPr>
        <p:txBody>
          <a:bodyPr wrap="none">
            <a:spAutoFit/>
          </a:bodyPr>
          <a:lstStyle/>
          <a:p>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保育支援員の研修プログラム（詳細）</a:t>
            </a:r>
            <a:endParaRPr lang="ja-JP" altLang="en-US" dirty="0"/>
          </a:p>
        </p:txBody>
      </p:sp>
    </p:spTree>
    <p:extLst>
      <p:ext uri="{BB962C8B-B14F-4D97-AF65-F5344CB8AC3E}">
        <p14:creationId xmlns:p14="http://schemas.microsoft.com/office/powerpoint/2010/main" val="4034927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4457" y="332656"/>
            <a:ext cx="6941659" cy="504057"/>
          </a:xfrm>
        </p:spPr>
        <p:txBody>
          <a:bodyPr>
            <a:normAutofit/>
          </a:bodyPr>
          <a:lstStyle/>
          <a:p>
            <a:pPr algn="l"/>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保育支援員養成</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OJT</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チェックリスト</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サブタイトル 2"/>
          <p:cNvSpPr>
            <a:spLocks noGrp="1"/>
          </p:cNvSpPr>
          <p:nvPr>
            <p:ph type="subTitle" idx="1"/>
          </p:nvPr>
        </p:nvSpPr>
        <p:spPr>
          <a:xfrm>
            <a:off x="272446" y="980728"/>
            <a:ext cx="9281544" cy="5616624"/>
          </a:xfrm>
        </p:spPr>
        <p:txBody>
          <a:bodyPr/>
          <a:lstStyle/>
          <a:p>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643297347"/>
              </p:ext>
            </p:extLst>
          </p:nvPr>
        </p:nvGraphicFramePr>
        <p:xfrm>
          <a:off x="272436" y="764706"/>
          <a:ext cx="9281545" cy="5881073"/>
        </p:xfrm>
        <a:graphic>
          <a:graphicData uri="http://schemas.openxmlformats.org/drawingml/2006/table">
            <a:tbl>
              <a:tblPr firstRow="1" bandRow="1">
                <a:tableStyleId>{5C22544A-7EE6-4342-B048-85BDC9FD1C3A}</a:tableStyleId>
              </a:tblPr>
              <a:tblGrid>
                <a:gridCol w="2280423"/>
                <a:gridCol w="3479467"/>
                <a:gridCol w="1025777"/>
                <a:gridCol w="1325935"/>
                <a:gridCol w="1169943"/>
              </a:tblGrid>
              <a:tr h="288031">
                <a:tc gridSpan="2">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習得を目指す内容</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評価ポイント</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1145">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項目（</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OJT</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シラバス案の内容に対応）</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具体的取組み</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確認日</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tc>
                <a:tc vMerge="1">
                  <a:txBody>
                    <a:bodyPr/>
                    <a:lstStyle/>
                    <a:p>
                      <a:endParaRPr kumimoji="1" lang="ja-JP" altLang="en-US" dirty="0"/>
                    </a:p>
                  </a:txBody>
                  <a:tcPr/>
                </a:tc>
              </a:tr>
              <a:tr h="532859">
                <a:tc>
                  <a:txBody>
                    <a:bodyPr/>
                    <a:lstStyle/>
                    <a:p>
                      <a:pPr algn="l"/>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900" b="1"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職業倫理の実践</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職員間で積極的にコミュニケーションをとる</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職員間の報告・連絡・相談体制の確認</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個人情報書類の保管方法</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個人情報保護とプライバシーを意識した保育の実践</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子どもの人権</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9">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保育従事者として</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・優れている</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・適切である</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・努力を要する</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8000" indent="-108000" algn="l">
                        <a:buFont typeface="メイリオ" panose="020B0604030504040204" pitchFamily="50" charset="-128"/>
                        <a:buChar cha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ＯＪＴ担当者が、すべての項目について優れている、もしくは適切であると評価することを以て、</a:t>
                      </a:r>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ＯＪＴを修了。</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72000" marR="36000"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9">
                  <a:txBody>
                    <a:bodyPr/>
                    <a:lstStyle/>
                    <a:p>
                      <a:pPr marL="72000" indent="-72000" algn="l">
                        <a:buFont typeface="Arial" panose="020B0604020202020204" pitchFamily="34" charset="0"/>
                        <a:buChar char="•"/>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月の終わりに振り返り</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2000" indent="-72000" algn="l">
                        <a:buFont typeface="Arial" panose="020B0604020202020204" pitchFamily="34" charset="0"/>
                        <a:buChar char="•"/>
                      </a:pP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2000" indent="-72000" algn="l">
                        <a:buFont typeface="Arial" panose="020B0604020202020204" pitchFamily="34" charset="0"/>
                        <a:buChar char="•"/>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全歳児の保育を少なくとも１週間ずつ担当できるよう配慮</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2000" indent="-72000" algn="l">
                        <a:buFont typeface="Arial" panose="020B0604020202020204" pitchFamily="34" charset="0"/>
                        <a:buChar char="•"/>
                      </a:pP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72000" indent="-72000" algn="l">
                        <a:buFont typeface="Arial" panose="020B0604020202020204" pitchFamily="34" charset="0"/>
                        <a:buChar char="•"/>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園全体での職員会議</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72000" marR="36000"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2859">
                <a:tc>
                  <a:txBody>
                    <a:bodyPr/>
                    <a:lstStyle/>
                    <a:p>
                      <a:pPr algn="l"/>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保育の記録</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子どもの観察、気づき</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日誌の書き方</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記録に基づく省察</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自己評価の実施</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tc>
                <a:tc vMerge="1">
                  <a:txBody>
                    <a:bodyPr/>
                    <a:lstStyle/>
                    <a:p>
                      <a:endParaRPr lang="ja-JP" altLang="en-US" dirty="0"/>
                    </a:p>
                  </a:txBody>
                  <a:tcPr/>
                </a:tc>
              </a:tr>
              <a:tr h="532859">
                <a:tc>
                  <a:txBody>
                    <a:bodyPr/>
                    <a:lstStyle/>
                    <a:p>
                      <a:pPr algn="l"/>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900" b="1"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保育課程と指導計画の理解</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保育課程の理解</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短期的指導計画案の作成</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作成した計画案をＯＪＴ担当者とブラッシュアップ</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tc>
                <a:tc vMerge="1">
                  <a:txBody>
                    <a:bodyPr/>
                    <a:lstStyle/>
                    <a:p>
                      <a:endParaRPr kumimoji="1" lang="ja-JP" altLang="en-US" dirty="0"/>
                    </a:p>
                  </a:txBody>
                  <a:tcPr/>
                </a:tc>
              </a:tr>
              <a:tr h="532859">
                <a:tc>
                  <a:txBody>
                    <a:bodyPr/>
                    <a:lstStyle/>
                    <a:p>
                      <a:pPr algn="l"/>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900" b="1"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事故防止・安全確保</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アレルギー食のチェック</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アレルギー発生時の対処法の実践</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午睡時等の見守り・記録の取り方</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救急時の対処法・応急処置　</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tc>
                <a:tc vMerge="1">
                  <a:txBody>
                    <a:bodyPr/>
                    <a:lstStyle/>
                    <a:p>
                      <a:endParaRPr kumimoji="1" lang="ja-JP" altLang="en-US" dirty="0"/>
                    </a:p>
                  </a:txBody>
                  <a:tcPr/>
                </a:tc>
              </a:tr>
              <a:tr h="532859">
                <a:tc>
                  <a:txBody>
                    <a:bodyPr/>
                    <a:lstStyle/>
                    <a:p>
                      <a:pPr algn="l"/>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900" b="1"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役割分担</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職員間の役割分担についての理解</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連携を意識した引継ぎの実践</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algn="l"/>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tc>
                <a:tc vMerge="1">
                  <a:txBody>
                    <a:bodyPr/>
                    <a:lstStyle/>
                    <a:p>
                      <a:endParaRPr kumimoji="1" lang="ja-JP" altLang="en-US" dirty="0"/>
                    </a:p>
                  </a:txBody>
                  <a:tcPr/>
                </a:tc>
              </a:tr>
              <a:tr h="532859">
                <a:tc>
                  <a:txBody>
                    <a:bodyPr/>
                    <a:lstStyle/>
                    <a:p>
                      <a:pPr algn="l"/>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900" b="1"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指導計画に基づく保育の実践</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表現活動の実践</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年齢に応じた保育環境の設定</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子どもとの関わり、コミュニケーション</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algn="l"/>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tc>
                <a:tc vMerge="1">
                  <a:txBody>
                    <a:bodyPr/>
                    <a:lstStyle/>
                    <a:p>
                      <a:endParaRPr kumimoji="1" lang="ja-JP" altLang="en-US" dirty="0"/>
                    </a:p>
                  </a:txBody>
                  <a:tcPr/>
                </a:tc>
              </a:tr>
              <a:tr h="532859">
                <a:tc>
                  <a:txBody>
                    <a:bodyPr/>
                    <a:lstStyle/>
                    <a:p>
                      <a:pPr algn="l"/>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900" b="1"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個別に配慮を要する子どもへの支援</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個別指導計画の作成</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子ども同士の関わりへの支援</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algn="l"/>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dirty="0"/>
                    </a:p>
                  </a:txBody>
                  <a:tcPr/>
                </a:tc>
              </a:tr>
              <a:tr h="532859">
                <a:tc>
                  <a:txBody>
                    <a:bodyPr/>
                    <a:lstStyle/>
                    <a:p>
                      <a:pPr algn="l"/>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900" b="1"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保護者支援</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保育に関する保護者に対する指導</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連絡ノートの書き方</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smtClean="0">
                          <a:latin typeface="メイリオ" panose="020B0604030504040204" pitchFamily="50" charset="-128"/>
                          <a:ea typeface="メイリオ" panose="020B0604030504040204" pitchFamily="50" charset="-128"/>
                          <a:cs typeface="メイリオ" panose="020B0604030504040204" pitchFamily="50" charset="-128"/>
                        </a:rPr>
                        <a:t>□　保護者</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との基本的な関わり方</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algn="l"/>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tc>
                <a:tc vMerge="1">
                  <a:txBody>
                    <a:bodyPr/>
                    <a:lstStyle/>
                    <a:p>
                      <a:endParaRPr kumimoji="1" lang="ja-JP" altLang="en-US" dirty="0"/>
                    </a:p>
                  </a:txBody>
                  <a:tcPr/>
                </a:tc>
              </a:tr>
              <a:tr h="339971">
                <a:tc>
                  <a:txBody>
                    <a:bodyPr/>
                    <a:lstStyle/>
                    <a:p>
                      <a:pPr algn="l"/>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総括</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ＯＪＴ全体の振り返り</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月　　日</a:t>
                      </a:r>
                    </a:p>
                    <a:p>
                      <a:pPr algn="l"/>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dirty="0"/>
                    </a:p>
                  </a:txBody>
                  <a:tcPr>
                    <a:lnT w="12700" cap="flat" cmpd="sng" algn="ctr">
                      <a:solidFill>
                        <a:schemeClr val="tx1"/>
                      </a:solidFill>
                      <a:prstDash val="solid"/>
                      <a:round/>
                      <a:headEnd type="none" w="med" len="med"/>
                      <a:tailEnd type="none" w="med" len="med"/>
                    </a:lnT>
                  </a:tcPr>
                </a:tc>
                <a:tc vMerge="1">
                  <a:txBody>
                    <a:bodyPr/>
                    <a:lstStyle/>
                    <a:p>
                      <a:endParaRPr lang="ja-JP" altLang="en-US" dirty="0"/>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5" name="表 4"/>
          <p:cNvGraphicFramePr>
            <a:graphicFrameLocks noGrp="1"/>
          </p:cNvGraphicFramePr>
          <p:nvPr/>
        </p:nvGraphicFramePr>
        <p:xfrm>
          <a:off x="10910102" y="1392702"/>
          <a:ext cx="225601" cy="365760"/>
        </p:xfrm>
        <a:graphic>
          <a:graphicData uri="http://schemas.openxmlformats.org/drawingml/2006/table">
            <a:tbl>
              <a:tblPr/>
              <a:tblGrid>
                <a:gridCol w="225601"/>
              </a:tblGrid>
              <a:tr h="0">
                <a:tc>
                  <a:txBody>
                    <a:bodyPr/>
                    <a:lstStyle/>
                    <a:p>
                      <a:endParaRPr kumimoji="1" lang="ja-JP" altLang="en-US" dirty="0"/>
                    </a:p>
                  </a:txBody>
                  <a:tcPr marL="99044" marR="99044">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スライド番号プレースホルダー 5"/>
          <p:cNvSpPr>
            <a:spLocks noGrp="1"/>
          </p:cNvSpPr>
          <p:nvPr>
            <p:ph type="sldNum" sz="quarter" idx="12"/>
          </p:nvPr>
        </p:nvSpPr>
        <p:spPr/>
        <p:txBody>
          <a:bodyPr/>
          <a:lstStyle/>
          <a:p>
            <a:fld id="{D55A972D-E4EC-4477-9949-72C785A9493B}" type="slidenum">
              <a:rPr kumimoji="1" lang="ja-JP" altLang="en-US" smtClean="0"/>
              <a:t>36</a:t>
            </a:fld>
            <a:endParaRPr kumimoji="1" lang="ja-JP" altLang="en-US" dirty="0"/>
          </a:p>
        </p:txBody>
      </p:sp>
    </p:spTree>
    <p:extLst>
      <p:ext uri="{BB962C8B-B14F-4D97-AF65-F5344CB8AC3E}">
        <p14:creationId xmlns:p14="http://schemas.microsoft.com/office/powerpoint/2010/main" val="822091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17" y="682513"/>
            <a:ext cx="9904413" cy="1800200"/>
          </a:xfrm>
        </p:spPr>
        <p:txBody>
          <a:bodyPr>
            <a:normAutofit/>
          </a:bodyPr>
          <a:lstStyle/>
          <a:p>
            <a:r>
              <a:rPr lang="ja-JP" altLang="en-US" sz="4000" dirty="0"/>
              <a:t>関西圏国家戦略特別区域会議（</a:t>
            </a:r>
            <a:r>
              <a:rPr lang="ja-JP" altLang="en-US" sz="4000" dirty="0" smtClean="0"/>
              <a:t>第９回</a:t>
            </a:r>
            <a:r>
              <a:rPr lang="ja-JP" altLang="en-US" sz="4000" dirty="0"/>
              <a:t>）</a:t>
            </a:r>
            <a:r>
              <a:rPr lang="en-US" altLang="ja-JP" sz="4000" dirty="0"/>
              <a:t/>
            </a:r>
            <a:br>
              <a:rPr lang="en-US" altLang="ja-JP" sz="4000" dirty="0"/>
            </a:br>
            <a:r>
              <a:rPr lang="ja-JP" altLang="en-US" sz="3600" dirty="0"/>
              <a:t>～　大阪府提出</a:t>
            </a:r>
            <a:r>
              <a:rPr lang="ja-JP" altLang="en-US" sz="3600" dirty="0" smtClean="0"/>
              <a:t>資料</a:t>
            </a:r>
            <a:r>
              <a:rPr lang="ja-JP" altLang="en-US" sz="3600" dirty="0"/>
              <a:t>　</a:t>
            </a:r>
            <a:r>
              <a:rPr lang="ja-JP" altLang="en-US" sz="3600" dirty="0" smtClean="0"/>
              <a:t>（抜粋）～</a:t>
            </a:r>
            <a:endParaRPr kumimoji="1" lang="ja-JP" altLang="en-US" sz="3600" dirty="0"/>
          </a:p>
        </p:txBody>
      </p:sp>
      <p:sp>
        <p:nvSpPr>
          <p:cNvPr id="4" name="正方形/長方形 3"/>
          <p:cNvSpPr/>
          <p:nvPr/>
        </p:nvSpPr>
        <p:spPr>
          <a:xfrm>
            <a:off x="848416" y="5877309"/>
            <a:ext cx="8207597" cy="584775"/>
          </a:xfrm>
          <a:prstGeom prst="rect">
            <a:avLst/>
          </a:prstGeom>
        </p:spPr>
        <p:txBody>
          <a:bodyPr wrap="square">
            <a:spAutoFit/>
          </a:bodyPr>
          <a:lstStyle/>
          <a:p>
            <a:pPr algn="ctr"/>
            <a:r>
              <a:rPr lang="en-US" altLang="ja-JP" sz="3200" dirty="0" smtClean="0">
                <a:solidFill>
                  <a:prstClr val="black"/>
                </a:solidFill>
              </a:rPr>
              <a:t>2016</a:t>
            </a:r>
            <a:r>
              <a:rPr lang="ja-JP" altLang="en-US" sz="3200" dirty="0" smtClean="0">
                <a:solidFill>
                  <a:prstClr val="black"/>
                </a:solidFill>
              </a:rPr>
              <a:t>年</a:t>
            </a:r>
            <a:r>
              <a:rPr lang="en-US" altLang="ja-JP" sz="3200" dirty="0">
                <a:solidFill>
                  <a:prstClr val="black"/>
                </a:solidFill>
              </a:rPr>
              <a:t>5</a:t>
            </a:r>
            <a:r>
              <a:rPr lang="ja-JP" altLang="en-US" sz="3200" dirty="0" smtClean="0">
                <a:solidFill>
                  <a:prstClr val="black"/>
                </a:solidFill>
              </a:rPr>
              <a:t>月</a:t>
            </a:r>
            <a:r>
              <a:rPr lang="en-US" altLang="ja-JP" sz="3200" dirty="0">
                <a:solidFill>
                  <a:prstClr val="black"/>
                </a:solidFill>
              </a:rPr>
              <a:t>10</a:t>
            </a:r>
            <a:r>
              <a:rPr lang="ja-JP" altLang="en-US" sz="3200" dirty="0" smtClean="0">
                <a:solidFill>
                  <a:prstClr val="black"/>
                </a:solidFill>
              </a:rPr>
              <a:t>日</a:t>
            </a:r>
            <a:r>
              <a:rPr lang="ja-JP" altLang="en-US" sz="3200" dirty="0">
                <a:solidFill>
                  <a:prstClr val="black"/>
                </a:solidFill>
              </a:rPr>
              <a:t>　</a:t>
            </a:r>
            <a:r>
              <a:rPr lang="ja-JP" altLang="en-US" sz="3200" dirty="0" smtClean="0">
                <a:solidFill>
                  <a:prstClr val="black"/>
                </a:solidFill>
              </a:rPr>
              <a:t>大阪府知事  松井 一郎　</a:t>
            </a:r>
            <a:endParaRPr lang="ja-JP" altLang="en-US" sz="3200" dirty="0">
              <a:solidFill>
                <a:prstClr val="black"/>
              </a:solidFill>
            </a:endParaRPr>
          </a:p>
        </p:txBody>
      </p:sp>
      <p:sp>
        <p:nvSpPr>
          <p:cNvPr id="6" name="タイトル 1"/>
          <p:cNvSpPr txBox="1">
            <a:spLocks/>
          </p:cNvSpPr>
          <p:nvPr/>
        </p:nvSpPr>
        <p:spPr>
          <a:xfrm>
            <a:off x="776412" y="2708920"/>
            <a:ext cx="8351590" cy="2880320"/>
          </a:xfrm>
          <a:prstGeom prst="rect">
            <a:avLst/>
          </a:prstGeom>
        </p:spPr>
        <p:txBody>
          <a:bodyPr vert="horz" lIns="91440" tIns="45720" rIns="9144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smtClean="0">
                <a:solidFill>
                  <a:prstClr val="black"/>
                </a:solidFill>
              </a:rPr>
              <a:t>　　◆待機児童解消対策・・・・・・・・・・・・・・・・・・・・・・・・・・・・・・</a:t>
            </a:r>
            <a:r>
              <a:rPr lang="ja-JP" altLang="en-US" sz="2000" dirty="0">
                <a:solidFill>
                  <a:prstClr val="black"/>
                </a:solidFill>
              </a:rPr>
              <a:t>１</a:t>
            </a:r>
            <a:r>
              <a:rPr lang="ja-JP" altLang="en-US" sz="2000" dirty="0" smtClean="0">
                <a:solidFill>
                  <a:prstClr val="black"/>
                </a:solidFill>
              </a:rPr>
              <a:t>頁</a:t>
            </a:r>
            <a:endParaRPr lang="en-US" altLang="ja-JP" sz="2000" dirty="0" smtClean="0">
              <a:solidFill>
                <a:prstClr val="black"/>
              </a:solidFill>
            </a:endParaRPr>
          </a:p>
          <a:p>
            <a:endParaRPr lang="en-US" altLang="ja-JP" sz="2000" dirty="0" smtClean="0">
              <a:solidFill>
                <a:prstClr val="black"/>
              </a:solidFill>
            </a:endParaRPr>
          </a:p>
          <a:p>
            <a:r>
              <a:rPr lang="ja-JP" altLang="en-US" sz="2000" dirty="0" smtClean="0">
                <a:solidFill>
                  <a:prstClr val="black"/>
                </a:solidFill>
              </a:rPr>
              <a:t>　　◆特</a:t>
            </a:r>
            <a:r>
              <a:rPr lang="ja-JP" altLang="en-US" sz="2000" dirty="0">
                <a:solidFill>
                  <a:prstClr val="black"/>
                </a:solidFill>
              </a:rPr>
              <a:t>区民泊に係る最低滞在日数の</a:t>
            </a:r>
            <a:r>
              <a:rPr lang="ja-JP" altLang="en-US" sz="2000" dirty="0" smtClean="0">
                <a:solidFill>
                  <a:prstClr val="black"/>
                </a:solidFill>
              </a:rPr>
              <a:t>短縮・・・・・・・・・・・・・・・５頁（略）</a:t>
            </a:r>
            <a:endParaRPr lang="en-US" altLang="ja-JP" sz="2000" dirty="0" smtClean="0">
              <a:solidFill>
                <a:prstClr val="black"/>
              </a:solidFill>
            </a:endParaRPr>
          </a:p>
          <a:p>
            <a:endParaRPr lang="en-US" altLang="ja-JP" sz="2000" dirty="0" smtClean="0">
              <a:solidFill>
                <a:prstClr val="black"/>
              </a:solidFill>
            </a:endParaRPr>
          </a:p>
          <a:p>
            <a:r>
              <a:rPr lang="ja-JP" altLang="en-US" sz="2000" dirty="0" smtClean="0">
                <a:solidFill>
                  <a:prstClr val="black"/>
                </a:solidFill>
              </a:rPr>
              <a:t>　　◆提案中の優先協議項目</a:t>
            </a:r>
            <a:endParaRPr lang="en-US" altLang="ja-JP" sz="2000" dirty="0" smtClean="0">
              <a:solidFill>
                <a:prstClr val="black"/>
              </a:solidFill>
            </a:endParaRPr>
          </a:p>
          <a:p>
            <a:r>
              <a:rPr lang="ja-JP" altLang="en-US" sz="2000" dirty="0">
                <a:solidFill>
                  <a:prstClr val="black"/>
                </a:solidFill>
              </a:rPr>
              <a:t>　</a:t>
            </a:r>
            <a:r>
              <a:rPr lang="ja-JP" altLang="en-US" sz="2000" dirty="0" smtClean="0">
                <a:solidFill>
                  <a:prstClr val="black"/>
                </a:solidFill>
              </a:rPr>
              <a:t>　　  ① 特区医療機器薬事戦略相談の医薬品への拡大・・・・６頁（略）</a:t>
            </a:r>
            <a:endParaRPr lang="en-US" altLang="ja-JP" sz="2000" dirty="0" smtClean="0">
              <a:solidFill>
                <a:prstClr val="black"/>
              </a:solidFill>
            </a:endParaRPr>
          </a:p>
          <a:p>
            <a:r>
              <a:rPr lang="ja-JP" altLang="en-US" sz="2000" dirty="0">
                <a:solidFill>
                  <a:prstClr val="black"/>
                </a:solidFill>
              </a:rPr>
              <a:t>　　</a:t>
            </a:r>
            <a:r>
              <a:rPr lang="ja-JP" altLang="en-US" sz="2000" dirty="0" smtClean="0">
                <a:solidFill>
                  <a:prstClr val="black"/>
                </a:solidFill>
              </a:rPr>
              <a:t>　  ② 都市</a:t>
            </a:r>
            <a:r>
              <a:rPr lang="ja-JP" altLang="en-US" sz="2000" dirty="0">
                <a:solidFill>
                  <a:prstClr val="black"/>
                </a:solidFill>
              </a:rPr>
              <a:t>農業の振興のための国家戦略特区</a:t>
            </a:r>
            <a:r>
              <a:rPr lang="ja-JP" altLang="en-US" sz="2000" dirty="0" smtClean="0">
                <a:solidFill>
                  <a:prstClr val="black"/>
                </a:solidFill>
              </a:rPr>
              <a:t>提案・・・・・・７頁（略）</a:t>
            </a:r>
            <a:endParaRPr lang="ja-JP" altLang="en-US" sz="2000" dirty="0">
              <a:solidFill>
                <a:prstClr val="black"/>
              </a:solidFill>
            </a:endParaRPr>
          </a:p>
        </p:txBody>
      </p:sp>
      <p:sp>
        <p:nvSpPr>
          <p:cNvPr id="3" name="角丸四角形 2"/>
          <p:cNvSpPr/>
          <p:nvPr/>
        </p:nvSpPr>
        <p:spPr>
          <a:xfrm>
            <a:off x="992401" y="2852936"/>
            <a:ext cx="7703622" cy="259228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917303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12" name="Rectangle 28"/>
          <p:cNvSpPr>
            <a:spLocks noChangeArrowheads="1"/>
          </p:cNvSpPr>
          <p:nvPr/>
        </p:nvSpPr>
        <p:spPr bwMode="auto">
          <a:xfrm>
            <a:off x="11" y="0"/>
            <a:ext cx="9904413" cy="552450"/>
          </a:xfrm>
          <a:prstGeom prst="rect">
            <a:avLst/>
          </a:prstGeom>
          <a:gradFill rotWithShape="1">
            <a:gsLst>
              <a:gs pos="0">
                <a:srgbClr val="3333CC"/>
              </a:gs>
              <a:gs pos="50000">
                <a:schemeClr val="bg1"/>
              </a:gs>
              <a:gs pos="100000">
                <a:srgbClr val="3333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nchor="ctr"/>
          <a:lstStyle/>
          <a:p>
            <a:pPr fontAlgn="base">
              <a:spcBef>
                <a:spcPct val="0"/>
              </a:spcBef>
              <a:spcAft>
                <a:spcPct val="0"/>
              </a:spcAft>
              <a:defRPr/>
            </a:pPr>
            <a:r>
              <a:rPr lang="ja-JP" altLang="en-US" sz="2400" dirty="0">
                <a:solidFill>
                  <a:srgbClr val="000000"/>
                </a:solidFill>
                <a:ea typeface="HGPｺﾞｼｯｸE" pitchFamily="50" charset="-128"/>
              </a:rPr>
              <a:t>　</a:t>
            </a:r>
            <a:r>
              <a:rPr lang="ja-JP" altLang="en-US" sz="2400" dirty="0" smtClean="0">
                <a:solidFill>
                  <a:srgbClr val="000000"/>
                </a:solidFill>
                <a:ea typeface="HGPｺﾞｼｯｸE" pitchFamily="50" charset="-128"/>
              </a:rPr>
              <a:t>「</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待ったなし」の待機児童対策</a:t>
            </a:r>
            <a:endPar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1" y="552451"/>
            <a:ext cx="9904413" cy="682238"/>
          </a:xfrm>
          <a:prstGeom prst="rect">
            <a:avLst/>
          </a:prstGeom>
        </p:spPr>
        <p:txBody>
          <a:bodyPr wrap="square">
            <a:spAutoFit/>
          </a:bodyPr>
          <a:lstStyle/>
          <a:p>
            <a:pPr fontAlgn="base">
              <a:lnSpc>
                <a:spcPts val="2300"/>
              </a:lnSpc>
              <a:spcAft>
                <a:spcPct val="0"/>
              </a:spcAft>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子ども・子育て支援新制度や待機児童解消加速化プランにより、保育所等整備や人材確保を進めているが、</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300"/>
              </a:lnSpc>
              <a:spcAft>
                <a:spcPct val="0"/>
              </a:spcAft>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都市部を中心に待機児童は増加。今後の潜在需要も見込み、さらなる対策が必要。</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28463" y="3769421"/>
            <a:ext cx="9647526" cy="2107853"/>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保育サービスを支える人材</a:t>
            </a:r>
            <a:r>
              <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確保の状況</a:t>
            </a:r>
            <a:endParaRPr lang="en-US"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600" dirty="0" smtClean="0">
                <a:solidFill>
                  <a:prstClr val="black"/>
                </a:solidFill>
                <a:latin typeface="HGPｺﾞｼｯｸE" panose="020B0900000000000000" pitchFamily="50" charset="-128"/>
                <a:ea typeface="HGPｺﾞｼｯｸE" panose="020B0900000000000000" pitchFamily="50" charset="-128"/>
              </a:rPr>
              <a:t>・保育士</a:t>
            </a:r>
            <a:r>
              <a:rPr lang="ja-JP" altLang="en-US" sz="1600" dirty="0">
                <a:solidFill>
                  <a:prstClr val="black"/>
                </a:solidFill>
                <a:latin typeface="HGPｺﾞｼｯｸE" panose="020B0900000000000000" pitchFamily="50" charset="-128"/>
                <a:ea typeface="HGPｺﾞｼｯｸE" panose="020B0900000000000000" pitchFamily="50" charset="-128"/>
              </a:rPr>
              <a:t>の有効求人倍率　約２倍</a:t>
            </a:r>
            <a:r>
              <a:rPr lang="ja-JP" altLang="en-US" sz="1050" dirty="0" smtClean="0">
                <a:solidFill>
                  <a:prstClr val="black"/>
                </a:solidFill>
                <a:latin typeface="HGPｺﾞｼｯｸE" panose="020B0900000000000000" pitchFamily="50" charset="-128"/>
                <a:ea typeface="HGPｺﾞｼｯｸE" panose="020B0900000000000000" pitchFamily="50" charset="-128"/>
              </a:rPr>
              <a:t>（全国平均、大阪府）</a:t>
            </a:r>
            <a:r>
              <a:rPr lang="ja-JP" altLang="en-US" sz="1600" dirty="0" smtClean="0">
                <a:solidFill>
                  <a:prstClr val="black"/>
                </a:solidFill>
                <a:latin typeface="HGPｺﾞｼｯｸE" panose="020B0900000000000000" pitchFamily="50" charset="-128"/>
                <a:ea typeface="HGPｺﾞｼｯｸE" panose="020B0900000000000000" pitchFamily="50" charset="-128"/>
              </a:rPr>
              <a:t>最大</a:t>
            </a:r>
            <a:r>
              <a:rPr lang="ja-JP" altLang="en-US" sz="1600" dirty="0">
                <a:solidFill>
                  <a:prstClr val="black"/>
                </a:solidFill>
                <a:latin typeface="HGPｺﾞｼｯｸE" panose="020B0900000000000000" pitchFamily="50" charset="-128"/>
                <a:ea typeface="HGPｺﾞｼｯｸE" panose="020B0900000000000000" pitchFamily="50" charset="-128"/>
              </a:rPr>
              <a:t>約５倍</a:t>
            </a:r>
            <a:r>
              <a:rPr lang="ja-JP" altLang="en-US" sz="1050" dirty="0">
                <a:solidFill>
                  <a:prstClr val="black"/>
                </a:solidFill>
                <a:latin typeface="HGPｺﾞｼｯｸE" panose="020B0900000000000000" pitchFamily="50" charset="-128"/>
                <a:ea typeface="HGPｺﾞｼｯｸE" panose="020B0900000000000000" pitchFamily="50" charset="-128"/>
              </a:rPr>
              <a:t>（東京都</a:t>
            </a:r>
            <a:r>
              <a:rPr lang="ja-JP" altLang="en-US" sz="1050" dirty="0" smtClean="0">
                <a:solidFill>
                  <a:prstClr val="black"/>
                </a:solidFill>
                <a:latin typeface="HGPｺﾞｼｯｸE" panose="020B0900000000000000" pitchFamily="50" charset="-128"/>
                <a:ea typeface="HGPｺﾞｼｯｸE" panose="020B0900000000000000" pitchFamily="50" charset="-128"/>
              </a:rPr>
              <a:t>）</a:t>
            </a:r>
            <a:r>
              <a:rPr lang="en-US" altLang="ja-JP" sz="1050" dirty="0" smtClean="0">
                <a:solidFill>
                  <a:prstClr val="black"/>
                </a:solidFill>
                <a:latin typeface="HGPｺﾞｼｯｸE" panose="020B0900000000000000" pitchFamily="50" charset="-128"/>
                <a:ea typeface="HGPｺﾞｼｯｸE" panose="020B0900000000000000" pitchFamily="50" charset="-128"/>
              </a:rPr>
              <a:t>H27.11</a:t>
            </a:r>
            <a:r>
              <a:rPr lang="ja-JP" altLang="en-US" sz="1050" dirty="0" smtClean="0">
                <a:solidFill>
                  <a:prstClr val="black"/>
                </a:solidFill>
                <a:latin typeface="HGPｺﾞｼｯｸE" panose="020B0900000000000000" pitchFamily="50" charset="-128"/>
                <a:ea typeface="HGPｺﾞｼｯｸE" panose="020B0900000000000000" pitchFamily="50" charset="-128"/>
              </a:rPr>
              <a:t>）</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a:lnSpc>
                <a:spcPts val="1200"/>
              </a:lnSpc>
            </a:pPr>
            <a:endParaRPr lang="en-US" altLang="ja-JP" dirty="0" smtClean="0">
              <a:solidFill>
                <a:prstClr val="black"/>
              </a:solidFill>
              <a:latin typeface="HGPｺﾞｼｯｸE" panose="020B0900000000000000" pitchFamily="50" charset="-128"/>
              <a:ea typeface="HGPｺﾞｼｯｸE" panose="020B0900000000000000" pitchFamily="50" charset="-128"/>
            </a:endParaRPr>
          </a:p>
          <a:p>
            <a:r>
              <a:rPr lang="ja-JP" altLang="en-US" sz="1600" dirty="0" smtClean="0">
                <a:solidFill>
                  <a:prstClr val="black"/>
                </a:solidFill>
                <a:latin typeface="HGPｺﾞｼｯｸE" panose="020B0900000000000000" pitchFamily="50" charset="-128"/>
                <a:ea typeface="HGPｺﾞｼｯｸE" panose="020B0900000000000000" pitchFamily="50" charset="-128"/>
              </a:rPr>
              <a:t>・</a:t>
            </a:r>
            <a:r>
              <a:rPr lang="ja-JP" altLang="en-US" sz="1600" dirty="0">
                <a:solidFill>
                  <a:prstClr val="black"/>
                </a:solidFill>
                <a:latin typeface="HGPｺﾞｼｯｸE" panose="020B0900000000000000" pitchFamily="50" charset="-128"/>
                <a:ea typeface="HGPｺﾞｼｯｸE" panose="020B0900000000000000" pitchFamily="50" charset="-128"/>
              </a:rPr>
              <a:t>約</a:t>
            </a:r>
            <a:r>
              <a:rPr lang="ja-JP" altLang="en-US" sz="1600" dirty="0" smtClean="0">
                <a:solidFill>
                  <a:prstClr val="black"/>
                </a:solidFill>
                <a:latin typeface="HGPｺﾞｼｯｸE" panose="020B0900000000000000" pitchFamily="50" charset="-128"/>
                <a:ea typeface="HGPｺﾞｼｯｸE" panose="020B0900000000000000" pitchFamily="50" charset="-128"/>
              </a:rPr>
              <a:t>８割の保育園が「５年前と比較し保育士確保が困難」</a:t>
            </a:r>
            <a:r>
              <a:rPr lang="ja-JP" altLang="en-US" sz="1000" dirty="0" smtClean="0">
                <a:solidFill>
                  <a:prstClr val="black"/>
                </a:solidFill>
                <a:latin typeface="HGPｺﾞｼｯｸE" panose="020B0900000000000000" pitchFamily="50" charset="-128"/>
                <a:ea typeface="HGPｺﾞｼｯｸE" panose="020B0900000000000000" pitchFamily="50" charset="-128"/>
              </a:rPr>
              <a:t>（</a:t>
            </a:r>
            <a:r>
              <a:rPr lang="en-US" altLang="ja-JP" sz="1000" dirty="0" smtClean="0">
                <a:solidFill>
                  <a:prstClr val="black"/>
                </a:solidFill>
                <a:latin typeface="HGPｺﾞｼｯｸE" panose="020B0900000000000000" pitchFamily="50" charset="-128"/>
                <a:ea typeface="HGPｺﾞｼｯｸE" panose="020B0900000000000000" pitchFamily="50" charset="-128"/>
              </a:rPr>
              <a:t>H26.1</a:t>
            </a:r>
            <a:r>
              <a:rPr lang="ja-JP" altLang="en-US" sz="1000" dirty="0" smtClean="0">
                <a:solidFill>
                  <a:prstClr val="black"/>
                </a:solidFill>
                <a:latin typeface="HGPｺﾞｼｯｸE" panose="020B0900000000000000" pitchFamily="50" charset="-128"/>
                <a:ea typeface="HGPｺﾞｼｯｸE" panose="020B0900000000000000" pitchFamily="50" charset="-128"/>
              </a:rPr>
              <a:t>大阪府）</a:t>
            </a:r>
            <a:endParaRPr lang="en-US" altLang="ja-JP" sz="1000" dirty="0" smtClean="0">
              <a:solidFill>
                <a:prstClr val="black"/>
              </a:solidFill>
              <a:latin typeface="HGPｺﾞｼｯｸE" panose="020B0900000000000000" pitchFamily="50" charset="-128"/>
              <a:ea typeface="HGPｺﾞｼｯｸE" panose="020B0900000000000000" pitchFamily="50" charset="-128"/>
            </a:endParaRPr>
          </a:p>
          <a:p>
            <a:pPr>
              <a:lnSpc>
                <a:spcPts val="1200"/>
              </a:lnSpc>
            </a:pPr>
            <a:endParaRPr lang="en-US" altLang="ja-JP" dirty="0">
              <a:solidFill>
                <a:prstClr val="black"/>
              </a:solidFill>
              <a:latin typeface="HGPｺﾞｼｯｸE" panose="020B0900000000000000" pitchFamily="50" charset="-128"/>
              <a:ea typeface="HGPｺﾞｼｯｸE" panose="020B0900000000000000" pitchFamily="50" charset="-128"/>
            </a:endParaRPr>
          </a:p>
          <a:p>
            <a:r>
              <a:rPr lang="ja-JP" altLang="en-US" sz="1600" dirty="0" smtClean="0">
                <a:solidFill>
                  <a:prstClr val="black"/>
                </a:solidFill>
                <a:latin typeface="HGPｺﾞｼｯｸE" panose="020B0900000000000000" pitchFamily="50" charset="-128"/>
                <a:ea typeface="HGPｺﾞｼｯｸE" panose="020B0900000000000000" pitchFamily="50" charset="-128"/>
              </a:rPr>
              <a:t>・今後、</a:t>
            </a:r>
            <a:r>
              <a:rPr lang="en-US" altLang="ja-JP" sz="1600" dirty="0" smtClean="0">
                <a:solidFill>
                  <a:prstClr val="black"/>
                </a:solidFill>
                <a:latin typeface="HGPｺﾞｼｯｸE" panose="020B0900000000000000" pitchFamily="50" charset="-128"/>
                <a:ea typeface="HGPｺﾞｼｯｸE" panose="020B0900000000000000" pitchFamily="50" charset="-128"/>
              </a:rPr>
              <a:t>H29</a:t>
            </a:r>
            <a:r>
              <a:rPr lang="ja-JP" altLang="en-US" sz="1600" dirty="0">
                <a:solidFill>
                  <a:prstClr val="black"/>
                </a:solidFill>
                <a:latin typeface="HGPｺﾞｼｯｸE" panose="020B0900000000000000" pitchFamily="50" charset="-128"/>
                <a:ea typeface="HGPｺﾞｼｯｸE" panose="020B0900000000000000" pitchFamily="50" charset="-128"/>
              </a:rPr>
              <a:t>年度</a:t>
            </a:r>
            <a:r>
              <a:rPr lang="ja-JP" altLang="en-US" sz="1600" dirty="0" smtClean="0">
                <a:solidFill>
                  <a:prstClr val="black"/>
                </a:solidFill>
                <a:latin typeface="HGPｺﾞｼｯｸE" panose="020B0900000000000000" pitchFamily="50" charset="-128"/>
                <a:ea typeface="HGPｺﾞｼｯｸE" panose="020B0900000000000000" pitchFamily="50" charset="-128"/>
              </a:rPr>
              <a:t>には約</a:t>
            </a:r>
            <a:r>
              <a:rPr lang="ja-JP" altLang="en-US" sz="1600" dirty="0">
                <a:solidFill>
                  <a:prstClr val="black"/>
                </a:solidFill>
                <a:latin typeface="HGPｺﾞｼｯｸE" panose="020B0900000000000000" pitchFamily="50" charset="-128"/>
                <a:ea typeface="HGPｺﾞｼｯｸE" panose="020B0900000000000000" pitchFamily="50" charset="-128"/>
              </a:rPr>
              <a:t>７．４万人</a:t>
            </a:r>
            <a:r>
              <a:rPr lang="ja-JP" altLang="en-US" sz="1050" dirty="0">
                <a:solidFill>
                  <a:prstClr val="black"/>
                </a:solidFill>
                <a:latin typeface="HGPｺﾞｼｯｸE" panose="020B0900000000000000" pitchFamily="50" charset="-128"/>
                <a:ea typeface="HGPｺﾞｼｯｸE" panose="020B0900000000000000" pitchFamily="50" charset="-128"/>
              </a:rPr>
              <a:t>（全国）</a:t>
            </a:r>
            <a:r>
              <a:rPr lang="ja-JP" altLang="en-US" sz="1600" dirty="0">
                <a:solidFill>
                  <a:prstClr val="black"/>
                </a:solidFill>
                <a:latin typeface="HGPｺﾞｼｯｸE" panose="020B0900000000000000" pitchFamily="50" charset="-128"/>
                <a:ea typeface="HGPｺﾞｼｯｸE" panose="020B0900000000000000" pitchFamily="50" charset="-128"/>
              </a:rPr>
              <a:t>、約</a:t>
            </a:r>
            <a:r>
              <a:rPr lang="ja-JP" altLang="en-US" sz="1600" dirty="0" smtClean="0">
                <a:solidFill>
                  <a:prstClr val="black"/>
                </a:solidFill>
                <a:latin typeface="HGPｺﾞｼｯｸE" panose="020B0900000000000000" pitchFamily="50" charset="-128"/>
                <a:ea typeface="HGPｺﾞｼｯｸE" panose="020B0900000000000000" pitchFamily="50" charset="-128"/>
              </a:rPr>
              <a:t>１</a:t>
            </a:r>
            <a:r>
              <a:rPr lang="en-US" altLang="ja-JP" sz="1600" dirty="0" smtClean="0">
                <a:solidFill>
                  <a:prstClr val="black"/>
                </a:solidFill>
                <a:latin typeface="HGPｺﾞｼｯｸE" panose="020B0900000000000000" pitchFamily="50" charset="-128"/>
                <a:ea typeface="HGPｺﾞｼｯｸE" panose="020B0900000000000000" pitchFamily="50" charset="-128"/>
              </a:rPr>
              <a:t>,</a:t>
            </a:r>
            <a:r>
              <a:rPr lang="ja-JP" altLang="en-US" sz="1600" dirty="0" smtClean="0">
                <a:solidFill>
                  <a:prstClr val="black"/>
                </a:solidFill>
                <a:latin typeface="HGPｺﾞｼｯｸE" panose="020B0900000000000000" pitchFamily="50" charset="-128"/>
                <a:ea typeface="HGPｺﾞｼｯｸE" panose="020B0900000000000000" pitchFamily="50" charset="-128"/>
              </a:rPr>
              <a:t>５００人</a:t>
            </a:r>
            <a:r>
              <a:rPr lang="ja-JP" altLang="en-US" sz="1050" dirty="0">
                <a:solidFill>
                  <a:prstClr val="black"/>
                </a:solidFill>
                <a:latin typeface="HGPｺﾞｼｯｸE" panose="020B0900000000000000" pitchFamily="50" charset="-128"/>
                <a:ea typeface="HGPｺﾞｼｯｸE" panose="020B0900000000000000" pitchFamily="50" charset="-128"/>
              </a:rPr>
              <a:t>（大阪府）</a:t>
            </a:r>
            <a:r>
              <a:rPr lang="ja-JP" altLang="en-US" sz="1600" dirty="0">
                <a:solidFill>
                  <a:prstClr val="black"/>
                </a:solidFill>
                <a:latin typeface="HGPｺﾞｼｯｸE" panose="020B0900000000000000" pitchFamily="50" charset="-128"/>
                <a:ea typeface="HGPｺﾞｼｯｸE" panose="020B0900000000000000" pitchFamily="50" charset="-128"/>
              </a:rPr>
              <a:t>の保育士・保育教諭が</a:t>
            </a:r>
            <a:r>
              <a:rPr lang="ja-JP" altLang="en-US" sz="1600" dirty="0" smtClean="0">
                <a:solidFill>
                  <a:prstClr val="black"/>
                </a:solidFill>
                <a:latin typeface="HGPｺﾞｼｯｸE" panose="020B0900000000000000" pitchFamily="50" charset="-128"/>
                <a:ea typeface="HGPｺﾞｼｯｸE" panose="020B0900000000000000" pitchFamily="50" charset="-128"/>
              </a:rPr>
              <a:t>不足</a:t>
            </a:r>
            <a:endParaRPr lang="en-US" altLang="ja-JP" sz="1600" dirty="0" smtClean="0">
              <a:solidFill>
                <a:prstClr val="black"/>
              </a:solidFill>
              <a:latin typeface="HGPｺﾞｼｯｸE" panose="020B0900000000000000" pitchFamily="50" charset="-128"/>
              <a:ea typeface="HGPｺﾞｼｯｸE" panose="020B0900000000000000" pitchFamily="50" charset="-128"/>
            </a:endParaRPr>
          </a:p>
          <a:p>
            <a:r>
              <a:rPr lang="ja-JP" altLang="en-US" sz="1600" b="1" dirty="0">
                <a:solidFill>
                  <a:prstClr val="black"/>
                </a:solidFill>
                <a:latin typeface="ＭＳ Ｐゴシック"/>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では、潜在保育士の活用、国家戦略</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限定保育士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総活躍社会の実現に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向けた保育</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の受入枠の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拡大等により</a:t>
            </a:r>
            <a:r>
              <a:rPr lang="ja-JP" altLang="en-US" sz="1600" i="1" u="sng" dirty="0" smtClean="0">
                <a:solidFill>
                  <a:prstClr val="black"/>
                </a:solidFill>
                <a:latin typeface="HGPｺﾞｼｯｸE" panose="020B0900000000000000" pitchFamily="50" charset="-128"/>
                <a:ea typeface="HGPｺﾞｼｯｸE" panose="020B0900000000000000" pitchFamily="50" charset="-128"/>
              </a:rPr>
              <a:t>さらなる確保</a:t>
            </a:r>
            <a:r>
              <a:rPr lang="ja-JP" altLang="en-US" sz="1600" i="1" u="sng" dirty="0">
                <a:solidFill>
                  <a:prstClr val="black"/>
                </a:solidFill>
                <a:latin typeface="HGPｺﾞｼｯｸE" panose="020B0900000000000000" pitchFamily="50" charset="-128"/>
                <a:ea typeface="HGPｺﾞｼｯｸE" panose="020B0900000000000000" pitchFamily="50" charset="-128"/>
              </a:rPr>
              <a:t>が</a:t>
            </a:r>
            <a:r>
              <a:rPr lang="ja-JP" altLang="en-US" sz="1600" i="1" u="sng" dirty="0" smtClean="0">
                <a:solidFill>
                  <a:prstClr val="black"/>
                </a:solidFill>
                <a:latin typeface="HGPｺﾞｼｯｸE" panose="020B0900000000000000" pitchFamily="50" charset="-128"/>
                <a:ea typeface="HGPｺﾞｼｯｸE" panose="020B0900000000000000" pitchFamily="50" charset="-128"/>
              </a:rPr>
              <a:t>必要</a:t>
            </a:r>
            <a:endParaRPr lang="ja-JP" altLang="en-US" sz="1600" dirty="0">
              <a:solidFill>
                <a:prstClr val="black"/>
              </a:solidFill>
            </a:endParaRPr>
          </a:p>
        </p:txBody>
      </p:sp>
      <p:pic>
        <p:nvPicPr>
          <p:cNvPr id="18" name="図 17" descr="D:\WadaN\Desktop\表２.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0133" y="3769427"/>
            <a:ext cx="2952277" cy="1387773"/>
          </a:xfrm>
          <a:prstGeom prst="rect">
            <a:avLst/>
          </a:prstGeom>
          <a:noFill/>
          <a:ln>
            <a:noFill/>
          </a:ln>
        </p:spPr>
      </p:pic>
      <p:graphicFrame>
        <p:nvGraphicFramePr>
          <p:cNvPr id="15" name="グラフ 14"/>
          <p:cNvGraphicFramePr>
            <a:graphicFrameLocks/>
          </p:cNvGraphicFramePr>
          <p:nvPr>
            <p:extLst>
              <p:ext uri="{D42A27DB-BD31-4B8C-83A1-F6EECF244321}">
                <p14:modId xmlns:p14="http://schemas.microsoft.com/office/powerpoint/2010/main" val="2400334184"/>
              </p:ext>
            </p:extLst>
          </p:nvPr>
        </p:nvGraphicFramePr>
        <p:xfrm>
          <a:off x="42790" y="1201668"/>
          <a:ext cx="3901478" cy="2515365"/>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4509530" y="1201690"/>
            <a:ext cx="2761339" cy="246221"/>
          </a:xfrm>
          <a:prstGeom prst="rect">
            <a:avLst/>
          </a:prstGeom>
          <a:noFill/>
        </p:spPr>
        <p:txBody>
          <a:bodyPr wrap="square" rtlCol="0">
            <a:spAutoFit/>
          </a:bodyPr>
          <a:lstStyle/>
          <a:p>
            <a:r>
              <a:rPr lang="ja-JP" altLang="en-US" sz="1000" b="1" dirty="0" smtClean="0">
                <a:solidFill>
                  <a:prstClr val="black"/>
                </a:solidFill>
                <a:latin typeface="ＭＳ Ｐゴシック"/>
              </a:rPr>
              <a:t>大阪府内市町村の待機児童の状況</a:t>
            </a:r>
            <a:endParaRPr lang="ja-JP" altLang="en-US" sz="1000" b="1" dirty="0">
              <a:solidFill>
                <a:prstClr val="black"/>
              </a:solidFill>
              <a:latin typeface="ＭＳ Ｐゴシック"/>
            </a:endParaRPr>
          </a:p>
        </p:txBody>
      </p:sp>
      <p:sp>
        <p:nvSpPr>
          <p:cNvPr id="3" name="テキスト ボックス 2"/>
          <p:cNvSpPr txBox="1"/>
          <p:nvPr/>
        </p:nvSpPr>
        <p:spPr>
          <a:xfrm>
            <a:off x="3920305" y="1443025"/>
            <a:ext cx="2797113" cy="2287806"/>
          </a:xfrm>
          <a:prstGeom prst="rect">
            <a:avLst/>
          </a:prstGeom>
          <a:noFill/>
        </p:spPr>
        <p:txBody>
          <a:bodyPr wrap="non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27.4.1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27.10.1</a:t>
            </a: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  →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511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豊中市</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  →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385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  →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東大阪市</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  →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  →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計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1,365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3,349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人以上の待機児童がある市町村数</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43</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048993" y="2657866"/>
            <a:ext cx="400110" cy="271869"/>
          </a:xfrm>
          <a:prstGeom prst="rect">
            <a:avLst/>
          </a:prstGeom>
          <a:noFill/>
        </p:spPr>
        <p:txBody>
          <a:bodyPr vert="eaVert" wrap="none" rtlCol="0">
            <a:spAutoFit/>
          </a:bodyPr>
          <a:lstStyle/>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109408" y="2663470"/>
            <a:ext cx="400110" cy="271869"/>
          </a:xfrm>
          <a:prstGeom prst="rect">
            <a:avLst/>
          </a:prstGeom>
          <a:noFill/>
        </p:spPr>
        <p:txBody>
          <a:bodyPr vert="eaVert" wrap="none" rtlCol="0">
            <a:spAutoFit/>
          </a:bodyPr>
          <a:lstStyle/>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5935507" y="2663470"/>
            <a:ext cx="400110" cy="271869"/>
          </a:xfrm>
          <a:prstGeom prst="rect">
            <a:avLst/>
          </a:prstGeom>
          <a:noFill/>
        </p:spPr>
        <p:txBody>
          <a:bodyPr vert="eaVert" wrap="none" rtlCol="0">
            <a:spAutoFit/>
          </a:bodyPr>
          <a:lstStyle/>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731026" y="1229442"/>
            <a:ext cx="3224291" cy="2403222"/>
          </a:xfrm>
          <a:prstGeom prst="rect">
            <a:avLst/>
          </a:prstGeom>
        </p:spPr>
        <p:txBody>
          <a:bodyPr wrap="square" rIns="36000">
            <a:spAutoFit/>
          </a:bodyPr>
          <a:lstStyle/>
          <a:p>
            <a:r>
              <a:rPr lang="ja-JP" altLang="en-US" sz="1050" b="1" dirty="0" smtClean="0">
                <a:solidFill>
                  <a:prstClr val="black"/>
                </a:solidFill>
                <a:latin typeface="ＭＳ Ｐゴシック"/>
                <a:cs typeface="Meiryo UI" panose="020B0604030504040204" pitchFamily="50" charset="-128"/>
              </a:rPr>
              <a:t>　　　待機</a:t>
            </a:r>
            <a:r>
              <a:rPr lang="ja-JP" altLang="en-US" sz="1050" b="1" dirty="0">
                <a:solidFill>
                  <a:prstClr val="black"/>
                </a:solidFill>
                <a:latin typeface="ＭＳ Ｐゴシック"/>
                <a:cs typeface="Meiryo UI" panose="020B0604030504040204" pitchFamily="50" charset="-128"/>
              </a:rPr>
              <a:t>児童数増加の要因（聞き取り</a:t>
            </a:r>
            <a:r>
              <a:rPr lang="ja-JP" altLang="en-US" sz="1050" b="1" dirty="0" smtClean="0">
                <a:solidFill>
                  <a:prstClr val="black"/>
                </a:solidFill>
                <a:latin typeface="ＭＳ Ｐゴシック"/>
                <a:cs typeface="Meiryo UI" panose="020B0604030504040204" pitchFamily="50" charset="-128"/>
              </a:rPr>
              <a:t>）</a:t>
            </a:r>
            <a:endParaRPr lang="en-US" altLang="ja-JP" sz="1050" b="1" dirty="0" smtClean="0">
              <a:solidFill>
                <a:prstClr val="black"/>
              </a:solidFill>
              <a:latin typeface="ＭＳ Ｐゴシック"/>
              <a:cs typeface="Meiryo UI" panose="020B0604030504040204" pitchFamily="50" charset="-128"/>
            </a:endParaRPr>
          </a:p>
          <a:p>
            <a:pPr>
              <a:lnSpc>
                <a:spcPts val="800"/>
              </a:lnSpc>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新制度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による潜在的な保育ニーズの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掘り起こし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保育所等整備を進めているが</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、追い付いていない</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就学前</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児童の増加（都心回帰、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タワーマンショ</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建設等の再開発　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⇒土地がない、あるいは賃料が高額な地域では</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保育所</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等整備がなかなか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進まない</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保育士確保の困難さ</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工事費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の高騰や土地の確保の困難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9353399" y="32099"/>
            <a:ext cx="567359" cy="30055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38</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58324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670" y="404664"/>
            <a:ext cx="5544616" cy="360040"/>
          </a:xfrm>
        </p:spPr>
        <p:txBody>
          <a:bodyPr>
            <a:no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新たな保育人材のあり方に関する提言</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3</a:t>
            </a:fld>
            <a:endParaRPr kumimoji="1" lang="ja-JP" altLang="en-US" dirty="0"/>
          </a:p>
        </p:txBody>
      </p:sp>
      <p:sp>
        <p:nvSpPr>
          <p:cNvPr id="4" name="コンテンツ プレースホルダー 3"/>
          <p:cNvSpPr>
            <a:spLocks noGrp="1"/>
          </p:cNvSpPr>
          <p:nvPr>
            <p:ph sz="quarter" idx="13"/>
          </p:nvPr>
        </p:nvSpPr>
        <p:spPr>
          <a:xfrm>
            <a:off x="194456" y="908720"/>
            <a:ext cx="7331639" cy="5632096"/>
          </a:xfrm>
        </p:spPr>
        <p:txBody>
          <a:bodyPr>
            <a:normAutofit lnSpcReduction="10000"/>
          </a:bodyPr>
          <a:lstStyle/>
          <a:p>
            <a:pPr>
              <a:lnSpc>
                <a:spcPct val="130000"/>
              </a:lnSpc>
            </a:pPr>
            <a:r>
              <a:rPr lang="ja-JP" altLang="en-US" sz="1400" b="1" dirty="0" smtClean="0"/>
              <a:t>１．待機</a:t>
            </a:r>
            <a:r>
              <a:rPr lang="ja-JP" altLang="en-US" sz="1400" b="1" dirty="0"/>
              <a:t>児童をめぐる現状とこれまでの</a:t>
            </a:r>
            <a:r>
              <a:rPr lang="ja-JP" altLang="en-US" sz="1400" b="1" dirty="0" smtClean="0"/>
              <a:t>取組み</a:t>
            </a:r>
            <a:endParaRPr lang="en-US" altLang="ja-JP" sz="1400" b="1" dirty="0" smtClean="0"/>
          </a:p>
          <a:p>
            <a:pPr>
              <a:lnSpc>
                <a:spcPct val="130000"/>
              </a:lnSpc>
            </a:pPr>
            <a:endParaRPr lang="ja-JP" altLang="en-US" b="1" dirty="0"/>
          </a:p>
          <a:p>
            <a:pPr>
              <a:lnSpc>
                <a:spcPct val="130000"/>
              </a:lnSpc>
            </a:pPr>
            <a:r>
              <a:rPr lang="ja-JP" altLang="en-US" b="1" dirty="0"/>
              <a:t>●府内待機児童数</a:t>
            </a:r>
          </a:p>
          <a:p>
            <a:pPr>
              <a:lnSpc>
                <a:spcPct val="130000"/>
              </a:lnSpc>
            </a:pPr>
            <a:r>
              <a:rPr lang="ja-JP" altLang="en-US" dirty="0" smtClean="0"/>
              <a:t>　大阪府</a:t>
            </a:r>
            <a:r>
              <a:rPr lang="ja-JP" altLang="en-US" dirty="0"/>
              <a:t>の待機児童は、平成</a:t>
            </a:r>
            <a:r>
              <a:rPr lang="en-US" altLang="ja-JP" dirty="0"/>
              <a:t>28</a:t>
            </a:r>
            <a:r>
              <a:rPr lang="ja-JP" altLang="en-US" dirty="0"/>
              <a:t>年</a:t>
            </a:r>
            <a:r>
              <a:rPr lang="en-US" altLang="ja-JP" dirty="0"/>
              <a:t>4</a:t>
            </a:r>
            <a:r>
              <a:rPr lang="ja-JP" altLang="en-US" dirty="0"/>
              <a:t>月</a:t>
            </a:r>
            <a:r>
              <a:rPr lang="en-US" altLang="ja-JP" dirty="0"/>
              <a:t>1</a:t>
            </a:r>
            <a:r>
              <a:rPr lang="ja-JP" altLang="en-US" dirty="0"/>
              <a:t>日現在、</a:t>
            </a:r>
            <a:r>
              <a:rPr lang="en-US" altLang="ja-JP" dirty="0"/>
              <a:t>1,434</a:t>
            </a:r>
            <a:r>
              <a:rPr lang="ja-JP" altLang="en-US" dirty="0"/>
              <a:t>人と全国で４番目に多く、前年比</a:t>
            </a:r>
            <a:r>
              <a:rPr lang="en-US" altLang="ja-JP" dirty="0"/>
              <a:t>69</a:t>
            </a:r>
            <a:r>
              <a:rPr lang="ja-JP" altLang="en-US" dirty="0"/>
              <a:t>人増加した。また、府内</a:t>
            </a:r>
            <a:r>
              <a:rPr lang="en-US" altLang="ja-JP" dirty="0"/>
              <a:t>43</a:t>
            </a:r>
            <a:r>
              <a:rPr lang="ja-JP" altLang="en-US" dirty="0"/>
              <a:t>市町村のうち、待機児童が発生している市町が</a:t>
            </a:r>
            <a:r>
              <a:rPr lang="en-US" altLang="ja-JP" dirty="0"/>
              <a:t>22</a:t>
            </a:r>
            <a:r>
              <a:rPr lang="ja-JP" altLang="en-US" dirty="0"/>
              <a:t>市町ある。しかし全国的にみると、全国の</a:t>
            </a:r>
            <a:r>
              <a:rPr lang="en-US" altLang="ja-JP" dirty="0"/>
              <a:t>8</a:t>
            </a:r>
            <a:r>
              <a:rPr lang="ja-JP" altLang="en-US" dirty="0"/>
              <a:t>割の市区町村はゼロ、待機児童の約</a:t>
            </a:r>
            <a:r>
              <a:rPr lang="en-US" altLang="ja-JP" dirty="0"/>
              <a:t>74%</a:t>
            </a:r>
            <a:r>
              <a:rPr lang="ja-JP" altLang="en-US" dirty="0"/>
              <a:t>は都市部に集中している。</a:t>
            </a:r>
          </a:p>
          <a:p>
            <a:pPr>
              <a:lnSpc>
                <a:spcPct val="130000"/>
              </a:lnSpc>
            </a:pPr>
            <a:endParaRPr lang="ja-JP" altLang="en-US" dirty="0"/>
          </a:p>
          <a:p>
            <a:pPr>
              <a:lnSpc>
                <a:spcPct val="130000"/>
              </a:lnSpc>
            </a:pPr>
            <a:r>
              <a:rPr lang="ja-JP" altLang="en-US" b="1" dirty="0"/>
              <a:t>●大阪府の取組み</a:t>
            </a:r>
          </a:p>
          <a:p>
            <a:pPr>
              <a:lnSpc>
                <a:spcPct val="130000"/>
              </a:lnSpc>
            </a:pPr>
            <a:r>
              <a:rPr lang="ja-JP" altLang="en-US" dirty="0" smtClean="0"/>
              <a:t>　府</a:t>
            </a:r>
            <a:r>
              <a:rPr lang="ja-JP" altLang="en-US" dirty="0"/>
              <a:t>では、市町村と連携し、待機児童を解消するための様々な</a:t>
            </a:r>
            <a:r>
              <a:rPr lang="ja-JP" altLang="en-US" dirty="0" smtClean="0"/>
              <a:t>取り組みを行っている。例えば、</a:t>
            </a:r>
            <a:r>
              <a:rPr lang="ja-JP" altLang="en-US" dirty="0"/>
              <a:t>保育所整備をはじめとする保育の量的拡大では、安心こども</a:t>
            </a:r>
            <a:r>
              <a:rPr lang="ja-JP" altLang="en-US" dirty="0" smtClean="0"/>
              <a:t>基金を</a:t>
            </a:r>
            <a:r>
              <a:rPr lang="ja-JP" altLang="en-US" dirty="0"/>
              <a:t>活用した保育所整備を進めることで、平成</a:t>
            </a:r>
            <a:r>
              <a:rPr lang="en-US" altLang="ja-JP" dirty="0"/>
              <a:t>24</a:t>
            </a:r>
            <a:r>
              <a:rPr lang="ja-JP" altLang="en-US" dirty="0"/>
              <a:t>年度から</a:t>
            </a:r>
            <a:r>
              <a:rPr lang="en-US" altLang="ja-JP" dirty="0"/>
              <a:t>27</a:t>
            </a:r>
            <a:r>
              <a:rPr lang="ja-JP" altLang="en-US" dirty="0"/>
              <a:t>年度の</a:t>
            </a:r>
            <a:r>
              <a:rPr lang="en-US" altLang="ja-JP" dirty="0"/>
              <a:t>4</a:t>
            </a:r>
            <a:r>
              <a:rPr lang="ja-JP" altLang="en-US" dirty="0"/>
              <a:t>年間で</a:t>
            </a:r>
            <a:r>
              <a:rPr lang="en-US" altLang="ja-JP" dirty="0"/>
              <a:t>12,087</a:t>
            </a:r>
            <a:r>
              <a:rPr lang="ja-JP" altLang="en-US" dirty="0"/>
              <a:t>人分の保育が</a:t>
            </a:r>
            <a:r>
              <a:rPr lang="ja-JP" altLang="en-US" dirty="0" smtClean="0"/>
              <a:t>拡大</a:t>
            </a:r>
            <a:r>
              <a:rPr lang="ja-JP" altLang="en-US" dirty="0"/>
              <a:t>された</a:t>
            </a:r>
            <a:r>
              <a:rPr lang="ja-JP" altLang="en-US" dirty="0" smtClean="0"/>
              <a:t>。また</a:t>
            </a:r>
            <a:r>
              <a:rPr lang="ja-JP" altLang="en-US" dirty="0"/>
              <a:t>、都市部では新たな保育用地獲得が困難なことから、府営住宅の空室、小学校余裕教室、市営公園など、既存ストックを活用した保育の受け皿づくりも進められている。</a:t>
            </a:r>
          </a:p>
          <a:p>
            <a:pPr>
              <a:lnSpc>
                <a:spcPct val="130000"/>
              </a:lnSpc>
            </a:pPr>
            <a:r>
              <a:rPr lang="ja-JP" altLang="en-US" dirty="0" smtClean="0"/>
              <a:t>　また</a:t>
            </a:r>
            <a:r>
              <a:rPr lang="ja-JP" altLang="en-US" dirty="0"/>
              <a:t>、平成</a:t>
            </a:r>
            <a:r>
              <a:rPr lang="en-US" altLang="ja-JP" dirty="0"/>
              <a:t>28</a:t>
            </a:r>
            <a:r>
              <a:rPr lang="ja-JP" altLang="en-US" dirty="0"/>
              <a:t>年４月時点での認定こども園の設置数は、大阪府が全国最多となっている。</a:t>
            </a:r>
          </a:p>
          <a:p>
            <a:pPr>
              <a:lnSpc>
                <a:spcPct val="130000"/>
              </a:lnSpc>
            </a:pPr>
            <a:r>
              <a:rPr lang="ja-JP" altLang="en-US" dirty="0" smtClean="0"/>
              <a:t>　さらに、平成</a:t>
            </a:r>
            <a:r>
              <a:rPr lang="en-US" altLang="ja-JP" dirty="0"/>
              <a:t>27</a:t>
            </a:r>
            <a:r>
              <a:rPr lang="ja-JP" altLang="en-US" dirty="0"/>
              <a:t>年度</a:t>
            </a:r>
            <a:r>
              <a:rPr lang="ja-JP" altLang="en-US" dirty="0" smtClean="0"/>
              <a:t>から特</a:t>
            </a:r>
            <a:r>
              <a:rPr lang="ja-JP" altLang="en-US" dirty="0"/>
              <a:t>区制度を活用して地域限定保育士試験を実施し、年間に輩出する保育士の数の増加を図るほか、保育士・保育所支援センターを活用した潜在保育士の掘り起し、貸付事業などを通じた保育士の確保や処遇改善に</a:t>
            </a:r>
            <a:r>
              <a:rPr lang="ja-JP" altLang="en-US" dirty="0" smtClean="0"/>
              <a:t>取り組んでいる。</a:t>
            </a:r>
            <a:endParaRPr lang="ja-JP" altLang="en-US" dirty="0"/>
          </a:p>
          <a:p>
            <a:pPr>
              <a:lnSpc>
                <a:spcPct val="130000"/>
              </a:lnSpc>
            </a:pPr>
            <a:endParaRPr lang="ja-JP" altLang="en-US" dirty="0"/>
          </a:p>
          <a:p>
            <a:pPr>
              <a:lnSpc>
                <a:spcPct val="130000"/>
              </a:lnSpc>
            </a:pPr>
            <a:r>
              <a:rPr lang="ja-JP" altLang="en-US" b="1" dirty="0"/>
              <a:t>●国の取組み</a:t>
            </a:r>
          </a:p>
          <a:p>
            <a:pPr>
              <a:lnSpc>
                <a:spcPct val="130000"/>
              </a:lnSpc>
            </a:pPr>
            <a:r>
              <a:rPr lang="ja-JP" altLang="en-US" dirty="0"/>
              <a:t>　国においても、平成</a:t>
            </a:r>
            <a:r>
              <a:rPr lang="en-US" altLang="ja-JP" dirty="0"/>
              <a:t>27</a:t>
            </a:r>
            <a:r>
              <a:rPr lang="ja-JP" altLang="en-US" dirty="0"/>
              <a:t>年</a:t>
            </a:r>
            <a:r>
              <a:rPr lang="en-US" altLang="ja-JP" dirty="0"/>
              <a:t>11</a:t>
            </a:r>
            <a:r>
              <a:rPr lang="ja-JP" altLang="en-US" dirty="0"/>
              <a:t>月の「</a:t>
            </a:r>
            <a:r>
              <a:rPr lang="en-US" altLang="ja-JP" dirty="0"/>
              <a:t>1</a:t>
            </a:r>
            <a:r>
              <a:rPr lang="ja-JP" altLang="en-US" dirty="0"/>
              <a:t>億総活躍社会の実現に向けて緊急に実施すべき対策」において子育て施策が掲げられ、これに基づいた取組みとして待機児童の解消を</a:t>
            </a:r>
            <a:r>
              <a:rPr lang="ja-JP" altLang="en-US" dirty="0" smtClean="0"/>
              <a:t>目指した</a:t>
            </a:r>
            <a:r>
              <a:rPr lang="ja-JP" altLang="en-US" dirty="0"/>
              <a:t>「</a:t>
            </a:r>
            <a:r>
              <a:rPr lang="ja-JP" altLang="en-US" dirty="0" smtClean="0"/>
              <a:t>待機</a:t>
            </a:r>
            <a:r>
              <a:rPr lang="ja-JP" altLang="en-US" dirty="0"/>
              <a:t>児童解消加速化</a:t>
            </a:r>
            <a:r>
              <a:rPr lang="ja-JP" altLang="en-US" dirty="0" smtClean="0"/>
              <a:t>プラン」の</a:t>
            </a:r>
            <a:r>
              <a:rPr lang="ja-JP" altLang="en-US" dirty="0"/>
              <a:t>整備目標を前倒し・上積みし</a:t>
            </a:r>
            <a:r>
              <a:rPr lang="en-US" altLang="ja-JP" dirty="0"/>
              <a:t>50</a:t>
            </a:r>
            <a:r>
              <a:rPr lang="ja-JP" altLang="en-US" dirty="0"/>
              <a:t>万人分の保育の受け皿を確保することとしており、これに対応するために必要な保育士数は</a:t>
            </a:r>
            <a:r>
              <a:rPr lang="en-US" altLang="ja-JP" dirty="0"/>
              <a:t>9</a:t>
            </a:r>
            <a:r>
              <a:rPr lang="ja-JP" altLang="en-US" dirty="0"/>
              <a:t>万人と試算されている</a:t>
            </a:r>
            <a:r>
              <a:rPr lang="ja-JP" altLang="en-US" dirty="0" smtClean="0"/>
              <a:t>。</a:t>
            </a:r>
            <a:endParaRPr lang="ja-JP" altLang="en-US" dirty="0"/>
          </a:p>
          <a:p>
            <a:pPr>
              <a:lnSpc>
                <a:spcPct val="130000"/>
              </a:lnSpc>
            </a:pPr>
            <a:r>
              <a:rPr lang="ja-JP" altLang="en-US" dirty="0" smtClean="0"/>
              <a:t>　保育所</a:t>
            </a:r>
            <a:r>
              <a:rPr lang="ja-JP" altLang="en-US" dirty="0"/>
              <a:t>不足に対する世論の高まりを受けて、平成</a:t>
            </a:r>
            <a:r>
              <a:rPr lang="en-US" altLang="ja-JP" dirty="0"/>
              <a:t>28</a:t>
            </a:r>
            <a:r>
              <a:rPr lang="ja-JP" altLang="en-US" dirty="0"/>
              <a:t>年</a:t>
            </a:r>
            <a:r>
              <a:rPr lang="en-US" altLang="ja-JP" dirty="0"/>
              <a:t>3</a:t>
            </a:r>
            <a:r>
              <a:rPr lang="ja-JP" altLang="en-US" dirty="0"/>
              <a:t>月、「待機児童解消に向けて緊急的に対応する施策について」が発表され、新制度施行後の実態把握を強化して、加速的な保育所等の整備を促進することとなった。平成２８年</a:t>
            </a:r>
            <a:r>
              <a:rPr lang="en-US" altLang="ja-JP" dirty="0"/>
              <a:t>4</a:t>
            </a:r>
            <a:r>
              <a:rPr lang="ja-JP" altLang="en-US" dirty="0"/>
              <a:t>月からは、待機児童を解消し、受け皿拡大が一段落するまでの緊急的・時限的な対応として、保育所等における保育士配置要件の弾力化も実施されている</a:t>
            </a:r>
            <a:r>
              <a:rPr lang="ja-JP" altLang="en-US" dirty="0" smtClean="0"/>
              <a:t>。</a:t>
            </a:r>
            <a:endParaRPr kumimoji="1" lang="ja-JP" altLang="en-US" dirty="0"/>
          </a:p>
        </p:txBody>
      </p:sp>
      <p:sp>
        <p:nvSpPr>
          <p:cNvPr id="6" name="テキスト ボックス 5"/>
          <p:cNvSpPr txBox="1"/>
          <p:nvPr/>
        </p:nvSpPr>
        <p:spPr>
          <a:xfrm>
            <a:off x="7743144" y="4206587"/>
            <a:ext cx="1872208" cy="276999"/>
          </a:xfrm>
          <a:prstGeom prst="rect">
            <a:avLst/>
          </a:prstGeom>
          <a:noFill/>
        </p:spPr>
        <p:txBody>
          <a:bodyPr wrap="square" rtlCol="0">
            <a:spAutoFit/>
          </a:bodyPr>
          <a:lstStyle/>
          <a:p>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関連ページ　ナビ</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7936922" y="4533289"/>
            <a:ext cx="770062" cy="161583"/>
          </a:xfrm>
          <a:prstGeom prst="rect">
            <a:avLst/>
          </a:prstGeom>
          <a:noFill/>
        </p:spPr>
        <p:txBody>
          <a:bodyPr wrap="square" lIns="0" tIns="0" rIns="0" bIns="0" rtlCol="0">
            <a:spAutoFit/>
          </a:bodyPr>
          <a:lstStyle/>
          <a:p>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右矢印 10"/>
          <p:cNvSpPr/>
          <p:nvPr/>
        </p:nvSpPr>
        <p:spPr>
          <a:xfrm>
            <a:off x="7675788" y="4524075"/>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5788" y="4757380"/>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904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84152" y="570741"/>
            <a:ext cx="9847966" cy="4537139"/>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■保育所整備をはじめとする保育の量的拡大</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2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こども基金を活用した保育所</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年度（予定含む）の</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12,553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人分</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うち大阪市</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4,470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人分</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の保育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拡大</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2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・認定こども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園への移行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：すべての公私立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の保育所・幼稚園・認定こども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園の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うち</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割が認定こども園（</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月現在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2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・事業所内保育施設の設置促進（府）：コーディネーターを配置し、設置を検討している企業への相談支援</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2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地価が高い地域において、新たな賃料補助を行うことによる保育所整備の促進（大阪市）</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500" dirty="0" smtClean="0">
              <a:solidFill>
                <a:prstClr val="black"/>
              </a:solidFill>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■既存ストックの活用</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2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・府営住宅空き室活用（府営</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島本江川住宅</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に小規模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事業、豊中上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新田住宅</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に一時預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かり事業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2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・小中学校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余裕教室の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活用（豊中市、岬町など）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200"/>
              </a:spcBef>
            </a:pP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・豊中市営</a:t>
            </a: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公園での保育所整備（豊中市</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認定申請希望</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・未利用の公有財産（土地・建物）を活用した保育所整備（大阪市北区、福島区など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■保育士の確保や処遇改善</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国家戦略特別区域限定保育士試験の実施による新たな保育士確保：例年比</a:t>
            </a:r>
            <a:r>
              <a:rPr lang="en-US" altLang="ja-JP"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2.15</a:t>
            </a: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倍の保育士確保（</a:t>
            </a:r>
            <a:r>
              <a:rPr lang="en-US" altLang="ja-JP"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1,359</a:t>
            </a: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・保育士・保育所支援センターを活用した潜在保育士の掘り起し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登録者</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874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月現在）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保育士</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修学資金</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貸付</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による新規人材確保（</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人分の予算を確保</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・保育士の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処遇</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改善：子ども・子育て支援新制度における給与改善、国への働きかけ</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■同一労働同一賃金に向けた取り組み（大阪市）</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・民間施設の実態調査に基づいた公立保育所の保育士給与表を新設</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・任期付職員の処遇改善（給与改定、前歴加算、昇給制の導入）</a:t>
            </a:r>
            <a:endParaRPr lang="en-US" altLang="ja-JP" sz="1500" dirty="0" smtClean="0">
              <a:solidFill>
                <a:prstClr val="black"/>
              </a:solidFill>
            </a:endParaRPr>
          </a:p>
        </p:txBody>
      </p:sp>
      <p:sp>
        <p:nvSpPr>
          <p:cNvPr id="28" name="対角する 2 つの角を丸めた四角形 27"/>
          <p:cNvSpPr/>
          <p:nvPr/>
        </p:nvSpPr>
        <p:spPr>
          <a:xfrm>
            <a:off x="127829" y="5140036"/>
            <a:ext cx="9592145" cy="1620982"/>
          </a:xfrm>
          <a:prstGeom prst="round2DiagRect">
            <a:avLst/>
          </a:prstGeom>
          <a:solidFill>
            <a:schemeClr val="accent3">
              <a:lumMod val="40000"/>
              <a:lumOff val="60000"/>
            </a:schemeClr>
          </a:solidFill>
          <a:ln w="508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700" b="1" dirty="0" smtClean="0">
                <a:solidFill>
                  <a:prstClr val="black"/>
                </a:solidFill>
              </a:rPr>
              <a:t>・総合的</a:t>
            </a:r>
            <a:r>
              <a:rPr lang="ja-JP" altLang="en-US" sz="1700" b="1" dirty="0">
                <a:solidFill>
                  <a:prstClr val="black"/>
                </a:solidFill>
              </a:rPr>
              <a:t>な対応を講じているが、ますます顕在化を続ける需要に追いつかない。</a:t>
            </a:r>
          </a:p>
          <a:p>
            <a:r>
              <a:rPr lang="ja-JP" altLang="en-US" sz="1700" b="1" dirty="0">
                <a:solidFill>
                  <a:prstClr val="black"/>
                </a:solidFill>
              </a:rPr>
              <a:t>・分権の時代</a:t>
            </a:r>
            <a:r>
              <a:rPr lang="ja-JP" altLang="en-US" sz="1700" b="1" dirty="0" smtClean="0">
                <a:solidFill>
                  <a:prstClr val="black"/>
                </a:solidFill>
              </a:rPr>
              <a:t>、住民に身近な保育行政は、それ</a:t>
            </a:r>
            <a:r>
              <a:rPr lang="ja-JP" altLang="en-US" sz="1700" b="1" dirty="0">
                <a:solidFill>
                  <a:prstClr val="black"/>
                </a:solidFill>
              </a:rPr>
              <a:t>にかかる権限、財源を地方に移譲し、地方の</a:t>
            </a:r>
            <a:r>
              <a:rPr lang="ja-JP" altLang="en-US" sz="1700" b="1" dirty="0" smtClean="0">
                <a:solidFill>
                  <a:prstClr val="black"/>
                </a:solidFill>
              </a:rPr>
              <a:t>判断と</a:t>
            </a:r>
            <a:endParaRPr lang="en-US" altLang="ja-JP" sz="1700" b="1" dirty="0" smtClean="0">
              <a:solidFill>
                <a:prstClr val="black"/>
              </a:solidFill>
            </a:endParaRPr>
          </a:p>
          <a:p>
            <a:r>
              <a:rPr lang="ja-JP" altLang="en-US" sz="1700" b="1" dirty="0" smtClean="0">
                <a:solidFill>
                  <a:prstClr val="black"/>
                </a:solidFill>
              </a:rPr>
              <a:t> 責任</a:t>
            </a:r>
            <a:r>
              <a:rPr lang="ja-JP" altLang="en-US" sz="1700" b="1" dirty="0">
                <a:solidFill>
                  <a:prstClr val="black"/>
                </a:solidFill>
              </a:rPr>
              <a:t>において</a:t>
            </a:r>
            <a:r>
              <a:rPr lang="ja-JP" altLang="en-US" sz="1700" b="1" dirty="0" smtClean="0">
                <a:solidFill>
                  <a:prstClr val="black"/>
                </a:solidFill>
              </a:rPr>
              <a:t>実施するのが、本来のあるべき姿。</a:t>
            </a:r>
            <a:endParaRPr lang="en-US" altLang="ja-JP" sz="1700" b="1" dirty="0" smtClean="0">
              <a:solidFill>
                <a:prstClr val="black"/>
              </a:solidFill>
            </a:endParaRPr>
          </a:p>
          <a:p>
            <a:endParaRPr lang="en-US" altLang="ja-JP" sz="1700" b="1" dirty="0">
              <a:solidFill>
                <a:prstClr val="black"/>
              </a:solidFill>
            </a:endParaRPr>
          </a:p>
          <a:p>
            <a:r>
              <a:rPr lang="ja-JP" altLang="en-US" sz="1700" b="1" dirty="0">
                <a:solidFill>
                  <a:prstClr val="black"/>
                </a:solidFill>
              </a:rPr>
              <a:t>　</a:t>
            </a:r>
            <a:r>
              <a:rPr lang="ja-JP" altLang="en-US" sz="1700" b="1" dirty="0" smtClean="0">
                <a:solidFill>
                  <a:prstClr val="black"/>
                </a:solidFill>
              </a:rPr>
              <a:t>先駆け</a:t>
            </a:r>
            <a:r>
              <a:rPr lang="ja-JP" altLang="en-US" sz="1700" b="1" dirty="0">
                <a:solidFill>
                  <a:prstClr val="black"/>
                </a:solidFill>
              </a:rPr>
              <a:t>と</a:t>
            </a:r>
            <a:r>
              <a:rPr lang="ja-JP" altLang="en-US" sz="1700" b="1" dirty="0" smtClean="0">
                <a:solidFill>
                  <a:prstClr val="black"/>
                </a:solidFill>
              </a:rPr>
              <a:t>して</a:t>
            </a:r>
            <a:r>
              <a:rPr lang="ja-JP" altLang="en-US" sz="1700" dirty="0" smtClean="0">
                <a:solidFill>
                  <a:prstClr val="black"/>
                </a:solidFill>
                <a:latin typeface="HGS創英角ｺﾞｼｯｸUB" panose="020B0900000000000000" pitchFamily="50" charset="-128"/>
                <a:ea typeface="HGS創英角ｺﾞｼｯｸUB" panose="020B0900000000000000" pitchFamily="50" charset="-128"/>
              </a:rPr>
              <a:t>“</a:t>
            </a:r>
            <a:r>
              <a:rPr lang="ja-JP" altLang="en-US" sz="1700" dirty="0">
                <a:solidFill>
                  <a:prstClr val="black"/>
                </a:solidFill>
                <a:latin typeface="HGS創英角ｺﾞｼｯｸUB" panose="020B0900000000000000" pitchFamily="50" charset="-128"/>
                <a:ea typeface="HGS創英角ｺﾞｼｯｸUB" panose="020B0900000000000000" pitchFamily="50" charset="-128"/>
              </a:rPr>
              <a:t>特区のルールは特区で決める”</a:t>
            </a:r>
            <a:r>
              <a:rPr lang="ja-JP" altLang="en-US" sz="1700" b="1" dirty="0">
                <a:solidFill>
                  <a:prstClr val="black"/>
                </a:solidFill>
              </a:rPr>
              <a:t>ことを基本</a:t>
            </a:r>
            <a:r>
              <a:rPr lang="ja-JP" altLang="en-US" sz="1700" b="1" dirty="0" smtClean="0">
                <a:solidFill>
                  <a:prstClr val="black"/>
                </a:solidFill>
              </a:rPr>
              <a:t>に据えた大阪発の提案をする</a:t>
            </a:r>
            <a:endParaRPr lang="ja-JP" altLang="en-US" sz="1700" b="1" dirty="0">
              <a:solidFill>
                <a:prstClr val="black"/>
              </a:solidFill>
            </a:endParaRPr>
          </a:p>
        </p:txBody>
      </p:sp>
      <p:sp>
        <p:nvSpPr>
          <p:cNvPr id="5" name="フローチャート : 組合せ 4"/>
          <p:cNvSpPr/>
          <p:nvPr/>
        </p:nvSpPr>
        <p:spPr>
          <a:xfrm>
            <a:off x="3354441" y="6086211"/>
            <a:ext cx="2951855" cy="163488"/>
          </a:xfrm>
          <a:prstGeom prst="flowChartMerg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Rectangle 28"/>
          <p:cNvSpPr>
            <a:spLocks noChangeArrowheads="1"/>
          </p:cNvSpPr>
          <p:nvPr/>
        </p:nvSpPr>
        <p:spPr bwMode="auto">
          <a:xfrm>
            <a:off x="10" y="0"/>
            <a:ext cx="9904413" cy="552450"/>
          </a:xfrm>
          <a:prstGeom prst="rect">
            <a:avLst/>
          </a:prstGeom>
          <a:gradFill rotWithShape="1">
            <a:gsLst>
              <a:gs pos="0">
                <a:srgbClr val="3333CC"/>
              </a:gs>
              <a:gs pos="50000">
                <a:schemeClr val="bg1"/>
              </a:gs>
              <a:gs pos="100000">
                <a:srgbClr val="3333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nchor="ctr"/>
          <a:lstStyle/>
          <a:p>
            <a:pPr fontAlgn="base">
              <a:spcBef>
                <a:spcPct val="0"/>
              </a:spcBef>
              <a:spcAft>
                <a:spcPct val="0"/>
              </a:spcAft>
              <a:defRPr/>
            </a:pPr>
            <a:r>
              <a:rPr lang="ja-JP" altLang="en-US" sz="2400" dirty="0">
                <a:solidFill>
                  <a:srgbClr val="000000"/>
                </a:solidFill>
                <a:ea typeface="HGPｺﾞｼｯｸE" pitchFamily="50" charset="-128"/>
              </a:rPr>
              <a:t>　</a:t>
            </a:r>
            <a:r>
              <a:rPr lang="ja-JP" altLang="en-US" sz="2400" dirty="0" smtClean="0">
                <a:solidFill>
                  <a:srgbClr val="000000"/>
                </a:solidFill>
                <a:ea typeface="HGPｺﾞｼｯｸE" pitchFamily="50" charset="-128"/>
              </a:rPr>
              <a:t>大阪府・市の待機児童対策</a:t>
            </a:r>
            <a:endPar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吹き出し 7"/>
          <p:cNvSpPr/>
          <p:nvPr/>
        </p:nvSpPr>
        <p:spPr>
          <a:xfrm>
            <a:off x="7040104" y="2204864"/>
            <a:ext cx="2523610" cy="928990"/>
          </a:xfrm>
          <a:prstGeom prst="wedgeRoundRectCallout">
            <a:avLst>
              <a:gd name="adj1" fmla="val -36605"/>
              <a:gd name="adj2" fmla="val 72747"/>
              <a:gd name="adj3" fmla="val 16667"/>
            </a:avLst>
          </a:prstGeom>
          <a:solidFill>
            <a:schemeClr val="accent6">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spc="-9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今年度</a:t>
            </a:r>
            <a:r>
              <a:rPr lang="ja-JP" altLang="en-US" sz="1600" b="1" spc="-9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600" b="1" spc="-9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spc="-9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zh-TW" altLang="en-US" sz="1600" b="1" spc="-9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a:t>
            </a:r>
            <a:r>
              <a:rPr lang="zh-TW" altLang="en-US" sz="1600" b="1" spc="-9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保育士</a:t>
            </a:r>
            <a:r>
              <a:rPr lang="zh-TW" altLang="en-US" sz="1600" b="1" spc="-9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600" b="1" spc="-9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b="1" spc="-9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u="heavy" spc="-9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都道府県として唯一実施。</a:t>
            </a:r>
            <a:endParaRPr lang="ja-JP" altLang="en-US" sz="1600" b="1" u="heavy" spc="-9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9353399" y="32099"/>
            <a:ext cx="567359" cy="30055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39</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19609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9" y="0"/>
            <a:ext cx="9904413" cy="552450"/>
          </a:xfrm>
          <a:prstGeom prst="rect">
            <a:avLst/>
          </a:prstGeom>
          <a:gradFill rotWithShape="1">
            <a:gsLst>
              <a:gs pos="0">
                <a:srgbClr val="3333CC"/>
              </a:gs>
              <a:gs pos="50000">
                <a:schemeClr val="bg1"/>
              </a:gs>
              <a:gs pos="100000">
                <a:srgbClr val="3333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nchor="ctr"/>
          <a:lstStyle/>
          <a:p>
            <a:pPr fontAlgn="base">
              <a:spcBef>
                <a:spcPct val="0"/>
              </a:spcBef>
              <a:spcAft>
                <a:spcPct val="0"/>
              </a:spcAft>
              <a:defRPr/>
            </a:pPr>
            <a:r>
              <a:rPr lang="ja-JP" altLang="en-US" sz="2400" dirty="0" smtClean="0">
                <a:solidFill>
                  <a:srgbClr val="000000"/>
                </a:solidFill>
                <a:ea typeface="HGPｺﾞｼｯｸE" pitchFamily="50" charset="-128"/>
              </a:rPr>
              <a:t>　</a:t>
            </a:r>
            <a:r>
              <a:rPr lang="ja-JP" altLang="en-US" sz="2400" dirty="0" smtClean="0">
                <a:solidFill>
                  <a:prstClr val="black"/>
                </a:solidFill>
                <a:ea typeface="HGPｺﾞｼｯｸE" pitchFamily="50" charset="-128"/>
              </a:rPr>
              <a:t>国家戦略特区による</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待機児童解消対策の提案</a:t>
            </a:r>
            <a:endPar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12894" y="1903452"/>
            <a:ext cx="3831362" cy="574161"/>
          </a:xfrm>
          <a:prstGeom prst="rect">
            <a:avLst/>
          </a:prstGeom>
          <a:solidFill>
            <a:schemeClr val="bg1"/>
          </a:solidFill>
          <a:ln>
            <a:no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保育に</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従事</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する人員の配置基準</a:t>
            </a:r>
            <a:r>
              <a:rPr lang="ja-JP" altLang="en-US" i="1" u="sng"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rPr>
              <a:t>　</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63228" y="980120"/>
            <a:ext cx="9776859" cy="92333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b="1" smtClean="0">
                <a:solidFill>
                  <a:prstClr val="black"/>
                </a:solidFill>
              </a:rPr>
              <a:t>保育</a:t>
            </a:r>
            <a:r>
              <a:rPr lang="ja-JP" altLang="en-US" b="1" dirty="0" smtClean="0">
                <a:solidFill>
                  <a:prstClr val="black"/>
                </a:solidFill>
              </a:rPr>
              <a:t>の受け皿拡大に</a:t>
            </a:r>
            <a:r>
              <a:rPr lang="ja-JP" altLang="en-US" b="1" smtClean="0">
                <a:solidFill>
                  <a:prstClr val="black"/>
                </a:solidFill>
              </a:rPr>
              <a:t>あたり、現在は、保育士</a:t>
            </a:r>
            <a:r>
              <a:rPr lang="ja-JP" altLang="en-US" b="1" dirty="0">
                <a:solidFill>
                  <a:prstClr val="black"/>
                </a:solidFill>
              </a:rPr>
              <a:t>配置</a:t>
            </a:r>
            <a:r>
              <a:rPr lang="ja-JP" altLang="en-US" b="1" dirty="0" smtClean="0">
                <a:solidFill>
                  <a:prstClr val="black"/>
                </a:solidFill>
              </a:rPr>
              <a:t>要件や面積基準</a:t>
            </a:r>
            <a:r>
              <a:rPr lang="ja-JP" altLang="en-US" b="1" dirty="0">
                <a:solidFill>
                  <a:prstClr val="black"/>
                </a:solidFill>
              </a:rPr>
              <a:t>など</a:t>
            </a:r>
            <a:r>
              <a:rPr lang="ja-JP" altLang="en-US" b="1" dirty="0" smtClean="0">
                <a:solidFill>
                  <a:prstClr val="black"/>
                </a:solidFill>
              </a:rPr>
              <a:t>の「センターピン」がことごとく自治体</a:t>
            </a:r>
            <a:r>
              <a:rPr lang="ja-JP" altLang="en-US" b="1" dirty="0">
                <a:solidFill>
                  <a:prstClr val="black"/>
                </a:solidFill>
              </a:rPr>
              <a:t>に</a:t>
            </a:r>
            <a:r>
              <a:rPr lang="ja-JP" altLang="en-US" b="1" dirty="0" smtClean="0">
                <a:solidFill>
                  <a:prstClr val="black"/>
                </a:solidFill>
              </a:rPr>
              <a:t>裁量の余地</a:t>
            </a:r>
            <a:r>
              <a:rPr lang="ja-JP" altLang="en-US" b="1" dirty="0">
                <a:solidFill>
                  <a:prstClr val="black"/>
                </a:solidFill>
              </a:rPr>
              <a:t>が</a:t>
            </a:r>
            <a:r>
              <a:rPr lang="ja-JP" altLang="en-US" b="1" dirty="0" smtClean="0">
                <a:solidFill>
                  <a:prstClr val="black"/>
                </a:solidFill>
              </a:rPr>
              <a:t>ない</a:t>
            </a:r>
            <a:r>
              <a:rPr lang="ja-JP" altLang="en-US" b="1" dirty="0">
                <a:solidFill>
                  <a:prstClr val="black"/>
                </a:solidFill>
              </a:rPr>
              <a:t>「従うべき基準」。特</a:t>
            </a:r>
            <a:r>
              <a:rPr lang="ja-JP" altLang="en-US" b="1" dirty="0" smtClean="0">
                <a:solidFill>
                  <a:prstClr val="black"/>
                </a:solidFill>
              </a:rPr>
              <a:t>区内に</a:t>
            </a:r>
            <a:r>
              <a:rPr lang="ja-JP" altLang="en-US" b="1" dirty="0">
                <a:solidFill>
                  <a:prstClr val="black"/>
                </a:solidFill>
              </a:rPr>
              <a:t>おいては</a:t>
            </a:r>
            <a:r>
              <a:rPr lang="ja-JP" altLang="en-US" b="1" dirty="0" smtClean="0">
                <a:solidFill>
                  <a:prstClr val="black"/>
                </a:solidFill>
              </a:rPr>
              <a:t>、待機児童解消のため、認可</a:t>
            </a:r>
            <a:r>
              <a:rPr lang="ja-JP" altLang="en-US" b="1" dirty="0">
                <a:solidFill>
                  <a:prstClr val="black"/>
                </a:solidFill>
              </a:rPr>
              <a:t>保育所の設置・運用にかかるすべての要素について</a:t>
            </a:r>
            <a:r>
              <a:rPr lang="ja-JP" altLang="en-US" b="1" dirty="0" smtClean="0">
                <a:solidFill>
                  <a:prstClr val="black"/>
                </a:solidFill>
              </a:rPr>
              <a:t>、自治体の判断と責任で決定</a:t>
            </a:r>
            <a:r>
              <a:rPr lang="ja-JP" altLang="en-US" b="1" dirty="0">
                <a:solidFill>
                  <a:prstClr val="black"/>
                </a:solidFill>
              </a:rPr>
              <a:t>できるよう</a:t>
            </a:r>
            <a:r>
              <a:rPr lang="ja-JP" altLang="en-US" b="1" dirty="0" smtClean="0">
                <a:solidFill>
                  <a:prstClr val="black"/>
                </a:solidFill>
              </a:rPr>
              <a:t>にしたい。</a:t>
            </a:r>
            <a:endParaRPr lang="ja-JP" altLang="en-US" b="1" dirty="0">
              <a:solidFill>
                <a:prstClr val="black"/>
              </a:solidFill>
            </a:endParaRPr>
          </a:p>
        </p:txBody>
      </p:sp>
      <p:sp>
        <p:nvSpPr>
          <p:cNvPr id="40" name="正方形/長方形 39"/>
          <p:cNvSpPr/>
          <p:nvPr/>
        </p:nvSpPr>
        <p:spPr>
          <a:xfrm>
            <a:off x="58602" y="6281430"/>
            <a:ext cx="9791519" cy="669557"/>
          </a:xfrm>
          <a:prstGeom prst="rect">
            <a:avLst/>
          </a:prstGeom>
          <a:noFill/>
          <a:ln>
            <a:no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その他、園庭、採光など設置基準も地域の</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実情</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で決定</a:t>
            </a:r>
            <a:endParaRPr lang="ja-JP" altLang="en-US" i="1" dirty="0">
              <a:solidFill>
                <a:prstClr val="black"/>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31" name="正方形/長方形 30"/>
          <p:cNvSpPr/>
          <p:nvPr/>
        </p:nvSpPr>
        <p:spPr>
          <a:xfrm>
            <a:off x="113142" y="2412148"/>
            <a:ext cx="9676545" cy="156966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smtClean="0">
                <a:solidFill>
                  <a:prstClr val="black"/>
                </a:solidFill>
              </a:rPr>
              <a:t>検討例）</a:t>
            </a:r>
            <a:endParaRPr lang="en-US" altLang="ja-JP" sz="1600" b="1" dirty="0">
              <a:solidFill>
                <a:prstClr val="black"/>
              </a:solidFill>
            </a:endParaRPr>
          </a:p>
          <a:p>
            <a:pPr marL="285750" indent="-285750">
              <a:buFont typeface="Arial" panose="020B0604020202020204" pitchFamily="34" charset="0"/>
              <a:buChar char="•"/>
            </a:pPr>
            <a:r>
              <a:rPr lang="ja-JP" altLang="en-US" sz="1600" b="1" dirty="0">
                <a:solidFill>
                  <a:prstClr val="black"/>
                </a:solidFill>
              </a:rPr>
              <a:t>保育人員配置基準に占める保育士の割合</a:t>
            </a:r>
            <a:r>
              <a:rPr lang="ja-JP" altLang="en-US" sz="1600" b="1" dirty="0" smtClean="0">
                <a:solidFill>
                  <a:prstClr val="black"/>
                </a:solidFill>
              </a:rPr>
              <a:t>（現在は、認可保育所で</a:t>
            </a:r>
            <a:r>
              <a:rPr lang="ja-JP" altLang="en-US" sz="1600" b="1" dirty="0">
                <a:solidFill>
                  <a:prstClr val="black"/>
                </a:solidFill>
              </a:rPr>
              <a:t>２</a:t>
            </a:r>
            <a:r>
              <a:rPr lang="en-US" altLang="ja-JP" sz="1600" b="1" dirty="0">
                <a:solidFill>
                  <a:prstClr val="black"/>
                </a:solidFill>
              </a:rPr>
              <a:t>/</a:t>
            </a:r>
            <a:r>
              <a:rPr lang="ja-JP" altLang="en-US" sz="1600" b="1" dirty="0">
                <a:solidFill>
                  <a:prstClr val="black"/>
                </a:solidFill>
              </a:rPr>
              <a:t>３以上、小規模保育所で５割以上</a:t>
            </a:r>
            <a:r>
              <a:rPr lang="ja-JP" altLang="en-US" sz="1600" b="1" dirty="0" smtClean="0">
                <a:solidFill>
                  <a:prstClr val="black"/>
                </a:solidFill>
              </a:rPr>
              <a:t>）</a:t>
            </a:r>
            <a:r>
              <a:rPr lang="ja-JP" altLang="en-US" sz="1600" b="1" dirty="0">
                <a:solidFill>
                  <a:prstClr val="black"/>
                </a:solidFill>
              </a:rPr>
              <a:t>を</a:t>
            </a:r>
            <a:r>
              <a:rPr lang="ja-JP" altLang="en-US" sz="1600" b="1" dirty="0" smtClean="0">
                <a:solidFill>
                  <a:prstClr val="black"/>
                </a:solidFill>
              </a:rPr>
              <a:t>自治体が独自</a:t>
            </a:r>
            <a:r>
              <a:rPr lang="ja-JP" altLang="en-US" sz="1600" b="1" dirty="0">
                <a:solidFill>
                  <a:prstClr val="black"/>
                </a:solidFill>
              </a:rPr>
              <a:t>に</a:t>
            </a:r>
            <a:r>
              <a:rPr lang="ja-JP" altLang="en-US" sz="1600" b="1" dirty="0" smtClean="0">
                <a:solidFill>
                  <a:prstClr val="black"/>
                </a:solidFill>
              </a:rPr>
              <a:t>判断できるようにする。</a:t>
            </a:r>
            <a:endParaRPr lang="ja-JP" altLang="en-US" sz="1600" b="1" dirty="0">
              <a:solidFill>
                <a:prstClr val="black"/>
              </a:solidFill>
            </a:endParaRPr>
          </a:p>
          <a:p>
            <a:pPr marL="285750" indent="-285750">
              <a:buFont typeface="Arial" panose="020B0604020202020204" pitchFamily="34" charset="0"/>
              <a:buChar char="•"/>
            </a:pPr>
            <a:r>
              <a:rPr lang="ja-JP" altLang="en-US" sz="1600" b="1" dirty="0" smtClean="0">
                <a:solidFill>
                  <a:prstClr val="black"/>
                </a:solidFill>
              </a:rPr>
              <a:t>その際、「准保育士（</a:t>
            </a:r>
            <a:r>
              <a:rPr lang="ja-JP" altLang="en-US" sz="1600" b="1" dirty="0">
                <a:solidFill>
                  <a:prstClr val="black"/>
                </a:solidFill>
              </a:rPr>
              <a:t>仮称</a:t>
            </a:r>
            <a:r>
              <a:rPr lang="ja-JP" altLang="en-US" sz="1600" b="1" dirty="0" smtClean="0">
                <a:solidFill>
                  <a:prstClr val="black"/>
                </a:solidFill>
              </a:rPr>
              <a:t>）」（提案</a:t>
            </a:r>
            <a:r>
              <a:rPr lang="ja-JP" altLang="en-US" sz="1600" b="1" dirty="0">
                <a:solidFill>
                  <a:prstClr val="black"/>
                </a:solidFill>
              </a:rPr>
              <a:t>２と連動</a:t>
            </a:r>
            <a:r>
              <a:rPr lang="ja-JP" altLang="en-US" sz="1600" b="1" dirty="0" smtClean="0">
                <a:solidFill>
                  <a:prstClr val="black"/>
                </a:solidFill>
              </a:rPr>
              <a:t>）、さらには子育て</a:t>
            </a:r>
            <a:r>
              <a:rPr lang="ja-JP" altLang="en-US" sz="1600" b="1" dirty="0">
                <a:solidFill>
                  <a:prstClr val="black"/>
                </a:solidFill>
              </a:rPr>
              <a:t>支援員や保育</a:t>
            </a:r>
            <a:r>
              <a:rPr lang="ja-JP" altLang="en-US" sz="1600" b="1" dirty="0" smtClean="0">
                <a:solidFill>
                  <a:prstClr val="black"/>
                </a:solidFill>
              </a:rPr>
              <a:t>ママなど</a:t>
            </a:r>
            <a:r>
              <a:rPr lang="ja-JP" altLang="en-US" sz="1600" b="1" dirty="0">
                <a:solidFill>
                  <a:prstClr val="black"/>
                </a:solidFill>
              </a:rPr>
              <a:t>の</a:t>
            </a:r>
            <a:r>
              <a:rPr lang="ja-JP" altLang="en-US" sz="1600" b="1" dirty="0" smtClean="0">
                <a:solidFill>
                  <a:prstClr val="black"/>
                </a:solidFill>
              </a:rPr>
              <a:t>多様</a:t>
            </a:r>
            <a:r>
              <a:rPr lang="ja-JP" altLang="en-US" sz="1600" b="1" dirty="0">
                <a:solidFill>
                  <a:prstClr val="black"/>
                </a:solidFill>
              </a:rPr>
              <a:t>な人材を</a:t>
            </a:r>
            <a:r>
              <a:rPr lang="ja-JP" altLang="en-US" sz="1600" b="1" dirty="0" smtClean="0">
                <a:solidFill>
                  <a:prstClr val="black"/>
                </a:solidFill>
              </a:rPr>
              <a:t>活用できるようにする。（</a:t>
            </a:r>
            <a:r>
              <a:rPr lang="ja-JP" altLang="en-US" sz="1600" b="1" dirty="0">
                <a:solidFill>
                  <a:prstClr val="black"/>
                </a:solidFill>
              </a:rPr>
              <a:t>現在は、幼稚園教諭等のみ可）</a:t>
            </a:r>
          </a:p>
          <a:p>
            <a:r>
              <a:rPr lang="ja-JP" altLang="en-US" sz="1600" b="1" dirty="0" smtClean="0">
                <a:solidFill>
                  <a:prstClr val="black"/>
                </a:solidFill>
              </a:rPr>
              <a:t>★ 　但し、保育士</a:t>
            </a:r>
            <a:r>
              <a:rPr lang="ja-JP" altLang="en-US" sz="1600" b="1" dirty="0">
                <a:solidFill>
                  <a:prstClr val="black"/>
                </a:solidFill>
              </a:rPr>
              <a:t>資格を有する主任・担任等を</a:t>
            </a:r>
            <a:r>
              <a:rPr lang="ja-JP" altLang="en-US" sz="1600" b="1" dirty="0" smtClean="0">
                <a:solidFill>
                  <a:prstClr val="black"/>
                </a:solidFill>
              </a:rPr>
              <a:t>配置するなど質</a:t>
            </a:r>
            <a:r>
              <a:rPr lang="ja-JP" altLang="en-US" sz="1600" b="1" dirty="0">
                <a:solidFill>
                  <a:prstClr val="black"/>
                </a:solidFill>
              </a:rPr>
              <a:t>の担保措置を</a:t>
            </a:r>
            <a:r>
              <a:rPr lang="ja-JP" altLang="en-US" sz="1600" b="1" dirty="0" smtClean="0">
                <a:solidFill>
                  <a:prstClr val="black"/>
                </a:solidFill>
              </a:rPr>
              <a:t>とる。</a:t>
            </a:r>
            <a:endParaRPr lang="ja-JP" altLang="en-US" sz="1600" b="1" dirty="0">
              <a:solidFill>
                <a:prstClr val="black"/>
              </a:solidFill>
            </a:endParaRPr>
          </a:p>
        </p:txBody>
      </p:sp>
      <p:sp>
        <p:nvSpPr>
          <p:cNvPr id="37" name="正方形/長方形 36"/>
          <p:cNvSpPr/>
          <p:nvPr/>
        </p:nvSpPr>
        <p:spPr>
          <a:xfrm>
            <a:off x="94559" y="4148264"/>
            <a:ext cx="9791519" cy="334779"/>
          </a:xfrm>
          <a:prstGeom prst="rect">
            <a:avLst/>
          </a:prstGeom>
          <a:noFill/>
          <a:ln>
            <a:no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保育所の面積基準</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52046" y="4488543"/>
            <a:ext cx="9676545" cy="1815882"/>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smtClean="0">
                <a:solidFill>
                  <a:prstClr val="black"/>
                </a:solidFill>
              </a:rPr>
              <a:t>検討例）</a:t>
            </a:r>
            <a:endParaRPr lang="en-US" altLang="ja-JP" sz="1600" b="1" dirty="0">
              <a:solidFill>
                <a:prstClr val="black"/>
              </a:solidFill>
            </a:endParaRPr>
          </a:p>
          <a:p>
            <a:pPr marL="285750" indent="-285750">
              <a:buFont typeface="Arial" panose="020B0604020202020204" pitchFamily="34" charset="0"/>
              <a:buChar char="•"/>
            </a:pPr>
            <a:r>
              <a:rPr lang="ja-JP" altLang="en-US" sz="1600" b="1" dirty="0" smtClean="0">
                <a:solidFill>
                  <a:prstClr val="black"/>
                </a:solidFill>
              </a:rPr>
              <a:t>現在は、保育所の面積基準は全国一律。ただし、厚生労働省の指定基準（①前々年の待機児童が</a:t>
            </a:r>
            <a:r>
              <a:rPr lang="en-US" altLang="ja-JP" sz="1600" b="1" dirty="0" smtClean="0">
                <a:solidFill>
                  <a:prstClr val="black"/>
                </a:solidFill>
              </a:rPr>
              <a:t>100</a:t>
            </a:r>
            <a:r>
              <a:rPr lang="ja-JP" altLang="en-US" sz="1600" b="1" dirty="0" smtClean="0">
                <a:solidFill>
                  <a:prstClr val="black"/>
                </a:solidFill>
              </a:rPr>
              <a:t>人以上。②三</a:t>
            </a:r>
            <a:r>
              <a:rPr lang="ja-JP" altLang="en-US" sz="1600" b="1" dirty="0">
                <a:solidFill>
                  <a:prstClr val="black"/>
                </a:solidFill>
              </a:rPr>
              <a:t>大都市圏の住宅地の公示価格</a:t>
            </a:r>
            <a:r>
              <a:rPr lang="ja-JP" altLang="en-US" sz="1600" b="1" dirty="0" smtClean="0">
                <a:solidFill>
                  <a:prstClr val="black"/>
                </a:solidFill>
              </a:rPr>
              <a:t>の平均</a:t>
            </a:r>
            <a:r>
              <a:rPr lang="ja-JP" altLang="en-US" sz="1600" b="1" dirty="0">
                <a:solidFill>
                  <a:prstClr val="black"/>
                </a:solidFill>
              </a:rPr>
              <a:t>額を</a:t>
            </a:r>
            <a:r>
              <a:rPr lang="ja-JP" altLang="en-US" sz="1600" b="1" dirty="0" smtClean="0">
                <a:solidFill>
                  <a:prstClr val="black"/>
                </a:solidFill>
              </a:rPr>
              <a:t>上回る）を満たす場合に限り、面積要件緩和が認められている。</a:t>
            </a:r>
            <a:endParaRPr lang="en-US" altLang="ja-JP" sz="1600" b="1" dirty="0" smtClean="0">
              <a:solidFill>
                <a:prstClr val="black"/>
              </a:solidFill>
            </a:endParaRPr>
          </a:p>
          <a:p>
            <a:pPr marL="285750" indent="-285750">
              <a:buFont typeface="Arial" panose="020B0604020202020204" pitchFamily="34" charset="0"/>
              <a:buChar char="•"/>
            </a:pPr>
            <a:r>
              <a:rPr lang="ja-JP" altLang="en-US" sz="1600" b="1" dirty="0" smtClean="0">
                <a:solidFill>
                  <a:prstClr val="black"/>
                </a:solidFill>
              </a:rPr>
              <a:t>特</a:t>
            </a:r>
            <a:r>
              <a:rPr lang="ja-JP" altLang="en-US" sz="1600" b="1" dirty="0">
                <a:solidFill>
                  <a:prstClr val="black"/>
                </a:solidFill>
              </a:rPr>
              <a:t>区内で待機児童解消プランに</a:t>
            </a:r>
            <a:r>
              <a:rPr lang="ja-JP" altLang="en-US" sz="1600" b="1" dirty="0" smtClean="0">
                <a:solidFill>
                  <a:prstClr val="black"/>
                </a:solidFill>
              </a:rPr>
              <a:t>取り組むすべての市町村に面積要件緩和のための裁量権を与える。</a:t>
            </a:r>
            <a:endParaRPr lang="ja-JP" altLang="en-US" sz="1600" b="1" dirty="0">
              <a:solidFill>
                <a:prstClr val="black"/>
              </a:solidFill>
            </a:endParaRPr>
          </a:p>
          <a:p>
            <a:pPr marL="285750" indent="-285750">
              <a:buFont typeface="Arial" panose="020B0604020202020204" pitchFamily="34" charset="0"/>
              <a:buChar char="•"/>
            </a:pPr>
            <a:r>
              <a:rPr lang="ja-JP" altLang="en-US" sz="1600" b="1" dirty="0" smtClean="0">
                <a:solidFill>
                  <a:prstClr val="black"/>
                </a:solidFill>
              </a:rPr>
              <a:t>認定</a:t>
            </a:r>
            <a:r>
              <a:rPr lang="ja-JP" altLang="en-US" sz="1600" b="1" dirty="0">
                <a:solidFill>
                  <a:prstClr val="black"/>
                </a:solidFill>
              </a:rPr>
              <a:t>こども園にも</a:t>
            </a:r>
            <a:r>
              <a:rPr lang="ja-JP" altLang="en-US" sz="1600" b="1" dirty="0" smtClean="0">
                <a:solidFill>
                  <a:prstClr val="black"/>
                </a:solidFill>
              </a:rPr>
              <a:t>適用する。</a:t>
            </a:r>
            <a:endParaRPr lang="ja-JP" altLang="en-US" sz="1600" b="1" dirty="0">
              <a:solidFill>
                <a:prstClr val="black"/>
              </a:solidFill>
            </a:endParaRPr>
          </a:p>
          <a:p>
            <a:r>
              <a:rPr lang="ja-JP" altLang="en-US" sz="1600" b="1" dirty="0" smtClean="0">
                <a:solidFill>
                  <a:prstClr val="black"/>
                </a:solidFill>
              </a:rPr>
              <a:t>★ 　但し</a:t>
            </a:r>
            <a:r>
              <a:rPr lang="ja-JP" altLang="en-US" sz="1600" b="1" dirty="0">
                <a:solidFill>
                  <a:prstClr val="black"/>
                </a:solidFill>
              </a:rPr>
              <a:t>、安全性確保のため人材・スペース・設備の確保、安全観察</a:t>
            </a:r>
            <a:r>
              <a:rPr lang="ja-JP" altLang="en-US" sz="1600" b="1" dirty="0" smtClean="0">
                <a:solidFill>
                  <a:prstClr val="black"/>
                </a:solidFill>
              </a:rPr>
              <a:t>等を義務付ける。</a:t>
            </a:r>
            <a:endParaRPr lang="ja-JP" altLang="en-US" sz="1600" b="1" dirty="0">
              <a:solidFill>
                <a:prstClr val="black"/>
              </a:solidFill>
            </a:endParaRPr>
          </a:p>
        </p:txBody>
      </p:sp>
      <p:sp>
        <p:nvSpPr>
          <p:cNvPr id="2" name="正方形/長方形 1"/>
          <p:cNvSpPr/>
          <p:nvPr/>
        </p:nvSpPr>
        <p:spPr>
          <a:xfrm>
            <a:off x="63237" y="603268"/>
            <a:ext cx="8056823" cy="369332"/>
          </a:xfrm>
          <a:prstGeom prst="rect">
            <a:avLst/>
          </a:prstGeom>
          <a:solidFill>
            <a:schemeClr val="accent3">
              <a:lumMod val="50000"/>
            </a:schemeClr>
          </a:solidFill>
        </p:spPr>
        <p:txBody>
          <a:bodyPr wrap="square">
            <a:spAutoFit/>
          </a:bodyPr>
          <a:lstStyle/>
          <a:p>
            <a:r>
              <a:rPr lang="en-US" altLang="ja-JP" b="1" dirty="0" smtClean="0">
                <a:solidFill>
                  <a:prstClr val="white"/>
                </a:solidFill>
              </a:rPr>
              <a:t>【</a:t>
            </a:r>
            <a:r>
              <a:rPr lang="ja-JP" altLang="en-US" b="1" dirty="0" smtClean="0">
                <a:solidFill>
                  <a:prstClr val="white"/>
                </a:solidFill>
              </a:rPr>
              <a:t>提案１</a:t>
            </a:r>
            <a:r>
              <a:rPr lang="en-US" altLang="ja-JP" b="1" dirty="0" smtClean="0">
                <a:solidFill>
                  <a:prstClr val="white"/>
                </a:solidFill>
              </a:rPr>
              <a:t>】</a:t>
            </a:r>
            <a:r>
              <a:rPr lang="ja-JP" altLang="en-US" b="1" dirty="0" smtClean="0">
                <a:solidFill>
                  <a:prstClr val="white"/>
                </a:solidFill>
              </a:rPr>
              <a:t>　特区内では、保育所設置基準を自治体の判断と責任で決定</a:t>
            </a:r>
            <a:endParaRPr lang="ja-JP" altLang="en-US" b="1" dirty="0">
              <a:solidFill>
                <a:prstClr val="white"/>
              </a:solidFill>
            </a:endParaRPr>
          </a:p>
        </p:txBody>
      </p:sp>
      <p:sp>
        <p:nvSpPr>
          <p:cNvPr id="13" name="正方形/長方形 12"/>
          <p:cNvSpPr/>
          <p:nvPr/>
        </p:nvSpPr>
        <p:spPr>
          <a:xfrm>
            <a:off x="9353399" y="44624"/>
            <a:ext cx="567359" cy="30055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34147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9" y="0"/>
            <a:ext cx="9904413" cy="552450"/>
          </a:xfrm>
          <a:prstGeom prst="rect">
            <a:avLst/>
          </a:prstGeom>
          <a:gradFill rotWithShape="1">
            <a:gsLst>
              <a:gs pos="0">
                <a:srgbClr val="3333CC"/>
              </a:gs>
              <a:gs pos="50000">
                <a:schemeClr val="bg1"/>
              </a:gs>
              <a:gs pos="100000">
                <a:srgbClr val="3333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nchor="ctr"/>
          <a:lstStyle/>
          <a:p>
            <a:pPr fontAlgn="base">
              <a:spcBef>
                <a:spcPct val="0"/>
              </a:spcBef>
              <a:spcAft>
                <a:spcPct val="0"/>
              </a:spcAft>
              <a:defRPr/>
            </a:pPr>
            <a:r>
              <a:rPr lang="ja-JP" altLang="en-US" sz="2400" dirty="0" smtClean="0">
                <a:solidFill>
                  <a:srgbClr val="000000"/>
                </a:solidFill>
                <a:ea typeface="HGPｺﾞｼｯｸE" pitchFamily="50" charset="-128"/>
              </a:rPr>
              <a:t>　</a:t>
            </a:r>
            <a:r>
              <a:rPr lang="ja-JP" altLang="en-US" sz="2400" dirty="0" smtClean="0">
                <a:solidFill>
                  <a:prstClr val="black"/>
                </a:solidFill>
                <a:ea typeface="HGPｺﾞｼｯｸE" pitchFamily="50" charset="-128"/>
              </a:rPr>
              <a:t>国家戦略特区による</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待機児童解消対策の提案</a:t>
            </a:r>
            <a:endPar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63228" y="980120"/>
            <a:ext cx="9669468" cy="92333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b="1" dirty="0">
                <a:solidFill>
                  <a:prstClr val="black"/>
                </a:solidFill>
              </a:rPr>
              <a:t>保育の現場</a:t>
            </a:r>
            <a:r>
              <a:rPr lang="ja-JP" altLang="en-US" b="1" dirty="0" smtClean="0">
                <a:solidFill>
                  <a:prstClr val="black"/>
                </a:solidFill>
              </a:rPr>
              <a:t>で多様</a:t>
            </a:r>
            <a:r>
              <a:rPr lang="ja-JP" altLang="en-US" b="1" dirty="0">
                <a:solidFill>
                  <a:prstClr val="black"/>
                </a:solidFill>
              </a:rPr>
              <a:t>な</a:t>
            </a:r>
            <a:r>
              <a:rPr lang="ja-JP" altLang="en-US" b="1" dirty="0" smtClean="0">
                <a:solidFill>
                  <a:prstClr val="black"/>
                </a:solidFill>
              </a:rPr>
              <a:t>人材が「保育士」と協働</a:t>
            </a:r>
            <a:r>
              <a:rPr lang="ja-JP" altLang="en-US" b="1" dirty="0">
                <a:solidFill>
                  <a:prstClr val="black"/>
                </a:solidFill>
              </a:rPr>
              <a:t>することで</a:t>
            </a:r>
            <a:r>
              <a:rPr lang="ja-JP" altLang="en-US" b="1" dirty="0" smtClean="0">
                <a:solidFill>
                  <a:prstClr val="black"/>
                </a:solidFill>
              </a:rPr>
              <a:t>、保育</a:t>
            </a:r>
            <a:r>
              <a:rPr lang="ja-JP" altLang="en-US" b="1" dirty="0">
                <a:solidFill>
                  <a:prstClr val="black"/>
                </a:solidFill>
              </a:rPr>
              <a:t>の</a:t>
            </a:r>
            <a:r>
              <a:rPr lang="ja-JP" altLang="en-US" b="1" dirty="0" smtClean="0">
                <a:solidFill>
                  <a:prstClr val="black"/>
                </a:solidFill>
              </a:rPr>
              <a:t>量の拡大と保育の質の確保をめざす。そのため、「保育士」をサポートする</a:t>
            </a:r>
            <a:r>
              <a:rPr lang="ja-JP" altLang="en-US" b="1" dirty="0">
                <a:solidFill>
                  <a:prstClr val="black"/>
                </a:solidFill>
              </a:rPr>
              <a:t>多様な</a:t>
            </a:r>
            <a:r>
              <a:rPr lang="ja-JP" altLang="en-US" b="1" dirty="0" smtClean="0">
                <a:solidFill>
                  <a:prstClr val="black"/>
                </a:solidFill>
              </a:rPr>
              <a:t>人材のひとつとして、特区内限定版の「准保育士（仮称）」を創設し、「提案１」の人員配置基準内に位置づけたい。</a:t>
            </a:r>
            <a:endParaRPr lang="ja-JP" altLang="en-US" b="1" dirty="0">
              <a:solidFill>
                <a:prstClr val="black"/>
              </a:solidFill>
            </a:endParaRPr>
          </a:p>
        </p:txBody>
      </p:sp>
      <p:sp>
        <p:nvSpPr>
          <p:cNvPr id="31" name="正方形/長方形 30"/>
          <p:cNvSpPr/>
          <p:nvPr/>
        </p:nvSpPr>
        <p:spPr>
          <a:xfrm>
            <a:off x="76647" y="2086891"/>
            <a:ext cx="9676545" cy="132343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smtClean="0">
                <a:solidFill>
                  <a:prstClr val="black"/>
                </a:solidFill>
              </a:rPr>
              <a:t>検討例）</a:t>
            </a:r>
            <a:endParaRPr lang="en-US" altLang="ja-JP" sz="1600" b="1" dirty="0">
              <a:solidFill>
                <a:prstClr val="black"/>
              </a:solidFill>
            </a:endParaRPr>
          </a:p>
          <a:p>
            <a:pPr marL="285750" indent="-285750">
              <a:buFont typeface="Arial" panose="020B0604020202020204" pitchFamily="34" charset="0"/>
              <a:buChar char="•"/>
            </a:pPr>
            <a:r>
              <a:rPr lang="ja-JP" altLang="en-US" sz="1600" b="1" dirty="0">
                <a:solidFill>
                  <a:prstClr val="black"/>
                </a:solidFill>
              </a:rPr>
              <a:t>ターゲット</a:t>
            </a:r>
            <a:r>
              <a:rPr lang="ja-JP" altLang="en-US" sz="1600" b="1" dirty="0" smtClean="0">
                <a:solidFill>
                  <a:prstClr val="black"/>
                </a:solidFill>
              </a:rPr>
              <a:t>は、Ｍ字カーブの</a:t>
            </a:r>
            <a:r>
              <a:rPr lang="en-US" altLang="ja-JP" sz="1600" b="1" dirty="0" smtClean="0">
                <a:solidFill>
                  <a:prstClr val="black"/>
                </a:solidFill>
              </a:rPr>
              <a:t>30</a:t>
            </a:r>
            <a:r>
              <a:rPr lang="ja-JP" altLang="en-US" sz="1600" b="1" dirty="0" smtClean="0">
                <a:solidFill>
                  <a:prstClr val="black"/>
                </a:solidFill>
              </a:rPr>
              <a:t>代～</a:t>
            </a:r>
            <a:r>
              <a:rPr lang="en-US" altLang="ja-JP" sz="1600" b="1" dirty="0" smtClean="0">
                <a:solidFill>
                  <a:prstClr val="black"/>
                </a:solidFill>
              </a:rPr>
              <a:t>40</a:t>
            </a:r>
            <a:r>
              <a:rPr lang="ja-JP" altLang="en-US" sz="1600" b="1" dirty="0" smtClean="0">
                <a:solidFill>
                  <a:prstClr val="black"/>
                </a:solidFill>
              </a:rPr>
              <a:t>代の</a:t>
            </a:r>
            <a:r>
              <a:rPr lang="ja-JP" altLang="en-US" sz="1600" b="1" dirty="0">
                <a:solidFill>
                  <a:prstClr val="black"/>
                </a:solidFill>
              </a:rPr>
              <a:t>子育て</a:t>
            </a:r>
            <a:r>
              <a:rPr lang="ja-JP" altLang="en-US" sz="1600" b="1" dirty="0" smtClean="0">
                <a:solidFill>
                  <a:prstClr val="black"/>
                </a:solidFill>
              </a:rPr>
              <a:t>経験者や保育士試験の一部科目合格者など。</a:t>
            </a:r>
            <a:endParaRPr lang="en-US" altLang="ja-JP" sz="1600" b="1" dirty="0" smtClean="0">
              <a:solidFill>
                <a:prstClr val="black"/>
              </a:solidFill>
            </a:endParaRPr>
          </a:p>
          <a:p>
            <a:pPr marL="285750" indent="-285750">
              <a:buFont typeface="Arial" panose="020B0604020202020204" pitchFamily="34" charset="0"/>
              <a:buChar char="•"/>
            </a:pPr>
            <a:r>
              <a:rPr lang="ja-JP" altLang="en-US" sz="1600" b="1" dirty="0" smtClean="0">
                <a:solidFill>
                  <a:prstClr val="black"/>
                </a:solidFill>
              </a:rPr>
              <a:t>一定の養成研修カリキュラムと独自の実務重視型の検定制度により質を確保する。</a:t>
            </a:r>
            <a:endParaRPr lang="en-US" altLang="ja-JP" sz="1600" b="1" dirty="0" smtClean="0">
              <a:solidFill>
                <a:prstClr val="black"/>
              </a:solidFill>
            </a:endParaRPr>
          </a:p>
          <a:p>
            <a:pPr marL="285750" indent="-285750">
              <a:buFont typeface="Arial" panose="020B0604020202020204" pitchFamily="34" charset="0"/>
              <a:buChar char="•"/>
            </a:pPr>
            <a:r>
              <a:rPr lang="ja-JP" altLang="en-US" sz="1600" b="1" dirty="0" smtClean="0">
                <a:solidFill>
                  <a:prstClr val="black"/>
                </a:solidFill>
              </a:rPr>
              <a:t>現在の「保育士」試験</a:t>
            </a:r>
            <a:r>
              <a:rPr lang="ja-JP" altLang="en-US" sz="1600" b="1" dirty="0">
                <a:solidFill>
                  <a:prstClr val="black"/>
                </a:solidFill>
              </a:rPr>
              <a:t>（全国一律</a:t>
            </a:r>
            <a:r>
              <a:rPr lang="ja-JP" altLang="en-US" sz="1600" b="1" dirty="0" smtClean="0">
                <a:solidFill>
                  <a:prstClr val="black"/>
                </a:solidFill>
              </a:rPr>
              <a:t>）の受験科目や</a:t>
            </a:r>
            <a:r>
              <a:rPr lang="ja-JP" altLang="en-US" sz="1600" b="1" dirty="0">
                <a:solidFill>
                  <a:prstClr val="black"/>
                </a:solidFill>
              </a:rPr>
              <a:t>養成カリキュラムの</a:t>
            </a:r>
            <a:r>
              <a:rPr lang="ja-JP" altLang="en-US" sz="1600" b="1" dirty="0" smtClean="0">
                <a:solidFill>
                  <a:prstClr val="black"/>
                </a:solidFill>
              </a:rPr>
              <a:t>内容などと比較衡量し、「保育士」へのステップともなるよう、制度設計に着手する。</a:t>
            </a:r>
            <a:endParaRPr lang="en-US" altLang="ja-JP" sz="1600" b="1" dirty="0" smtClean="0">
              <a:solidFill>
                <a:prstClr val="black"/>
              </a:solidFill>
            </a:endParaRPr>
          </a:p>
        </p:txBody>
      </p:sp>
      <p:sp>
        <p:nvSpPr>
          <p:cNvPr id="2" name="正方形/長方形 1"/>
          <p:cNvSpPr/>
          <p:nvPr/>
        </p:nvSpPr>
        <p:spPr>
          <a:xfrm>
            <a:off x="63228" y="603268"/>
            <a:ext cx="5392954" cy="369332"/>
          </a:xfrm>
          <a:prstGeom prst="rect">
            <a:avLst/>
          </a:prstGeom>
          <a:solidFill>
            <a:schemeClr val="accent3">
              <a:lumMod val="50000"/>
            </a:schemeClr>
          </a:solidFill>
        </p:spPr>
        <p:txBody>
          <a:bodyPr wrap="square">
            <a:spAutoFit/>
          </a:bodyPr>
          <a:lstStyle/>
          <a:p>
            <a:r>
              <a:rPr lang="en-US" altLang="ja-JP" b="1" dirty="0" smtClean="0">
                <a:solidFill>
                  <a:prstClr val="white"/>
                </a:solidFill>
              </a:rPr>
              <a:t>【</a:t>
            </a:r>
            <a:r>
              <a:rPr lang="ja-JP" altLang="en-US" b="1" dirty="0" smtClean="0">
                <a:solidFill>
                  <a:prstClr val="white"/>
                </a:solidFill>
              </a:rPr>
              <a:t>提案２</a:t>
            </a:r>
            <a:r>
              <a:rPr lang="en-US" altLang="ja-JP" b="1" dirty="0" smtClean="0">
                <a:solidFill>
                  <a:prstClr val="white"/>
                </a:solidFill>
              </a:rPr>
              <a:t>】</a:t>
            </a:r>
            <a:r>
              <a:rPr lang="ja-JP" altLang="en-US" b="1" dirty="0" smtClean="0">
                <a:solidFill>
                  <a:prstClr val="white"/>
                </a:solidFill>
              </a:rPr>
              <a:t>　特区内における「准保育士（仮称）」の創設</a:t>
            </a:r>
            <a:endParaRPr lang="ja-JP" altLang="en-US" b="1" dirty="0">
              <a:solidFill>
                <a:prstClr val="white"/>
              </a:solidFill>
            </a:endParaRPr>
          </a:p>
        </p:txBody>
      </p:sp>
      <p:sp>
        <p:nvSpPr>
          <p:cNvPr id="42" name="正方形/長方形 41"/>
          <p:cNvSpPr/>
          <p:nvPr/>
        </p:nvSpPr>
        <p:spPr>
          <a:xfrm>
            <a:off x="100711" y="4461364"/>
            <a:ext cx="9669468" cy="646331"/>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b="1" dirty="0">
                <a:solidFill>
                  <a:prstClr val="black"/>
                </a:solidFill>
              </a:rPr>
              <a:t>「保育の質の担保」「</a:t>
            </a:r>
            <a:r>
              <a:rPr lang="ja-JP" altLang="en-US" b="1" dirty="0" smtClean="0">
                <a:solidFill>
                  <a:prstClr val="black"/>
                </a:solidFill>
              </a:rPr>
              <a:t>保育士の処遇改善」</a:t>
            </a:r>
            <a:r>
              <a:rPr lang="ja-JP" altLang="en-US" b="1" dirty="0">
                <a:solidFill>
                  <a:prstClr val="black"/>
                </a:solidFill>
              </a:rPr>
              <a:t>を図るため</a:t>
            </a:r>
            <a:r>
              <a:rPr lang="ja-JP" altLang="en-US" b="1" dirty="0" smtClean="0">
                <a:solidFill>
                  <a:prstClr val="black"/>
                </a:solidFill>
              </a:rPr>
              <a:t>、保育所</a:t>
            </a:r>
            <a:r>
              <a:rPr lang="ja-JP" altLang="en-US" b="1" dirty="0">
                <a:solidFill>
                  <a:prstClr val="black"/>
                </a:solidFill>
              </a:rPr>
              <a:t>を運営</a:t>
            </a:r>
            <a:r>
              <a:rPr lang="ja-JP" altLang="en-US" b="1" dirty="0" smtClean="0">
                <a:solidFill>
                  <a:prstClr val="black"/>
                </a:solidFill>
              </a:rPr>
              <a:t>するすべての法人（社会福祉法人・株式会社など）に</a:t>
            </a:r>
            <a:r>
              <a:rPr lang="ja-JP" altLang="en-US" b="1" dirty="0">
                <a:solidFill>
                  <a:prstClr val="black"/>
                </a:solidFill>
              </a:rPr>
              <a:t>対する情報公開、ガバナンス改革</a:t>
            </a:r>
            <a:r>
              <a:rPr lang="ja-JP" altLang="en-US" b="1" dirty="0" smtClean="0">
                <a:solidFill>
                  <a:prstClr val="black"/>
                </a:solidFill>
              </a:rPr>
              <a:t>を</a:t>
            </a:r>
            <a:r>
              <a:rPr lang="ja-JP" altLang="en-US" b="1" dirty="0">
                <a:solidFill>
                  <a:prstClr val="black"/>
                </a:solidFill>
              </a:rPr>
              <a:t>徹底</a:t>
            </a:r>
            <a:r>
              <a:rPr lang="ja-JP" altLang="en-US" b="1" dirty="0" smtClean="0">
                <a:solidFill>
                  <a:prstClr val="black"/>
                </a:solidFill>
              </a:rPr>
              <a:t>する</a:t>
            </a:r>
            <a:r>
              <a:rPr lang="ja-JP" altLang="en-US" b="1" dirty="0">
                <a:solidFill>
                  <a:prstClr val="black"/>
                </a:solidFill>
              </a:rPr>
              <a:t>。</a:t>
            </a:r>
          </a:p>
        </p:txBody>
      </p:sp>
      <p:sp>
        <p:nvSpPr>
          <p:cNvPr id="44" name="正方形/長方形 43"/>
          <p:cNvSpPr/>
          <p:nvPr/>
        </p:nvSpPr>
        <p:spPr>
          <a:xfrm>
            <a:off x="100711" y="4058960"/>
            <a:ext cx="6616894" cy="369332"/>
          </a:xfrm>
          <a:prstGeom prst="rect">
            <a:avLst/>
          </a:prstGeom>
          <a:solidFill>
            <a:schemeClr val="accent3">
              <a:lumMod val="50000"/>
            </a:schemeClr>
          </a:solidFill>
        </p:spPr>
        <p:txBody>
          <a:bodyPr wrap="square">
            <a:spAutoFit/>
          </a:bodyPr>
          <a:lstStyle/>
          <a:p>
            <a:r>
              <a:rPr lang="en-US" altLang="ja-JP" b="1" dirty="0" smtClean="0">
                <a:solidFill>
                  <a:prstClr val="white"/>
                </a:solidFill>
              </a:rPr>
              <a:t>【</a:t>
            </a:r>
            <a:r>
              <a:rPr lang="ja-JP" altLang="en-US" b="1" dirty="0" smtClean="0">
                <a:solidFill>
                  <a:prstClr val="white"/>
                </a:solidFill>
              </a:rPr>
              <a:t>提案３</a:t>
            </a:r>
            <a:r>
              <a:rPr lang="en-US" altLang="ja-JP" b="1" dirty="0" smtClean="0">
                <a:solidFill>
                  <a:prstClr val="white"/>
                </a:solidFill>
              </a:rPr>
              <a:t>】</a:t>
            </a:r>
            <a:r>
              <a:rPr lang="ja-JP" altLang="en-US" b="1" dirty="0" smtClean="0">
                <a:solidFill>
                  <a:prstClr val="white"/>
                </a:solidFill>
              </a:rPr>
              <a:t>　保育にかかる情報公開、ガバナンス改革</a:t>
            </a:r>
            <a:endParaRPr lang="ja-JP" altLang="en-US" b="1" dirty="0">
              <a:solidFill>
                <a:prstClr val="white"/>
              </a:solidFill>
            </a:endParaRPr>
          </a:p>
        </p:txBody>
      </p:sp>
      <p:sp>
        <p:nvSpPr>
          <p:cNvPr id="45" name="正方形/長方形 44"/>
          <p:cNvSpPr/>
          <p:nvPr/>
        </p:nvSpPr>
        <p:spPr>
          <a:xfrm>
            <a:off x="100720" y="5273736"/>
            <a:ext cx="9676545" cy="1077218"/>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smtClean="0">
                <a:solidFill>
                  <a:prstClr val="black"/>
                </a:solidFill>
              </a:rPr>
              <a:t>検討例</a:t>
            </a:r>
            <a:r>
              <a:rPr lang="ja-JP" altLang="en-US" sz="1600" b="1" dirty="0">
                <a:solidFill>
                  <a:prstClr val="black"/>
                </a:solidFill>
              </a:rPr>
              <a:t>）</a:t>
            </a:r>
            <a:endParaRPr lang="en-US" altLang="ja-JP" sz="1600" b="1" dirty="0">
              <a:solidFill>
                <a:prstClr val="black"/>
              </a:solidFill>
            </a:endParaRPr>
          </a:p>
          <a:p>
            <a:pPr marL="285750" indent="-285750">
              <a:buFont typeface="Arial" panose="020B0604020202020204" pitchFamily="34" charset="0"/>
              <a:buChar char="•"/>
            </a:pPr>
            <a:r>
              <a:rPr lang="ja-JP" altLang="en-US" sz="1600" b="1" dirty="0" smtClean="0">
                <a:solidFill>
                  <a:prstClr val="black"/>
                </a:solidFill>
              </a:rPr>
              <a:t>個々の運営主体ごとに、保育士</a:t>
            </a:r>
            <a:r>
              <a:rPr lang="ja-JP" altLang="en-US" sz="1600" b="1" dirty="0">
                <a:solidFill>
                  <a:prstClr val="black"/>
                </a:solidFill>
              </a:rPr>
              <a:t>の賃金（モデル賃金）、人件費割合、内部留保額</a:t>
            </a:r>
            <a:r>
              <a:rPr lang="ja-JP" altLang="en-US" sz="1600" b="1" dirty="0" smtClean="0">
                <a:solidFill>
                  <a:prstClr val="black"/>
                </a:solidFill>
              </a:rPr>
              <a:t>などを公表することにより、保育士</a:t>
            </a:r>
            <a:r>
              <a:rPr lang="ja-JP" altLang="en-US" sz="1600" b="1" dirty="0">
                <a:solidFill>
                  <a:prstClr val="black"/>
                </a:solidFill>
              </a:rPr>
              <a:t>の処遇や経営の</a:t>
            </a:r>
            <a:r>
              <a:rPr lang="ja-JP" altLang="en-US" sz="1600" b="1" dirty="0" smtClean="0">
                <a:solidFill>
                  <a:prstClr val="black"/>
                </a:solidFill>
              </a:rPr>
              <a:t>健全性の「見える化」を図る。</a:t>
            </a:r>
            <a:endParaRPr lang="ja-JP" altLang="en-US" sz="1600" b="1" dirty="0">
              <a:solidFill>
                <a:prstClr val="black"/>
              </a:solidFill>
            </a:endParaRPr>
          </a:p>
          <a:p>
            <a:pPr marL="285750" indent="-285750">
              <a:buFont typeface="Arial" panose="020B0604020202020204" pitchFamily="34" charset="0"/>
              <a:buChar char="•"/>
            </a:pPr>
            <a:r>
              <a:rPr lang="ja-JP" altLang="en-US" sz="1600" b="1" dirty="0" smtClean="0">
                <a:solidFill>
                  <a:prstClr val="black"/>
                </a:solidFill>
              </a:rPr>
              <a:t>第三者</a:t>
            </a:r>
            <a:r>
              <a:rPr lang="ja-JP" altLang="en-US" sz="1600" b="1" dirty="0">
                <a:solidFill>
                  <a:prstClr val="black"/>
                </a:solidFill>
              </a:rPr>
              <a:t>評価</a:t>
            </a:r>
            <a:r>
              <a:rPr lang="ja-JP" altLang="en-US" sz="1600" b="1" dirty="0" smtClean="0">
                <a:solidFill>
                  <a:prstClr val="black"/>
                </a:solidFill>
              </a:rPr>
              <a:t>導入を義務付ける。</a:t>
            </a:r>
            <a:endParaRPr lang="ja-JP" altLang="en-US" sz="1600" b="1" dirty="0">
              <a:solidFill>
                <a:prstClr val="black"/>
              </a:solidFill>
            </a:endParaRPr>
          </a:p>
        </p:txBody>
      </p:sp>
      <p:sp>
        <p:nvSpPr>
          <p:cNvPr id="11" name="正方形/長方形 10"/>
          <p:cNvSpPr/>
          <p:nvPr/>
        </p:nvSpPr>
        <p:spPr>
          <a:xfrm>
            <a:off x="9353399" y="32099"/>
            <a:ext cx="567359" cy="30055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41</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852523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80944" y="2132856"/>
            <a:ext cx="9142535" cy="1800200"/>
          </a:xfrm>
          <a:prstGeom prst="rect">
            <a:avLst/>
          </a:prstGeom>
        </p:spPr>
        <p:txBody>
          <a:bodyP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prstClr val="black"/>
                </a:solidFill>
              </a:rPr>
              <a:t>関西圏国家戦略特別区域会議（第</a:t>
            </a:r>
            <a:r>
              <a:rPr lang="en-US" altLang="ja-JP" dirty="0" smtClean="0">
                <a:solidFill>
                  <a:prstClr val="black"/>
                </a:solidFill>
              </a:rPr>
              <a:t>10</a:t>
            </a:r>
            <a:r>
              <a:rPr lang="ja-JP" altLang="en-US" dirty="0" smtClean="0">
                <a:solidFill>
                  <a:prstClr val="black"/>
                </a:solidFill>
              </a:rPr>
              <a:t>回）</a:t>
            </a:r>
            <a:r>
              <a:rPr lang="en-US" altLang="ja-JP" dirty="0" smtClean="0">
                <a:solidFill>
                  <a:prstClr val="black"/>
                </a:solidFill>
              </a:rPr>
              <a:t/>
            </a:r>
            <a:br>
              <a:rPr lang="en-US" altLang="ja-JP" dirty="0" smtClean="0">
                <a:solidFill>
                  <a:prstClr val="black"/>
                </a:solidFill>
              </a:rPr>
            </a:br>
            <a:r>
              <a:rPr lang="ja-JP" altLang="en-US" dirty="0" smtClean="0">
                <a:solidFill>
                  <a:prstClr val="black"/>
                </a:solidFill>
              </a:rPr>
              <a:t>～　大阪府提出資料　（抜粋）～</a:t>
            </a:r>
            <a:endParaRPr lang="ja-JP" altLang="en-US" dirty="0">
              <a:solidFill>
                <a:prstClr val="black"/>
              </a:solidFill>
            </a:endParaRPr>
          </a:p>
        </p:txBody>
      </p:sp>
      <p:sp>
        <p:nvSpPr>
          <p:cNvPr id="10" name="サブタイトル 2"/>
          <p:cNvSpPr txBox="1">
            <a:spLocks/>
          </p:cNvSpPr>
          <p:nvPr/>
        </p:nvSpPr>
        <p:spPr>
          <a:xfrm>
            <a:off x="1440165" y="5589240"/>
            <a:ext cx="6399775" cy="10081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3500" dirty="0" smtClean="0">
                <a:solidFill>
                  <a:prstClr val="black"/>
                </a:solidFill>
              </a:rPr>
              <a:t>大阪府</a:t>
            </a:r>
            <a:endParaRPr lang="ja-JP" altLang="en-US" sz="3500" dirty="0">
              <a:solidFill>
                <a:prstClr val="black"/>
              </a:solidFill>
            </a:endParaRPr>
          </a:p>
        </p:txBody>
      </p:sp>
      <p:sp>
        <p:nvSpPr>
          <p:cNvPr id="11" name="正方形/長方形 10"/>
          <p:cNvSpPr/>
          <p:nvPr/>
        </p:nvSpPr>
        <p:spPr>
          <a:xfrm>
            <a:off x="2595026" y="4776056"/>
            <a:ext cx="4103798" cy="584775"/>
          </a:xfrm>
          <a:prstGeom prst="rect">
            <a:avLst/>
          </a:prstGeom>
        </p:spPr>
        <p:txBody>
          <a:bodyPr wrap="square">
            <a:spAutoFit/>
          </a:bodyPr>
          <a:lstStyle/>
          <a:p>
            <a:pPr algn="ctr"/>
            <a:r>
              <a:rPr lang="en-US" altLang="ja-JP" sz="3200" dirty="0" smtClean="0">
                <a:solidFill>
                  <a:prstClr val="black"/>
                </a:solidFill>
              </a:rPr>
              <a:t>2016</a:t>
            </a:r>
            <a:r>
              <a:rPr lang="ja-JP" altLang="en-US" sz="3200" dirty="0" smtClean="0">
                <a:solidFill>
                  <a:prstClr val="black"/>
                </a:solidFill>
              </a:rPr>
              <a:t>年</a:t>
            </a:r>
            <a:r>
              <a:rPr lang="en-US" altLang="ja-JP" sz="3200" dirty="0">
                <a:solidFill>
                  <a:prstClr val="black"/>
                </a:solidFill>
              </a:rPr>
              <a:t>8</a:t>
            </a:r>
            <a:r>
              <a:rPr lang="ja-JP" altLang="en-US" sz="3200" dirty="0" smtClean="0">
                <a:solidFill>
                  <a:prstClr val="black"/>
                </a:solidFill>
              </a:rPr>
              <a:t>月</a:t>
            </a:r>
            <a:r>
              <a:rPr lang="en-US" altLang="ja-JP" sz="3200" dirty="0">
                <a:solidFill>
                  <a:prstClr val="black"/>
                </a:solidFill>
              </a:rPr>
              <a:t>31</a:t>
            </a:r>
            <a:r>
              <a:rPr lang="ja-JP" altLang="en-US" sz="3200" dirty="0" smtClean="0">
                <a:solidFill>
                  <a:prstClr val="black"/>
                </a:solidFill>
              </a:rPr>
              <a:t>日</a:t>
            </a:r>
            <a:endParaRPr lang="ja-JP" altLang="en-US" sz="3200" dirty="0">
              <a:solidFill>
                <a:prstClr val="black"/>
              </a:solidFill>
            </a:endParaRPr>
          </a:p>
        </p:txBody>
      </p:sp>
    </p:spTree>
    <p:extLst>
      <p:ext uri="{BB962C8B-B14F-4D97-AF65-F5344CB8AC3E}">
        <p14:creationId xmlns:p14="http://schemas.microsoft.com/office/powerpoint/2010/main" val="2917303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2" y="3179"/>
            <a:ext cx="9904413" cy="689521"/>
          </a:xfrm>
          <a:prstGeom prst="rect">
            <a:avLst/>
          </a:prstGeom>
          <a:gradFill rotWithShape="1">
            <a:gsLst>
              <a:gs pos="0">
                <a:srgbClr val="3333CC"/>
              </a:gs>
              <a:gs pos="50000">
                <a:schemeClr val="bg1"/>
              </a:gs>
              <a:gs pos="100000">
                <a:srgbClr val="3333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spcBef>
                <a:spcPct val="0"/>
              </a:spcBef>
              <a:spcAft>
                <a:spcPct val="0"/>
              </a:spcAft>
              <a:defRPr/>
            </a:pPr>
            <a:r>
              <a:rPr lang="ja-JP" altLang="en-US" sz="2400" dirty="0" smtClean="0">
                <a:solidFill>
                  <a:srgbClr val="000000"/>
                </a:solidFill>
                <a:ea typeface="HGPｺﾞｼｯｸE" pitchFamily="50" charset="-128"/>
              </a:rPr>
              <a:t>　</a:t>
            </a:r>
            <a:r>
              <a:rPr lang="ja-JP" altLang="en-US" sz="2500" dirty="0" smtClean="0">
                <a:solidFill>
                  <a:srgbClr val="000000"/>
                </a:solidFill>
                <a:ea typeface="HGPｺﾞｼｯｸE" pitchFamily="50" charset="-128"/>
              </a:rPr>
              <a:t>待機児童解消対策の検討促進について</a:t>
            </a:r>
            <a:endParaRPr lang="ja-JP" altLang="en-US" sz="2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93363" y="751925"/>
            <a:ext cx="8735572" cy="584775"/>
          </a:xfrm>
          <a:prstGeom prst="rect">
            <a:avLst/>
          </a:prstGeom>
          <a:solidFill>
            <a:schemeClr val="accent3">
              <a:lumMod val="50000"/>
            </a:schemeClr>
          </a:solid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600" b="1" dirty="0" smtClean="0">
                <a:solidFill>
                  <a:prstClr val="white"/>
                </a:solidFill>
              </a:rPr>
              <a:t>「第</a:t>
            </a:r>
            <a:r>
              <a:rPr lang="en-US" altLang="ja-JP" sz="1600" b="1" dirty="0" smtClean="0">
                <a:solidFill>
                  <a:prstClr val="white"/>
                </a:solidFill>
              </a:rPr>
              <a:t>9</a:t>
            </a:r>
            <a:r>
              <a:rPr lang="ja-JP" altLang="en-US" sz="1600" b="1" dirty="0" smtClean="0">
                <a:solidFill>
                  <a:prstClr val="white"/>
                </a:solidFill>
              </a:rPr>
              <a:t>回関西圏区域会議</a:t>
            </a:r>
            <a:r>
              <a:rPr lang="en-US" altLang="ja-JP" sz="1600" b="1" dirty="0" smtClean="0">
                <a:solidFill>
                  <a:prstClr val="white"/>
                </a:solidFill>
              </a:rPr>
              <a:t>(H28.5.10</a:t>
            </a:r>
            <a:r>
              <a:rPr lang="ja-JP" altLang="en-US" sz="1600" b="1" dirty="0" smtClean="0">
                <a:solidFill>
                  <a:prstClr val="white"/>
                </a:solidFill>
              </a:rPr>
              <a:t>）」において、大阪府知事から提案した内容</a:t>
            </a:r>
            <a:endParaRPr lang="en-US" altLang="ja-JP" sz="1600" b="1" dirty="0" smtClean="0">
              <a:solidFill>
                <a:prstClr val="white"/>
              </a:solidFill>
            </a:endParaRPr>
          </a:p>
          <a:p>
            <a:pPr algn="ctr"/>
            <a:r>
              <a:rPr lang="ja-JP" altLang="en-US" sz="1600" b="1" dirty="0" smtClean="0">
                <a:solidFill>
                  <a:prstClr val="white"/>
                </a:solidFill>
              </a:rPr>
              <a:t>“</a:t>
            </a:r>
            <a:r>
              <a:rPr lang="ja-JP" altLang="en-US" sz="1600" b="1" dirty="0">
                <a:solidFill>
                  <a:prstClr val="white"/>
                </a:solidFill>
              </a:rPr>
              <a:t>特区のルールは特区で決める”ことを基本</a:t>
            </a:r>
            <a:r>
              <a:rPr lang="ja-JP" altLang="en-US" sz="1600" b="1" dirty="0" smtClean="0">
                <a:solidFill>
                  <a:prstClr val="white"/>
                </a:solidFill>
              </a:rPr>
              <a:t>に下記の項目を検討例として提示</a:t>
            </a:r>
            <a:endParaRPr lang="ja-JP" altLang="en-US" sz="1600" b="1" dirty="0">
              <a:solidFill>
                <a:prstClr val="white"/>
              </a:solidFill>
            </a:endParaRPr>
          </a:p>
        </p:txBody>
      </p:sp>
      <p:sp>
        <p:nvSpPr>
          <p:cNvPr id="6" name="正方形/長方形 5"/>
          <p:cNvSpPr/>
          <p:nvPr/>
        </p:nvSpPr>
        <p:spPr>
          <a:xfrm>
            <a:off x="493363" y="1305920"/>
            <a:ext cx="8735572" cy="1015663"/>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1500" b="1" dirty="0">
                <a:solidFill>
                  <a:prstClr val="black"/>
                </a:solidFill>
              </a:rPr>
              <a:t>【</a:t>
            </a:r>
            <a:r>
              <a:rPr lang="ja-JP" altLang="en-US" sz="1500" b="1" dirty="0">
                <a:solidFill>
                  <a:prstClr val="black"/>
                </a:solidFill>
              </a:rPr>
              <a:t>提案１</a:t>
            </a:r>
            <a:r>
              <a:rPr lang="en-US" altLang="ja-JP" sz="1500" b="1" dirty="0">
                <a:solidFill>
                  <a:prstClr val="black"/>
                </a:solidFill>
              </a:rPr>
              <a:t>】</a:t>
            </a:r>
            <a:r>
              <a:rPr lang="ja-JP" altLang="en-US" sz="1500" b="1" dirty="0">
                <a:solidFill>
                  <a:prstClr val="black"/>
                </a:solidFill>
              </a:rPr>
              <a:t>　特区内では、保育所設置基準を自治体の判断と責任で</a:t>
            </a:r>
            <a:r>
              <a:rPr lang="ja-JP" altLang="en-US" sz="1500" b="1" dirty="0" smtClean="0">
                <a:solidFill>
                  <a:prstClr val="black"/>
                </a:solidFill>
              </a:rPr>
              <a:t>決定</a:t>
            </a:r>
            <a:endParaRPr lang="en-US" altLang="ja-JP" sz="1500" b="1" dirty="0" smtClean="0">
              <a:solidFill>
                <a:prstClr val="black"/>
              </a:solidFill>
            </a:endParaRPr>
          </a:p>
          <a:p>
            <a:r>
              <a:rPr lang="ja-JP" altLang="en-US" sz="1500" b="1" dirty="0" smtClean="0">
                <a:solidFill>
                  <a:prstClr val="black"/>
                </a:solidFill>
              </a:rPr>
              <a:t>　　　　　　　例）多様</a:t>
            </a:r>
            <a:r>
              <a:rPr lang="ja-JP" altLang="en-US" sz="1500" b="1" dirty="0">
                <a:solidFill>
                  <a:prstClr val="black"/>
                </a:solidFill>
              </a:rPr>
              <a:t>な</a:t>
            </a:r>
            <a:r>
              <a:rPr lang="ja-JP" altLang="en-US" sz="1500" b="1" dirty="0" smtClean="0">
                <a:solidFill>
                  <a:prstClr val="black"/>
                </a:solidFill>
              </a:rPr>
              <a:t>人材を配置基準に位置付け、面積基準の緩和</a:t>
            </a:r>
            <a:endParaRPr lang="en-US" altLang="ja-JP" sz="1500" b="1" dirty="0" smtClean="0">
              <a:solidFill>
                <a:prstClr val="black"/>
              </a:solidFill>
            </a:endParaRPr>
          </a:p>
          <a:p>
            <a:r>
              <a:rPr lang="en-US" altLang="ja-JP" sz="1500" b="1" dirty="0">
                <a:solidFill>
                  <a:prstClr val="black"/>
                </a:solidFill>
              </a:rPr>
              <a:t>【</a:t>
            </a:r>
            <a:r>
              <a:rPr lang="ja-JP" altLang="en-US" sz="1500" b="1" dirty="0">
                <a:solidFill>
                  <a:prstClr val="black"/>
                </a:solidFill>
              </a:rPr>
              <a:t>提案２</a:t>
            </a:r>
            <a:r>
              <a:rPr lang="en-US" altLang="ja-JP" sz="1500" b="1" dirty="0">
                <a:solidFill>
                  <a:prstClr val="black"/>
                </a:solidFill>
              </a:rPr>
              <a:t>】</a:t>
            </a:r>
            <a:r>
              <a:rPr lang="ja-JP" altLang="en-US" sz="1500" b="1" dirty="0">
                <a:solidFill>
                  <a:prstClr val="black"/>
                </a:solidFill>
              </a:rPr>
              <a:t>　特区限定版の</a:t>
            </a:r>
            <a:r>
              <a:rPr lang="ja-JP" altLang="en-US" sz="1500" b="1" dirty="0" smtClean="0">
                <a:solidFill>
                  <a:prstClr val="black"/>
                </a:solidFill>
              </a:rPr>
              <a:t>保育士を</a:t>
            </a:r>
            <a:r>
              <a:rPr lang="ja-JP" altLang="en-US" sz="1500" b="1" dirty="0">
                <a:solidFill>
                  <a:prstClr val="black"/>
                </a:solidFill>
              </a:rPr>
              <a:t>サポート</a:t>
            </a:r>
            <a:r>
              <a:rPr lang="ja-JP" altLang="en-US" sz="1500" b="1" dirty="0" smtClean="0">
                <a:solidFill>
                  <a:prstClr val="black"/>
                </a:solidFill>
              </a:rPr>
              <a:t>する人材を、配置基準に位置付け</a:t>
            </a:r>
            <a:endParaRPr lang="en-US" altLang="ja-JP" sz="1500" b="1" dirty="0" smtClean="0">
              <a:solidFill>
                <a:prstClr val="black"/>
              </a:solidFill>
            </a:endParaRPr>
          </a:p>
          <a:p>
            <a:r>
              <a:rPr lang="en-US" altLang="ja-JP" sz="1500" b="1" dirty="0" smtClean="0">
                <a:solidFill>
                  <a:prstClr val="black"/>
                </a:solidFill>
              </a:rPr>
              <a:t>【</a:t>
            </a:r>
            <a:r>
              <a:rPr lang="ja-JP" altLang="en-US" sz="1500" b="1" dirty="0" smtClean="0">
                <a:solidFill>
                  <a:prstClr val="black"/>
                </a:solidFill>
              </a:rPr>
              <a:t>提案３</a:t>
            </a:r>
            <a:r>
              <a:rPr lang="en-US" altLang="ja-JP" sz="1500" b="1" dirty="0" smtClean="0">
                <a:solidFill>
                  <a:prstClr val="black"/>
                </a:solidFill>
              </a:rPr>
              <a:t>】</a:t>
            </a:r>
            <a:r>
              <a:rPr lang="ja-JP" altLang="en-US" sz="1500" b="1" smtClean="0">
                <a:solidFill>
                  <a:prstClr val="black"/>
                </a:solidFill>
              </a:rPr>
              <a:t>　保育</a:t>
            </a:r>
            <a:r>
              <a:rPr lang="ja-JP" altLang="en-US" sz="1500" b="1" dirty="0">
                <a:solidFill>
                  <a:prstClr val="black"/>
                </a:solidFill>
              </a:rPr>
              <a:t>にかかる情報公開、ガバナンス</a:t>
            </a:r>
            <a:r>
              <a:rPr lang="ja-JP" altLang="en-US" sz="1500" b="1" dirty="0" smtClean="0">
                <a:solidFill>
                  <a:prstClr val="black"/>
                </a:solidFill>
              </a:rPr>
              <a:t>改革</a:t>
            </a:r>
            <a:endParaRPr lang="en-US" altLang="ja-JP" sz="1500" b="1" dirty="0" smtClean="0">
              <a:solidFill>
                <a:prstClr val="black"/>
              </a:solidFill>
            </a:endParaRPr>
          </a:p>
        </p:txBody>
      </p:sp>
      <p:sp>
        <p:nvSpPr>
          <p:cNvPr id="7" name="フローチャート : 組合せ 6"/>
          <p:cNvSpPr/>
          <p:nvPr/>
        </p:nvSpPr>
        <p:spPr>
          <a:xfrm>
            <a:off x="3262230" y="2324655"/>
            <a:ext cx="3197843" cy="189613"/>
          </a:xfrm>
          <a:prstGeom prst="flowChartMerg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sp>
        <p:nvSpPr>
          <p:cNvPr id="10" name="正方形/長方形 9"/>
          <p:cNvSpPr/>
          <p:nvPr/>
        </p:nvSpPr>
        <p:spPr>
          <a:xfrm>
            <a:off x="52242" y="2514268"/>
            <a:ext cx="9756393" cy="323165"/>
          </a:xfrm>
          <a:prstGeom prst="rect">
            <a:avLst/>
          </a:prstGeom>
          <a:solidFill>
            <a:schemeClr val="accent3">
              <a:lumMod val="50000"/>
            </a:schemeClr>
          </a:solid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500" b="1" dirty="0" smtClean="0">
                <a:solidFill>
                  <a:prstClr val="white"/>
                </a:solidFill>
              </a:rPr>
              <a:t>大阪府の取組み状況</a:t>
            </a:r>
            <a:endParaRPr lang="ja-JP" altLang="en-US" b="1" dirty="0">
              <a:solidFill>
                <a:prstClr val="white"/>
              </a:solidFill>
            </a:endParaRPr>
          </a:p>
        </p:txBody>
      </p:sp>
      <p:sp>
        <p:nvSpPr>
          <p:cNvPr id="11" name="フローチャート : 組合せ 10"/>
          <p:cNvSpPr/>
          <p:nvPr/>
        </p:nvSpPr>
        <p:spPr>
          <a:xfrm>
            <a:off x="3318459" y="6251608"/>
            <a:ext cx="3197843" cy="141637"/>
          </a:xfrm>
          <a:prstGeom prst="flowChartMerg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sp>
        <p:nvSpPr>
          <p:cNvPr id="12" name="正方形/長方形 11"/>
          <p:cNvSpPr/>
          <p:nvPr/>
        </p:nvSpPr>
        <p:spPr>
          <a:xfrm>
            <a:off x="1130394" y="6424871"/>
            <a:ext cx="7955609" cy="369332"/>
          </a:xfrm>
          <a:prstGeom prst="rect">
            <a:avLst/>
          </a:prstGeom>
          <a:solidFill>
            <a:schemeClr val="accent3">
              <a:lumMod val="50000"/>
            </a:schemeClr>
          </a:solid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b="1" dirty="0" smtClean="0">
                <a:solidFill>
                  <a:prstClr val="white"/>
                </a:solidFill>
                <a:effectLst>
                  <a:outerShdw blurRad="38100" dist="38100" dir="2700000" algn="tl">
                    <a:srgbClr val="000000">
                      <a:alpha val="43137"/>
                    </a:srgbClr>
                  </a:outerShdw>
                </a:effectLst>
              </a:rPr>
              <a:t>早期に、特区制度としての検討の俎上に</a:t>
            </a:r>
            <a:endParaRPr lang="ja-JP" altLang="en-US" b="1" dirty="0">
              <a:solidFill>
                <a:prstClr val="white"/>
              </a:solidFill>
              <a:effectLst>
                <a:outerShdw blurRad="38100" dist="38100" dir="2700000" algn="tl">
                  <a:srgbClr val="000000">
                    <a:alpha val="43137"/>
                  </a:srgbClr>
                </a:outerShdw>
              </a:effectLst>
            </a:endParaRPr>
          </a:p>
        </p:txBody>
      </p:sp>
      <p:sp>
        <p:nvSpPr>
          <p:cNvPr id="14" name="正方形/長方形 13"/>
          <p:cNvSpPr/>
          <p:nvPr/>
        </p:nvSpPr>
        <p:spPr>
          <a:xfrm>
            <a:off x="97485" y="2869763"/>
            <a:ext cx="9709444" cy="329320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smtClean="0">
                <a:solidFill>
                  <a:prstClr val="black"/>
                </a:solidFill>
              </a:rPr>
              <a:t>●基準緩和</a:t>
            </a:r>
            <a:endParaRPr lang="en-US" altLang="ja-JP" sz="1600" b="1" dirty="0" smtClean="0">
              <a:solidFill>
                <a:prstClr val="black"/>
              </a:solidFill>
            </a:endParaRPr>
          </a:p>
          <a:p>
            <a:pPr marL="285750" indent="-285750">
              <a:buFont typeface="Wingdings" panose="05000000000000000000" pitchFamily="2" charset="2"/>
              <a:buChar char="ü"/>
            </a:pPr>
            <a:r>
              <a:rPr lang="ja-JP" altLang="en-US" sz="1600" b="1" dirty="0" smtClean="0">
                <a:solidFill>
                  <a:prstClr val="black"/>
                </a:solidFill>
              </a:rPr>
              <a:t>提案内容に賛同する市町村と意見交換の場（市町村ＷＧ）を設け、</a:t>
            </a:r>
            <a:r>
              <a:rPr lang="en-US" altLang="ja-JP" sz="1600" b="1" dirty="0" smtClean="0">
                <a:solidFill>
                  <a:prstClr val="black"/>
                </a:solidFill>
              </a:rPr>
              <a:t>2</a:t>
            </a:r>
            <a:r>
              <a:rPr lang="ja-JP" altLang="en-US" sz="1600" b="1" dirty="0" smtClean="0">
                <a:solidFill>
                  <a:prstClr val="black"/>
                </a:solidFill>
              </a:rPr>
              <a:t>回開催。保育の量の拡大、質の確保を実現する基準緩和の内容を検討している。</a:t>
            </a:r>
          </a:p>
          <a:p>
            <a:pPr marL="285750" indent="-285750">
              <a:buFont typeface="Wingdings" panose="05000000000000000000" pitchFamily="2" charset="2"/>
              <a:buChar char="ü"/>
            </a:pPr>
            <a:r>
              <a:rPr lang="ja-JP" altLang="en-US" sz="1600" b="1" dirty="0" smtClean="0">
                <a:solidFill>
                  <a:prstClr val="black"/>
                </a:solidFill>
              </a:rPr>
              <a:t>今後</a:t>
            </a:r>
            <a:r>
              <a:rPr lang="ja-JP" altLang="en-US" sz="1600" b="1" dirty="0">
                <a:solidFill>
                  <a:prstClr val="black"/>
                </a:solidFill>
              </a:rPr>
              <a:t>、期待される効果の分析を</a:t>
            </a:r>
            <a:r>
              <a:rPr lang="ja-JP" altLang="en-US" sz="1600" b="1" dirty="0" smtClean="0">
                <a:solidFill>
                  <a:prstClr val="black"/>
                </a:solidFill>
              </a:rPr>
              <a:t>進める。</a:t>
            </a:r>
            <a:endParaRPr lang="en-US" altLang="ja-JP" sz="1600" b="1" dirty="0" smtClean="0">
              <a:solidFill>
                <a:prstClr val="black"/>
              </a:solidFill>
            </a:endParaRPr>
          </a:p>
          <a:p>
            <a:endParaRPr lang="ja-JP" altLang="en-US" sz="1600" b="1" dirty="0">
              <a:solidFill>
                <a:prstClr val="black"/>
              </a:solidFill>
            </a:endParaRPr>
          </a:p>
          <a:p>
            <a:r>
              <a:rPr lang="ja-JP" altLang="en-US" sz="1600" b="1" dirty="0" smtClean="0">
                <a:solidFill>
                  <a:prstClr val="black"/>
                </a:solidFill>
              </a:rPr>
              <a:t>●新たな保育人材</a:t>
            </a:r>
            <a:endParaRPr lang="en-US" altLang="ja-JP" sz="1600" b="1" dirty="0" smtClean="0">
              <a:solidFill>
                <a:prstClr val="black"/>
              </a:solidFill>
            </a:endParaRPr>
          </a:p>
          <a:p>
            <a:pPr marL="285750" indent="-285750">
              <a:buFont typeface="Wingdings" panose="05000000000000000000" pitchFamily="2" charset="2"/>
              <a:buChar char="ü"/>
            </a:pPr>
            <a:r>
              <a:rPr lang="ja-JP" altLang="en-US" sz="1600" b="1" dirty="0" smtClean="0">
                <a:solidFill>
                  <a:prstClr val="black"/>
                </a:solidFill>
              </a:rPr>
              <a:t>「大阪府</a:t>
            </a:r>
            <a:r>
              <a:rPr lang="ja-JP" altLang="en-US" sz="1600" b="1" dirty="0">
                <a:solidFill>
                  <a:prstClr val="black"/>
                </a:solidFill>
              </a:rPr>
              <a:t>子ども施策審</a:t>
            </a:r>
            <a:r>
              <a:rPr lang="ja-JP" altLang="en-US" sz="1600" b="1" dirty="0" smtClean="0">
                <a:solidFill>
                  <a:prstClr val="black"/>
                </a:solidFill>
              </a:rPr>
              <a:t>議会」に「新た</a:t>
            </a:r>
            <a:r>
              <a:rPr lang="ja-JP" altLang="en-US" sz="1600" b="1" dirty="0">
                <a:solidFill>
                  <a:prstClr val="black"/>
                </a:solidFill>
              </a:rPr>
              <a:t>な保育人材のあり方検討</a:t>
            </a:r>
            <a:r>
              <a:rPr lang="ja-JP" altLang="en-US" sz="1600" b="1" dirty="0" smtClean="0">
                <a:solidFill>
                  <a:prstClr val="black"/>
                </a:solidFill>
              </a:rPr>
              <a:t>部会」を</a:t>
            </a:r>
            <a:r>
              <a:rPr lang="ja-JP" altLang="en-US" sz="1600" b="1" dirty="0">
                <a:solidFill>
                  <a:prstClr val="black"/>
                </a:solidFill>
              </a:rPr>
              <a:t>設置し</a:t>
            </a:r>
            <a:r>
              <a:rPr lang="ja-JP" altLang="en-US" sz="1600" b="1" dirty="0" smtClean="0">
                <a:solidFill>
                  <a:prstClr val="black"/>
                </a:solidFill>
              </a:rPr>
              <a:t>、</a:t>
            </a:r>
            <a:r>
              <a:rPr lang="en-US" altLang="ja-JP" sz="1600" b="1" dirty="0" smtClean="0">
                <a:solidFill>
                  <a:prstClr val="black"/>
                </a:solidFill>
              </a:rPr>
              <a:t>2</a:t>
            </a:r>
            <a:r>
              <a:rPr lang="ja-JP" altLang="en-US" sz="1600" b="1" dirty="0" smtClean="0">
                <a:solidFill>
                  <a:prstClr val="black"/>
                </a:solidFill>
              </a:rPr>
              <a:t>回開催。</a:t>
            </a:r>
            <a:endParaRPr lang="en-US" altLang="ja-JP" sz="1600" b="1" dirty="0" smtClean="0">
              <a:solidFill>
                <a:prstClr val="black"/>
              </a:solidFill>
            </a:endParaRPr>
          </a:p>
          <a:p>
            <a:r>
              <a:rPr lang="ja-JP" altLang="en-US" sz="1600" b="1" dirty="0" smtClean="0">
                <a:solidFill>
                  <a:prstClr val="black"/>
                </a:solidFill>
              </a:rPr>
              <a:t>　　　　　　</a:t>
            </a:r>
            <a:r>
              <a:rPr lang="en-US" altLang="ja-JP" sz="1400" b="1" dirty="0" smtClean="0">
                <a:solidFill>
                  <a:prstClr val="black"/>
                </a:solidFill>
                <a:hlinkClick r:id="rId2"/>
              </a:rPr>
              <a:t>http</a:t>
            </a:r>
            <a:r>
              <a:rPr lang="en-US" altLang="ja-JP" sz="1400" b="1" dirty="0">
                <a:solidFill>
                  <a:prstClr val="black"/>
                </a:solidFill>
                <a:hlinkClick r:id="rId2"/>
              </a:rPr>
              <a:t>://www.pref.osaka.lg.jp/kosodateshien/shingikai/arikatabukai2.html</a:t>
            </a:r>
            <a:endParaRPr lang="en-US" altLang="ja-JP" sz="1400" b="1" dirty="0" smtClean="0">
              <a:solidFill>
                <a:prstClr val="black"/>
              </a:solidFill>
            </a:endParaRPr>
          </a:p>
          <a:p>
            <a:pPr marL="285750" indent="-285750">
              <a:buFont typeface="Wingdings" panose="05000000000000000000" pitchFamily="2" charset="2"/>
              <a:buChar char="ü"/>
            </a:pPr>
            <a:r>
              <a:rPr lang="ja-JP" altLang="en-US" sz="1600" b="1" dirty="0" smtClean="0">
                <a:solidFill>
                  <a:prstClr val="black"/>
                </a:solidFill>
              </a:rPr>
              <a:t>チーム保育を推進するための多様な人材の役割、必要なスキルや検定・育成</a:t>
            </a:r>
            <a:r>
              <a:rPr lang="ja-JP" altLang="en-US" sz="1600" b="1" dirty="0">
                <a:solidFill>
                  <a:prstClr val="black"/>
                </a:solidFill>
              </a:rPr>
              <a:t>方法</a:t>
            </a:r>
            <a:r>
              <a:rPr lang="ja-JP" altLang="en-US" sz="1600" b="1" dirty="0" smtClean="0">
                <a:solidFill>
                  <a:prstClr val="black"/>
                </a:solidFill>
              </a:rPr>
              <a:t>等の意見聴取。</a:t>
            </a:r>
            <a:endParaRPr lang="en-US" altLang="ja-JP" sz="1600" b="1" dirty="0" smtClean="0">
              <a:solidFill>
                <a:prstClr val="black"/>
              </a:solidFill>
            </a:endParaRPr>
          </a:p>
          <a:p>
            <a:pPr marL="285750" indent="-285750">
              <a:buFont typeface="Wingdings" panose="05000000000000000000" pitchFamily="2" charset="2"/>
              <a:buChar char="ü"/>
            </a:pPr>
            <a:r>
              <a:rPr lang="en-US" altLang="ja-JP" sz="1600" b="1" dirty="0" smtClean="0">
                <a:solidFill>
                  <a:prstClr val="black"/>
                </a:solidFill>
              </a:rPr>
              <a:t>10</a:t>
            </a:r>
            <a:r>
              <a:rPr lang="ja-JP" altLang="en-US" sz="1600" b="1" dirty="0">
                <a:solidFill>
                  <a:prstClr val="black"/>
                </a:solidFill>
              </a:rPr>
              <a:t>月中の提言案とりまとめを目指す</a:t>
            </a:r>
            <a:r>
              <a:rPr lang="ja-JP" altLang="en-US" sz="1600" b="1" dirty="0" smtClean="0">
                <a:solidFill>
                  <a:prstClr val="black"/>
                </a:solidFill>
              </a:rPr>
              <a:t>。</a:t>
            </a:r>
            <a:endParaRPr lang="en-US" altLang="ja-JP" sz="1600" b="1" dirty="0" smtClean="0">
              <a:solidFill>
                <a:prstClr val="black"/>
              </a:solidFill>
            </a:endParaRPr>
          </a:p>
          <a:p>
            <a:pPr marL="285750" indent="-285750">
              <a:buFont typeface="Wingdings" panose="05000000000000000000" pitchFamily="2" charset="2"/>
              <a:buChar char="ü"/>
            </a:pPr>
            <a:endParaRPr lang="ja-JP" altLang="en-US" sz="1600" b="1" dirty="0">
              <a:solidFill>
                <a:prstClr val="black"/>
              </a:solidFill>
            </a:endParaRPr>
          </a:p>
          <a:p>
            <a:r>
              <a:rPr lang="ja-JP" altLang="en-US" sz="1600" b="1" dirty="0" smtClean="0">
                <a:solidFill>
                  <a:prstClr val="black"/>
                </a:solidFill>
              </a:rPr>
              <a:t>●情報公開等</a:t>
            </a:r>
            <a:endParaRPr lang="en-US" altLang="ja-JP" sz="1600" b="1" dirty="0" smtClean="0">
              <a:solidFill>
                <a:prstClr val="black"/>
              </a:solidFill>
            </a:endParaRPr>
          </a:p>
          <a:p>
            <a:pPr marL="285750" indent="-285750">
              <a:buFont typeface="Wingdings" panose="05000000000000000000" pitchFamily="2" charset="2"/>
              <a:buChar char="ü"/>
            </a:pPr>
            <a:r>
              <a:rPr lang="ja-JP" altLang="en-US" sz="1600" b="1" dirty="0" smtClean="0">
                <a:solidFill>
                  <a:prstClr val="black"/>
                </a:solidFill>
              </a:rPr>
              <a:t>市町村ＷＧに</a:t>
            </a:r>
            <a:r>
              <a:rPr lang="ja-JP" altLang="en-US" sz="1600" b="1" dirty="0">
                <a:solidFill>
                  <a:prstClr val="black"/>
                </a:solidFill>
              </a:rPr>
              <a:t>加え、団体等からの意見も</a:t>
            </a:r>
            <a:r>
              <a:rPr lang="ja-JP" altLang="en-US" sz="1600" b="1" dirty="0" smtClean="0">
                <a:solidFill>
                  <a:prstClr val="black"/>
                </a:solidFill>
              </a:rPr>
              <a:t>聞きながら枠組み</a:t>
            </a:r>
            <a:r>
              <a:rPr lang="ja-JP" altLang="en-US" sz="1600" b="1" dirty="0">
                <a:solidFill>
                  <a:prstClr val="black"/>
                </a:solidFill>
              </a:rPr>
              <a:t>を</a:t>
            </a:r>
            <a:r>
              <a:rPr lang="ja-JP" altLang="en-US" sz="1600" b="1" dirty="0" smtClean="0">
                <a:solidFill>
                  <a:prstClr val="black"/>
                </a:solidFill>
              </a:rPr>
              <a:t>検討している。</a:t>
            </a:r>
            <a:endParaRPr lang="ja-JP" altLang="en-US" sz="1600" b="1" dirty="0">
              <a:solidFill>
                <a:prstClr val="black"/>
              </a:solidFill>
            </a:endParaRPr>
          </a:p>
        </p:txBody>
      </p:sp>
      <p:sp>
        <p:nvSpPr>
          <p:cNvPr id="15" name="正方形/長方形 14"/>
          <p:cNvSpPr/>
          <p:nvPr/>
        </p:nvSpPr>
        <p:spPr>
          <a:xfrm>
            <a:off x="9353399" y="32099"/>
            <a:ext cx="567359" cy="30055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43</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33336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4</a:t>
            </a:fld>
            <a:endParaRPr kumimoji="1" lang="ja-JP" altLang="en-US" dirty="0"/>
          </a:p>
        </p:txBody>
      </p:sp>
      <p:sp>
        <p:nvSpPr>
          <p:cNvPr id="4" name="コンテンツ プレースホルダー 3"/>
          <p:cNvSpPr>
            <a:spLocks noGrp="1"/>
          </p:cNvSpPr>
          <p:nvPr>
            <p:ph sz="quarter" idx="13"/>
          </p:nvPr>
        </p:nvSpPr>
        <p:spPr>
          <a:xfrm>
            <a:off x="194456" y="885504"/>
            <a:ext cx="7331639" cy="5927872"/>
          </a:xfrm>
        </p:spPr>
        <p:txBody>
          <a:bodyPr>
            <a:normAutofit/>
          </a:bodyPr>
          <a:lstStyle/>
          <a:p>
            <a:pPr>
              <a:lnSpc>
                <a:spcPct val="130000"/>
              </a:lnSpc>
            </a:pPr>
            <a:r>
              <a:rPr lang="ja-JP" altLang="en-US" b="1" dirty="0"/>
              <a:t>●国家戦略特区制度の活用</a:t>
            </a:r>
          </a:p>
          <a:p>
            <a:pPr>
              <a:lnSpc>
                <a:spcPct val="130000"/>
              </a:lnSpc>
            </a:pPr>
            <a:r>
              <a:rPr lang="ja-JP" altLang="en-US" dirty="0"/>
              <a:t>　府では、上述のような取組みが進められているが、保育士確保の困難さが、量的拡大を行う上でのネックの一つとなっているため、本年５月、</a:t>
            </a:r>
            <a:r>
              <a:rPr lang="ja-JP" altLang="en-US" dirty="0" smtClean="0"/>
              <a:t>大阪府</a:t>
            </a:r>
            <a:r>
              <a:rPr lang="ja-JP" altLang="en-US" dirty="0"/>
              <a:t>と</a:t>
            </a:r>
            <a:r>
              <a:rPr lang="ja-JP" altLang="en-US" dirty="0" smtClean="0"/>
              <a:t>大阪市</a:t>
            </a:r>
            <a:r>
              <a:rPr lang="ja-JP" altLang="en-US" dirty="0"/>
              <a:t>が</a:t>
            </a:r>
            <a:r>
              <a:rPr lang="ja-JP" altLang="en-US" dirty="0" smtClean="0"/>
              <a:t>共同</a:t>
            </a:r>
            <a:r>
              <a:rPr lang="ja-JP" altLang="en-US" dirty="0"/>
              <a:t>で、</a:t>
            </a:r>
            <a:r>
              <a:rPr lang="ja-JP" altLang="en-US" dirty="0" smtClean="0"/>
              <a:t>関西圏国家</a:t>
            </a:r>
            <a:r>
              <a:rPr lang="ja-JP" altLang="en-US" dirty="0"/>
              <a:t>戦略特別区域会議</a:t>
            </a:r>
            <a:r>
              <a:rPr lang="ja-JP" altLang="en-US" dirty="0" smtClean="0"/>
              <a:t>に</a:t>
            </a:r>
            <a:r>
              <a:rPr lang="ja-JP" altLang="en-US" dirty="0"/>
              <a:t>おいて</a:t>
            </a:r>
            <a:r>
              <a:rPr lang="ja-JP" altLang="en-US" dirty="0" smtClean="0"/>
              <a:t>、</a:t>
            </a:r>
            <a:r>
              <a:rPr lang="ja-JP" altLang="en-US" dirty="0"/>
              <a:t>特区制度を活用した待機児童解消の緊急対策の提案を行った</a:t>
            </a:r>
            <a:r>
              <a:rPr lang="ja-JP" altLang="en-US" dirty="0" smtClean="0"/>
              <a:t>。</a:t>
            </a:r>
            <a:endParaRPr lang="ja-JP" altLang="en-US" dirty="0"/>
          </a:p>
          <a:p>
            <a:pPr>
              <a:lnSpc>
                <a:spcPct val="130000"/>
              </a:lnSpc>
            </a:pPr>
            <a:r>
              <a:rPr lang="ja-JP" altLang="en-US" dirty="0" smtClean="0"/>
              <a:t>　本提案</a:t>
            </a:r>
            <a:r>
              <a:rPr lang="ja-JP" altLang="en-US" dirty="0"/>
              <a:t>では、認可保育所等の設置基準が、地域の実情やニーズに即したものとなるよう、特区内では、保育所設置に係る人員配置や面積、採光などの基準について、自治体の判断と責任で決定できるようにすることや、保育の現場で保育士と協働しサポートする新たな人材を創設すること、</a:t>
            </a:r>
            <a:r>
              <a:rPr lang="ja-JP" altLang="en-US" dirty="0" smtClean="0"/>
              <a:t>さらに保育にかかる情報公開、ガバナンス</a:t>
            </a:r>
            <a:r>
              <a:rPr lang="ja-JP" altLang="en-US" dirty="0"/>
              <a:t>改革を行うことの</a:t>
            </a:r>
            <a:r>
              <a:rPr lang="ja-JP" altLang="en-US" dirty="0" smtClean="0"/>
              <a:t>３項目について検討例を掲げて提案して</a:t>
            </a:r>
            <a:r>
              <a:rPr lang="ja-JP" altLang="en-US" dirty="0"/>
              <a:t>いる</a:t>
            </a:r>
            <a:r>
              <a:rPr lang="ja-JP" altLang="en-US" dirty="0" smtClean="0"/>
              <a:t>。</a:t>
            </a:r>
            <a:endParaRPr lang="en-US" altLang="ja-JP" dirty="0" smtClean="0"/>
          </a:p>
          <a:p>
            <a:pPr>
              <a:lnSpc>
                <a:spcPct val="130000"/>
              </a:lnSpc>
            </a:pPr>
            <a:endParaRPr lang="en-US" altLang="ja-JP" dirty="0" smtClean="0"/>
          </a:p>
          <a:p>
            <a:pPr>
              <a:lnSpc>
                <a:spcPct val="130000"/>
              </a:lnSpc>
            </a:pPr>
            <a:r>
              <a:rPr lang="ja-JP" altLang="en-US" dirty="0" smtClean="0"/>
              <a:t>　国家戦略特区における規制改革事項の決定は国に</a:t>
            </a:r>
            <a:r>
              <a:rPr lang="ja-JP" altLang="en-US" dirty="0"/>
              <a:t>委ねられるが、府では、平成</a:t>
            </a:r>
            <a:r>
              <a:rPr lang="en-US" altLang="ja-JP" dirty="0"/>
              <a:t>29</a:t>
            </a:r>
            <a:r>
              <a:rPr lang="ja-JP" altLang="en-US" dirty="0"/>
              <a:t>年度からの運用開始をめざし、大阪府子ども施策審議会に対し、提案の根幹となる新たな保育人材の制度設計について、検討要請がなされた。同審議会では、部会を設置し、多角的な観点から検討するためのメンバーを集め、その役割、必要なスキル</a:t>
            </a:r>
            <a:r>
              <a:rPr lang="ja-JP" altLang="en-US" dirty="0" smtClean="0"/>
              <a:t>や養成方法</a:t>
            </a:r>
            <a:r>
              <a:rPr lang="ja-JP" altLang="en-US" dirty="0"/>
              <a:t>等について検討し、取りまとめたものが、本提言である</a:t>
            </a:r>
            <a:r>
              <a:rPr lang="ja-JP" altLang="en-US" dirty="0" smtClean="0"/>
              <a:t>。</a:t>
            </a:r>
            <a:endParaRPr kumimoji="1" lang="ja-JP" altLang="en-US" dirty="0"/>
          </a:p>
        </p:txBody>
      </p:sp>
      <p:sp>
        <p:nvSpPr>
          <p:cNvPr id="9" name="テキスト ボックス 8"/>
          <p:cNvSpPr txBox="1"/>
          <p:nvPr/>
        </p:nvSpPr>
        <p:spPr>
          <a:xfrm>
            <a:off x="7906786" y="963598"/>
            <a:ext cx="1365899" cy="161583"/>
          </a:xfrm>
          <a:prstGeom prst="rect">
            <a:avLst/>
          </a:prstGeom>
          <a:noFill/>
        </p:spPr>
        <p:txBody>
          <a:bodyPr wrap="square" lIns="0" tIns="0" rIns="0" bIns="0" rtlCol="0">
            <a:spAutoFit/>
          </a:bodyPr>
          <a:lstStyle/>
          <a:p>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37</a:t>
            </a:r>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右矢印 9"/>
          <p:cNvSpPr/>
          <p:nvPr/>
        </p:nvSpPr>
        <p:spPr>
          <a:xfrm>
            <a:off x="7645658" y="954384"/>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sp>
        <p:nvSpPr>
          <p:cNvPr id="11" name="テキスト ボックス 10"/>
          <p:cNvSpPr txBox="1"/>
          <p:nvPr/>
        </p:nvSpPr>
        <p:spPr>
          <a:xfrm>
            <a:off x="7916317" y="2713122"/>
            <a:ext cx="770062" cy="161583"/>
          </a:xfrm>
          <a:prstGeom prst="rect">
            <a:avLst/>
          </a:prstGeom>
          <a:noFill/>
        </p:spPr>
        <p:txBody>
          <a:bodyPr wrap="square" lIns="0" tIns="0" rIns="0" bIns="0" rtlCol="0">
            <a:spAutoFit/>
          </a:bodyPr>
          <a:lstStyle/>
          <a:p>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2</a:t>
            </a:r>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右矢印 11"/>
          <p:cNvSpPr/>
          <p:nvPr/>
        </p:nvSpPr>
        <p:spPr>
          <a:xfrm>
            <a:off x="7655188" y="2703908"/>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5188" y="2924944"/>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5188" y="1158221"/>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488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5</a:t>
            </a:fld>
            <a:endParaRPr kumimoji="1" lang="ja-JP" altLang="en-US" dirty="0"/>
          </a:p>
        </p:txBody>
      </p:sp>
      <p:sp>
        <p:nvSpPr>
          <p:cNvPr id="4" name="コンテンツ プレースホルダー 3"/>
          <p:cNvSpPr>
            <a:spLocks noGrp="1"/>
          </p:cNvSpPr>
          <p:nvPr>
            <p:ph sz="quarter" idx="13"/>
          </p:nvPr>
        </p:nvSpPr>
        <p:spPr>
          <a:xfrm>
            <a:off x="194456" y="899078"/>
            <a:ext cx="7331639" cy="5914297"/>
          </a:xfrm>
        </p:spPr>
        <p:txBody>
          <a:bodyPr>
            <a:normAutofit/>
          </a:bodyPr>
          <a:lstStyle/>
          <a:p>
            <a:pPr>
              <a:lnSpc>
                <a:spcPct val="130000"/>
              </a:lnSpc>
            </a:pPr>
            <a:r>
              <a:rPr lang="ja-JP" altLang="en-US" sz="1400" b="1" dirty="0" smtClean="0"/>
              <a:t>２．提言</a:t>
            </a:r>
            <a:r>
              <a:rPr lang="ja-JP" altLang="en-US" sz="1400" b="1" dirty="0"/>
              <a:t>内容</a:t>
            </a:r>
            <a:endParaRPr lang="en-US" altLang="ja-JP" sz="1400" b="1" dirty="0" smtClean="0"/>
          </a:p>
          <a:p>
            <a:pPr>
              <a:lnSpc>
                <a:spcPct val="130000"/>
              </a:lnSpc>
            </a:pPr>
            <a:endParaRPr lang="ja-JP" altLang="en-US" b="1" dirty="0" smtClean="0"/>
          </a:p>
          <a:p>
            <a:pPr>
              <a:lnSpc>
                <a:spcPct val="130000"/>
              </a:lnSpc>
            </a:pPr>
            <a:r>
              <a:rPr lang="ja-JP" altLang="en-US" b="1" dirty="0" smtClean="0"/>
              <a:t>●新た</a:t>
            </a:r>
            <a:r>
              <a:rPr lang="ja-JP" altLang="en-US" b="1" dirty="0"/>
              <a:t>な保育人材の提言の</a:t>
            </a:r>
            <a:r>
              <a:rPr lang="ja-JP" altLang="en-US" b="1" dirty="0" smtClean="0"/>
              <a:t>全体像</a:t>
            </a:r>
            <a:endParaRPr lang="en-US" altLang="ja-JP" dirty="0"/>
          </a:p>
          <a:p>
            <a:pPr>
              <a:lnSpc>
                <a:spcPct val="130000"/>
              </a:lnSpc>
            </a:pPr>
            <a:r>
              <a:rPr lang="ja-JP" altLang="en-US" dirty="0" smtClean="0"/>
              <a:t>　部会</a:t>
            </a:r>
            <a:r>
              <a:rPr lang="ja-JP" altLang="en-US" dirty="0"/>
              <a:t>では、保育の質の確保を念頭におき、次</a:t>
            </a:r>
            <a:r>
              <a:rPr lang="ja-JP" altLang="en-US" dirty="0" smtClean="0"/>
              <a:t>の３つを基本的な考え方として検討</a:t>
            </a:r>
            <a:r>
              <a:rPr lang="ja-JP" altLang="en-US" dirty="0"/>
              <a:t>を進めた</a:t>
            </a:r>
            <a:r>
              <a:rPr lang="ja-JP" altLang="en-US" dirty="0" smtClean="0"/>
              <a:t>。</a:t>
            </a:r>
            <a:endParaRPr lang="en-US" altLang="ja-JP" dirty="0"/>
          </a:p>
          <a:p>
            <a:pPr>
              <a:lnSpc>
                <a:spcPct val="130000"/>
              </a:lnSpc>
            </a:pPr>
            <a:r>
              <a:rPr lang="ja-JP" altLang="en-US" dirty="0" smtClean="0"/>
              <a:t>　　◎保育</a:t>
            </a:r>
            <a:r>
              <a:rPr lang="ja-JP" altLang="en-US" dirty="0"/>
              <a:t>の量的拡大、質の確保を同時に実現するため、チーム保育を</a:t>
            </a:r>
            <a:r>
              <a:rPr lang="ja-JP" altLang="en-US" dirty="0" smtClean="0"/>
              <a:t>推進</a:t>
            </a:r>
            <a:endParaRPr lang="en-US" altLang="ja-JP" dirty="0" smtClean="0"/>
          </a:p>
          <a:p>
            <a:pPr>
              <a:lnSpc>
                <a:spcPct val="130000"/>
              </a:lnSpc>
            </a:pPr>
            <a:r>
              <a:rPr lang="ja-JP" altLang="en-US" dirty="0"/>
              <a:t>　</a:t>
            </a:r>
            <a:r>
              <a:rPr lang="ja-JP" altLang="en-US" dirty="0" smtClean="0"/>
              <a:t>　◎保育士</a:t>
            </a:r>
            <a:r>
              <a:rPr lang="ja-JP" altLang="en-US" dirty="0"/>
              <a:t>の勤務環境の改善と専門性の最大発揮が実現できるマネジメントが</a:t>
            </a:r>
            <a:r>
              <a:rPr lang="ja-JP" altLang="en-US" dirty="0" smtClean="0"/>
              <a:t>必要</a:t>
            </a:r>
            <a:endParaRPr lang="en-US" altLang="ja-JP" dirty="0" smtClean="0"/>
          </a:p>
          <a:p>
            <a:pPr>
              <a:lnSpc>
                <a:spcPct val="130000"/>
              </a:lnSpc>
            </a:pPr>
            <a:r>
              <a:rPr lang="ja-JP" altLang="en-US" dirty="0"/>
              <a:t>　</a:t>
            </a:r>
            <a:r>
              <a:rPr lang="ja-JP" altLang="en-US" dirty="0" smtClean="0"/>
              <a:t>　◎様々</a:t>
            </a:r>
            <a:r>
              <a:rPr lang="ja-JP" altLang="en-US" dirty="0"/>
              <a:t>な能力を持つ人材に保育現場へ入ってもらうことにより、保育人材の裾野</a:t>
            </a:r>
            <a:r>
              <a:rPr lang="ja-JP" altLang="en-US" dirty="0" smtClean="0"/>
              <a:t>を広げる</a:t>
            </a:r>
            <a:r>
              <a:rPr lang="ja-JP" altLang="en-US" dirty="0"/>
              <a:t>とともに</a:t>
            </a:r>
            <a:r>
              <a:rPr lang="ja-JP" altLang="en-US" dirty="0" smtClean="0"/>
              <a:t>、保育士</a:t>
            </a:r>
            <a:endParaRPr lang="en-US" altLang="ja-JP" dirty="0" smtClean="0"/>
          </a:p>
          <a:p>
            <a:pPr>
              <a:lnSpc>
                <a:spcPct val="130000"/>
              </a:lnSpc>
            </a:pPr>
            <a:r>
              <a:rPr lang="ja-JP" altLang="en-US" dirty="0"/>
              <a:t>　</a:t>
            </a:r>
            <a:r>
              <a:rPr lang="ja-JP" altLang="en-US" dirty="0" smtClean="0"/>
              <a:t>　　資格</a:t>
            </a:r>
            <a:r>
              <a:rPr lang="ja-JP" altLang="en-US" dirty="0"/>
              <a:t>の取得をめざす人を応援する</a:t>
            </a:r>
          </a:p>
          <a:p>
            <a:pPr>
              <a:lnSpc>
                <a:spcPct val="130000"/>
              </a:lnSpc>
              <a:spcBef>
                <a:spcPts val="600"/>
              </a:spcBef>
            </a:pPr>
            <a:r>
              <a:rPr lang="ja-JP" altLang="en-US" dirty="0" smtClean="0"/>
              <a:t>　この</a:t>
            </a:r>
            <a:r>
              <a:rPr lang="ja-JP" altLang="en-US" dirty="0"/>
              <a:t>ため、まず、保育士が担当している仕事を分解し、内容を見極めていくことからはじめた。人員に余裕があれば、すべて保育士が</a:t>
            </a:r>
            <a:r>
              <a:rPr lang="ja-JP" altLang="en-US" dirty="0" smtClean="0"/>
              <a:t>担当できるが</a:t>
            </a:r>
            <a:r>
              <a:rPr lang="ja-JP" altLang="en-US" dirty="0"/>
              <a:t>、</a:t>
            </a:r>
            <a:r>
              <a:rPr lang="ja-JP" altLang="en-US" dirty="0" smtClean="0"/>
              <a:t>限られた人員のなか</a:t>
            </a:r>
            <a:r>
              <a:rPr lang="ja-JP" altLang="en-US" dirty="0"/>
              <a:t>で、子どもの安全性の確保にも留意しながら、保育士がより保育の専門性を発揮できるようにするためにはどうしたらよいか。他の人材を活用し、協働・分担できる業務はないかなど、一つひとつ丁寧に見直し、点検していった</a:t>
            </a:r>
            <a:r>
              <a:rPr lang="ja-JP" altLang="en-US" dirty="0" smtClean="0"/>
              <a:t>。</a:t>
            </a:r>
            <a:r>
              <a:rPr lang="ja-JP" altLang="en-US" dirty="0"/>
              <a:t>　</a:t>
            </a:r>
            <a:endParaRPr lang="en-US" altLang="ja-JP" dirty="0" smtClean="0"/>
          </a:p>
          <a:p>
            <a:pPr>
              <a:lnSpc>
                <a:spcPct val="130000"/>
              </a:lnSpc>
              <a:spcBef>
                <a:spcPts val="600"/>
              </a:spcBef>
            </a:pPr>
            <a:r>
              <a:rPr lang="ja-JP" altLang="en-US" dirty="0" smtClean="0"/>
              <a:t>　その</a:t>
            </a:r>
            <a:r>
              <a:rPr lang="ja-JP" altLang="en-US" dirty="0"/>
              <a:t>結果、</a:t>
            </a:r>
          </a:p>
          <a:p>
            <a:pPr>
              <a:lnSpc>
                <a:spcPct val="130000"/>
              </a:lnSpc>
            </a:pPr>
            <a:r>
              <a:rPr lang="ja-JP" altLang="en-US" dirty="0" smtClean="0"/>
              <a:t>　・</a:t>
            </a:r>
            <a:r>
              <a:rPr lang="ja-JP" altLang="en-US" dirty="0"/>
              <a:t>保育士の日常は、業務が多忙化し、専門能力が発揮された保育が後退しがちな状況がある</a:t>
            </a:r>
          </a:p>
          <a:p>
            <a:pPr>
              <a:lnSpc>
                <a:spcPct val="130000"/>
              </a:lnSpc>
            </a:pPr>
            <a:r>
              <a:rPr lang="ja-JP" altLang="en-US" dirty="0" smtClean="0"/>
              <a:t>　・</a:t>
            </a:r>
            <a:r>
              <a:rPr lang="ja-JP" altLang="en-US" dirty="0"/>
              <a:t>保育士にとって、特に負担なのは、会議・記録・報告とのデータがある</a:t>
            </a:r>
          </a:p>
          <a:p>
            <a:pPr>
              <a:lnSpc>
                <a:spcPct val="130000"/>
              </a:lnSpc>
            </a:pPr>
            <a:r>
              <a:rPr lang="ja-JP" altLang="en-US" dirty="0" smtClean="0"/>
              <a:t>　・</a:t>
            </a:r>
            <a:r>
              <a:rPr lang="ja-JP" altLang="en-US" dirty="0"/>
              <a:t>事務文書作成などに追われ、子どもと向かい合う時間が少なくなっている</a:t>
            </a:r>
          </a:p>
          <a:p>
            <a:pPr>
              <a:lnSpc>
                <a:spcPct val="130000"/>
              </a:lnSpc>
            </a:pPr>
            <a:r>
              <a:rPr lang="ja-JP" altLang="en-US" dirty="0" smtClean="0"/>
              <a:t>　・保育所</a:t>
            </a:r>
            <a:r>
              <a:rPr lang="ja-JP" altLang="en-US" dirty="0"/>
              <a:t>に対する社会的要請は拡大し、保育現場の業務内容は、今後も拡大化の傾向に</a:t>
            </a:r>
            <a:r>
              <a:rPr lang="ja-JP" altLang="en-US" dirty="0" smtClean="0"/>
              <a:t>ある</a:t>
            </a:r>
            <a:endParaRPr lang="ja-JP" altLang="en-US" dirty="0"/>
          </a:p>
          <a:p>
            <a:pPr>
              <a:lnSpc>
                <a:spcPct val="130000"/>
              </a:lnSpc>
            </a:pPr>
            <a:r>
              <a:rPr lang="ja-JP" altLang="en-US" dirty="0" smtClean="0"/>
              <a:t>　・</a:t>
            </a:r>
            <a:r>
              <a:rPr lang="ja-JP" altLang="en-US" dirty="0"/>
              <a:t>国は</a:t>
            </a:r>
            <a:r>
              <a:rPr lang="en-US" altLang="ja-JP" dirty="0"/>
              <a:t>ICT</a:t>
            </a:r>
            <a:r>
              <a:rPr lang="ja-JP" altLang="en-US" dirty="0"/>
              <a:t>導入により業務軽減を図るが、</a:t>
            </a:r>
            <a:r>
              <a:rPr lang="en-US" altLang="ja-JP" dirty="0"/>
              <a:t>ICT</a:t>
            </a:r>
            <a:r>
              <a:rPr lang="ja-JP" altLang="en-US" dirty="0"/>
              <a:t>の運用は、保育士でなくても対応可能</a:t>
            </a:r>
          </a:p>
          <a:p>
            <a:pPr>
              <a:lnSpc>
                <a:spcPct val="130000"/>
              </a:lnSpc>
            </a:pPr>
            <a:r>
              <a:rPr lang="ja-JP" altLang="en-US" dirty="0" smtClean="0"/>
              <a:t>　・</a:t>
            </a:r>
            <a:r>
              <a:rPr lang="ja-JP" altLang="en-US" dirty="0"/>
              <a:t>園長や主任保育士が事務処理に</a:t>
            </a:r>
            <a:r>
              <a:rPr lang="ja-JP" altLang="en-US" dirty="0" smtClean="0"/>
              <a:t>追われ、</a:t>
            </a:r>
            <a:r>
              <a:rPr lang="ja-JP" altLang="en-US" dirty="0"/>
              <a:t>保育業務から遠ざかってしまっている園もある</a:t>
            </a:r>
          </a:p>
          <a:p>
            <a:pPr>
              <a:lnSpc>
                <a:spcPct val="130000"/>
              </a:lnSpc>
            </a:pPr>
            <a:r>
              <a:rPr lang="ja-JP" altLang="en-US" dirty="0" smtClean="0"/>
              <a:t>　・</a:t>
            </a:r>
            <a:r>
              <a:rPr lang="en-US" altLang="ja-JP" dirty="0"/>
              <a:t>ICT</a:t>
            </a:r>
            <a:r>
              <a:rPr lang="ja-JP" altLang="en-US" dirty="0"/>
              <a:t>など、具体的な業務内容に着目すると、事業者へのアウトソーシングや外部人材の活用も</a:t>
            </a:r>
            <a:r>
              <a:rPr lang="ja-JP" altLang="en-US" dirty="0" smtClean="0"/>
              <a:t>可能</a:t>
            </a:r>
            <a:endParaRPr lang="ja-JP" altLang="en-US" dirty="0"/>
          </a:p>
          <a:p>
            <a:pPr>
              <a:lnSpc>
                <a:spcPct val="130000"/>
              </a:lnSpc>
            </a:pPr>
            <a:r>
              <a:rPr lang="ja-JP" altLang="en-US" dirty="0"/>
              <a:t>といったことがみえてきた。</a:t>
            </a:r>
          </a:p>
          <a:p>
            <a:pPr>
              <a:lnSpc>
                <a:spcPct val="130000"/>
              </a:lnSpc>
              <a:spcBef>
                <a:spcPts val="600"/>
              </a:spcBef>
            </a:pPr>
            <a:r>
              <a:rPr lang="ja-JP" altLang="en-US" dirty="0" smtClean="0"/>
              <a:t>　この</a:t>
            </a:r>
            <a:r>
              <a:rPr lang="ja-JP" altLang="en-US" dirty="0"/>
              <a:t>ようなことから、部会では、次</a:t>
            </a:r>
            <a:r>
              <a:rPr lang="ja-JP" altLang="en-US" dirty="0" smtClean="0"/>
              <a:t>の</a:t>
            </a:r>
            <a:r>
              <a:rPr lang="ja-JP" altLang="en-US" dirty="0"/>
              <a:t>２</a:t>
            </a:r>
            <a:r>
              <a:rPr lang="ja-JP" altLang="en-US" dirty="0" smtClean="0"/>
              <a:t>つの</a:t>
            </a:r>
            <a:r>
              <a:rPr lang="ja-JP" altLang="en-US" dirty="0"/>
              <a:t>柱からなる提案を行うこととした。</a:t>
            </a:r>
          </a:p>
          <a:p>
            <a:pPr>
              <a:lnSpc>
                <a:spcPct val="130000"/>
              </a:lnSpc>
            </a:pPr>
            <a:r>
              <a:rPr lang="ja-JP" altLang="en-US" dirty="0" smtClean="0"/>
              <a:t>　</a:t>
            </a:r>
            <a:r>
              <a:rPr lang="en-US" altLang="ja-JP" dirty="0" smtClean="0"/>
              <a:t>Ⅰ</a:t>
            </a:r>
            <a:r>
              <a:rPr lang="ja-JP" altLang="en-US" dirty="0"/>
              <a:t>　保育現場の実務を支える</a:t>
            </a:r>
            <a:r>
              <a:rPr lang="en-US" altLang="ja-JP" dirty="0"/>
              <a:t>2</a:t>
            </a:r>
            <a:r>
              <a:rPr lang="ja-JP" altLang="en-US" dirty="0"/>
              <a:t>種類の保育人材・・・保育支援員、業務アシスタント</a:t>
            </a:r>
          </a:p>
          <a:p>
            <a:pPr>
              <a:lnSpc>
                <a:spcPct val="130000"/>
              </a:lnSpc>
            </a:pPr>
            <a:r>
              <a:rPr lang="ja-JP" altLang="en-US" dirty="0" smtClean="0"/>
              <a:t>　</a:t>
            </a:r>
            <a:r>
              <a:rPr lang="en-US" altLang="ja-JP" dirty="0" smtClean="0"/>
              <a:t>Ⅱ</a:t>
            </a:r>
            <a:r>
              <a:rPr lang="ja-JP" altLang="en-US" dirty="0"/>
              <a:t>　保育現場で多様な人材が協働し、保育の質を高めるためのチーム保育の導入</a:t>
            </a:r>
          </a:p>
          <a:p>
            <a:pPr>
              <a:lnSpc>
                <a:spcPct val="130000"/>
              </a:lnSpc>
            </a:pPr>
            <a:endParaRPr kumimoji="1" lang="ja-JP" altLang="en-US" dirty="0"/>
          </a:p>
        </p:txBody>
      </p:sp>
      <p:sp>
        <p:nvSpPr>
          <p:cNvPr id="8" name="テキスト ボックス 7"/>
          <p:cNvSpPr txBox="1"/>
          <p:nvPr/>
        </p:nvSpPr>
        <p:spPr>
          <a:xfrm>
            <a:off x="7936922" y="4619014"/>
            <a:ext cx="770062" cy="161583"/>
          </a:xfrm>
          <a:prstGeom prst="rect">
            <a:avLst/>
          </a:prstGeom>
          <a:noFill/>
        </p:spPr>
        <p:txBody>
          <a:bodyPr wrap="square" lIns="0" tIns="0" rIns="0" bIns="0" rtlCol="0">
            <a:spAutoFit/>
          </a:bodyPr>
          <a:lstStyle/>
          <a:p>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a:xfrm>
            <a:off x="7675788" y="4609800"/>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sp>
        <p:nvSpPr>
          <p:cNvPr id="10" name="テキスト ボックス 9"/>
          <p:cNvSpPr txBox="1"/>
          <p:nvPr/>
        </p:nvSpPr>
        <p:spPr>
          <a:xfrm>
            <a:off x="7936922" y="2813705"/>
            <a:ext cx="770062" cy="161583"/>
          </a:xfrm>
          <a:prstGeom prst="rect">
            <a:avLst/>
          </a:prstGeom>
          <a:noFill/>
        </p:spPr>
        <p:txBody>
          <a:bodyPr wrap="square" lIns="0" tIns="0" rIns="0" bIns="0" rtlCol="0">
            <a:spAutoFit/>
          </a:bodyPr>
          <a:lstStyle/>
          <a:p>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右矢印 10"/>
          <p:cNvSpPr/>
          <p:nvPr/>
        </p:nvSpPr>
        <p:spPr>
          <a:xfrm>
            <a:off x="7675788" y="2804491"/>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sp>
        <p:nvSpPr>
          <p:cNvPr id="12" name="テキスト ボックス 11"/>
          <p:cNvSpPr txBox="1"/>
          <p:nvPr/>
        </p:nvSpPr>
        <p:spPr>
          <a:xfrm>
            <a:off x="7909186" y="1009890"/>
            <a:ext cx="770062" cy="161583"/>
          </a:xfrm>
          <a:prstGeom prst="rect">
            <a:avLst/>
          </a:prstGeom>
          <a:noFill/>
        </p:spPr>
        <p:txBody>
          <a:bodyPr wrap="square" lIns="0" tIns="0" rIns="0" bIns="0" rtlCol="0">
            <a:spAutoFit/>
          </a:bodyPr>
          <a:lstStyle/>
          <a:p>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右矢印 12"/>
          <p:cNvSpPr/>
          <p:nvPr/>
        </p:nvSpPr>
        <p:spPr>
          <a:xfrm>
            <a:off x="7648062" y="1000678"/>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7686" y="3043560"/>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062" y="1282604"/>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7686" y="4869160"/>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080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6</a:t>
            </a:fld>
            <a:endParaRPr kumimoji="1" lang="ja-JP" altLang="en-US" dirty="0"/>
          </a:p>
        </p:txBody>
      </p:sp>
      <p:sp>
        <p:nvSpPr>
          <p:cNvPr id="4" name="コンテンツ プレースホルダー 3"/>
          <p:cNvSpPr>
            <a:spLocks noGrp="1"/>
          </p:cNvSpPr>
          <p:nvPr>
            <p:ph sz="quarter" idx="13"/>
          </p:nvPr>
        </p:nvSpPr>
        <p:spPr>
          <a:xfrm>
            <a:off x="194456" y="908720"/>
            <a:ext cx="7331639" cy="5904655"/>
          </a:xfrm>
        </p:spPr>
        <p:txBody>
          <a:bodyPr>
            <a:normAutofit/>
          </a:bodyPr>
          <a:lstStyle/>
          <a:p>
            <a:pPr>
              <a:lnSpc>
                <a:spcPct val="130000"/>
              </a:lnSpc>
            </a:pPr>
            <a:r>
              <a:rPr lang="ja-JP" altLang="en-US" b="1" dirty="0"/>
              <a:t>●保育支援員</a:t>
            </a:r>
          </a:p>
          <a:p>
            <a:pPr>
              <a:lnSpc>
                <a:spcPct val="130000"/>
              </a:lnSpc>
            </a:pPr>
            <a:r>
              <a:rPr lang="ja-JP" altLang="en-US" dirty="0" smtClean="0"/>
              <a:t>　まず</a:t>
            </a:r>
            <a:r>
              <a:rPr lang="ja-JP" altLang="en-US" dirty="0"/>
              <a:t>、現在、保育士や幼稚園教諭等のみが対象となって</a:t>
            </a:r>
            <a:r>
              <a:rPr lang="ja-JP" altLang="en-US" dirty="0" smtClean="0"/>
              <a:t>いる園全体における職員配置基準に組み込む</a:t>
            </a:r>
            <a:r>
              <a:rPr lang="ja-JP" altLang="en-US" dirty="0"/>
              <a:t>新たな人材として、知事認定</a:t>
            </a:r>
            <a:r>
              <a:rPr lang="ja-JP" altLang="en-US" dirty="0" smtClean="0"/>
              <a:t>の保育人材として「</a:t>
            </a:r>
            <a:r>
              <a:rPr lang="ja-JP" altLang="en-US" dirty="0"/>
              <a:t>保育支援員」の創設を提案したい。「保育支援員」は、実践的能力を重視し、市町村長等が認定する子育て支援員又は保育士試験の一部合格者で、現在</a:t>
            </a:r>
            <a:r>
              <a:rPr lang="ja-JP" altLang="en-US" dirty="0" smtClean="0"/>
              <a:t>、保育所等に</a:t>
            </a:r>
            <a:r>
              <a:rPr lang="ja-JP" altLang="en-US" dirty="0"/>
              <a:t>勤務している方を対象に、講義研修と</a:t>
            </a:r>
            <a:r>
              <a:rPr lang="en-US" altLang="ja-JP" dirty="0"/>
              <a:t>OJT</a:t>
            </a:r>
            <a:r>
              <a:rPr lang="ja-JP" altLang="en-US" dirty="0"/>
              <a:t>を活用しながら、府・市町村・保育所等が共同し、育成することとする</a:t>
            </a:r>
            <a:r>
              <a:rPr lang="ja-JP" altLang="en-US" dirty="0" smtClean="0"/>
              <a:t>。</a:t>
            </a:r>
            <a:endParaRPr lang="en-US" altLang="ja-JP" dirty="0" smtClean="0"/>
          </a:p>
          <a:p>
            <a:pPr>
              <a:lnSpc>
                <a:spcPct val="130000"/>
              </a:lnSpc>
            </a:pPr>
            <a:endParaRPr lang="en-US" altLang="ja-JP" dirty="0"/>
          </a:p>
          <a:p>
            <a:pPr>
              <a:lnSpc>
                <a:spcPct val="130000"/>
              </a:lnSpc>
            </a:pPr>
            <a:r>
              <a:rPr lang="en-US" altLang="ja-JP" b="1" dirty="0"/>
              <a:t>●</a:t>
            </a:r>
            <a:r>
              <a:rPr lang="ja-JP" altLang="en-US" b="1" dirty="0"/>
              <a:t>業務アシスタント</a:t>
            </a:r>
          </a:p>
          <a:p>
            <a:pPr>
              <a:lnSpc>
                <a:spcPct val="130000"/>
              </a:lnSpc>
            </a:pPr>
            <a:r>
              <a:rPr lang="ja-JP" altLang="en-US" dirty="0" smtClean="0"/>
              <a:t>　保育士</a:t>
            </a:r>
            <a:r>
              <a:rPr lang="ja-JP" altLang="en-US" dirty="0"/>
              <a:t>が担当している業務を分解するなかで、遊具の清掃・消毒や布団敷き、情報関係業務など、必ずしも保育士が担当しなくても可能な業務も確認された。もちろん、清掃や園庭の手入れなどを、保育の一環として行う園を否定するものではない。ただし、一般的な業務分担として考えた場合、保育の周辺業務を担い、保育士の専門性発揮を側面支援する「業務アシスタント」というスタッフの活用も有効と考える</a:t>
            </a:r>
            <a:r>
              <a:rPr lang="ja-JP" altLang="en-US" dirty="0" smtClean="0"/>
              <a:t>。</a:t>
            </a:r>
            <a:endParaRPr lang="en-US" altLang="ja-JP" dirty="0" smtClean="0"/>
          </a:p>
          <a:p>
            <a:pPr>
              <a:lnSpc>
                <a:spcPct val="130000"/>
              </a:lnSpc>
            </a:pPr>
            <a:endParaRPr lang="en-US" altLang="ja-JP" dirty="0"/>
          </a:p>
          <a:p>
            <a:pPr>
              <a:lnSpc>
                <a:spcPct val="130000"/>
              </a:lnSpc>
            </a:pPr>
            <a:r>
              <a:rPr lang="en-US" altLang="ja-JP" b="1" dirty="0"/>
              <a:t>●</a:t>
            </a:r>
            <a:r>
              <a:rPr lang="ja-JP" altLang="en-US" b="1" dirty="0"/>
              <a:t>チーム保育</a:t>
            </a:r>
          </a:p>
          <a:p>
            <a:pPr>
              <a:lnSpc>
                <a:spcPct val="130000"/>
              </a:lnSpc>
            </a:pPr>
            <a:r>
              <a:rPr lang="ja-JP" altLang="en-US" dirty="0" smtClean="0"/>
              <a:t>　緊急</a:t>
            </a:r>
            <a:r>
              <a:rPr lang="ja-JP" altLang="en-US" dirty="0"/>
              <a:t>対策として、保育士を中心に、実践力を身につけた保育支援員が現場でサポートし、協働しながら業務を進めていくため</a:t>
            </a:r>
            <a:r>
              <a:rPr lang="ja-JP" altLang="en-US" dirty="0" smtClean="0"/>
              <a:t>に</a:t>
            </a:r>
            <a:r>
              <a:rPr lang="ja-JP" altLang="en-US" dirty="0"/>
              <a:t>大切</a:t>
            </a:r>
            <a:r>
              <a:rPr lang="ja-JP" altLang="en-US" dirty="0" smtClean="0"/>
              <a:t>なの</a:t>
            </a:r>
            <a:r>
              <a:rPr lang="ja-JP" altLang="en-US" dirty="0"/>
              <a:t>が、チーム保育である。園内のマネジメント力を高め、多様な人材を効果的に活用し、組織全体の保育力の向上を通じて、保育の質の確保を図っていく。なお、チーム</a:t>
            </a:r>
            <a:r>
              <a:rPr lang="ja-JP" altLang="en-US" dirty="0" smtClean="0"/>
              <a:t>保育は</a:t>
            </a:r>
            <a:r>
              <a:rPr lang="ja-JP" altLang="en-US" dirty="0"/>
              <a:t>、今回の緊急対策に留まらず、保育現場の</a:t>
            </a:r>
            <a:r>
              <a:rPr lang="ja-JP" altLang="en-US" dirty="0" smtClean="0"/>
              <a:t>めざすべき姿と</a:t>
            </a:r>
            <a:r>
              <a:rPr lang="ja-JP" altLang="en-US" dirty="0"/>
              <a:t>考えている</a:t>
            </a:r>
            <a:r>
              <a:rPr lang="ja-JP" altLang="en-US" dirty="0" smtClean="0"/>
              <a:t>。　国</a:t>
            </a:r>
            <a:r>
              <a:rPr lang="ja-JP" altLang="en-US" dirty="0"/>
              <a:t>においても、保育士の処遇面での改善もなされてきているが、本部会の提言内容は、保育士の今後の働き方や保育現場の組織マネジメントについて、新たな一石を投じるものと考えている。</a:t>
            </a:r>
          </a:p>
          <a:p>
            <a:endParaRPr kumimoji="1" lang="ja-JP" altLang="en-US" dirty="0"/>
          </a:p>
        </p:txBody>
      </p:sp>
      <p:sp>
        <p:nvSpPr>
          <p:cNvPr id="8" name="テキスト ボックス 7"/>
          <p:cNvSpPr txBox="1"/>
          <p:nvPr/>
        </p:nvSpPr>
        <p:spPr>
          <a:xfrm>
            <a:off x="7923973" y="639396"/>
            <a:ext cx="770062" cy="161583"/>
          </a:xfrm>
          <a:prstGeom prst="rect">
            <a:avLst/>
          </a:prstGeom>
          <a:noFill/>
        </p:spPr>
        <p:txBody>
          <a:bodyPr wrap="square" lIns="0" tIns="0" rIns="0" bIns="0" rtlCol="0">
            <a:spAutoFit/>
          </a:bodyPr>
          <a:lstStyle/>
          <a:p>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a:xfrm>
            <a:off x="7662839" y="630185"/>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sp>
        <p:nvSpPr>
          <p:cNvPr id="10" name="テキスト ボックス 9"/>
          <p:cNvSpPr txBox="1"/>
          <p:nvPr/>
        </p:nvSpPr>
        <p:spPr>
          <a:xfrm>
            <a:off x="7975022" y="4199020"/>
            <a:ext cx="770062" cy="161583"/>
          </a:xfrm>
          <a:prstGeom prst="rect">
            <a:avLst/>
          </a:prstGeom>
          <a:noFill/>
        </p:spPr>
        <p:txBody>
          <a:bodyPr wrap="square" lIns="0" tIns="0" rIns="0" bIns="0" rtlCol="0">
            <a:spAutoFit/>
          </a:bodyPr>
          <a:lstStyle/>
          <a:p>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右矢印 10"/>
          <p:cNvSpPr/>
          <p:nvPr/>
        </p:nvSpPr>
        <p:spPr>
          <a:xfrm>
            <a:off x="7713888" y="4189801"/>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sp>
        <p:nvSpPr>
          <p:cNvPr id="12" name="テキスト ボックス 11"/>
          <p:cNvSpPr txBox="1"/>
          <p:nvPr/>
        </p:nvSpPr>
        <p:spPr>
          <a:xfrm>
            <a:off x="7952440" y="2397928"/>
            <a:ext cx="770062" cy="161583"/>
          </a:xfrm>
          <a:prstGeom prst="rect">
            <a:avLst/>
          </a:prstGeom>
          <a:noFill/>
        </p:spPr>
        <p:txBody>
          <a:bodyPr wrap="square" lIns="0" tIns="0" rIns="0" bIns="0" rtlCol="0">
            <a:spAutoFit/>
          </a:bodyPr>
          <a:lstStyle/>
          <a:p>
            <a:r>
              <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右矢印 12"/>
          <p:cNvSpPr/>
          <p:nvPr/>
        </p:nvSpPr>
        <p:spPr>
          <a:xfrm>
            <a:off x="7691316" y="2388714"/>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2839" y="861095"/>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3888" y="4437112"/>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8441" y="2597611"/>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080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7</a:t>
            </a:fld>
            <a:endParaRPr kumimoji="1" lang="ja-JP" altLang="en-US" dirty="0"/>
          </a:p>
        </p:txBody>
      </p:sp>
      <p:sp>
        <p:nvSpPr>
          <p:cNvPr id="4" name="コンテンツ プレースホルダー 3"/>
          <p:cNvSpPr>
            <a:spLocks noGrp="1"/>
          </p:cNvSpPr>
          <p:nvPr>
            <p:ph sz="quarter" idx="13"/>
          </p:nvPr>
        </p:nvSpPr>
        <p:spPr>
          <a:xfrm>
            <a:off x="194456" y="908720"/>
            <a:ext cx="7331639" cy="5904655"/>
          </a:xfrm>
        </p:spPr>
        <p:txBody>
          <a:bodyPr>
            <a:normAutofit/>
          </a:bodyPr>
          <a:lstStyle/>
          <a:p>
            <a:pPr>
              <a:lnSpc>
                <a:spcPct val="130000"/>
              </a:lnSpc>
            </a:pPr>
            <a:r>
              <a:rPr lang="ja-JP" altLang="en-US" b="1" dirty="0" smtClean="0"/>
              <a:t>●保育人材</a:t>
            </a:r>
            <a:r>
              <a:rPr lang="ja-JP" altLang="en-US" b="1" dirty="0"/>
              <a:t>の</a:t>
            </a:r>
            <a:r>
              <a:rPr lang="ja-JP" altLang="en-US" b="1" dirty="0" smtClean="0"/>
              <a:t>不足</a:t>
            </a:r>
            <a:endParaRPr lang="ja-JP" altLang="en-US" b="1" dirty="0"/>
          </a:p>
          <a:p>
            <a:pPr>
              <a:lnSpc>
                <a:spcPct val="130000"/>
              </a:lnSpc>
            </a:pPr>
            <a:r>
              <a:rPr lang="ja-JP" altLang="en-US" dirty="0" smtClean="0"/>
              <a:t>　ここ</a:t>
            </a:r>
            <a:r>
              <a:rPr lang="ja-JP" altLang="en-US" dirty="0"/>
              <a:t>数年、保育士不足が</a:t>
            </a:r>
            <a:r>
              <a:rPr lang="ja-JP" altLang="en-US" dirty="0" smtClean="0"/>
              <a:t>深刻</a:t>
            </a:r>
            <a:r>
              <a:rPr lang="ja-JP" altLang="en-US" dirty="0"/>
              <a:t>となっており</a:t>
            </a:r>
            <a:r>
              <a:rPr lang="ja-JP" altLang="en-US" dirty="0" smtClean="0"/>
              <a:t>、大阪府内の保育士</a:t>
            </a:r>
            <a:r>
              <a:rPr lang="ja-JP" altLang="en-US" dirty="0"/>
              <a:t>の有効求人倍率は</a:t>
            </a:r>
            <a:r>
              <a:rPr lang="ja-JP" altLang="en-US" dirty="0" smtClean="0"/>
              <a:t>、ピーク期の</a:t>
            </a:r>
            <a:r>
              <a:rPr lang="en-US" altLang="ja-JP" dirty="0" smtClean="0"/>
              <a:t>12</a:t>
            </a:r>
            <a:r>
              <a:rPr lang="ja-JP" altLang="en-US" dirty="0" smtClean="0"/>
              <a:t>月～</a:t>
            </a:r>
            <a:r>
              <a:rPr lang="en-US" altLang="ja-JP" dirty="0" smtClean="0"/>
              <a:t>2</a:t>
            </a:r>
            <a:r>
              <a:rPr lang="ja-JP" altLang="en-US" dirty="0" smtClean="0"/>
              <a:t>月では、約</a:t>
            </a:r>
            <a:r>
              <a:rPr lang="en-US" altLang="ja-JP" dirty="0" smtClean="0"/>
              <a:t>2.6</a:t>
            </a:r>
            <a:r>
              <a:rPr lang="ja-JP" altLang="en-US" dirty="0" smtClean="0"/>
              <a:t>倍。（</a:t>
            </a:r>
            <a:r>
              <a:rPr lang="en-US" altLang="ja-JP" dirty="0" smtClean="0"/>
              <a:t>H27.12</a:t>
            </a:r>
            <a:r>
              <a:rPr lang="ja-JP" altLang="en-US" dirty="0" smtClean="0"/>
              <a:t>～</a:t>
            </a:r>
            <a:r>
              <a:rPr lang="en-US" altLang="ja-JP" dirty="0" smtClean="0"/>
              <a:t>H28.2</a:t>
            </a:r>
            <a:r>
              <a:rPr lang="ja-JP" altLang="en-US" dirty="0" smtClean="0"/>
              <a:t>）（東京都</a:t>
            </a:r>
            <a:r>
              <a:rPr lang="ja-JP" altLang="en-US" dirty="0"/>
              <a:t>では約</a:t>
            </a:r>
            <a:r>
              <a:rPr lang="en-US" altLang="ja-JP" dirty="0"/>
              <a:t>5</a:t>
            </a:r>
            <a:r>
              <a:rPr lang="ja-JP" altLang="en-US" dirty="0" smtClean="0"/>
              <a:t>倍）</a:t>
            </a:r>
            <a:endParaRPr lang="en-US" altLang="ja-JP" dirty="0" smtClean="0"/>
          </a:p>
          <a:p>
            <a:pPr>
              <a:lnSpc>
                <a:spcPct val="130000"/>
              </a:lnSpc>
            </a:pPr>
            <a:r>
              <a:rPr lang="ja-JP" altLang="en-US" dirty="0" smtClean="0"/>
              <a:t>　一方</a:t>
            </a:r>
            <a:r>
              <a:rPr lang="ja-JP" altLang="en-US" dirty="0"/>
              <a:t>、専門課程を卒業しても、福祉施設以外の職場に就職する者</a:t>
            </a:r>
            <a:r>
              <a:rPr lang="ja-JP" altLang="en-US" dirty="0" smtClean="0"/>
              <a:t>が約</a:t>
            </a:r>
            <a:r>
              <a:rPr lang="en-US" altLang="ja-JP" dirty="0" smtClean="0"/>
              <a:t>36</a:t>
            </a:r>
            <a:r>
              <a:rPr lang="ja-JP" altLang="en-US" dirty="0" smtClean="0"/>
              <a:t>％</a:t>
            </a:r>
            <a:r>
              <a:rPr lang="ja-JP" altLang="en-US" dirty="0"/>
              <a:t>となって</a:t>
            </a:r>
            <a:r>
              <a:rPr lang="ja-JP" altLang="en-US" dirty="0" smtClean="0"/>
              <a:t>いる。</a:t>
            </a:r>
            <a:r>
              <a:rPr lang="ja-JP" altLang="en-US" dirty="0"/>
              <a:t>（</a:t>
            </a:r>
            <a:r>
              <a:rPr lang="en-US" altLang="ja-JP" dirty="0" smtClean="0"/>
              <a:t>H28.3</a:t>
            </a:r>
            <a:r>
              <a:rPr lang="ja-JP" altLang="en-US" dirty="0" smtClean="0"/>
              <a:t>大阪府）</a:t>
            </a:r>
            <a:endParaRPr lang="ja-JP" altLang="en-US" dirty="0"/>
          </a:p>
          <a:p>
            <a:pPr>
              <a:lnSpc>
                <a:spcPct val="130000"/>
              </a:lnSpc>
            </a:pPr>
            <a:r>
              <a:rPr lang="ja-JP" altLang="en-US" dirty="0" smtClean="0"/>
              <a:t>　約</a:t>
            </a:r>
            <a:r>
              <a:rPr lang="en-US" altLang="ja-JP" dirty="0" smtClean="0"/>
              <a:t>80%</a:t>
            </a:r>
            <a:r>
              <a:rPr lang="ja-JP" altLang="en-US" dirty="0" smtClean="0"/>
              <a:t>の</a:t>
            </a:r>
            <a:r>
              <a:rPr lang="ja-JP" altLang="en-US" dirty="0"/>
              <a:t>保育所が、</a:t>
            </a:r>
            <a:r>
              <a:rPr lang="en-US" altLang="ja-JP" dirty="0"/>
              <a:t>5</a:t>
            </a:r>
            <a:r>
              <a:rPr lang="ja-JP" altLang="en-US" dirty="0"/>
              <a:t>年前と比較し、保育士確保が困難と回答している</a:t>
            </a:r>
            <a:r>
              <a:rPr lang="ja-JP" altLang="en-US" dirty="0" smtClean="0"/>
              <a:t>。</a:t>
            </a:r>
            <a:r>
              <a:rPr lang="ja-JP" altLang="en-US" dirty="0"/>
              <a:t>（</a:t>
            </a:r>
            <a:r>
              <a:rPr lang="en-US" altLang="ja-JP" dirty="0" smtClean="0"/>
              <a:t>H26.1</a:t>
            </a:r>
            <a:r>
              <a:rPr lang="ja-JP" altLang="en-US" dirty="0" smtClean="0"/>
              <a:t>大阪府</a:t>
            </a:r>
            <a:r>
              <a:rPr lang="ja-JP" altLang="en-US" dirty="0"/>
              <a:t>）</a:t>
            </a:r>
            <a:endParaRPr lang="en-US" altLang="ja-JP" dirty="0"/>
          </a:p>
          <a:p>
            <a:pPr>
              <a:lnSpc>
                <a:spcPct val="130000"/>
              </a:lnSpc>
            </a:pPr>
            <a:r>
              <a:rPr lang="ja-JP" altLang="en-US" dirty="0" smtClean="0"/>
              <a:t>　保育士</a:t>
            </a:r>
            <a:r>
              <a:rPr lang="ja-JP" altLang="en-US" dirty="0"/>
              <a:t>の平均勤続年数は</a:t>
            </a:r>
            <a:r>
              <a:rPr lang="ja-JP" altLang="en-US" dirty="0" smtClean="0"/>
              <a:t>、全国平均で約</a:t>
            </a:r>
            <a:r>
              <a:rPr lang="en-US" altLang="ja-JP" dirty="0"/>
              <a:t>7</a:t>
            </a:r>
            <a:r>
              <a:rPr lang="ja-JP" altLang="en-US" dirty="0" smtClean="0"/>
              <a:t>年。（</a:t>
            </a:r>
            <a:r>
              <a:rPr lang="en-US" altLang="ja-JP" dirty="0" smtClean="0"/>
              <a:t>H27</a:t>
            </a:r>
            <a:r>
              <a:rPr lang="ja-JP" altLang="en-US" dirty="0"/>
              <a:t>）</a:t>
            </a:r>
            <a:r>
              <a:rPr lang="en-US" altLang="ja-JP" dirty="0" smtClean="0"/>
              <a:t> </a:t>
            </a:r>
            <a:endParaRPr lang="en-US" altLang="ja-JP" dirty="0"/>
          </a:p>
          <a:p>
            <a:pPr>
              <a:lnSpc>
                <a:spcPct val="130000"/>
              </a:lnSpc>
            </a:pPr>
            <a:r>
              <a:rPr lang="ja-JP" altLang="en-US" dirty="0"/>
              <a:t>　　</a:t>
            </a:r>
          </a:p>
          <a:p>
            <a:pPr>
              <a:lnSpc>
                <a:spcPct val="130000"/>
              </a:lnSpc>
            </a:pPr>
            <a:r>
              <a:rPr lang="ja-JP" altLang="en-US" dirty="0" smtClean="0"/>
              <a:t>　大阪府のように、認定</a:t>
            </a:r>
            <a:r>
              <a:rPr lang="ja-JP" altLang="en-US" dirty="0"/>
              <a:t>こども園への移行が進んで</a:t>
            </a:r>
            <a:r>
              <a:rPr lang="ja-JP" altLang="en-US" dirty="0" smtClean="0"/>
              <a:t>いる地域では、保育の受け皿</a:t>
            </a:r>
            <a:r>
              <a:rPr lang="ja-JP" altLang="en-US" dirty="0"/>
              <a:t>が拡大する一方、運営基準を満たすため、必要な保育士も一段と増える。</a:t>
            </a:r>
          </a:p>
          <a:p>
            <a:pPr>
              <a:lnSpc>
                <a:spcPct val="130000"/>
              </a:lnSpc>
            </a:pPr>
            <a:r>
              <a:rPr lang="ja-JP" altLang="en-US" dirty="0" smtClean="0"/>
              <a:t>　大阪府</a:t>
            </a:r>
            <a:r>
              <a:rPr lang="ja-JP" altLang="en-US" dirty="0"/>
              <a:t>子ども・子育て支援事業支援</a:t>
            </a:r>
            <a:r>
              <a:rPr lang="ja-JP" altLang="en-US" dirty="0" smtClean="0"/>
              <a:t>計画（</a:t>
            </a:r>
            <a:r>
              <a:rPr lang="en-US" altLang="ja-JP" dirty="0" smtClean="0"/>
              <a:t>H27.3</a:t>
            </a:r>
            <a:r>
              <a:rPr lang="ja-JP" altLang="en-US" dirty="0" smtClean="0"/>
              <a:t>策定）に</a:t>
            </a:r>
            <a:r>
              <a:rPr lang="ja-JP" altLang="en-US" dirty="0"/>
              <a:t>よると、待機児童がピークを</a:t>
            </a:r>
            <a:r>
              <a:rPr lang="ja-JP" altLang="en-US" dirty="0" smtClean="0"/>
              <a:t>迎える平成</a:t>
            </a:r>
            <a:r>
              <a:rPr lang="en-US" altLang="ja-JP" dirty="0"/>
              <a:t>29</a:t>
            </a:r>
            <a:r>
              <a:rPr lang="ja-JP" altLang="en-US" dirty="0"/>
              <a:t>年度を目前にして、現状のままでは、保育サービスを支える人材確保が厳しい状況にある。平成</a:t>
            </a:r>
            <a:r>
              <a:rPr lang="en-US" altLang="ja-JP" dirty="0"/>
              <a:t>29</a:t>
            </a:r>
            <a:r>
              <a:rPr lang="ja-JP" altLang="en-US" dirty="0"/>
              <a:t>年度には、全国で約</a:t>
            </a:r>
            <a:r>
              <a:rPr lang="en-US" altLang="ja-JP" dirty="0"/>
              <a:t>7.4</a:t>
            </a:r>
            <a:r>
              <a:rPr lang="ja-JP" altLang="en-US" dirty="0"/>
              <a:t>万人、大阪府で約</a:t>
            </a:r>
            <a:r>
              <a:rPr lang="en-US" altLang="ja-JP" dirty="0"/>
              <a:t>1,500</a:t>
            </a:r>
            <a:r>
              <a:rPr lang="ja-JP" altLang="en-US" dirty="0"/>
              <a:t>人の保育士・保育教諭が不足することが見込まれている。</a:t>
            </a:r>
          </a:p>
          <a:p>
            <a:pPr>
              <a:lnSpc>
                <a:spcPct val="130000"/>
              </a:lnSpc>
            </a:pPr>
            <a:r>
              <a:rPr lang="ja-JP" altLang="en-US" dirty="0" smtClean="0"/>
              <a:t>　保育士</a:t>
            </a:r>
            <a:r>
              <a:rPr lang="ja-JP" altLang="en-US" dirty="0"/>
              <a:t>の置かれている状況、求められる役割や業務内容に着目し、緊急的に必要な方策が求められるゆえんである</a:t>
            </a:r>
            <a:r>
              <a:rPr lang="ja-JP" altLang="en-US" dirty="0" smtClean="0"/>
              <a:t>。</a:t>
            </a:r>
            <a:endParaRPr lang="ja-JP" altLang="en-US" dirty="0"/>
          </a:p>
          <a:p>
            <a:pPr>
              <a:lnSpc>
                <a:spcPct val="130000"/>
              </a:lnSpc>
            </a:pPr>
            <a:endParaRPr kumimoji="1" lang="ja-JP" altLang="en-US" dirty="0"/>
          </a:p>
        </p:txBody>
      </p:sp>
      <p:sp>
        <p:nvSpPr>
          <p:cNvPr id="7" name="テキスト ボックス 6"/>
          <p:cNvSpPr txBox="1"/>
          <p:nvPr/>
        </p:nvSpPr>
        <p:spPr>
          <a:xfrm>
            <a:off x="7952440" y="1009036"/>
            <a:ext cx="770062" cy="161583"/>
          </a:xfrm>
          <a:prstGeom prst="rect">
            <a:avLst/>
          </a:prstGeom>
          <a:noFill/>
        </p:spPr>
        <p:txBody>
          <a:bodyPr wrap="square" lIns="0" tIns="0" rIns="0" bIns="0" rtlCol="0">
            <a:spAutoFit/>
          </a:bodyPr>
          <a:lstStyle/>
          <a:p>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矢印 7"/>
          <p:cNvSpPr/>
          <p:nvPr/>
        </p:nvSpPr>
        <p:spPr>
          <a:xfrm>
            <a:off x="7691316" y="999822"/>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316" y="1268760"/>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080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55A972D-E4EC-4477-9949-72C785A9493B}" type="slidenum">
              <a:rPr kumimoji="1" lang="ja-JP" altLang="en-US" smtClean="0"/>
              <a:t>8</a:t>
            </a:fld>
            <a:endParaRPr kumimoji="1" lang="ja-JP" altLang="en-US" dirty="0"/>
          </a:p>
        </p:txBody>
      </p:sp>
      <p:sp>
        <p:nvSpPr>
          <p:cNvPr id="4" name="コンテンツ プレースホルダー 3"/>
          <p:cNvSpPr>
            <a:spLocks noGrp="1"/>
          </p:cNvSpPr>
          <p:nvPr>
            <p:ph sz="quarter" idx="13"/>
          </p:nvPr>
        </p:nvSpPr>
        <p:spPr>
          <a:xfrm>
            <a:off x="199678" y="908721"/>
            <a:ext cx="7259631" cy="5688632"/>
          </a:xfrm>
        </p:spPr>
        <p:txBody>
          <a:bodyPr>
            <a:normAutofit/>
          </a:bodyPr>
          <a:lstStyle/>
          <a:p>
            <a:pPr>
              <a:lnSpc>
                <a:spcPct val="130000"/>
              </a:lnSpc>
            </a:pPr>
            <a:r>
              <a:rPr lang="ja-JP" altLang="en-US" b="1" dirty="0"/>
              <a:t>●国における保育士配置要件弾力化との</a:t>
            </a:r>
            <a:r>
              <a:rPr lang="ja-JP" altLang="en-US" b="1" dirty="0" smtClean="0"/>
              <a:t>整合性</a:t>
            </a:r>
            <a:endParaRPr lang="en-US" altLang="ja-JP" b="1" dirty="0" smtClean="0"/>
          </a:p>
          <a:p>
            <a:pPr>
              <a:lnSpc>
                <a:spcPct val="130000"/>
              </a:lnSpc>
            </a:pPr>
            <a:r>
              <a:rPr lang="ja-JP" altLang="en-US" dirty="0" smtClean="0"/>
              <a:t>　本年</a:t>
            </a:r>
            <a:r>
              <a:rPr lang="ja-JP" altLang="en-US" dirty="0"/>
              <a:t>４月から、「児童福祉施設の設備及び運営に関する基準</a:t>
            </a:r>
            <a:r>
              <a:rPr lang="ja-JP" altLang="en-US" dirty="0" smtClean="0"/>
              <a:t>」（厚生省令）第</a:t>
            </a:r>
            <a:r>
              <a:rPr lang="en-US" altLang="ja-JP" dirty="0" smtClean="0"/>
              <a:t>96</a:t>
            </a:r>
            <a:r>
              <a:rPr lang="ja-JP" altLang="en-US" dirty="0"/>
              <a:t>条</a:t>
            </a:r>
            <a:r>
              <a:rPr lang="ja-JP" altLang="en-US" dirty="0" smtClean="0"/>
              <a:t>における認可</a:t>
            </a:r>
            <a:r>
              <a:rPr lang="ja-JP" altLang="en-US" dirty="0"/>
              <a:t>定員に応じて施設として置かなければならない職員数に</a:t>
            </a:r>
            <a:r>
              <a:rPr lang="ja-JP" altLang="en-US" dirty="0" smtClean="0"/>
              <a:t>ついて緩和が行われ、保育士とともに幼稚園</a:t>
            </a:r>
            <a:r>
              <a:rPr lang="ja-JP" altLang="en-US" dirty="0"/>
              <a:t>教諭や小学校教諭、養護</a:t>
            </a:r>
            <a:r>
              <a:rPr lang="ja-JP" altLang="en-US" dirty="0" smtClean="0"/>
              <a:t>教諭も基準内</a:t>
            </a:r>
            <a:r>
              <a:rPr lang="ja-JP" altLang="en-US" dirty="0"/>
              <a:t>配置</a:t>
            </a:r>
            <a:r>
              <a:rPr lang="ja-JP" altLang="en-US" dirty="0" smtClean="0"/>
              <a:t>が認められることとなった。併せて第</a:t>
            </a:r>
            <a:r>
              <a:rPr lang="en-US" altLang="ja-JP" dirty="0" smtClean="0"/>
              <a:t>97</a:t>
            </a:r>
            <a:r>
              <a:rPr lang="ja-JP" altLang="en-US" dirty="0" smtClean="0"/>
              <a:t>条の規定では、各時間帯</a:t>
            </a:r>
            <a:r>
              <a:rPr lang="ja-JP" altLang="en-US" dirty="0"/>
              <a:t>における必要職員数</a:t>
            </a:r>
            <a:r>
              <a:rPr lang="ja-JP" altLang="en-US" dirty="0" smtClean="0"/>
              <a:t>の配置についても基準上必要な人員の</a:t>
            </a:r>
            <a:r>
              <a:rPr lang="en-US" altLang="ja-JP" dirty="0" smtClean="0"/>
              <a:t>3</a:t>
            </a:r>
            <a:r>
              <a:rPr lang="ja-JP" altLang="en-US" dirty="0" smtClean="0"/>
              <a:t>分の</a:t>
            </a:r>
            <a:r>
              <a:rPr lang="en-US" altLang="ja-JP" dirty="0" smtClean="0"/>
              <a:t>2</a:t>
            </a:r>
            <a:r>
              <a:rPr lang="ja-JP" altLang="en-US" dirty="0" smtClean="0"/>
              <a:t>の保育士を配置すれば残りの３分</a:t>
            </a:r>
            <a:r>
              <a:rPr lang="ja-JP" altLang="en-US" dirty="0"/>
              <a:t>の１は、幼稚園教諭、小学校教諭、養護教諭及び子育て支援員など「知事が認める者」の活用が可能になった</a:t>
            </a:r>
            <a:r>
              <a:rPr lang="ja-JP" altLang="en-US" dirty="0" smtClean="0"/>
              <a:t>。（認定こども園にも同様の規定がある。）</a:t>
            </a:r>
            <a:endParaRPr lang="ja-JP" altLang="en-US" dirty="0"/>
          </a:p>
          <a:p>
            <a:pPr>
              <a:lnSpc>
                <a:spcPct val="130000"/>
              </a:lnSpc>
            </a:pPr>
            <a:r>
              <a:rPr lang="ja-JP" altLang="en-US" dirty="0" smtClean="0"/>
              <a:t>　</a:t>
            </a:r>
            <a:r>
              <a:rPr lang="ja-JP" altLang="en-US" dirty="0"/>
              <a:t>第</a:t>
            </a:r>
            <a:r>
              <a:rPr lang="en-US" altLang="ja-JP" dirty="0" smtClean="0"/>
              <a:t>96</a:t>
            </a:r>
            <a:r>
              <a:rPr lang="ja-JP" altLang="en-US" dirty="0" smtClean="0"/>
              <a:t>条と第</a:t>
            </a:r>
            <a:r>
              <a:rPr lang="en-US" altLang="ja-JP" dirty="0" smtClean="0"/>
              <a:t>97</a:t>
            </a:r>
            <a:r>
              <a:rPr lang="ja-JP" altLang="en-US" dirty="0" smtClean="0"/>
              <a:t>条は両方を満たすことが求められているところであるが、園全体における基準上必要な人員を、保育士又は幼稚園教諭等で確保できないことで、各時間帯において必要な保育士を確保できていたとしても、子どもの受け入れを減らさざるを得ないケースが出てきている。</a:t>
            </a:r>
            <a:endParaRPr lang="ja-JP" altLang="en-US" dirty="0"/>
          </a:p>
          <a:p>
            <a:pPr>
              <a:lnSpc>
                <a:spcPct val="130000"/>
              </a:lnSpc>
            </a:pPr>
            <a:r>
              <a:rPr lang="ja-JP" altLang="en-US" dirty="0" smtClean="0"/>
              <a:t>　今回</a:t>
            </a:r>
            <a:r>
              <a:rPr lang="ja-JP" altLang="en-US" dirty="0"/>
              <a:t>の特区提案による基準緩和が実現すれば、第</a:t>
            </a:r>
            <a:r>
              <a:rPr lang="en-US" altLang="ja-JP" dirty="0"/>
              <a:t>96</a:t>
            </a:r>
            <a:r>
              <a:rPr lang="ja-JP" altLang="en-US" dirty="0" smtClean="0"/>
              <a:t>条で定める施設</a:t>
            </a:r>
            <a:r>
              <a:rPr lang="ja-JP" altLang="en-US" dirty="0"/>
              <a:t>として置かなければならない</a:t>
            </a:r>
            <a:r>
              <a:rPr lang="ja-JP" altLang="en-US" dirty="0" smtClean="0"/>
              <a:t>職員として、</a:t>
            </a:r>
            <a:r>
              <a:rPr lang="ja-JP" altLang="en-US" dirty="0"/>
              <a:t>保育士や幼稚園教諭等と併せて「保育支援員」</a:t>
            </a:r>
            <a:r>
              <a:rPr lang="ja-JP" altLang="en-US" dirty="0" smtClean="0"/>
              <a:t>も位置づけること</a:t>
            </a:r>
            <a:r>
              <a:rPr lang="ja-JP" altLang="en-US" dirty="0"/>
              <a:t>で、保育士不足の解消に寄与し</a:t>
            </a:r>
            <a:r>
              <a:rPr lang="ja-JP" altLang="en-US" dirty="0" smtClean="0"/>
              <a:t>、より多くの子ども</a:t>
            </a:r>
            <a:r>
              <a:rPr lang="ja-JP" altLang="en-US" dirty="0"/>
              <a:t>の受け入れが可能になっていくものと考えている。緩和策を補完することにより、一層の効果を期待したい</a:t>
            </a:r>
            <a:r>
              <a:rPr lang="ja-JP" altLang="en-US" dirty="0" smtClean="0"/>
              <a:t>。</a:t>
            </a:r>
            <a:endParaRPr kumimoji="1" lang="ja-JP" altLang="en-US" dirty="0"/>
          </a:p>
        </p:txBody>
      </p:sp>
      <p:sp>
        <p:nvSpPr>
          <p:cNvPr id="8" name="テキスト ボックス 7"/>
          <p:cNvSpPr txBox="1"/>
          <p:nvPr/>
        </p:nvSpPr>
        <p:spPr>
          <a:xfrm>
            <a:off x="7909186" y="998523"/>
            <a:ext cx="770062" cy="161583"/>
          </a:xfrm>
          <a:prstGeom prst="rect">
            <a:avLst/>
          </a:prstGeom>
          <a:noFill/>
        </p:spPr>
        <p:txBody>
          <a:bodyPr wrap="square" lIns="0" tIns="0" rIns="0" bIns="0" rtlCol="0">
            <a:spAutoFit/>
          </a:bodyPr>
          <a:lstStyle/>
          <a:p>
            <a:r>
              <a:rPr kumimoji="1"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a:xfrm>
            <a:off x="7648062" y="989309"/>
            <a:ext cx="233398" cy="161583"/>
          </a:xfrm>
          <a:prstGeom prst="right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endParaRPr kumimoji="1" lang="ja-JP" altLang="en-US" dirty="0">
              <a:solidFill>
                <a:schemeClr val="tx2">
                  <a:lumMod val="75000"/>
                </a:schemeClr>
              </a:solidFill>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9880" y="1268760"/>
            <a:ext cx="1981477" cy="13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0807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solidFill>
          <a:schemeClr val="tx2">
            <a:lumMod val="60000"/>
            <a:lumOff val="40000"/>
          </a:schemeClr>
        </a:solidFill>
        <a:ln>
          <a:noFill/>
        </a:ln>
      </a:spPr>
      <a:bodyPr vert="eaVert" rtlCol="0" anchor="ctr" anchorCtr="0"/>
      <a:lstStyle>
        <a:defPPr>
          <a:defRPr dirty="0">
            <a:solidFill>
              <a:schemeClr val="tx2">
                <a:lumMod val="7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テーマ">
  <a:themeElements>
    <a:clrScheme name="ユーザー定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2275</TotalTime>
  <Words>4611</Words>
  <Application>Microsoft Office PowerPoint</Application>
  <PresentationFormat>ユーザー設定</PresentationFormat>
  <Paragraphs>1271</Paragraphs>
  <Slides>44</Slides>
  <Notes>11</Notes>
  <HiddenSlides>0</HiddenSlides>
  <MMClips>0</MMClips>
  <ScaleCrop>false</ScaleCrop>
  <HeadingPairs>
    <vt:vector size="6" baseType="variant">
      <vt:variant>
        <vt:lpstr>テーマ</vt:lpstr>
      </vt:variant>
      <vt:variant>
        <vt:i4>6</vt:i4>
      </vt:variant>
      <vt:variant>
        <vt:lpstr>埋め込まれた OLE サーバー</vt:lpstr>
      </vt:variant>
      <vt:variant>
        <vt:i4>1</vt:i4>
      </vt:variant>
      <vt:variant>
        <vt:lpstr>スライド タイトル</vt:lpstr>
      </vt:variant>
      <vt:variant>
        <vt:i4>44</vt:i4>
      </vt:variant>
    </vt:vector>
  </HeadingPairs>
  <TitlesOfParts>
    <vt:vector size="51" baseType="lpstr">
      <vt:lpstr>クラリティ</vt:lpstr>
      <vt:lpstr>デザインの設定</vt:lpstr>
      <vt:lpstr>Office テーマ</vt:lpstr>
      <vt:lpstr>1_Office テーマ</vt:lpstr>
      <vt:lpstr>2_Office テーマ</vt:lpstr>
      <vt:lpstr>3_Office テーマ</vt:lpstr>
      <vt:lpstr>ワークシート</vt:lpstr>
      <vt:lpstr>新たな保育人材のあり方に関する提言書</vt:lpstr>
      <vt:lpstr>PowerPoint プレゼンテーション</vt:lpstr>
      <vt:lpstr>PowerPoint プレゼンテーション</vt:lpstr>
      <vt:lpstr>新たな保育人材のあり方に関する提言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保育人材の不足と確保のための取組み</vt:lpstr>
      <vt:lpstr>保育所等における保育士配置要件の弾力化　平成２８年４月から適用</vt:lpstr>
      <vt:lpstr>新たな保育人材の基本的な考え方</vt:lpstr>
      <vt:lpstr>提言１　新たな保育人材の育成　</vt:lpstr>
      <vt:lpstr>提言２　多様な人材の活用によるチーム保育の実現</vt:lpstr>
      <vt:lpstr>新たな保育人材を配置した場合の 保育士業務の分解マトリックス図Ⅰ（保育所保育指針第4～7章）</vt:lpstr>
      <vt:lpstr>新たな保育人材を配置した場合の 保育士業務の分解マトリックス図Ⅱ（ある園の１日例）</vt:lpstr>
      <vt:lpstr>保育支援員の養成スキーム</vt:lpstr>
      <vt:lpstr>保育支援員の研修</vt:lpstr>
      <vt:lpstr>保育支援員の研修プログラム</vt:lpstr>
      <vt:lpstr>保育支援員養成ＯＪＴシラバス</vt:lpstr>
      <vt:lpstr>検討部会委員名簿・検討部会開催状況</vt:lpstr>
      <vt:lpstr>参 考 資 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保育支援員養成OJT　チェックリスト</vt:lpstr>
      <vt:lpstr>関西圏国家戦略特別区域会議（第９回） ～　大阪府提出資料　（抜粋）～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新たな保育人材のあり方に関する提言書</dc:title>
  <dc:creator>HOSTNAME</dc:creator>
  <cp:lastModifiedBy>HOSTNAME</cp:lastModifiedBy>
  <cp:revision>273</cp:revision>
  <cp:lastPrinted>2016-11-07T04:34:34Z</cp:lastPrinted>
  <dcterms:created xsi:type="dcterms:W3CDTF">2016-10-18T11:29:18Z</dcterms:created>
  <dcterms:modified xsi:type="dcterms:W3CDTF">2016-12-12T00:29:51Z</dcterms:modified>
</cp:coreProperties>
</file>