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64" autoAdjust="0"/>
  </p:normalViewPr>
  <p:slideViewPr>
    <p:cSldViewPr>
      <p:cViewPr>
        <p:scale>
          <a:sx n="75" d="100"/>
          <a:sy n="75" d="100"/>
        </p:scale>
        <p:origin x="-300" y="-72"/>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5" y="0"/>
            <a:ext cx="4306737" cy="340306"/>
          </a:xfrm>
          <a:prstGeom prst="rect">
            <a:avLst/>
          </a:prstGeom>
        </p:spPr>
        <p:txBody>
          <a:bodyPr vert="horz" lIns="91433" tIns="45717" rIns="91433" bIns="45717" rtlCol="0"/>
          <a:lstStyle>
            <a:lvl1pPr algn="r">
              <a:defRPr sz="1200"/>
            </a:lvl1pPr>
          </a:lstStyle>
          <a:p>
            <a:fld id="{501931E4-B05A-40DA-9851-B8055BA93722}" type="datetimeFigureOut">
              <a:rPr kumimoji="1" lang="ja-JP" altLang="en-US" smtClean="0"/>
              <a:t>2014/11/26</a:t>
            </a:fld>
            <a:endParaRPr kumimoji="1" lang="ja-JP" altLang="en-US"/>
          </a:p>
        </p:txBody>
      </p:sp>
      <p:sp>
        <p:nvSpPr>
          <p:cNvPr id="4" name="フッター プレースホルダー 3"/>
          <p:cNvSpPr>
            <a:spLocks noGrp="1"/>
          </p:cNvSpPr>
          <p:nvPr>
            <p:ph type="ftr" sz="quarter" idx="2"/>
          </p:nvPr>
        </p:nvSpPr>
        <p:spPr>
          <a:xfrm>
            <a:off x="2" y="6465809"/>
            <a:ext cx="4306737" cy="340305"/>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5" y="6465809"/>
            <a:ext cx="4306737" cy="340305"/>
          </a:xfrm>
          <a:prstGeom prst="rect">
            <a:avLst/>
          </a:prstGeom>
        </p:spPr>
        <p:txBody>
          <a:bodyPr vert="horz" lIns="91433" tIns="45717" rIns="91433" bIns="45717"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5" y="0"/>
            <a:ext cx="4306737" cy="340306"/>
          </a:xfrm>
          <a:prstGeom prst="rect">
            <a:avLst/>
          </a:prstGeom>
        </p:spPr>
        <p:txBody>
          <a:bodyPr vert="horz" lIns="91433" tIns="45717" rIns="91433" bIns="45717" rtlCol="0"/>
          <a:lstStyle>
            <a:lvl1pPr algn="r">
              <a:defRPr sz="1200"/>
            </a:lvl1pPr>
          </a:lstStyle>
          <a:p>
            <a:fld id="{64CB58A3-54AD-4A26-8BFA-6D2375241D74}" type="datetimeFigureOut">
              <a:rPr kumimoji="1" lang="ja-JP" altLang="en-US" smtClean="0"/>
              <a:t>2014/11/26</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994399" y="3233448"/>
            <a:ext cx="7950543" cy="3062751"/>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9"/>
            <a:ext cx="4306737" cy="34030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5" y="6465809"/>
            <a:ext cx="4306737" cy="340305"/>
          </a:xfrm>
          <a:prstGeom prst="rect">
            <a:avLst/>
          </a:prstGeom>
        </p:spPr>
        <p:txBody>
          <a:bodyPr vert="horz" lIns="91433" tIns="45717" rIns="91433" bIns="45717"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2014/11/26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2014/11/26</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203746" y="9877443"/>
            <a:ext cx="14462843" cy="801183"/>
          </a:xfrm>
          <a:prstGeom prst="roundRect">
            <a:avLst>
              <a:gd name="adj" fmla="val 287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4921250" y="1168602"/>
            <a:ext cx="9758039" cy="1778349"/>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968976" y="1383576"/>
            <a:ext cx="9637210" cy="1488314"/>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位置づけ</a:t>
            </a:r>
            <a:endParaRPr lang="en-US" altLang="ja-JP" sz="1050" b="1" u="sng" kern="100" dirty="0" smtClean="0">
              <a:solidFill>
                <a:prstClr val="black"/>
              </a:solidFill>
              <a:latin typeface="+mn-ea"/>
              <a:cs typeface="ＭＳ 明朝"/>
            </a:endParaRPr>
          </a:p>
          <a:p>
            <a:pPr lvl="0"/>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ja-JP" sz="1050" kern="100" dirty="0">
                <a:latin typeface="HG丸ｺﾞｼｯｸM-PRO" panose="020F0600000000000000" pitchFamily="50" charset="-128"/>
                <a:ea typeface="HG丸ｺﾞｼｯｸM-PRO" panose="020F0600000000000000" pitchFamily="50" charset="-128"/>
                <a:cs typeface="Times New Roman"/>
              </a:rPr>
              <a:t>子ども・子育て</a:t>
            </a:r>
            <a:r>
              <a:rPr lang="ja-JP" altLang="ja-JP" sz="1050" kern="100" dirty="0" smtClean="0">
                <a:latin typeface="HG丸ｺﾞｼｯｸM-PRO" panose="020F0600000000000000" pitchFamily="50" charset="-128"/>
                <a:ea typeface="HG丸ｺﾞｼｯｸM-PRO" panose="020F0600000000000000" pitchFamily="50" charset="-128"/>
                <a:cs typeface="Times New Roman"/>
              </a:rPr>
              <a:t>支援法</a:t>
            </a:r>
            <a:r>
              <a:rPr lang="ja-JP" altLang="en-US" sz="1050" kern="100" dirty="0">
                <a:latin typeface="HG丸ｺﾞｼｯｸM-PRO" panose="020F0600000000000000" pitchFamily="50" charset="-128"/>
                <a:ea typeface="HG丸ｺﾞｼｯｸM-PRO" panose="020F0600000000000000" pitchFamily="50" charset="-128"/>
                <a:cs typeface="Times New Roman"/>
              </a:rPr>
              <a:t>及び次世代育成支</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援対策</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推進法に基づき策定する大阪府子</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ども総合計画の中で、保護を要する子</a:t>
            </a:r>
            <a:r>
              <a:rPr lang="ja-JP" altLang="en-US" sz="1050" kern="100" dirty="0" err="1" smtClean="0">
                <a:latin typeface="HG丸ｺﾞｼｯｸM-PRO" panose="020F0600000000000000" pitchFamily="50" charset="-128"/>
                <a:ea typeface="HG丸ｺﾞｼｯｸM-PRO" panose="020F0600000000000000" pitchFamily="50" charset="-128"/>
                <a:cs typeface="Times New Roman"/>
              </a:rPr>
              <a:t>ど</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もの養育環境の整備に関する事項を示す</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b="1" u="sng" kern="100" dirty="0" smtClean="0">
                <a:solidFill>
                  <a:prstClr val="black"/>
                </a:solidFill>
                <a:latin typeface="+mn-ea"/>
                <a:cs typeface="Times New Roman"/>
              </a:rPr>
              <a:t>期間</a:t>
            </a:r>
            <a:endParaRPr lang="en-US" altLang="ja-JP" sz="1050" b="1" u="sng" kern="100" dirty="0">
              <a:solidFill>
                <a:prstClr val="black"/>
              </a:solidFill>
              <a:latin typeface="+mn-ea"/>
              <a:cs typeface="Times New Roman"/>
            </a:endParaRPr>
          </a:p>
          <a:p>
            <a:pPr lvl="0"/>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平成</a:t>
            </a:r>
            <a:r>
              <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27</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年度から平成</a:t>
            </a:r>
            <a:r>
              <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31</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年度までの５年間</a:t>
            </a:r>
            <a:endPar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endParaRPr>
          </a:p>
        </p:txBody>
      </p:sp>
      <p:sp>
        <p:nvSpPr>
          <p:cNvPr id="62" name="角丸四角形 61"/>
          <p:cNvSpPr/>
          <p:nvPr/>
        </p:nvSpPr>
        <p:spPr>
          <a:xfrm>
            <a:off x="216445" y="1170281"/>
            <a:ext cx="4608513" cy="1776672"/>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216446" y="3205904"/>
            <a:ext cx="6408712" cy="665654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762720" y="3187834"/>
            <a:ext cx="7927334" cy="6618864"/>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39" name="角丸四角形 38"/>
          <p:cNvSpPr/>
          <p:nvPr/>
        </p:nvSpPr>
        <p:spPr>
          <a:xfrm rot="16200000">
            <a:off x="3125541" y="109558"/>
            <a:ext cx="374501" cy="6192689"/>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　要保護児童の推移及び家庭的養護の推進に向けた府将来ビジョン</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3542202" y="398329"/>
            <a:ext cx="8843596"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smtClean="0">
                <a:solidFill>
                  <a:srgbClr val="000000"/>
                </a:solidFill>
                <a:effectLst/>
                <a:latin typeface="ＭＳ Ｐゴシック"/>
                <a:ea typeface="Meiryo UI"/>
                <a:cs typeface="ＭＳ Ｐゴシック"/>
              </a:rPr>
              <a:t>第二次大阪府社会的養護体制</a:t>
            </a:r>
            <a:r>
              <a:rPr lang="ja-JP" altLang="en-US" sz="2000" b="1" kern="1200" smtClean="0">
                <a:solidFill>
                  <a:srgbClr val="000000"/>
                </a:solidFill>
                <a:effectLst/>
                <a:latin typeface="ＭＳ Ｐゴシック"/>
                <a:ea typeface="Meiryo UI"/>
                <a:cs typeface="ＭＳ Ｐゴシック"/>
              </a:rPr>
              <a:t>整備計画</a:t>
            </a:r>
            <a:r>
              <a:rPr lang="ja-JP" altLang="en-US" sz="2000" b="1">
                <a:solidFill>
                  <a:srgbClr val="000000"/>
                </a:solidFill>
                <a:latin typeface="ＭＳ Ｐゴシック"/>
                <a:ea typeface="Meiryo UI"/>
                <a:cs typeface="ＭＳ Ｐゴシック"/>
              </a:rPr>
              <a:t>（案）</a:t>
            </a:r>
            <a:r>
              <a:rPr lang="ja-JP" altLang="en-US" sz="2000" b="1" kern="1200" smtClean="0">
                <a:solidFill>
                  <a:srgbClr val="000000"/>
                </a:solidFill>
                <a:effectLst/>
                <a:latin typeface="ＭＳ Ｐゴシック"/>
                <a:ea typeface="Meiryo UI"/>
                <a:cs typeface="ＭＳ Ｐゴシック"/>
              </a:rPr>
              <a:t>の</a:t>
            </a:r>
            <a:r>
              <a:rPr lang="ja-JP" altLang="en-US" sz="2000" b="1" kern="1200" dirty="0" smtClean="0">
                <a:solidFill>
                  <a:srgbClr val="000000"/>
                </a:solidFill>
                <a:effectLst/>
                <a:latin typeface="ＭＳ Ｐゴシック"/>
                <a:ea typeface="Meiryo UI"/>
                <a:cs typeface="ＭＳ Ｐゴシック"/>
              </a:rPr>
              <a:t>概要</a:t>
            </a:r>
            <a:endParaRPr lang="ja-JP" sz="1200" b="1" dirty="0">
              <a:effectLst/>
              <a:latin typeface="ＭＳ Ｐゴシック"/>
              <a:cs typeface="ＭＳ Ｐゴシック"/>
            </a:endParaRPr>
          </a:p>
        </p:txBody>
      </p:sp>
      <p:sp>
        <p:nvSpPr>
          <p:cNvPr id="10" name="正方形/長方形 9"/>
          <p:cNvSpPr/>
          <p:nvPr/>
        </p:nvSpPr>
        <p:spPr>
          <a:xfrm>
            <a:off x="7979858" y="3427776"/>
            <a:ext cx="6610232" cy="481767"/>
          </a:xfrm>
          <a:prstGeom prst="rect">
            <a:avLst/>
          </a:prstGeom>
          <a:solidFill>
            <a:sysClr val="window" lastClr="FFFFFF"/>
          </a:solidFill>
          <a:ln w="3175" cap="flat" cmpd="sng" algn="ctr">
            <a:solidFill>
              <a:schemeClr val="accent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子どもの権利擁護と次世代育成の観点から、子どもの養育の特質をふまえ、できる限り家庭的な養育環境</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の中で、特定の大人との継続的で安定した愛着関係を育むことができる社会的養護体制を整えます。</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16" name="角丸四角形吹き出し 15"/>
          <p:cNvSpPr/>
          <p:nvPr/>
        </p:nvSpPr>
        <p:spPr>
          <a:xfrm>
            <a:off x="449201" y="3456459"/>
            <a:ext cx="3871701"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３－１　要保護児童数の推移（推計）</a:t>
            </a:r>
            <a:r>
              <a:rPr lang="ja-JP" altLang="en-US" sz="1200" b="1" dirty="0" smtClean="0">
                <a:latin typeface="ＭＳ Ｐゴシック"/>
                <a:ea typeface="Meiryo UI"/>
                <a:cs typeface="ＭＳ Ｐゴシック"/>
              </a:rPr>
              <a:t>（第</a:t>
            </a:r>
            <a:r>
              <a:rPr lang="en-US" altLang="ja-JP" sz="1200" b="1" dirty="0" smtClean="0">
                <a:latin typeface="ＭＳ Ｐゴシック"/>
                <a:ea typeface="Meiryo UI"/>
                <a:cs typeface="ＭＳ Ｐゴシック"/>
              </a:rPr>
              <a:t>3</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14" name="正方形/長方形 13"/>
          <p:cNvSpPr/>
          <p:nvPr/>
        </p:nvSpPr>
        <p:spPr>
          <a:xfrm>
            <a:off x="334463" y="1383576"/>
            <a:ext cx="4418487" cy="1496818"/>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smtClean="0">
                <a:solidFill>
                  <a:prstClr val="black"/>
                </a:solidFill>
                <a:latin typeface="+mn-ea"/>
                <a:cs typeface="ＭＳ 明朝"/>
              </a:rPr>
              <a:t>国の</a:t>
            </a:r>
            <a:r>
              <a:rPr lang="ja-JP" altLang="en-US" sz="1050" b="1" u="sng" kern="100" dirty="0" smtClean="0">
                <a:solidFill>
                  <a:prstClr val="black"/>
                </a:solidFill>
                <a:latin typeface="+mn-ea"/>
                <a:cs typeface="ＭＳ 明朝"/>
              </a:rPr>
              <a:t>社会的養護の課題と将来像</a:t>
            </a:r>
            <a:endParaRPr lang="en-US" altLang="ja-JP" sz="1050" b="1" u="sng" kern="100" dirty="0" smtClean="0">
              <a:solidFill>
                <a:prstClr val="black"/>
              </a:solidFill>
              <a:latin typeface="+mn-ea"/>
              <a:cs typeface="ＭＳ 明朝"/>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現状</a:t>
            </a:r>
            <a:r>
              <a:rPr lang="ja-JP" altLang="en-US" sz="1050" kern="100" dirty="0">
                <a:latin typeface="HG丸ｺﾞｼｯｸM-PRO" panose="020F0600000000000000" pitchFamily="50" charset="-128"/>
                <a:ea typeface="HG丸ｺﾞｼｯｸM-PRO" panose="020F0600000000000000" pitchFamily="50" charset="-128"/>
                <a:cs typeface="Times New Roman"/>
              </a:rPr>
              <a:t>：「児童養護施設等が９割</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、里親等が</a:t>
            </a:r>
            <a:r>
              <a:rPr lang="ja-JP" altLang="en-US" sz="1050" kern="100" dirty="0">
                <a:latin typeface="HG丸ｺﾞｼｯｸM-PRO" panose="020F0600000000000000" pitchFamily="50" charset="-128"/>
                <a:ea typeface="HG丸ｺﾞｼｯｸM-PRO" panose="020F0600000000000000" pitchFamily="50" charset="-128"/>
                <a:cs typeface="Times New Roman"/>
              </a:rPr>
              <a:t>１割」</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将来：「本体施設、グループホーム、</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里親等の割合を概ね１</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３」</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kern="100" dirty="0">
                <a:latin typeface="HG丸ｺﾞｼｯｸM-PRO" panose="020F0600000000000000" pitchFamily="50" charset="-128"/>
                <a:ea typeface="HG丸ｺﾞｼｯｸM-PRO" panose="020F0600000000000000" pitchFamily="50" charset="-128"/>
                <a:cs typeface="ＭＳ 明朝"/>
              </a:rPr>
              <a:t>▶</a:t>
            </a:r>
            <a:r>
              <a:rPr lang="ja-JP" altLang="en-US" sz="1050" kern="100" dirty="0">
                <a:latin typeface="HG丸ｺﾞｼｯｸM-PRO" panose="020F0600000000000000" pitchFamily="50" charset="-128"/>
                <a:ea typeface="HG丸ｺﾞｼｯｸM-PRO" panose="020F0600000000000000" pitchFamily="50" charset="-128"/>
                <a:cs typeface="ＭＳ 明朝"/>
              </a:rPr>
              <a:t>児童養護施設等における小規模化等</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家庭的養護の推進</a:t>
            </a:r>
            <a:endParaRPr lang="en-US" altLang="ja-JP" sz="1050" kern="100" dirty="0">
              <a:latin typeface="HG丸ｺﾞｼｯｸM-PRO" panose="020F0600000000000000" pitchFamily="50" charset="-128"/>
              <a:ea typeface="HG丸ｺﾞｼｯｸM-PRO" panose="020F0600000000000000" pitchFamily="50" charset="-128"/>
              <a:cs typeface="ＭＳ 明朝"/>
            </a:endParaRPr>
          </a:p>
          <a:p>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kern="100" dirty="0">
                <a:latin typeface="HG丸ｺﾞｼｯｸM-PRO" panose="020F0600000000000000" pitchFamily="50" charset="-128"/>
                <a:ea typeface="HG丸ｺﾞｼｯｸM-PRO" panose="020F0600000000000000" pitchFamily="50" charset="-128"/>
                <a:cs typeface="ＭＳ 明朝"/>
              </a:rPr>
              <a:t>▶</a:t>
            </a:r>
            <a:r>
              <a:rPr lang="ja-JP" altLang="en-US" sz="1050" kern="100" dirty="0">
                <a:latin typeface="HG丸ｺﾞｼｯｸM-PRO" panose="020F0600000000000000" pitchFamily="50" charset="-128"/>
                <a:ea typeface="HG丸ｺﾞｼｯｸM-PRO" panose="020F0600000000000000" pitchFamily="50" charset="-128"/>
                <a:cs typeface="ＭＳ 明朝"/>
              </a:rPr>
              <a:t>施設</a:t>
            </a:r>
            <a:r>
              <a:rPr lang="ja-JP" altLang="en-US" sz="1050" kern="100" dirty="0">
                <a:latin typeface="HG丸ｺﾞｼｯｸM-PRO" panose="020F0600000000000000" pitchFamily="50" charset="-128"/>
                <a:ea typeface="HG丸ｺﾞｼｯｸM-PRO" panose="020F0600000000000000" pitchFamily="50" charset="-128"/>
                <a:cs typeface="Times New Roman"/>
              </a:rPr>
              <a:t>職員の配置基準の</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引き上げ</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smtClean="0">
                <a:latin typeface="+mn-ea"/>
                <a:cs typeface="Times New Roman"/>
              </a:rPr>
              <a:t>大阪府の現状・課題</a:t>
            </a:r>
            <a:endParaRPr lang="en-US" altLang="ja-JP" sz="1050" b="1" u="sng" kern="100" dirty="0">
              <a:latin typeface="+mn-ea"/>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kern="100" dirty="0">
                <a:solidFill>
                  <a:prstClr val="black"/>
                </a:solidFill>
                <a:latin typeface="HG丸ｺﾞｼｯｸM-PRO" panose="020F0600000000000000" pitchFamily="50" charset="-128"/>
                <a:ea typeface="HG丸ｺﾞｼｯｸM-PRO" panose="020F0600000000000000" pitchFamily="50" charset="-128"/>
                <a:cs typeface="ＭＳ 明朝"/>
              </a:rPr>
              <a:t>▶</a:t>
            </a:r>
            <a:r>
              <a:rPr lang="zh-TW"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本体施設：ｸﾞﾙｰﾌﾟﾎｰﾑ：里親</a:t>
            </a:r>
            <a:r>
              <a:rPr lang="zh-TW"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等</a:t>
            </a:r>
            <a:r>
              <a:rPr lang="ja-JP"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　</a:t>
            </a:r>
            <a:r>
              <a:rPr lang="zh-TW"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1,690</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ＭＳ 明朝"/>
              </a:rPr>
              <a:t>90</a:t>
            </a:r>
            <a:r>
              <a:rPr lang="ja-JP"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a:t>
            </a:r>
            <a:r>
              <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ＭＳ 明朝"/>
              </a:rPr>
              <a:t>180</a:t>
            </a:r>
          </a:p>
          <a:p>
            <a:r>
              <a:rPr lang="ja-JP"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　</a:t>
            </a:r>
            <a:r>
              <a:rPr lang="ja-JP" altLang="ja-JP" sz="1050" kern="100" dirty="0">
                <a:solidFill>
                  <a:prstClr val="black"/>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ｸﾞﾙｰﾌﾟﾎｰﾑ設置数</a:t>
            </a:r>
            <a:r>
              <a:rPr lang="zh-TW"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 </a:t>
            </a:r>
            <a:r>
              <a:rPr lang="zh-TW"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ＭＳ 明朝"/>
              </a:rPr>
              <a:t>15</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箇所</a:t>
            </a:r>
            <a:endPar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ＭＳ 明朝"/>
            </a:endParaRPr>
          </a:p>
          <a:p>
            <a:r>
              <a:rPr lang="ja-JP" altLang="en-US" sz="1050" kern="100" dirty="0">
                <a:solidFill>
                  <a:prstClr val="black"/>
                </a:solidFill>
                <a:latin typeface="HG丸ｺﾞｼｯｸM-PRO" panose="020F0600000000000000" pitchFamily="50" charset="-128"/>
                <a:ea typeface="HG丸ｺﾞｼｯｸM-PRO" panose="020F0600000000000000" pitchFamily="50" charset="-128"/>
                <a:cs typeface="ＭＳ 明朝"/>
              </a:rPr>
              <a:t>　</a:t>
            </a:r>
            <a:r>
              <a:rPr lang="ja-JP" altLang="ja-JP" sz="1050" kern="100" dirty="0">
                <a:latin typeface="HG丸ｺﾞｼｯｸM-PRO" panose="020F0600000000000000" pitchFamily="50" charset="-128"/>
                <a:ea typeface="HG丸ｺﾞｼｯｸM-PRO" panose="020F0600000000000000" pitchFamily="50" charset="-128"/>
                <a:cs typeface="ＭＳ 明朝"/>
              </a:rPr>
              <a:t>▶</a:t>
            </a:r>
            <a:r>
              <a:rPr lang="ja-JP" altLang="en-US" sz="1050" kern="100" dirty="0">
                <a:latin typeface="HG丸ｺﾞｼｯｸM-PRO" panose="020F0600000000000000" pitchFamily="50" charset="-128"/>
                <a:ea typeface="HG丸ｺﾞｼｯｸM-PRO" panose="020F0600000000000000" pitchFamily="50" charset="-128"/>
                <a:cs typeface="ＭＳ 明朝"/>
              </a:rPr>
              <a:t>里親等委託率　</a:t>
            </a:r>
            <a:r>
              <a:rPr lang="en-US" altLang="ja-JP" sz="1050" kern="100" dirty="0">
                <a:latin typeface="HG丸ｺﾞｼｯｸM-PRO" panose="020F0600000000000000" pitchFamily="50" charset="-128"/>
                <a:ea typeface="HG丸ｺﾞｼｯｸM-PRO" panose="020F0600000000000000" pitchFamily="50" charset="-128"/>
                <a:cs typeface="ＭＳ 明朝"/>
              </a:rPr>
              <a:t>7.2</a:t>
            </a:r>
            <a:r>
              <a:rPr lang="ja-JP" altLang="en-US" sz="1050" kern="100" dirty="0">
                <a:latin typeface="HG丸ｺﾞｼｯｸM-PRO" panose="020F0600000000000000" pitchFamily="50" charset="-128"/>
                <a:ea typeface="HG丸ｺﾞｼｯｸM-PRO" panose="020F0600000000000000" pitchFamily="50" charset="-128"/>
                <a:cs typeface="ＭＳ 明朝"/>
              </a:rPr>
              <a:t>％</a:t>
            </a:r>
            <a:r>
              <a:rPr lang="en-US" altLang="ja-JP" sz="1050" kern="100" dirty="0">
                <a:latin typeface="HG丸ｺﾞｼｯｸM-PRO" panose="020F0600000000000000" pitchFamily="50" charset="-128"/>
                <a:ea typeface="HG丸ｺﾞｼｯｸM-PRO" panose="020F0600000000000000" pitchFamily="50" charset="-128"/>
                <a:cs typeface="ＭＳ 明朝"/>
              </a:rPr>
              <a:t>(H25</a:t>
            </a:r>
            <a:r>
              <a:rPr lang="en-US"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　全国</a:t>
            </a:r>
            <a:r>
              <a:rPr lang="ja-JP" altLang="en-US" sz="1050" kern="100" dirty="0">
                <a:latin typeface="HG丸ｺﾞｼｯｸM-PRO" panose="020F0600000000000000" pitchFamily="50" charset="-128"/>
                <a:ea typeface="HG丸ｺﾞｼｯｸM-PRO" panose="020F0600000000000000" pitchFamily="50" charset="-128"/>
                <a:cs typeface="ＭＳ 明朝"/>
              </a:rPr>
              <a:t>里親等</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委託率</a:t>
            </a:r>
            <a:r>
              <a:rPr lang="en-US" altLang="ja-JP" sz="1050" kern="100" dirty="0" smtClean="0">
                <a:latin typeface="HG丸ｺﾞｼｯｸM-PRO" panose="020F0600000000000000" pitchFamily="50" charset="-128"/>
                <a:ea typeface="HG丸ｺﾞｼｯｸM-PRO" panose="020F0600000000000000" pitchFamily="50" charset="-128"/>
                <a:cs typeface="ＭＳ 明朝"/>
              </a:rPr>
              <a:t>14.8</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50" kern="100" dirty="0">
                <a:latin typeface="HG丸ｺﾞｼｯｸM-PRO" panose="020F0600000000000000" pitchFamily="50" charset="-128"/>
                <a:ea typeface="HG丸ｺﾞｼｯｸM-PRO" panose="020F0600000000000000" pitchFamily="50" charset="-128"/>
                <a:cs typeface="ＭＳ 明朝"/>
              </a:rPr>
              <a:t>(H24</a:t>
            </a:r>
            <a:r>
              <a:rPr lang="en-US" altLang="ja-JP" sz="1050" kern="100" dirty="0" smtClean="0">
                <a:latin typeface="HG丸ｺﾞｼｯｸM-PRO" panose="020F0600000000000000" pitchFamily="50" charset="-128"/>
                <a:ea typeface="HG丸ｺﾞｼｯｸM-PRO" panose="020F0600000000000000" pitchFamily="50" charset="-128"/>
                <a:cs typeface="ＭＳ 明朝"/>
              </a:rPr>
              <a:t>)</a:t>
            </a:r>
            <a:endParaRPr lang="en-US" altLang="ja-JP" sz="1050" b="1" u="sng" kern="100" dirty="0">
              <a:latin typeface="+mn-ea"/>
              <a:cs typeface="Times New Roman"/>
            </a:endParaRPr>
          </a:p>
        </p:txBody>
      </p:sp>
      <p:sp>
        <p:nvSpPr>
          <p:cNvPr id="15" name="角丸四角形 14"/>
          <p:cNvSpPr/>
          <p:nvPr/>
        </p:nvSpPr>
        <p:spPr>
          <a:xfrm rot="16200000">
            <a:off x="2348421" y="-1044058"/>
            <a:ext cx="374501" cy="4434557"/>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１　社会的養護を取り巻く現状・課題</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mj-ea"/>
                <a:ea typeface="+mj-ea"/>
                <a:cs typeface="Meiryo UI" panose="020B0604030504040204" pitchFamily="50" charset="-128"/>
              </a:rPr>
              <a:t>1</a:t>
            </a:r>
            <a:r>
              <a:rPr lang="ja-JP" altLang="en-US" sz="1200" b="1" dirty="0" err="1">
                <a:solidFill>
                  <a:srgbClr val="000000"/>
                </a:solidFill>
                <a:latin typeface="+mj-ea"/>
                <a:ea typeface="+mj-ea"/>
                <a:cs typeface="Meiryo UI" panose="020B0604030504040204" pitchFamily="50" charset="-128"/>
              </a:rPr>
              <a:t>、</a:t>
            </a:r>
            <a:r>
              <a:rPr lang="en-US" altLang="ja-JP" sz="1200" b="1" kern="1200" dirty="0" smtClean="0">
                <a:solidFill>
                  <a:srgbClr val="000000"/>
                </a:solidFill>
                <a:effectLst/>
                <a:latin typeface="+mj-ea"/>
                <a:ea typeface="+mj-ea"/>
                <a:cs typeface="Meiryo UI" panose="020B0604030504040204" pitchFamily="50" charset="-128"/>
              </a:rPr>
              <a:t>2</a:t>
            </a:r>
            <a:r>
              <a:rPr lang="ja-JP" altLang="en-US" sz="1200" b="1" dirty="0" smtClean="0">
                <a:solidFill>
                  <a:srgbClr val="000000"/>
                </a:solidFill>
                <a:latin typeface="ＭＳ Ｐゴシック"/>
                <a:ea typeface="Meiryo UI"/>
                <a:cs typeface="ＭＳ Ｐゴシック"/>
              </a:rPr>
              <a:t>章</a:t>
            </a:r>
            <a:r>
              <a:rPr lang="ja-JP" altLang="en-US" sz="1200" b="1" dirty="0">
                <a:solidFill>
                  <a:srgbClr val="000000"/>
                </a:solidFill>
                <a:latin typeface="ＭＳ Ｐゴシック"/>
                <a:ea typeface="Meiryo UI"/>
                <a:cs typeface="ＭＳ Ｐゴシック"/>
              </a:rPr>
              <a:t>）</a:t>
            </a:r>
            <a:endParaRPr lang="ja-JP" sz="1600" dirty="0">
              <a:effectLst/>
              <a:latin typeface="ＭＳ Ｐゴシック"/>
              <a:cs typeface="ＭＳ Ｐゴシック"/>
            </a:endParaRPr>
          </a:p>
        </p:txBody>
      </p:sp>
      <p:sp>
        <p:nvSpPr>
          <p:cNvPr id="2" name="Rectangle 2"/>
          <p:cNvSpPr>
            <a:spLocks noChangeArrowheads="1"/>
          </p:cNvSpPr>
          <p:nvPr/>
        </p:nvSpPr>
        <p:spPr bwMode="auto">
          <a:xfrm>
            <a:off x="0" y="0"/>
            <a:ext cx="15122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4" name="角丸四角形吹き出し 43"/>
          <p:cNvSpPr/>
          <p:nvPr/>
        </p:nvSpPr>
        <p:spPr>
          <a:xfrm>
            <a:off x="406473" y="6754296"/>
            <a:ext cx="4706517"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３－２　家庭的養護の推進に向けた府将来ビジョン</a:t>
            </a:r>
            <a:r>
              <a:rPr lang="ja-JP" altLang="en-US" sz="1200" b="1" dirty="0" smtClean="0">
                <a:latin typeface="ＭＳ Ｐゴシック"/>
                <a:ea typeface="Meiryo UI"/>
                <a:cs typeface="ＭＳ Ｐゴシック"/>
              </a:rPr>
              <a:t>（第</a:t>
            </a:r>
            <a:r>
              <a:rPr lang="en-US" altLang="ja-JP" sz="1200" b="1" dirty="0" smtClean="0">
                <a:latin typeface="ＭＳ Ｐゴシック"/>
                <a:ea typeface="Meiryo UI"/>
                <a:cs typeface="ＭＳ Ｐゴシック"/>
              </a:rPr>
              <a:t>4</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45" name="角丸四角形 44"/>
          <p:cNvSpPr/>
          <p:nvPr/>
        </p:nvSpPr>
        <p:spPr>
          <a:xfrm>
            <a:off x="7012500" y="4381848"/>
            <a:ext cx="3687338" cy="2415192"/>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社会的養護は、できる限り家庭的な養育環境の中で、特定の大人との継続的で安定した愛着関係の下で行われる必要があります。</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このため、原則として、家庭養護を優先するとともに、施設養護もできる限り家庭的な養育環境の形態にしていきます。</a:t>
            </a:r>
            <a:endParaRPr lang="en-US" altLang="ja-JP" sz="105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sz="105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r>
              <a:rPr lang="ja-JP" sz="105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重点項目】</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a:p>
            <a:pPr>
              <a:spcAft>
                <a:spcPts val="0"/>
              </a:spcAft>
            </a:pPr>
            <a:r>
              <a:rPr lang="ja-JP" altLang="en-US" sz="105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05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r>
              <a:rPr lang="ja-JP" sz="105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里親委託等家庭養護の推進</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ja-JP" altLang="en-US" sz="1050" kern="12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ja-JP" sz="1050" kern="12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a:t>
            </a:r>
            <a:r>
              <a:rPr lang="ja-JP" sz="1050" kern="12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児童養護施設等における小規模化等家庭的養護の推進</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endParaRPr lang="en-US" altLang="ja-JP" sz="1050" dirty="0" smtClean="0">
              <a:effectLst/>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050" dirty="0" smtClean="0">
                <a:solidFill>
                  <a:srgbClr val="000000"/>
                </a:solidFill>
                <a:latin typeface="+mn-ea"/>
                <a:cs typeface="Times New Roman"/>
              </a:rPr>
              <a:t>5</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章</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子ども家庭センター等の里親支援体制を再構築し、</a:t>
            </a:r>
            <a:r>
              <a:rPr lang="ja-JP" altLang="en-US" sz="105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里</a:t>
            </a:r>
            <a:endParaRPr lang="en-US" altLang="ja-JP" sz="105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5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親開拓から委託後の支援まで一貫した支援を</a:t>
            </a:r>
            <a:r>
              <a:rPr lang="ja-JP" altLang="en-US" sz="105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実施する</a:t>
            </a:r>
            <a:endParaRPr lang="en-US" altLang="ja-JP" sz="105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5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など、里親委託を推進します。</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46" name="角丸四角形 45"/>
          <p:cNvSpPr/>
          <p:nvPr/>
        </p:nvSpPr>
        <p:spPr>
          <a:xfrm>
            <a:off x="6955239" y="3962761"/>
            <a:ext cx="2066290"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４</a:t>
            </a:r>
            <a:r>
              <a:rPr lang="ja-JP" altLang="en-US" sz="1200" b="1" dirty="0" smtClean="0">
                <a:effectLst/>
                <a:latin typeface="ＭＳ Ｐゴシック"/>
                <a:ea typeface="Meiryo UI"/>
                <a:cs typeface="ＭＳ Ｐゴシック"/>
              </a:rPr>
              <a:t>－１　</a:t>
            </a:r>
            <a:r>
              <a:rPr lang="ja-JP" sz="1200" b="1" dirty="0" smtClean="0">
                <a:effectLst/>
                <a:latin typeface="ＭＳ Ｐゴシック"/>
                <a:ea typeface="Meiryo UI"/>
                <a:cs typeface="ＭＳ Ｐゴシック"/>
              </a:rPr>
              <a:t>家庭的</a:t>
            </a:r>
            <a:r>
              <a:rPr lang="ja-JP" sz="1200" b="1" dirty="0">
                <a:effectLst/>
                <a:latin typeface="ＭＳ Ｐゴシック"/>
                <a:ea typeface="Meiryo UI"/>
                <a:cs typeface="ＭＳ Ｐゴシック"/>
              </a:rPr>
              <a:t>養護の推進</a:t>
            </a:r>
            <a:endParaRPr lang="ja-JP" sz="1200" dirty="0">
              <a:effectLst/>
              <a:latin typeface="ＭＳ Ｐゴシック"/>
              <a:cs typeface="ＭＳ Ｐゴシック"/>
            </a:endParaRPr>
          </a:p>
        </p:txBody>
      </p:sp>
      <p:sp>
        <p:nvSpPr>
          <p:cNvPr id="48" name="角丸四角形 47"/>
          <p:cNvSpPr/>
          <p:nvPr/>
        </p:nvSpPr>
        <p:spPr>
          <a:xfrm>
            <a:off x="10785159" y="7270491"/>
            <a:ext cx="3821025" cy="2310667"/>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市町村の児童家庭相談や子育て支援事業等と社会的養護は一連につながるものであり、密接に連携して推進する必要があります。このため、社会的養護に関する啓発や、市町村におけるより専門的な相談スキルの向上が求められています。</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latin typeface="HG丸ｺﾞｼｯｸM-PRO" panose="020F0600000000000000" pitchFamily="50" charset="-128"/>
                <a:ea typeface="HG丸ｺﾞｼｯｸM-PRO" panose="020F0600000000000000" pitchFamily="50" charset="-128"/>
                <a:cs typeface="ＭＳ Ｐゴシック"/>
              </a:rPr>
              <a:t>【</a:t>
            </a:r>
            <a:r>
              <a:rPr lang="ja-JP" altLang="en-US" sz="1050" dirty="0" smtClean="0">
                <a:latin typeface="HG丸ｺﾞｼｯｸM-PRO" panose="020F0600000000000000" pitchFamily="50" charset="-128"/>
                <a:ea typeface="HG丸ｺﾞｼｯｸM-PRO" panose="020F0600000000000000" pitchFamily="50" charset="-128"/>
                <a:cs typeface="ＭＳ Ｐゴシック"/>
              </a:rPr>
              <a:t>重点項目</a:t>
            </a:r>
            <a:r>
              <a:rPr lang="en-US" altLang="ja-JP" sz="1050" dirty="0" smtClean="0">
                <a:latin typeface="HG丸ｺﾞｼｯｸM-PRO" panose="020F0600000000000000" pitchFamily="50" charset="-128"/>
                <a:ea typeface="HG丸ｺﾞｼｯｸM-PRO" panose="020F0600000000000000" pitchFamily="50" charset="-128"/>
                <a:cs typeface="ＭＳ Ｐゴシック"/>
              </a:rPr>
              <a:t>】</a:t>
            </a:r>
          </a:p>
          <a:p>
            <a:pPr marL="133350" indent="-133350">
              <a:spcAft>
                <a:spcPts val="0"/>
              </a:spcAft>
            </a:pPr>
            <a:r>
              <a:rPr lang="ja-JP" altLang="en-US" sz="1050" dirty="0" smtClean="0">
                <a:latin typeface="HG丸ｺﾞｼｯｸM-PRO" panose="020F0600000000000000" pitchFamily="50" charset="-128"/>
                <a:ea typeface="HG丸ｺﾞｼｯｸM-PRO" panose="020F0600000000000000" pitchFamily="50" charset="-128"/>
                <a:cs typeface="ＭＳ Ｐゴシック"/>
              </a:rPr>
              <a:t>　◇児童家庭相談の充実　◇虐待予防に向けた取組みの充実</a:t>
            </a:r>
            <a:endParaRPr lang="en-US" altLang="ja-JP" sz="1050" dirty="0" smtClean="0">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endParaRPr lang="ja-JP" altLang="en-US" sz="1050" dirty="0" smtClean="0">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en-US" altLang="ja-JP" sz="1050" dirty="0" smtClean="0">
                <a:latin typeface="HG丸ｺﾞｼｯｸM-PRO" panose="020F0600000000000000" pitchFamily="50" charset="-128"/>
                <a:ea typeface="HG丸ｺﾞｼｯｸM-PRO" panose="020F0600000000000000" pitchFamily="50" charset="-128"/>
                <a:cs typeface="ＭＳ Ｐゴシック"/>
              </a:rPr>
              <a:t>【</a:t>
            </a:r>
            <a:r>
              <a:rPr lang="ja-JP" altLang="en-US" sz="1050" dirty="0" smtClean="0">
                <a:latin typeface="HG丸ｺﾞｼｯｸM-PRO" panose="020F0600000000000000" pitchFamily="50" charset="-128"/>
                <a:ea typeface="HG丸ｺﾞｼｯｸM-PRO" panose="020F0600000000000000" pitchFamily="50" charset="-128"/>
                <a:cs typeface="ＭＳ Ｐゴシック"/>
              </a:rPr>
              <a:t>具体的取組み</a:t>
            </a:r>
            <a:r>
              <a:rPr lang="en-US" altLang="ja-JP" sz="1050" dirty="0" smtClean="0">
                <a:latin typeface="HG丸ｺﾞｼｯｸM-PRO" panose="020F0600000000000000" pitchFamily="50" charset="-128"/>
                <a:ea typeface="HG丸ｺﾞｼｯｸM-PRO" panose="020F0600000000000000" pitchFamily="50" charset="-128"/>
                <a:cs typeface="ＭＳ Ｐゴシック"/>
              </a:rPr>
              <a:t>】</a:t>
            </a:r>
            <a:r>
              <a:rPr lang="ja-JP" altLang="en-US" sz="1050" dirty="0" smtClean="0">
                <a:latin typeface="HG丸ｺﾞｼｯｸM-PRO" panose="020F0600000000000000" pitchFamily="50" charset="-128"/>
                <a:ea typeface="HG丸ｺﾞｼｯｸM-PRO" panose="020F0600000000000000" pitchFamily="50" charset="-128"/>
                <a:cs typeface="ＭＳ Ｐゴシック"/>
              </a:rPr>
              <a:t>　</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050" dirty="0" smtClean="0">
                <a:solidFill>
                  <a:srgbClr val="000000"/>
                </a:solidFill>
                <a:latin typeface="+mn-ea"/>
                <a:cs typeface="Times New Roman"/>
              </a:rPr>
              <a:t>5,6</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章</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smtClean="0">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ja-JP" altLang="en-US" sz="105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dirty="0" smtClean="0">
                <a:latin typeface="HG丸ｺﾞｼｯｸM-PRO" panose="020F0600000000000000" pitchFamily="50" charset="-128"/>
                <a:ea typeface="HG丸ｺﾞｼｯｸM-PRO" panose="020F0600000000000000" pitchFamily="50" charset="-128"/>
                <a:cs typeface="ＭＳ Ｐゴシック"/>
              </a:rPr>
              <a:t>訪問員に保護者支援プログラム習得などのスキルアップ</a:t>
            </a:r>
            <a:endParaRPr lang="en-US" altLang="ja-JP" sz="1050" dirty="0" smtClean="0">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ja-JP" altLang="en-US" sz="1050" dirty="0">
                <a:latin typeface="HG丸ｺﾞｼｯｸM-PRO" panose="020F0600000000000000" pitchFamily="50" charset="-128"/>
                <a:ea typeface="HG丸ｺﾞｼｯｸM-PRO" panose="020F0600000000000000" pitchFamily="50" charset="-128"/>
                <a:cs typeface="ＭＳ Ｐゴシック"/>
              </a:rPr>
              <a:t>　</a:t>
            </a:r>
            <a:r>
              <a:rPr lang="ja-JP" altLang="en-US" sz="1050" dirty="0" smtClean="0">
                <a:latin typeface="HG丸ｺﾞｼｯｸM-PRO" panose="020F0600000000000000" pitchFamily="50" charset="-128"/>
                <a:ea typeface="HG丸ｺﾞｼｯｸM-PRO" panose="020F0600000000000000" pitchFamily="50" charset="-128"/>
                <a:cs typeface="ＭＳ Ｐゴシック"/>
              </a:rPr>
              <a:t>　等を行い、訪問型支援を充実し市町村を支援します。</a:t>
            </a:r>
            <a:endParaRPr lang="en-US" altLang="ja-JP" sz="1050" dirty="0" smtClean="0">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施設と協働してペアレンティングプログラム等を行い、</a:t>
            </a:r>
            <a:endParaRPr lang="en-US" altLang="ja-JP" sz="1050" kern="100" dirty="0" smtClean="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　保護者を支援します。</a:t>
            </a:r>
            <a:endParaRPr lang="en-US" altLang="ja-JP" sz="1050" kern="100" dirty="0" smtClean="0">
              <a:effectLst/>
              <a:latin typeface="HG丸ｺﾞｼｯｸM-PRO" panose="020F0600000000000000" pitchFamily="50" charset="-128"/>
              <a:ea typeface="HG丸ｺﾞｼｯｸM-PRO" panose="020F0600000000000000" pitchFamily="50" charset="-128"/>
              <a:cs typeface="Times New Roman"/>
            </a:endParaRPr>
          </a:p>
        </p:txBody>
      </p:sp>
      <p:sp>
        <p:nvSpPr>
          <p:cNvPr id="50" name="角丸四角形 49"/>
          <p:cNvSpPr/>
          <p:nvPr/>
        </p:nvSpPr>
        <p:spPr>
          <a:xfrm>
            <a:off x="10755595" y="6844854"/>
            <a:ext cx="2782332"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４－４　</a:t>
            </a:r>
            <a:r>
              <a:rPr lang="ja-JP" sz="1200" b="1" dirty="0" smtClean="0">
                <a:effectLst/>
                <a:latin typeface="ＭＳ Ｐゴシック"/>
                <a:ea typeface="Meiryo UI"/>
                <a:cs typeface="ＭＳ Ｐゴシック"/>
              </a:rPr>
              <a:t>家庭</a:t>
            </a:r>
            <a:r>
              <a:rPr lang="ja-JP" sz="1200" b="1" dirty="0">
                <a:effectLst/>
                <a:latin typeface="ＭＳ Ｐゴシック"/>
                <a:ea typeface="Meiryo UI"/>
                <a:cs typeface="ＭＳ Ｐゴシック"/>
              </a:rPr>
              <a:t>支援・地域支援の充実</a:t>
            </a:r>
            <a:endParaRPr lang="ja-JP" sz="1200" dirty="0">
              <a:effectLst/>
              <a:latin typeface="ＭＳ Ｐゴシック"/>
              <a:cs typeface="ＭＳ Ｐゴシック"/>
            </a:endParaRPr>
          </a:p>
        </p:txBody>
      </p:sp>
      <p:sp>
        <p:nvSpPr>
          <p:cNvPr id="53" name="正方形/長方形 52"/>
          <p:cNvSpPr/>
          <p:nvPr/>
        </p:nvSpPr>
        <p:spPr>
          <a:xfrm>
            <a:off x="406473" y="7096125"/>
            <a:ext cx="6002661" cy="2710573"/>
          </a:xfrm>
          <a:prstGeom prst="rect">
            <a:avLst/>
          </a:prstGeom>
          <a:solidFill>
            <a:sysClr val="window" lastClr="FFFFFF"/>
          </a:solidFill>
          <a:ln w="9525" cap="flat" cmpd="sng" algn="ctr">
            <a:solidFill>
              <a:schemeClr val="tx1"/>
            </a:solid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800" kern="100" dirty="0" smtClean="0">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r>
              <a:rPr lang="ja-JP"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子ども</a:t>
            </a:r>
            <a:r>
              <a:rPr lang="ja-JP" altLang="en-US" sz="1050" kern="100" dirty="0">
                <a:latin typeface="HG丸ｺﾞｼｯｸM-PRO" panose="020F0600000000000000" pitchFamily="50" charset="-128"/>
                <a:ea typeface="HG丸ｺﾞｼｯｸM-PRO" panose="020F0600000000000000" pitchFamily="50" charset="-128"/>
                <a:cs typeface="Times New Roman"/>
              </a:rPr>
              <a:t>家庭センターにおけるニーズ</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調査と児童養護施設及び乳児院から</a:t>
            </a:r>
            <a:r>
              <a:rPr lang="ja-JP" altLang="en-US" sz="1050" kern="100" dirty="0">
                <a:latin typeface="HG丸ｺﾞｼｯｸM-PRO" panose="020F0600000000000000" pitchFamily="50" charset="-128"/>
                <a:ea typeface="HG丸ｺﾞｼｯｸM-PRO" panose="020F0600000000000000" pitchFamily="50" charset="-128"/>
                <a:cs typeface="Times New Roman"/>
              </a:rPr>
              <a:t>提出</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された「家庭的</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養護推進計画」を踏まえて府将来ビジョンを作成。</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 </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15</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年後　</a:t>
            </a:r>
            <a:r>
              <a:rPr lang="ja-JP" altLang="en-US" sz="1050" b="1" u="sng" kern="100" dirty="0" smtClean="0">
                <a:latin typeface="HG丸ｺﾞｼｯｸM-PRO" panose="020F0600000000000000" pitchFamily="50" charset="-128"/>
                <a:ea typeface="HG丸ｺﾞｼｯｸM-PRO" panose="020F0600000000000000" pitchFamily="50" charset="-128"/>
                <a:cs typeface="Times New Roman"/>
              </a:rPr>
              <a:t>本体施設：ｸﾞﾙｰﾌﾟﾎｰﾑ：里親等 ＝ </a:t>
            </a:r>
            <a:r>
              <a:rPr lang="en-US" altLang="ja-JP" sz="1050" b="1" u="sng" kern="100" dirty="0" smtClean="0">
                <a:latin typeface="HG丸ｺﾞｼｯｸM-PRO" panose="020F0600000000000000" pitchFamily="50" charset="-128"/>
                <a:ea typeface="HG丸ｺﾞｼｯｸM-PRO" panose="020F0600000000000000" pitchFamily="50" charset="-128"/>
                <a:cs typeface="Times New Roman"/>
              </a:rPr>
              <a:t>982 </a:t>
            </a:r>
            <a:r>
              <a:rPr lang="ja-JP" altLang="en-US" sz="1050" b="1" u="sng" kern="100" dirty="0" smtClean="0">
                <a:latin typeface="HG丸ｺﾞｼｯｸM-PRO" panose="020F0600000000000000" pitchFamily="50" charset="-128"/>
                <a:ea typeface="HG丸ｺﾞｼｯｸM-PRO" panose="020F0600000000000000" pitchFamily="50" charset="-128"/>
                <a:cs typeface="Times New Roman"/>
              </a:rPr>
              <a:t>： </a:t>
            </a:r>
            <a:r>
              <a:rPr lang="en-US" altLang="ja-JP" sz="1050" b="1" u="sng" kern="100" dirty="0" smtClean="0">
                <a:latin typeface="HG丸ｺﾞｼｯｸM-PRO" panose="020F0600000000000000" pitchFamily="50" charset="-128"/>
                <a:ea typeface="HG丸ｺﾞｼｯｸM-PRO" panose="020F0600000000000000" pitchFamily="50" charset="-128"/>
                <a:cs typeface="Times New Roman"/>
              </a:rPr>
              <a:t>530 </a:t>
            </a:r>
            <a:r>
              <a:rPr lang="ja-JP" altLang="en-US" sz="1050" b="1" u="sng" kern="100" dirty="0" smtClean="0">
                <a:latin typeface="HG丸ｺﾞｼｯｸM-PRO" panose="020F0600000000000000" pitchFamily="50" charset="-128"/>
                <a:ea typeface="HG丸ｺﾞｼｯｸM-PRO" panose="020F0600000000000000" pitchFamily="50" charset="-128"/>
                <a:cs typeface="Times New Roman"/>
              </a:rPr>
              <a:t>： </a:t>
            </a:r>
            <a:r>
              <a:rPr lang="en-US" altLang="ja-JP" sz="1050" b="1" u="sng" kern="100" dirty="0" smtClean="0">
                <a:latin typeface="HG丸ｺﾞｼｯｸM-PRO" panose="020F0600000000000000" pitchFamily="50" charset="-128"/>
                <a:ea typeface="HG丸ｺﾞｼｯｸM-PRO" panose="020F0600000000000000" pitchFamily="50" charset="-128"/>
                <a:cs typeface="Times New Roman"/>
              </a:rPr>
              <a:t>581</a:t>
            </a: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r>
              <a:rPr lang="ja-JP"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今後も５年</a:t>
            </a:r>
            <a:r>
              <a:rPr lang="ja-JP" altLang="en-US" sz="1050" kern="100" dirty="0">
                <a:latin typeface="HG丸ｺﾞｼｯｸM-PRO" panose="020F0600000000000000" pitchFamily="50" charset="-128"/>
                <a:ea typeface="HG丸ｺﾞｼｯｸM-PRO" panose="020F0600000000000000" pitchFamily="50" charset="-128"/>
                <a:cs typeface="Times New Roman"/>
              </a:rPr>
              <a:t>ごとに要保護児童の支援</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ニーズを調査すると</a:t>
            </a:r>
            <a:r>
              <a:rPr lang="ja-JP" altLang="en-US" sz="1050" kern="100" dirty="0">
                <a:latin typeface="HG丸ｺﾞｼｯｸM-PRO" panose="020F0600000000000000" pitchFamily="50" charset="-128"/>
                <a:ea typeface="HG丸ｺﾞｼｯｸM-PRO" panose="020F0600000000000000" pitchFamily="50" charset="-128"/>
                <a:cs typeface="Times New Roman"/>
              </a:rPr>
              <a:t>ともに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、計画</a:t>
            </a:r>
            <a:r>
              <a:rPr lang="ja-JP" altLang="en-US" sz="1050" kern="100" dirty="0">
                <a:latin typeface="HG丸ｺﾞｼｯｸM-PRO" panose="020F0600000000000000" pitchFamily="50" charset="-128"/>
                <a:ea typeface="HG丸ｺﾞｼｯｸM-PRO" panose="020F0600000000000000" pitchFamily="50" charset="-128"/>
                <a:cs typeface="Times New Roman"/>
              </a:rPr>
              <a:t>の進捗状況を踏まえ</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各施設</a:t>
            </a:r>
            <a:r>
              <a:rPr lang="ja-JP" altLang="en-US" sz="1050" kern="100" dirty="0">
                <a:latin typeface="HG丸ｺﾞｼｯｸM-PRO" panose="020F0600000000000000" pitchFamily="50" charset="-128"/>
                <a:ea typeface="HG丸ｺﾞｼｯｸM-PRO" panose="020F0600000000000000" pitchFamily="50" charset="-128"/>
                <a:cs typeface="Times New Roman"/>
              </a:rPr>
              <a:t>の「家庭的養護推進計画」と調整を図りながら</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15</a:t>
            </a:r>
            <a:r>
              <a:rPr lang="ja-JP" altLang="en-US" sz="1050" kern="100" dirty="0">
                <a:latin typeface="HG丸ｺﾞｼｯｸM-PRO" panose="020F0600000000000000" pitchFamily="50" charset="-128"/>
                <a:ea typeface="HG丸ｺﾞｼｯｸM-PRO" panose="020F0600000000000000" pitchFamily="50" charset="-128"/>
                <a:cs typeface="Times New Roman"/>
              </a:rPr>
              <a:t>年後に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は本体</a:t>
            </a:r>
            <a:r>
              <a:rPr lang="ja-JP" altLang="en-US" sz="1050" kern="100" dirty="0">
                <a:latin typeface="HG丸ｺﾞｼｯｸM-PRO" panose="020F0600000000000000" pitchFamily="50" charset="-128"/>
                <a:ea typeface="HG丸ｺﾞｼｯｸM-PRO" panose="020F0600000000000000" pitchFamily="50" charset="-128"/>
                <a:cs typeface="Times New Roman"/>
              </a:rPr>
              <a:t>施設、</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グループホー</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ム</a:t>
            </a:r>
            <a:r>
              <a:rPr lang="ja-JP" altLang="en-US" sz="1050" kern="100" dirty="0">
                <a:latin typeface="HG丸ｺﾞｼｯｸM-PRO" panose="020F0600000000000000" pitchFamily="50" charset="-128"/>
                <a:ea typeface="HG丸ｺﾞｼｯｸM-PRO" panose="020F0600000000000000" pitchFamily="50" charset="-128"/>
                <a:cs typeface="Times New Roman"/>
              </a:rPr>
              <a:t>、里親等の割合を概ね３分の１ずつにしていく</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ことを</a:t>
            </a:r>
            <a:r>
              <a:rPr lang="ja-JP" altLang="en-US" sz="1050" kern="100" dirty="0">
                <a:latin typeface="HG丸ｺﾞｼｯｸM-PRO" panose="020F0600000000000000" pitchFamily="50" charset="-128"/>
                <a:ea typeface="HG丸ｺﾞｼｯｸM-PRO" panose="020F0600000000000000" pitchFamily="50" charset="-128"/>
                <a:cs typeface="Times New Roman"/>
              </a:rPr>
              <a:t>目指したい</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endParaRPr lang="en-US" altLang="ja-JP" sz="1000" kern="100" dirty="0" smtClean="0">
              <a:latin typeface="HG丸ｺﾞｼｯｸM-PRO" panose="020F0600000000000000" pitchFamily="50" charset="-128"/>
              <a:ea typeface="HG丸ｺﾞｼｯｸM-PRO" panose="020F0600000000000000" pitchFamily="50" charset="-128"/>
              <a:cs typeface="Times New Roman"/>
            </a:endParaRPr>
          </a:p>
        </p:txBody>
      </p:sp>
      <p:grpSp>
        <p:nvGrpSpPr>
          <p:cNvPr id="3" name="グループ化 2"/>
          <p:cNvGrpSpPr/>
          <p:nvPr/>
        </p:nvGrpSpPr>
        <p:grpSpPr>
          <a:xfrm>
            <a:off x="477577" y="3816499"/>
            <a:ext cx="5931558" cy="2717675"/>
            <a:chOff x="477576" y="4438515"/>
            <a:chExt cx="5931558" cy="2938598"/>
          </a:xfrm>
        </p:grpSpPr>
        <p:grpSp>
          <p:nvGrpSpPr>
            <p:cNvPr id="7" name="グループ化 6"/>
            <p:cNvGrpSpPr/>
            <p:nvPr/>
          </p:nvGrpSpPr>
          <p:grpSpPr>
            <a:xfrm>
              <a:off x="477576" y="4438515"/>
              <a:ext cx="5931558" cy="2938598"/>
              <a:chOff x="477576" y="4438514"/>
              <a:chExt cx="5931558" cy="3077237"/>
            </a:xfrm>
          </p:grpSpPr>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l="11780" t="3110" r="10405" b="2338"/>
              <a:stretch>
                <a:fillRect/>
              </a:stretch>
            </p:blipFill>
            <p:spPr bwMode="auto">
              <a:xfrm>
                <a:off x="477576" y="4438514"/>
                <a:ext cx="5931558" cy="3077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cxnSp>
            <p:nvCxnSpPr>
              <p:cNvPr id="5" name="直線コネクタ 4"/>
              <p:cNvCxnSpPr/>
              <p:nvPr/>
            </p:nvCxnSpPr>
            <p:spPr>
              <a:xfrm flipV="1">
                <a:off x="3542202" y="4867711"/>
                <a:ext cx="0" cy="1860246"/>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cxnSp>
          <p:nvCxnSpPr>
            <p:cNvPr id="9" name="直線矢印コネクタ 8"/>
            <p:cNvCxnSpPr/>
            <p:nvPr/>
          </p:nvCxnSpPr>
          <p:spPr>
            <a:xfrm>
              <a:off x="3542202" y="6126460"/>
              <a:ext cx="1728192" cy="0"/>
            </a:xfrm>
            <a:prstGeom prst="straightConnector1">
              <a:avLst/>
            </a:prstGeom>
            <a:ln w="28575" cmpd="dbl">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3672830" y="6192762"/>
              <a:ext cx="1296144" cy="344481"/>
            </a:xfrm>
            <a:prstGeom prst="rect">
              <a:avLst/>
            </a:prstGeom>
            <a:solidFill>
              <a:sysClr val="window" lastClr="FFFFFF"/>
            </a:solidFill>
            <a:ln w="3175" cap="flat" cmpd="sng" algn="ctr">
              <a:solidFill>
                <a:schemeClr val="accent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3350"/>
              <a:r>
                <a:rPr lang="ja-JP" altLang="en-US" sz="900" kern="100" dirty="0" smtClean="0">
                  <a:latin typeface="HG丸ｺﾞｼｯｸM-PRO" panose="020F0600000000000000" pitchFamily="50" charset="-128"/>
                  <a:ea typeface="HG丸ｺﾞｼｯｸM-PRO" panose="020F0600000000000000" pitchFamily="50" charset="-128"/>
                  <a:cs typeface="Times New Roman"/>
                </a:rPr>
                <a:t>ほぼ横ばいで推移</a:t>
              </a:r>
              <a:endParaRPr lang="en-US" altLang="ja-JP" sz="900" kern="100" dirty="0" smtClean="0">
                <a:effectLst/>
                <a:latin typeface="HG丸ｺﾞｼｯｸM-PRO" panose="020F0600000000000000" pitchFamily="50" charset="-128"/>
                <a:ea typeface="HG丸ｺﾞｼｯｸM-PRO" panose="020F0600000000000000" pitchFamily="50" charset="-128"/>
                <a:cs typeface="Times New Roman"/>
              </a:endParaRPr>
            </a:p>
          </p:txBody>
        </p:sp>
      </p:grpSp>
      <p:sp>
        <p:nvSpPr>
          <p:cNvPr id="41" name="角丸四角形 40"/>
          <p:cNvSpPr/>
          <p:nvPr/>
        </p:nvSpPr>
        <p:spPr>
          <a:xfrm>
            <a:off x="265449" y="9963090"/>
            <a:ext cx="2255253" cy="584061"/>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lgn="ctr">
              <a:spcAft>
                <a:spcPts val="0"/>
              </a:spcAft>
            </a:pPr>
            <a:r>
              <a:rPr lang="ja-JP" altLang="en-US" sz="1600" b="1" dirty="0" smtClean="0">
                <a:latin typeface="ＭＳ Ｐゴシック"/>
                <a:ea typeface="Meiryo UI"/>
                <a:cs typeface="ＭＳ Ｐゴシック"/>
              </a:rPr>
              <a:t>５　</a:t>
            </a:r>
            <a:r>
              <a:rPr lang="ja-JP" altLang="en-US" sz="1600" b="1" dirty="0" smtClean="0">
                <a:effectLst/>
                <a:latin typeface="ＭＳ Ｐゴシック"/>
                <a:ea typeface="Meiryo UI"/>
                <a:cs typeface="ＭＳ Ｐゴシック"/>
              </a:rPr>
              <a:t>子どもの権利擁護</a:t>
            </a:r>
            <a:r>
              <a:rPr lang="ja-JP" altLang="en-US" sz="1200" b="1" dirty="0" smtClean="0">
                <a:effectLst/>
                <a:latin typeface="ＭＳ Ｐゴシック"/>
                <a:ea typeface="Meiryo UI"/>
                <a:cs typeface="ＭＳ Ｐゴシック"/>
              </a:rPr>
              <a:t>（第</a:t>
            </a:r>
            <a:r>
              <a:rPr lang="en-US" altLang="ja-JP" sz="1200" b="1" dirty="0" smtClean="0">
                <a:effectLst/>
                <a:latin typeface="ＭＳ Ｐゴシック"/>
                <a:ea typeface="Meiryo UI"/>
                <a:cs typeface="ＭＳ Ｐゴシック"/>
              </a:rPr>
              <a:t>7</a:t>
            </a:r>
            <a:r>
              <a:rPr lang="ja-JP" altLang="en-US" sz="1200" b="1" dirty="0" smtClean="0">
                <a:effectLst/>
                <a:latin typeface="ＭＳ Ｐゴシック"/>
                <a:ea typeface="Meiryo UI"/>
                <a:cs typeface="ＭＳ Ｐゴシック"/>
              </a:rPr>
              <a:t>章）</a:t>
            </a:r>
            <a:endParaRPr lang="ja-JP" sz="1600" dirty="0">
              <a:effectLst/>
              <a:latin typeface="ＭＳ Ｐゴシック"/>
              <a:cs typeface="ＭＳ Ｐゴシック"/>
            </a:endParaRPr>
          </a:p>
        </p:txBody>
      </p:sp>
      <p:sp>
        <p:nvSpPr>
          <p:cNvPr id="54" name="角丸四角形 53"/>
          <p:cNvSpPr/>
          <p:nvPr/>
        </p:nvSpPr>
        <p:spPr>
          <a:xfrm>
            <a:off x="2531006" y="9960671"/>
            <a:ext cx="12029720" cy="624580"/>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144000" tIns="36000" rIns="72000" bIns="36000" numCol="1" spcCol="0" rtlCol="0" fromWordArt="0" anchor="ctr" anchorCtr="0" forceAA="0" compatLnSpc="1">
            <a:prstTxWarp prst="textNoShape">
              <a:avLst/>
            </a:prstTxWarp>
            <a:noAutofit/>
          </a:bodyPr>
          <a:lstStyle/>
          <a:p>
            <a:pPr algn="l">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家族から離れて暮らす子どもにとって、施設や里親家庭は、安全で安心な生活の場であることが重要です。子どもが自らの権利を行使できるよう年齢や理解力等に配慮した説明を行い、意見表明できるよう支援するなど、</a:t>
            </a:r>
            <a:r>
              <a:rPr lang="ja-JP" altLang="en-US" sz="105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子どもの権利を擁護します。</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56" name="角丸四角形 55"/>
          <p:cNvSpPr/>
          <p:nvPr/>
        </p:nvSpPr>
        <p:spPr>
          <a:xfrm rot="16200000">
            <a:off x="9217427" y="710764"/>
            <a:ext cx="374501" cy="4954129"/>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lgn="ct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　計画</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の基本理念及び基本的</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smtClean="0">
                <a:solidFill>
                  <a:srgbClr val="000000"/>
                </a:solidFill>
                <a:latin typeface="+mn-ea"/>
                <a:cs typeface="Meiryo UI" panose="020B0604030504040204" pitchFamily="50" charset="-128"/>
              </a:rPr>
              <a:t>3</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0756049" y="3962761"/>
            <a:ext cx="2066290"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latin typeface="ＭＳ Ｐゴシック"/>
                <a:ea typeface="Meiryo UI"/>
                <a:cs typeface="ＭＳ Ｐゴシック"/>
              </a:rPr>
              <a:t>４－２　</a:t>
            </a:r>
            <a:r>
              <a:rPr lang="ja-JP" altLang="ja-JP" sz="1200" b="1" dirty="0" smtClean="0">
                <a:latin typeface="ＭＳ Ｐゴシック"/>
                <a:ea typeface="Meiryo UI"/>
                <a:cs typeface="ＭＳ Ｐゴシック"/>
              </a:rPr>
              <a:t>専門的</a:t>
            </a:r>
            <a:r>
              <a:rPr lang="ja-JP" altLang="ja-JP" sz="1200" b="1" dirty="0">
                <a:latin typeface="ＭＳ Ｐゴシック"/>
                <a:ea typeface="Meiryo UI"/>
                <a:cs typeface="ＭＳ Ｐゴシック"/>
              </a:rPr>
              <a:t>ケアの</a:t>
            </a:r>
            <a:r>
              <a:rPr lang="ja-JP" altLang="ja-JP" sz="1200" b="1" dirty="0" smtClean="0">
                <a:latin typeface="ＭＳ Ｐゴシック"/>
                <a:ea typeface="Meiryo UI"/>
                <a:cs typeface="ＭＳ Ｐゴシック"/>
              </a:rPr>
              <a:t>充実</a:t>
            </a:r>
            <a:endParaRPr lang="ja-JP" sz="1200" dirty="0">
              <a:effectLst/>
              <a:latin typeface="ＭＳ Ｐゴシック"/>
              <a:cs typeface="ＭＳ Ｐゴシック"/>
            </a:endParaRPr>
          </a:p>
        </p:txBody>
      </p:sp>
      <p:sp>
        <p:nvSpPr>
          <p:cNvPr id="60" name="角丸四角形 59"/>
          <p:cNvSpPr/>
          <p:nvPr/>
        </p:nvSpPr>
        <p:spPr>
          <a:xfrm>
            <a:off x="6946712" y="6848077"/>
            <a:ext cx="2066290"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latin typeface="ＭＳ Ｐゴシック"/>
                <a:ea typeface="Meiryo UI"/>
                <a:cs typeface="ＭＳ Ｐゴシック"/>
              </a:rPr>
              <a:t>４－３　自立</a:t>
            </a:r>
            <a:r>
              <a:rPr lang="ja-JP" altLang="en-US" sz="1200" b="1" dirty="0">
                <a:latin typeface="ＭＳ Ｐゴシック"/>
                <a:ea typeface="Meiryo UI"/>
                <a:cs typeface="ＭＳ Ｐゴシック"/>
              </a:rPr>
              <a:t>支援の</a:t>
            </a:r>
            <a:r>
              <a:rPr lang="ja-JP" altLang="en-US" sz="1200" b="1" dirty="0" smtClean="0">
                <a:latin typeface="ＭＳ Ｐゴシック"/>
                <a:ea typeface="Meiryo UI"/>
                <a:cs typeface="ＭＳ Ｐゴシック"/>
              </a:rPr>
              <a:t>充実</a:t>
            </a:r>
            <a:endParaRPr lang="ja-JP" sz="1200" dirty="0">
              <a:effectLst/>
              <a:latin typeface="ＭＳ Ｐゴシック"/>
              <a:cs typeface="ＭＳ Ｐゴシック"/>
            </a:endParaRPr>
          </a:p>
        </p:txBody>
      </p:sp>
      <p:graphicFrame>
        <p:nvGraphicFramePr>
          <p:cNvPr id="12" name="表 11"/>
          <p:cNvGraphicFramePr>
            <a:graphicFrameLocks noGrp="1"/>
          </p:cNvGraphicFramePr>
          <p:nvPr>
            <p:extLst>
              <p:ext uri="{D42A27DB-BD31-4B8C-83A1-F6EECF244321}">
                <p14:modId xmlns:p14="http://schemas.microsoft.com/office/powerpoint/2010/main" val="460962016"/>
              </p:ext>
            </p:extLst>
          </p:nvPr>
        </p:nvGraphicFramePr>
        <p:xfrm>
          <a:off x="632960" y="7319491"/>
          <a:ext cx="5620791" cy="1026797"/>
        </p:xfrm>
        <a:graphic>
          <a:graphicData uri="http://schemas.openxmlformats.org/drawingml/2006/table">
            <a:tbl>
              <a:tblPr/>
              <a:tblGrid>
                <a:gridCol w="558818"/>
                <a:gridCol w="607167"/>
                <a:gridCol w="527336"/>
                <a:gridCol w="527336"/>
                <a:gridCol w="566689"/>
                <a:gridCol w="566689"/>
                <a:gridCol w="566689"/>
                <a:gridCol w="566689"/>
                <a:gridCol w="566689"/>
                <a:gridCol w="566689"/>
              </a:tblGrid>
              <a:tr h="203669">
                <a:tc gridSpan="2">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現状</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(H25</a:t>
                      </a:r>
                      <a:r>
                        <a:rPr lang="ja-JP" altLang="en-US"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末</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前期</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(H27</a:t>
                      </a:r>
                      <a:r>
                        <a:rPr lang="ja-JP" altLang="en-US"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H31)</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ctr" defTabSz="1481328"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中期</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(H32</a:t>
                      </a:r>
                      <a:r>
                        <a:rPr lang="ja-JP" altLang="en-US"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H36)</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ctr" defTabSz="1481328"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後期</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(H37</a:t>
                      </a:r>
                      <a:r>
                        <a:rPr lang="ja-JP" altLang="en-US"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r>
                        <a:rPr lang="en-US" altLang="ja-JP" sz="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H41)</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03669">
                <a:tc rowSpan="3">
                  <a:txBody>
                    <a:bodyPr/>
                    <a:lstStyle/>
                    <a:p>
                      <a:pPr algn="l" fontAlgn="ctr"/>
                      <a:r>
                        <a:rPr lang="zh-TW"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施設</a:t>
                      </a:r>
                      <a:br>
                        <a:rPr lang="zh-TW"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zh-TW"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zh-TW"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認可定員</a:t>
                      </a:r>
                      <a:r>
                        <a:rPr lang="en-US" altLang="zh-TW"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endParaRPr lang="zh-TW"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r>
              <a:tr h="207895">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HG丸ｺﾞｼｯｸM-PRO" panose="020F0600000000000000" pitchFamily="50" charset="-128"/>
                          <a:ea typeface="HG丸ｺﾞｼｯｸM-PRO" panose="020F0600000000000000" pitchFamily="50" charset="-128"/>
                        </a:rPr>
                        <a:t>本体施設</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1,732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1,473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1,669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982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69">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ｸﾞﾙｰﾌﾟﾎｰﾑ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530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95">
                <a:tc gridSpan="2">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里親等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466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37" name="角丸四角形 36"/>
          <p:cNvSpPr/>
          <p:nvPr/>
        </p:nvSpPr>
        <p:spPr>
          <a:xfrm>
            <a:off x="6973450" y="3427775"/>
            <a:ext cx="1014934" cy="48176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基本理念</a:t>
            </a:r>
            <a:endParaRPr lang="ja-JP" sz="1200" dirty="0">
              <a:effectLst/>
              <a:latin typeface="ＭＳ Ｐゴシック"/>
              <a:cs typeface="ＭＳ Ｐゴシック"/>
            </a:endParaRPr>
          </a:p>
        </p:txBody>
      </p:sp>
      <p:sp>
        <p:nvSpPr>
          <p:cNvPr id="51" name="正方形/長方形 50"/>
          <p:cNvSpPr/>
          <p:nvPr/>
        </p:nvSpPr>
        <p:spPr>
          <a:xfrm>
            <a:off x="6897950" y="9573180"/>
            <a:ext cx="7675476" cy="206640"/>
          </a:xfrm>
          <a:prstGeom prst="rect">
            <a:avLst/>
          </a:prstGeom>
          <a:noFill/>
          <a:ln w="31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3350"/>
            <a:r>
              <a:rPr lang="en-US" altLang="ja-JP" sz="8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800" kern="100" dirty="0" err="1" smtClean="0">
                <a:latin typeface="HG丸ｺﾞｼｯｸM-PRO" panose="020F0600000000000000" pitchFamily="50" charset="-128"/>
                <a:ea typeface="HG丸ｺﾞｼｯｸM-PRO" panose="020F0600000000000000" pitchFamily="50" charset="-128"/>
                <a:cs typeface="Times New Roman"/>
              </a:rPr>
              <a:t>障がい</a:t>
            </a:r>
            <a:r>
              <a:rPr lang="ja-JP" altLang="en-US" sz="800" kern="100" dirty="0" smtClean="0">
                <a:latin typeface="HG丸ｺﾞｼｯｸM-PRO" panose="020F0600000000000000" pitchFamily="50" charset="-128"/>
                <a:ea typeface="HG丸ｺﾞｼｯｸM-PRO" panose="020F0600000000000000" pitchFamily="50" charset="-128"/>
                <a:cs typeface="Times New Roman"/>
              </a:rPr>
              <a:t>児入所施設について、国においては、今後「入所施設の機能」等について検討することとされていることから、上記については別途検討していく。</a:t>
            </a:r>
            <a:endParaRPr lang="en-US" altLang="ja-JP" sz="1100" kern="100" dirty="0" smtClean="0">
              <a:latin typeface="HG丸ｺﾞｼｯｸM-PRO" panose="020F0600000000000000" pitchFamily="50" charset="-128"/>
              <a:ea typeface="HG丸ｺﾞｼｯｸM-PRO" panose="020F0600000000000000" pitchFamily="50" charset="-128"/>
              <a:cs typeface="Times New Roman"/>
            </a:endParaRPr>
          </a:p>
        </p:txBody>
      </p:sp>
      <p:sp>
        <p:nvSpPr>
          <p:cNvPr id="52" name="正方形/長方形 51"/>
          <p:cNvSpPr/>
          <p:nvPr/>
        </p:nvSpPr>
        <p:spPr>
          <a:xfrm>
            <a:off x="425216" y="6503391"/>
            <a:ext cx="6017610" cy="199950"/>
          </a:xfrm>
          <a:prstGeom prst="rect">
            <a:avLst/>
          </a:prstGeom>
          <a:noFill/>
          <a:ln w="3175" cap="flat" cmpd="sng" algn="ctr">
            <a:noFill/>
            <a:prstDash val="solid"/>
          </a:ln>
          <a:effectLst/>
        </p:spPr>
        <p:txBody>
          <a:bodyPr rot="0" spcFirstLastPara="0" vert="horz" wrap="square" lIns="0" tIns="36000" rIns="36000" bIns="36000" numCol="1" spcCol="0" rtlCol="0" fromWordArt="0" anchor="ctr" anchorCtr="0" forceAA="0" compatLnSpc="1">
            <a:prstTxWarp prst="textNoShape">
              <a:avLst/>
            </a:prstTxWarp>
            <a:noAutofit/>
          </a:bodyPr>
          <a:lstStyle/>
          <a:p>
            <a:pPr indent="133350"/>
            <a:r>
              <a:rPr lang="en-US" altLang="ja-JP" sz="60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600" kern="100" dirty="0" err="1" smtClean="0">
                <a:latin typeface="HG丸ｺﾞｼｯｸM-PRO" panose="020F0600000000000000" pitchFamily="50" charset="-128"/>
                <a:ea typeface="HG丸ｺﾞｼｯｸM-PRO" panose="020F0600000000000000" pitchFamily="50" charset="-128"/>
                <a:cs typeface="Times New Roman"/>
              </a:rPr>
              <a:t>障がい</a:t>
            </a:r>
            <a:r>
              <a:rPr lang="ja-JP" altLang="en-US" sz="600" kern="100" dirty="0" smtClean="0">
                <a:latin typeface="HG丸ｺﾞｼｯｸM-PRO" panose="020F0600000000000000" pitchFamily="50" charset="-128"/>
                <a:ea typeface="HG丸ｺﾞｼｯｸM-PRO" panose="020F0600000000000000" pitchFamily="50" charset="-128"/>
                <a:cs typeface="Times New Roman"/>
              </a:rPr>
              <a:t>児入所施設について、国においては、今後「入所施設の機能」等について検討することとされていることから、上記については別途検討していく。</a:t>
            </a:r>
            <a:endParaRPr lang="en-US" altLang="ja-JP" sz="1000" kern="100" dirty="0" smtClean="0">
              <a:latin typeface="HG丸ｺﾞｼｯｸM-PRO" panose="020F0600000000000000" pitchFamily="50" charset="-128"/>
              <a:ea typeface="HG丸ｺﾞｼｯｸM-PRO" panose="020F0600000000000000" pitchFamily="50" charset="-128"/>
              <a:cs typeface="Times New Roman"/>
            </a:endParaRPr>
          </a:p>
        </p:txBody>
      </p:sp>
      <p:sp>
        <p:nvSpPr>
          <p:cNvPr id="55" name="正方形/長方形 54"/>
          <p:cNvSpPr/>
          <p:nvPr/>
        </p:nvSpPr>
        <p:spPr>
          <a:xfrm>
            <a:off x="8425358" y="1577980"/>
            <a:ext cx="3265356" cy="1230407"/>
          </a:xfrm>
          <a:prstGeom prst="rect">
            <a:avLst/>
          </a:prstGeom>
          <a:noFill/>
          <a:ln w="317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050" b="1" u="sng" kern="100" dirty="0" smtClean="0">
                <a:latin typeface="+mn-ea"/>
                <a:cs typeface="Times New Roman"/>
              </a:rPr>
              <a:t>国</a:t>
            </a:r>
            <a:r>
              <a:rPr lang="ja-JP" altLang="en-US" sz="1050" b="1" u="sng" kern="100" dirty="0">
                <a:latin typeface="+mn-ea"/>
                <a:cs typeface="Times New Roman"/>
              </a:rPr>
              <a:t>通知「児童養護施設等の小規模化及び家庭的養護</a:t>
            </a:r>
            <a:r>
              <a:rPr lang="ja-JP" altLang="en-US" sz="1050" b="1" u="sng" kern="100" dirty="0" smtClean="0">
                <a:latin typeface="+mn-ea"/>
                <a:cs typeface="Times New Roman"/>
              </a:rPr>
              <a:t>の推進</a:t>
            </a:r>
            <a:r>
              <a:rPr lang="ja-JP" altLang="en-US" sz="1050" b="1" u="sng" kern="100" dirty="0">
                <a:latin typeface="+mn-ea"/>
                <a:cs typeface="Times New Roman"/>
              </a:rPr>
              <a:t>について」に基づく社会的養護体制の整備計画</a:t>
            </a: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児童</a:t>
            </a:r>
            <a:r>
              <a:rPr lang="ja-JP" altLang="en-US" sz="1050" kern="100" dirty="0">
                <a:latin typeface="HG丸ｺﾞｼｯｸM-PRO" panose="020F0600000000000000" pitchFamily="50" charset="-128"/>
                <a:ea typeface="HG丸ｺﾞｼｯｸM-PRO" panose="020F0600000000000000" pitchFamily="50" charset="-128"/>
                <a:cs typeface="Times New Roman"/>
              </a:rPr>
              <a:t>養護施設及び乳児院は</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、平成</a:t>
            </a:r>
            <a:r>
              <a:rPr lang="en-US" altLang="ja-JP" sz="1050" kern="100" dirty="0">
                <a:latin typeface="HG丸ｺﾞｼｯｸM-PRO" panose="020F0600000000000000" pitchFamily="50" charset="-128"/>
                <a:ea typeface="HG丸ｺﾞｼｯｸM-PRO" panose="020F0600000000000000" pitchFamily="50" charset="-128"/>
                <a:cs typeface="Times New Roman"/>
              </a:rPr>
              <a:t>27</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41</a:t>
            </a: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年度のうち</a:t>
            </a:r>
            <a:r>
              <a:rPr lang="ja-JP" altLang="en-US" sz="1050" kern="100" dirty="0">
                <a:latin typeface="HG丸ｺﾞｼｯｸM-PRO" panose="020F0600000000000000" pitchFamily="50" charset="-128"/>
                <a:ea typeface="HG丸ｺﾞｼｯｸM-PRO" panose="020F0600000000000000" pitchFamily="50" charset="-128"/>
                <a:cs typeface="Times New Roman"/>
              </a:rPr>
              <a:t>で</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、小規模化や家庭養護の支援等を</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進める具体的</a:t>
            </a:r>
            <a:r>
              <a:rPr lang="ja-JP" altLang="en-US" sz="1050" kern="100" dirty="0">
                <a:latin typeface="HG丸ｺﾞｼｯｸM-PRO" panose="020F0600000000000000" pitchFamily="50" charset="-128"/>
                <a:ea typeface="HG丸ｺﾞｼｯｸM-PRO" panose="020F0600000000000000" pitchFamily="50" charset="-128"/>
                <a:cs typeface="Times New Roman"/>
              </a:rPr>
              <a:t>な方策を定める</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都道府県は</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「家庭的養護推進計画」を踏まえ、　</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「都道府県推進計画」を策定する。</a:t>
            </a:r>
            <a:endParaRPr lang="en-US" altLang="ja-JP" sz="1050" kern="100" dirty="0">
              <a:solidFill>
                <a:prstClr val="black"/>
              </a:solidFill>
              <a:latin typeface="+mn-ea"/>
              <a:cs typeface="Times New Roman"/>
            </a:endParaRPr>
          </a:p>
        </p:txBody>
      </p:sp>
      <p:sp>
        <p:nvSpPr>
          <p:cNvPr id="58" name="正方形/長方形 57"/>
          <p:cNvSpPr/>
          <p:nvPr/>
        </p:nvSpPr>
        <p:spPr>
          <a:xfrm>
            <a:off x="11593710" y="1564543"/>
            <a:ext cx="3012474" cy="1307347"/>
          </a:xfrm>
          <a:prstGeom prst="rect">
            <a:avLst/>
          </a:prstGeom>
          <a:noFill/>
          <a:ln w="317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050" b="1" u="sng" kern="100" dirty="0" smtClean="0">
                <a:latin typeface="+mn-ea"/>
                <a:cs typeface="Times New Roman"/>
              </a:rPr>
              <a:t>「都道府県</a:t>
            </a:r>
            <a:r>
              <a:rPr lang="ja-JP" altLang="en-US" sz="1050" b="1" u="sng" kern="100" dirty="0">
                <a:latin typeface="+mn-ea"/>
                <a:cs typeface="Times New Roman"/>
              </a:rPr>
              <a:t>推進</a:t>
            </a:r>
            <a:r>
              <a:rPr lang="ja-JP" altLang="en-US" sz="1050" b="1" u="sng" kern="100" dirty="0" smtClean="0">
                <a:latin typeface="+mn-ea"/>
                <a:cs typeface="Times New Roman"/>
              </a:rPr>
              <a:t>計画」の策定</a:t>
            </a:r>
            <a:endParaRPr lang="en-US" altLang="ja-JP" sz="1050" b="1" u="sng" kern="100" dirty="0">
              <a:latin typeface="+mn-ea"/>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endParaRPr lang="en-US" altLang="ja-JP" sz="1050" kern="100" dirty="0" smtClean="0">
              <a:latin typeface="HG丸ｺﾞｼｯｸM-PRO" panose="020F0600000000000000" pitchFamily="50" charset="-128"/>
              <a:ea typeface="HG丸ｺﾞｼｯｸM-PRO" panose="020F0600000000000000" pitchFamily="50" charset="-128"/>
              <a:cs typeface="ＭＳ 明朝"/>
            </a:endParaRPr>
          </a:p>
          <a:p>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推進</a:t>
            </a:r>
            <a:r>
              <a:rPr lang="ja-JP" altLang="en-US" sz="1050" kern="100" dirty="0">
                <a:latin typeface="HG丸ｺﾞｼｯｸM-PRO" panose="020F0600000000000000" pitchFamily="50" charset="-128"/>
                <a:ea typeface="HG丸ｺﾞｼｯｸM-PRO" panose="020F0600000000000000" pitchFamily="50" charset="-128"/>
                <a:cs typeface="Times New Roman"/>
              </a:rPr>
              <a:t>期間</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（平成</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27</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41</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年度）を通じ</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050" kern="100" dirty="0" err="1" smtClean="0">
                <a:latin typeface="HG丸ｺﾞｼｯｸM-PRO" panose="020F0600000000000000" pitchFamily="50" charset="-128"/>
                <a:ea typeface="HG丸ｺﾞｼｯｸM-PRO" panose="020F0600000000000000" pitchFamily="50" charset="-128"/>
                <a:cs typeface="Times New Roman"/>
              </a:rPr>
              <a:t>た</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目標及び５年</a:t>
            </a:r>
            <a:r>
              <a:rPr lang="ja-JP" altLang="en-US" sz="1050" kern="100" dirty="0">
                <a:latin typeface="HG丸ｺﾞｼｯｸM-PRO" panose="020F0600000000000000" pitchFamily="50" charset="-128"/>
                <a:ea typeface="HG丸ｺﾞｼｯｸM-PRO" panose="020F0600000000000000" pitchFamily="50" charset="-128"/>
                <a:cs typeface="Times New Roman"/>
              </a:rPr>
              <a:t>ごとの３期（</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前期・中期・</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後期）の目標を</a:t>
            </a:r>
            <a:r>
              <a:rPr lang="ja-JP" altLang="en-US" sz="1050" kern="100" dirty="0">
                <a:latin typeface="HG丸ｺﾞｼｯｸM-PRO" panose="020F0600000000000000" pitchFamily="50" charset="-128"/>
                <a:ea typeface="HG丸ｺﾞｼｯｸM-PRO" panose="020F0600000000000000" pitchFamily="50" charset="-128"/>
                <a:cs typeface="Times New Roman"/>
              </a:rPr>
              <a:t>設定</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し、小規模化や家庭養</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護</a:t>
            </a:r>
            <a:r>
              <a:rPr lang="ja-JP" altLang="en-US" sz="1050" kern="100" dirty="0">
                <a:latin typeface="HG丸ｺﾞｼｯｸM-PRO" panose="020F0600000000000000" pitchFamily="50" charset="-128"/>
                <a:ea typeface="HG丸ｺﾞｼｯｸM-PRO" panose="020F0600000000000000" pitchFamily="50" charset="-128"/>
                <a:cs typeface="Times New Roman"/>
              </a:rPr>
              <a:t>の</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支援等を進める具体的</a:t>
            </a:r>
            <a:r>
              <a:rPr lang="ja-JP" altLang="en-US" sz="1050" kern="100" dirty="0">
                <a:latin typeface="HG丸ｺﾞｼｯｸM-PRO" panose="020F0600000000000000" pitchFamily="50" charset="-128"/>
                <a:ea typeface="HG丸ｺﾞｼｯｸM-PRO" panose="020F0600000000000000" pitchFamily="50" charset="-128"/>
                <a:cs typeface="Times New Roman"/>
              </a:rPr>
              <a:t>な方策</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を定める。</a:t>
            </a:r>
            <a:endParaRPr lang="en-US" altLang="ja-JP" sz="1050" b="1" kern="100" dirty="0">
              <a:solidFill>
                <a:prstClr val="black"/>
              </a:solidFill>
              <a:latin typeface="HG丸ｺﾞｼｯｸM-PRO" panose="020F0600000000000000" pitchFamily="50" charset="-128"/>
              <a:ea typeface="HG丸ｺﾞｼｯｸM-PRO" panose="020F0600000000000000" pitchFamily="50" charset="-128"/>
              <a:cs typeface="ＭＳ 明朝"/>
            </a:endParaRPr>
          </a:p>
        </p:txBody>
      </p:sp>
      <p:sp>
        <p:nvSpPr>
          <p:cNvPr id="59" name="角丸四角形 58"/>
          <p:cNvSpPr/>
          <p:nvPr/>
        </p:nvSpPr>
        <p:spPr>
          <a:xfrm>
            <a:off x="10770584" y="4381848"/>
            <a:ext cx="3819505" cy="2415192"/>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社会的養護を必要とする子どもは、愛着形成の課題や心身に傷を抱えていることが多く、適切な愛着関係に基づき他者に対する基本的信頼を獲得し、安定した人格を形成して</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いくことや子ども</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が心身の傷を癒して回復していくことができるよう、専門的な知識や技術を有する者によるケアや養育が必要です。</a:t>
            </a: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重点項目</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専門性の</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向上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心理的ケアの充実</a:t>
            </a: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医療的ケアの</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充実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家族再統合支援の強化</a:t>
            </a:r>
          </a:p>
          <a:p>
            <a:pPr>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取組み</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050" dirty="0" smtClean="0">
                <a:solidFill>
                  <a:srgbClr val="000000"/>
                </a:solidFill>
                <a:latin typeface="+mn-ea"/>
                <a:cs typeface="Times New Roman"/>
              </a:rPr>
              <a:t>6</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章</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府中央</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子ども家庭センター「こころ</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ケア」の機能の充実</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に</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よる被虐待児童等の</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回復を支援します。</a:t>
            </a:r>
            <a:endPar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63" name="角丸四角形 62"/>
          <p:cNvSpPr/>
          <p:nvPr/>
        </p:nvSpPr>
        <p:spPr>
          <a:xfrm>
            <a:off x="7012218" y="7285179"/>
            <a:ext cx="3687338" cy="2295135"/>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社会的養護の下で育った子どもが</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、社会性</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を獲得し、自立する力を身につけることを念頭に置いて適切な支援を提供するとともに、自立した後も引き続き子どもを受けとめ、支えとなるような支援の充実を図ることが必要です。</a:t>
            </a:r>
          </a:p>
          <a:p>
            <a:pPr>
              <a:spcAft>
                <a:spcPts val="0"/>
              </a:spcAft>
            </a:pPr>
            <a:endPar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重点項目</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学習支援の</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充実</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◇自立生活能力を高める支援の充実</a:t>
            </a:r>
          </a:p>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アフターケアの充実</a:t>
            </a:r>
          </a:p>
          <a:p>
            <a:pPr>
              <a:spcAft>
                <a:spcPts val="0"/>
              </a:spcAft>
            </a:pPr>
            <a:endPar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050" dirty="0">
                <a:solidFill>
                  <a:srgbClr val="000000"/>
                </a:solidFill>
                <a:latin typeface="+mn-ea"/>
                <a:cs typeface="Times New Roman"/>
              </a:rPr>
              <a:t>6</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章</a:t>
            </a:r>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養育環境等により十分な学習機会が確保されない施設</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等入所児童に対し、退所後の自立支援につながるため</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の学習支援の充実を図ります。</a:t>
            </a:r>
            <a:endPar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4" name="正方形/長方形 3"/>
          <p:cNvSpPr/>
          <p:nvPr/>
        </p:nvSpPr>
        <p:spPr>
          <a:xfrm>
            <a:off x="5239116" y="7071390"/>
            <a:ext cx="112155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（定員ベース）</a:t>
            </a:r>
            <a:endParaRPr kumimoji="1" lang="ja-JP" altLang="en-US"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5376472" y="6272559"/>
            <a:ext cx="1101103" cy="2308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（政令市を除く）</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rot="16200000">
            <a:off x="6152439" y="-171157"/>
            <a:ext cx="374501" cy="268876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２　計画の位置づけ</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ＭＳ Ｐゴシック"/>
                <a:ea typeface="Meiryo UI"/>
                <a:cs typeface="ＭＳ Ｐゴシック"/>
              </a:rPr>
              <a:t>1</a:t>
            </a:r>
            <a:r>
              <a:rPr lang="ja-JP" altLang="en-US" sz="1200" b="1" kern="1200" dirty="0" smtClean="0">
                <a:solidFill>
                  <a:srgbClr val="000000"/>
                </a:solidFill>
                <a:effectLst/>
                <a:latin typeface="ＭＳ Ｐゴシック"/>
                <a:ea typeface="Meiryo UI"/>
                <a:cs typeface="ＭＳ Ｐゴシック"/>
              </a:rPr>
              <a:t>章）</a:t>
            </a:r>
            <a:endParaRPr lang="ja-JP" sz="1200" dirty="0">
              <a:effectLst/>
              <a:latin typeface="ＭＳ Ｐゴシック"/>
              <a:cs typeface="ＭＳ Ｐゴシック"/>
            </a:endParaRPr>
          </a:p>
        </p:txBody>
      </p:sp>
      <p:sp>
        <p:nvSpPr>
          <p:cNvPr id="8" name="左右矢印 7"/>
          <p:cNvSpPr/>
          <p:nvPr/>
        </p:nvSpPr>
        <p:spPr>
          <a:xfrm>
            <a:off x="7879750" y="1771945"/>
            <a:ext cx="630610" cy="720080"/>
          </a:xfrm>
          <a:prstGeom prst="leftRightArrow">
            <a:avLst>
              <a:gd name="adj1" fmla="val 60583"/>
              <a:gd name="adj2" fmla="val 24603"/>
            </a:avLst>
          </a:pr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13340679" y="294898"/>
            <a:ext cx="1349375" cy="365125"/>
          </a:xfrm>
          <a:prstGeom prst="rect">
            <a:avLst/>
          </a:prstGeom>
          <a:solidFill>
            <a:sysClr val="window" lastClr="FFFFFF"/>
          </a:solidFill>
          <a:ln w="25400" cap="flat" cmpd="sng" algn="ctr">
            <a:solidFill>
              <a:sysClr val="windowText" lastClr="000000"/>
            </a:solid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資料７</a:t>
            </a:r>
            <a:endParaRPr kumimoji="1" lang="en-US" altLang="ja-JP" sz="16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Tree>
    <p:extLst>
      <p:ext uri="{BB962C8B-B14F-4D97-AF65-F5344CB8AC3E}">
        <p14:creationId xmlns:p14="http://schemas.microsoft.com/office/powerpoint/2010/main" val="411955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2342</TotalTime>
  <Words>283</Words>
  <Application>Microsoft Office PowerPoint</Application>
  <PresentationFormat>ユーザー設定</PresentationFormat>
  <Paragraphs>134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HOSTNAME</cp:lastModifiedBy>
  <cp:revision>237</cp:revision>
  <cp:lastPrinted>2014-11-26T07:00:16Z</cp:lastPrinted>
  <dcterms:created xsi:type="dcterms:W3CDTF">2014-08-14T01:34:34Z</dcterms:created>
  <dcterms:modified xsi:type="dcterms:W3CDTF">2014-11-26T09:02:52Z</dcterms:modified>
</cp:coreProperties>
</file>