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940" r:id="rId2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FF"/>
    <a:srgbClr val="F7EC97"/>
    <a:srgbClr val="FD6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4434" autoAdjust="0"/>
  </p:normalViewPr>
  <p:slideViewPr>
    <p:cSldViewPr>
      <p:cViewPr varScale="1">
        <p:scale>
          <a:sx n="81" d="100"/>
          <a:sy n="81" d="100"/>
        </p:scale>
        <p:origin x="9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648"/>
    </p:cViewPr>
  </p:sorterViewPr>
  <p:notesViewPr>
    <p:cSldViewPr>
      <p:cViewPr varScale="1">
        <p:scale>
          <a:sx n="47" d="100"/>
          <a:sy n="47" d="100"/>
        </p:scale>
        <p:origin x="-3090" y="-114"/>
      </p:cViewPr>
      <p:guideLst>
        <p:guide orient="horz" pos="3225"/>
        <p:guide pos="22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8206" cy="511649"/>
          </a:xfrm>
          <a:prstGeom prst="rect">
            <a:avLst/>
          </a:prstGeom>
        </p:spPr>
        <p:txBody>
          <a:bodyPr vert="horz" lIns="94652" tIns="47328" rIns="94652" bIns="473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721333"/>
            <a:ext cx="3078206" cy="511648"/>
          </a:xfrm>
          <a:prstGeom prst="rect">
            <a:avLst/>
          </a:prstGeom>
        </p:spPr>
        <p:txBody>
          <a:bodyPr vert="horz" lIns="94652" tIns="47328" rIns="94652" bIns="473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4203" y="9721333"/>
            <a:ext cx="3078206" cy="511648"/>
          </a:xfrm>
          <a:prstGeom prst="rect">
            <a:avLst/>
          </a:prstGeom>
        </p:spPr>
        <p:txBody>
          <a:bodyPr vert="horz" lIns="94652" tIns="47328" rIns="94652" bIns="47328" rtlCol="0" anchor="b"/>
          <a:lstStyle>
            <a:lvl1pPr algn="r">
              <a:defRPr sz="1200"/>
            </a:lvl1pPr>
          </a:lstStyle>
          <a:p>
            <a:fld id="{3FA8D4F6-A8D6-432C-BA59-0C059F0DD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1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8" cy="511731"/>
          </a:xfrm>
          <a:prstGeom prst="rect">
            <a:avLst/>
          </a:prstGeom>
        </p:spPr>
        <p:txBody>
          <a:bodyPr vert="horz" lIns="94652" tIns="47328" rIns="94652" bIns="4732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4" y="1"/>
            <a:ext cx="3078428" cy="511731"/>
          </a:xfrm>
          <a:prstGeom prst="rect">
            <a:avLst/>
          </a:prstGeom>
        </p:spPr>
        <p:txBody>
          <a:bodyPr vert="horz" lIns="94652" tIns="47328" rIns="94652" bIns="47328" rtlCol="0"/>
          <a:lstStyle>
            <a:lvl1pPr algn="r">
              <a:defRPr sz="1200"/>
            </a:lvl1pPr>
          </a:lstStyle>
          <a:p>
            <a:fld id="{8D5BEBC8-2257-4310-91FB-3838D0908DC9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2" tIns="47328" rIns="94652" bIns="473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8" y="4861440"/>
            <a:ext cx="5683250" cy="4605576"/>
          </a:xfrm>
          <a:prstGeom prst="rect">
            <a:avLst/>
          </a:prstGeom>
        </p:spPr>
        <p:txBody>
          <a:bodyPr vert="horz" lIns="94652" tIns="47328" rIns="94652" bIns="4732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9"/>
            <a:ext cx="3078428" cy="511731"/>
          </a:xfrm>
          <a:prstGeom prst="rect">
            <a:avLst/>
          </a:prstGeom>
        </p:spPr>
        <p:txBody>
          <a:bodyPr vert="horz" lIns="94652" tIns="47328" rIns="94652" bIns="4732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4" y="9721109"/>
            <a:ext cx="3078428" cy="511731"/>
          </a:xfrm>
          <a:prstGeom prst="rect">
            <a:avLst/>
          </a:prstGeom>
        </p:spPr>
        <p:txBody>
          <a:bodyPr vert="horz" lIns="94652" tIns="47328" rIns="94652" bIns="47328" rtlCol="0" anchor="b"/>
          <a:lstStyle>
            <a:lvl1pPr algn="r">
              <a:defRPr sz="1200"/>
            </a:lvl1pPr>
          </a:lstStyle>
          <a:p>
            <a:fld id="{F87C77AA-7151-4A8D-8C26-E58B9E1A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341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1F64F-0D30-4C3A-A0BE-910F4CC3C3E7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328E1-F047-4AB4-B3FF-0294A283BF8F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6089-223D-4750-89AE-B390316EF4A6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93F2-F397-4322-8BCF-C5B5A26541AE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4A4-B6F4-46BC-87F0-53D8B8B4CC34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5DAB-E23D-468C-AF05-298D314015C0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6098-0D6A-4E28-93E3-BBDB3A87EDC1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CE5D2-3648-4CCF-AC47-C802402CB13C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9A8E-EE60-47D9-A1ED-FCE9387E1B69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AEC9-FC0C-40DA-837B-2B35ECEA451C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3D9F-C0C5-4B45-A27A-2A4D899DB100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672F1F-A543-43EE-80AA-CB7F72D8E56C}" type="datetime1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704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F0DA1747-7AE3-4485-B1CC-5CDDF653E87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echo.meti.go.jp/category/saving_and_new/saving/enterprise/factory/faq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630F4E5-F9F9-45CF-A96E-107446505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A1747-7AE3-4485-B1CC-5CDDF653E874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EA5A071-56CF-4EF3-9DA6-C63AED1C5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96" y="471438"/>
            <a:ext cx="9108504" cy="626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rgbClr val="0D0D0D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テナントビルにおけるオーナーとテナント事業者のエネルギー使用量の算入方法について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令和５年度以降に提出いただく対策計画書より、省エネ法に準拠し、テナントビルにおいてテナント事業者は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ja-JP" altLang="en-US" sz="1600" u="wavyHeavy" dirty="0">
                <a:latin typeface="Meiryo UI" panose="020B0604030504040204" pitchFamily="50" charset="-128"/>
                <a:ea typeface="Meiryo UI" panose="020B0604030504040204" pitchFamily="50" charset="-128"/>
              </a:rPr>
              <a:t>テナント専有部の備付設備（照明・空調等）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についてもエネルギー使用量を算入いただくよう統一しました。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ja-JP" altLang="en-US" sz="1400" dirty="0"/>
              <a:t>オーナー</a:t>
            </a:r>
            <a:r>
              <a:rPr lang="ja-JP" altLang="en-US" sz="1400" dirty="0" smtClean="0"/>
              <a:t>がテナント専有部を含む備</a:t>
            </a:r>
            <a:r>
              <a:rPr lang="ja-JP" altLang="en-US" sz="1400" dirty="0"/>
              <a:t>付設備に管理権限を有し、テナント事業者が設備を持ち込んでいる場合</a:t>
            </a:r>
            <a:endParaRPr lang="en-US" altLang="ja-JP" sz="14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1600" u="sng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1600" u="sng" dirty="0"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ただし、テナント事業者がテナント専有部の備付設備のエネルギー管理権限を有している場合は、オーナーはその備付設備のエネルギー使用量について算入する必要はありません。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エネルギー管理権限がある場合とは、設備の設置・更新の権限を有し、エネルギー使用量が計量器等により特定出来る場合を意味します。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省エネポータルサイト（よくある質問）経済産業省資源エネルギー庁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altLang="ja-JP" sz="1400" dirty="0">
                <a:hlinkClick r:id="rId2"/>
              </a:rPr>
              <a:t>https://www.enecho.meti.go.jp/category/saving_and_new/saving/enterprise/factory/faq/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（外部リンク）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669477A2-F634-4B47-90EB-3FCE8ED0F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58094"/>
              </p:ext>
            </p:extLst>
          </p:nvPr>
        </p:nvGraphicFramePr>
        <p:xfrm>
          <a:off x="142374" y="2204864"/>
          <a:ext cx="8894748" cy="2401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4625">
                  <a:extLst>
                    <a:ext uri="{9D8B030D-6E8A-4147-A177-3AD203B41FA5}">
                      <a16:colId xmlns:a16="http://schemas.microsoft.com/office/drawing/2014/main" val="791940972"/>
                    </a:ext>
                  </a:extLst>
                </a:gridCol>
                <a:gridCol w="955118">
                  <a:extLst>
                    <a:ext uri="{9D8B030D-6E8A-4147-A177-3AD203B41FA5}">
                      <a16:colId xmlns:a16="http://schemas.microsoft.com/office/drawing/2014/main" val="2723487461"/>
                    </a:ext>
                  </a:extLst>
                </a:gridCol>
                <a:gridCol w="1542883">
                  <a:extLst>
                    <a:ext uri="{9D8B030D-6E8A-4147-A177-3AD203B41FA5}">
                      <a16:colId xmlns:a16="http://schemas.microsoft.com/office/drawing/2014/main" val="355110814"/>
                    </a:ext>
                  </a:extLst>
                </a:gridCol>
                <a:gridCol w="1028589">
                  <a:extLst>
                    <a:ext uri="{9D8B030D-6E8A-4147-A177-3AD203B41FA5}">
                      <a16:colId xmlns:a16="http://schemas.microsoft.com/office/drawing/2014/main" val="3251111017"/>
                    </a:ext>
                  </a:extLst>
                </a:gridCol>
                <a:gridCol w="980826">
                  <a:extLst>
                    <a:ext uri="{9D8B030D-6E8A-4147-A177-3AD203B41FA5}">
                      <a16:colId xmlns:a16="http://schemas.microsoft.com/office/drawing/2014/main" val="2040868699"/>
                    </a:ext>
                  </a:extLst>
                </a:gridCol>
                <a:gridCol w="1629796">
                  <a:extLst>
                    <a:ext uri="{9D8B030D-6E8A-4147-A177-3AD203B41FA5}">
                      <a16:colId xmlns:a16="http://schemas.microsoft.com/office/drawing/2014/main" val="2265443982"/>
                    </a:ext>
                  </a:extLst>
                </a:gridCol>
                <a:gridCol w="1062911">
                  <a:extLst>
                    <a:ext uri="{9D8B030D-6E8A-4147-A177-3AD203B41FA5}">
                      <a16:colId xmlns:a16="http://schemas.microsoft.com/office/drawing/2014/main" val="1517622116"/>
                    </a:ext>
                  </a:extLst>
                </a:gridCol>
              </a:tblGrid>
              <a:tr h="154741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オーナー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テナント事業者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320779"/>
                  </a:ext>
                </a:extLst>
              </a:tr>
              <a:tr h="710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備付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設備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400" dirty="0"/>
                        <a:t>（共用部）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テナント専有部の備付設備</a:t>
                      </a:r>
                      <a:endParaRPr kumimoji="1" lang="en-US" altLang="ja-JP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（照明・空調等）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テナント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持込設備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備付</a:t>
                      </a:r>
                      <a:endParaRPr kumimoji="1" lang="en-US" altLang="ja-JP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設備</a:t>
                      </a:r>
                      <a:endParaRPr kumimoji="1" lang="en-US" altLang="ja-JP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（共用部）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テナント専有部の備付設備</a:t>
                      </a:r>
                      <a:endParaRPr kumimoji="1" lang="en-US" altLang="ja-JP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（照明・空調等）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テナント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持込設備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616844"/>
                  </a:ext>
                </a:extLst>
              </a:tr>
              <a:tr h="533752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エネルギー管理権限</a:t>
                      </a:r>
                      <a:r>
                        <a:rPr kumimoji="1" lang="ja-JP" altLang="en-US" sz="1100" dirty="0"/>
                        <a:t>（</a:t>
                      </a:r>
                      <a:r>
                        <a:rPr kumimoji="1" lang="en-US" altLang="ja-JP" sz="1100" dirty="0"/>
                        <a:t>※</a:t>
                      </a:r>
                      <a:r>
                        <a:rPr kumimoji="1" lang="ja-JP" altLang="en-US" sz="1100" dirty="0"/>
                        <a:t>）</a:t>
                      </a:r>
                      <a:r>
                        <a:rPr kumimoji="1" lang="ja-JP" altLang="en-US" sz="1600" dirty="0"/>
                        <a:t>の有無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×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×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×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4155798"/>
                  </a:ext>
                </a:extLst>
              </a:tr>
              <a:tr h="694144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エネルギー使用量の算入要否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（要算入）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（要算入）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×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×</a:t>
                      </a:r>
                      <a:endParaRPr kumimoji="1" lang="ja-JP" altLang="en-US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（要算入）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〇</a:t>
                      </a:r>
                      <a:endParaRPr kumimoji="1" lang="en-US" altLang="ja-JP" sz="1400" b="1" dirty="0">
                        <a:solidFill>
                          <a:srgbClr val="FF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（要算入）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574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148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258</Words>
  <Application>Microsoft Office PowerPoint</Application>
  <PresentationFormat>画面に合わせる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Meiryo UI</vt:lpstr>
      <vt:lpstr>ＭＳ Ｐゴシック</vt:lpstr>
      <vt:lpstr>メイリオ</vt:lpstr>
      <vt:lpstr>Arial</vt:lpstr>
      <vt:lpstr>Calibri</vt:lpstr>
      <vt:lpstr>Times New Roman</vt:lpstr>
      <vt:lpstr>クラリティ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2021-08-18T04:41:33Z</dcterms:created>
  <dcterms:modified xsi:type="dcterms:W3CDTF">2023-06-06T04:40:47Z</dcterms:modified>
</cp:coreProperties>
</file>