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7"/>
  </p:notesMasterIdLst>
  <p:handoutMasterIdLst>
    <p:handoutMasterId r:id="rId38"/>
  </p:handoutMasterIdLst>
  <p:sldIdLst>
    <p:sldId id="256" r:id="rId2"/>
    <p:sldId id="377" r:id="rId3"/>
    <p:sldId id="257" r:id="rId4"/>
    <p:sldId id="341" r:id="rId5"/>
    <p:sldId id="342" r:id="rId6"/>
    <p:sldId id="258" r:id="rId7"/>
    <p:sldId id="259" r:id="rId8"/>
    <p:sldId id="292" r:id="rId9"/>
    <p:sldId id="280" r:id="rId10"/>
    <p:sldId id="376" r:id="rId11"/>
    <p:sldId id="260" r:id="rId12"/>
    <p:sldId id="317" r:id="rId13"/>
    <p:sldId id="320" r:id="rId14"/>
    <p:sldId id="321" r:id="rId15"/>
    <p:sldId id="322" r:id="rId16"/>
    <p:sldId id="345" r:id="rId17"/>
    <p:sldId id="325" r:id="rId18"/>
    <p:sldId id="349" r:id="rId19"/>
    <p:sldId id="350" r:id="rId20"/>
    <p:sldId id="351" r:id="rId21"/>
    <p:sldId id="364" r:id="rId22"/>
    <p:sldId id="352" r:id="rId23"/>
    <p:sldId id="353" r:id="rId24"/>
    <p:sldId id="354" r:id="rId25"/>
    <p:sldId id="356" r:id="rId26"/>
    <p:sldId id="357" r:id="rId27"/>
    <p:sldId id="358" r:id="rId28"/>
    <p:sldId id="359" r:id="rId29"/>
    <p:sldId id="360" r:id="rId30"/>
    <p:sldId id="361" r:id="rId31"/>
    <p:sldId id="370" r:id="rId32"/>
    <p:sldId id="372" r:id="rId33"/>
    <p:sldId id="374" r:id="rId34"/>
    <p:sldId id="362" r:id="rId35"/>
    <p:sldId id="363" r:id="rId3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82" userDrawn="1">
          <p15:clr>
            <a:srgbClr val="A4A3A4"/>
          </p15:clr>
        </p15:guide>
        <p15:guide id="2" pos="2196" userDrawn="1">
          <p15:clr>
            <a:srgbClr val="A4A3A4"/>
          </p15:clr>
        </p15:guide>
        <p15:guide id="3" orient="horz" pos="3130" userDrawn="1">
          <p15:clr>
            <a:srgbClr val="A4A3A4"/>
          </p15:clr>
        </p15:guide>
        <p15:guide id="4"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DBF5F5"/>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13" autoAdjust="0"/>
    <p:restoredTop sz="77738" autoAdjust="0"/>
  </p:normalViewPr>
  <p:slideViewPr>
    <p:cSldViewPr>
      <p:cViewPr varScale="1">
        <p:scale>
          <a:sx n="74" d="100"/>
          <a:sy n="74" d="100"/>
        </p:scale>
        <p:origin x="1188" y="72"/>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notesViewPr>
    <p:cSldViewPr>
      <p:cViewPr varScale="1">
        <p:scale>
          <a:sx n="53" d="100"/>
          <a:sy n="53" d="100"/>
        </p:scale>
        <p:origin x="2958" y="84"/>
      </p:cViewPr>
      <p:guideLst>
        <p:guide orient="horz" pos="3182"/>
        <p:guide pos="2196"/>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190" cy="497048"/>
          </a:xfrm>
          <a:prstGeom prst="rect">
            <a:avLst/>
          </a:prstGeom>
        </p:spPr>
        <p:txBody>
          <a:bodyPr vert="horz" lIns="93211" tIns="46604" rIns="93211" bIns="46604"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4" y="9440676"/>
            <a:ext cx="2949190" cy="497048"/>
          </a:xfrm>
          <a:prstGeom prst="rect">
            <a:avLst/>
          </a:prstGeom>
        </p:spPr>
        <p:txBody>
          <a:bodyPr vert="horz" lIns="93211" tIns="46604" rIns="93211" bIns="46604" rtlCol="0" anchor="b"/>
          <a:lstStyle>
            <a:lvl1pPr algn="l">
              <a:defRPr sz="1200"/>
            </a:lvl1pPr>
          </a:lstStyle>
          <a:p>
            <a:endParaRPr kumimoji="1" lang="ja-JP" altLang="en-US"/>
          </a:p>
        </p:txBody>
      </p:sp>
    </p:spTree>
    <p:extLst>
      <p:ext uri="{BB962C8B-B14F-4D97-AF65-F5344CB8AC3E}">
        <p14:creationId xmlns:p14="http://schemas.microsoft.com/office/powerpoint/2010/main" val="245607584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949787" cy="496967"/>
          </a:xfrm>
          <a:prstGeom prst="rect">
            <a:avLst/>
          </a:prstGeom>
        </p:spPr>
        <p:txBody>
          <a:bodyPr vert="horz" lIns="91410" tIns="45708" rIns="9141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2" y="4"/>
            <a:ext cx="2949787" cy="496967"/>
          </a:xfrm>
          <a:prstGeom prst="rect">
            <a:avLst/>
          </a:prstGeom>
        </p:spPr>
        <p:txBody>
          <a:bodyPr vert="horz" lIns="91410" tIns="45708" rIns="91410" bIns="45708" rtlCol="0"/>
          <a:lstStyle>
            <a:lvl1pPr algn="r">
              <a:defRPr sz="1200"/>
            </a:lvl1pPr>
          </a:lstStyle>
          <a:p>
            <a:fld id="{49C1F2BB-26B0-4576-94DD-8BB848CE30CB}" type="datetimeFigureOut">
              <a:rPr kumimoji="1" lang="ja-JP" altLang="en-US" smtClean="0"/>
              <a:t>2023/6/9</a:t>
            </a:fld>
            <a:endParaRPr kumimoji="1" lang="ja-JP" altLang="en-US"/>
          </a:p>
        </p:txBody>
      </p:sp>
      <p:sp>
        <p:nvSpPr>
          <p:cNvPr id="4" name="スライド イメージ プレースホルダー 3"/>
          <p:cNvSpPr>
            <a:spLocks noGrp="1" noRot="1" noChangeAspect="1"/>
          </p:cNvSpPr>
          <p:nvPr>
            <p:ph type="sldImg" idx="2"/>
          </p:nvPr>
        </p:nvSpPr>
        <p:spPr>
          <a:xfrm>
            <a:off x="444500" y="746125"/>
            <a:ext cx="5918200" cy="4438650"/>
          </a:xfrm>
          <a:prstGeom prst="rect">
            <a:avLst/>
          </a:prstGeom>
          <a:noFill/>
          <a:ln w="12700">
            <a:solidFill>
              <a:prstClr val="black"/>
            </a:solidFill>
          </a:ln>
        </p:spPr>
        <p:txBody>
          <a:bodyPr vert="horz" lIns="91410" tIns="45708" rIns="91410" bIns="45708" rtlCol="0" anchor="ctr"/>
          <a:lstStyle/>
          <a:p>
            <a:endParaRPr lang="ja-JP" altLang="en-US"/>
          </a:p>
        </p:txBody>
      </p:sp>
      <p:sp>
        <p:nvSpPr>
          <p:cNvPr id="5" name="ノート プレースホルダー 4"/>
          <p:cNvSpPr>
            <a:spLocks noGrp="1"/>
          </p:cNvSpPr>
          <p:nvPr>
            <p:ph type="body" sz="quarter" idx="3"/>
          </p:nvPr>
        </p:nvSpPr>
        <p:spPr>
          <a:xfrm>
            <a:off x="307260" y="5401722"/>
            <a:ext cx="6192688" cy="3792170"/>
          </a:xfrm>
          <a:prstGeom prst="rect">
            <a:avLst/>
          </a:prstGeom>
        </p:spPr>
        <p:txBody>
          <a:bodyPr vert="horz" lIns="91410" tIns="45708" rIns="91410" bIns="457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50"/>
            <a:ext cx="2949787" cy="496967"/>
          </a:xfrm>
          <a:prstGeom prst="rect">
            <a:avLst/>
          </a:prstGeom>
        </p:spPr>
        <p:txBody>
          <a:bodyPr vert="horz" lIns="91410" tIns="45708" rIns="9141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2" y="9440650"/>
            <a:ext cx="2949787" cy="496967"/>
          </a:xfrm>
          <a:prstGeom prst="rect">
            <a:avLst/>
          </a:prstGeom>
        </p:spPr>
        <p:txBody>
          <a:bodyPr vert="horz" lIns="91410" tIns="45708" rIns="91410" bIns="45708" rtlCol="0" anchor="b"/>
          <a:lstStyle>
            <a:lvl1pPr algn="r">
              <a:defRPr sz="1200"/>
            </a:lvl1pPr>
          </a:lstStyle>
          <a:p>
            <a:fld id="{C4587667-BF35-47B3-B905-49673EF05624}" type="slidenum">
              <a:rPr kumimoji="1" lang="ja-JP" altLang="en-US" smtClean="0"/>
              <a:t>‹#›</a:t>
            </a:fld>
            <a:endParaRPr kumimoji="1" lang="ja-JP" altLang="en-US"/>
          </a:p>
        </p:txBody>
      </p:sp>
    </p:spTree>
    <p:extLst>
      <p:ext uri="{BB962C8B-B14F-4D97-AF65-F5344CB8AC3E}">
        <p14:creationId xmlns:p14="http://schemas.microsoft.com/office/powerpoint/2010/main" val="46120911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ja-JP" altLang="en-US" sz="1400" dirty="0"/>
          </a:p>
        </p:txBody>
      </p:sp>
    </p:spTree>
    <p:extLst>
      <p:ext uri="{BB962C8B-B14F-4D97-AF65-F5344CB8AC3E}">
        <p14:creationId xmlns:p14="http://schemas.microsoft.com/office/powerpoint/2010/main" val="612170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ja-JP" altLang="en-US" dirty="0"/>
          </a:p>
        </p:txBody>
      </p:sp>
    </p:spTree>
    <p:extLst>
      <p:ext uri="{BB962C8B-B14F-4D97-AF65-F5344CB8AC3E}">
        <p14:creationId xmlns:p14="http://schemas.microsoft.com/office/powerpoint/2010/main" val="2314640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ja-JP" altLang="en-US" sz="1400" dirty="0"/>
          </a:p>
        </p:txBody>
      </p:sp>
    </p:spTree>
    <p:extLst>
      <p:ext uri="{BB962C8B-B14F-4D97-AF65-F5344CB8AC3E}">
        <p14:creationId xmlns:p14="http://schemas.microsoft.com/office/powerpoint/2010/main" val="2664829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00075" y="577850"/>
            <a:ext cx="5699125" cy="4275138"/>
          </a:xfrm>
        </p:spPr>
      </p:sp>
      <p:sp>
        <p:nvSpPr>
          <p:cNvPr id="3" name="ノート プレースホルダー 2"/>
          <p:cNvSpPr>
            <a:spLocks noGrp="1"/>
          </p:cNvSpPr>
          <p:nvPr>
            <p:ph type="body" idx="1"/>
          </p:nvPr>
        </p:nvSpPr>
        <p:spPr/>
        <p:txBody>
          <a:bodyPr/>
          <a:lstStyle/>
          <a:p>
            <a:endParaRPr lang="en-US" altLang="ja-JP" sz="1400" dirty="0"/>
          </a:p>
        </p:txBody>
      </p:sp>
    </p:spTree>
    <p:extLst>
      <p:ext uri="{BB962C8B-B14F-4D97-AF65-F5344CB8AC3E}">
        <p14:creationId xmlns:p14="http://schemas.microsoft.com/office/powerpoint/2010/main" val="3572000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00075" y="577850"/>
            <a:ext cx="5699125" cy="4275138"/>
          </a:xfrm>
        </p:spPr>
      </p:sp>
      <p:sp>
        <p:nvSpPr>
          <p:cNvPr id="3" name="ノート プレースホルダー 2"/>
          <p:cNvSpPr>
            <a:spLocks noGrp="1"/>
          </p:cNvSpPr>
          <p:nvPr>
            <p:ph type="body" idx="1"/>
          </p:nvPr>
        </p:nvSpPr>
        <p:spPr/>
        <p:txBody>
          <a:bodyPr/>
          <a:lstStyle/>
          <a:p>
            <a:endParaRPr lang="ja-JP" altLang="en-US" sz="1400" dirty="0"/>
          </a:p>
        </p:txBody>
      </p:sp>
    </p:spTree>
    <p:extLst>
      <p:ext uri="{BB962C8B-B14F-4D97-AF65-F5344CB8AC3E}">
        <p14:creationId xmlns:p14="http://schemas.microsoft.com/office/powerpoint/2010/main" val="3371286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00075" y="577850"/>
            <a:ext cx="5699125" cy="4275138"/>
          </a:xfrm>
        </p:spPr>
      </p:sp>
      <p:sp>
        <p:nvSpPr>
          <p:cNvPr id="3" name="ノート プレースホルダー 2"/>
          <p:cNvSpPr>
            <a:spLocks noGrp="1"/>
          </p:cNvSpPr>
          <p:nvPr>
            <p:ph type="body" idx="1"/>
          </p:nvPr>
        </p:nvSpPr>
        <p:spPr/>
        <p:txBody>
          <a:bodyPr/>
          <a:lstStyle/>
          <a:p>
            <a:pPr marL="342794" indent="-342794">
              <a:buFont typeface="+mj-ea"/>
              <a:buAutoNum type="circleNumDbPlain"/>
            </a:pPr>
            <a:endParaRPr lang="ja-JP" altLang="en-US" sz="1400" dirty="0"/>
          </a:p>
        </p:txBody>
      </p:sp>
    </p:spTree>
    <p:extLst>
      <p:ext uri="{BB962C8B-B14F-4D97-AF65-F5344CB8AC3E}">
        <p14:creationId xmlns:p14="http://schemas.microsoft.com/office/powerpoint/2010/main" val="3371286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00075" y="577850"/>
            <a:ext cx="5699125" cy="4275138"/>
          </a:xfrm>
        </p:spPr>
      </p:sp>
      <p:sp>
        <p:nvSpPr>
          <p:cNvPr id="3" name="ノート プレースホルダー 2"/>
          <p:cNvSpPr>
            <a:spLocks noGrp="1"/>
          </p:cNvSpPr>
          <p:nvPr>
            <p:ph type="body" idx="1"/>
          </p:nvPr>
        </p:nvSpPr>
        <p:spPr/>
        <p:txBody>
          <a:bodyPr/>
          <a:lstStyle/>
          <a:p>
            <a:endParaRPr lang="en-US" altLang="ja-JP" sz="1400" dirty="0"/>
          </a:p>
        </p:txBody>
      </p:sp>
    </p:spTree>
    <p:extLst>
      <p:ext uri="{BB962C8B-B14F-4D97-AF65-F5344CB8AC3E}">
        <p14:creationId xmlns:p14="http://schemas.microsoft.com/office/powerpoint/2010/main" val="3371286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00075" y="577850"/>
            <a:ext cx="5699125" cy="4275138"/>
          </a:xfrm>
        </p:spPr>
      </p:sp>
      <p:sp>
        <p:nvSpPr>
          <p:cNvPr id="3" name="ノート プレースホルダー 2"/>
          <p:cNvSpPr>
            <a:spLocks noGrp="1"/>
          </p:cNvSpPr>
          <p:nvPr>
            <p:ph type="body" idx="1"/>
          </p:nvPr>
        </p:nvSpPr>
        <p:spPr/>
        <p:txBody>
          <a:bodyPr/>
          <a:lstStyle/>
          <a:p>
            <a:endParaRPr lang="ja-JP" altLang="en-US" sz="1400" dirty="0"/>
          </a:p>
        </p:txBody>
      </p:sp>
    </p:spTree>
    <p:extLst>
      <p:ext uri="{BB962C8B-B14F-4D97-AF65-F5344CB8AC3E}">
        <p14:creationId xmlns:p14="http://schemas.microsoft.com/office/powerpoint/2010/main" val="2141365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ja-JP" altLang="en-US" sz="1400" dirty="0"/>
          </a:p>
        </p:txBody>
      </p:sp>
    </p:spTree>
    <p:extLst>
      <p:ext uri="{BB962C8B-B14F-4D97-AF65-F5344CB8AC3E}">
        <p14:creationId xmlns:p14="http://schemas.microsoft.com/office/powerpoint/2010/main" val="94824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ja-JP" altLang="en-US" sz="1400" dirty="0"/>
          </a:p>
        </p:txBody>
      </p:sp>
    </p:spTree>
    <p:extLst>
      <p:ext uri="{BB962C8B-B14F-4D97-AF65-F5344CB8AC3E}">
        <p14:creationId xmlns:p14="http://schemas.microsoft.com/office/powerpoint/2010/main" val="42153389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pPr marL="285660" indent="-285660">
              <a:buFont typeface="Wingdings" panose="05000000000000000000" pitchFamily="2" charset="2"/>
              <a:buChar char="l"/>
            </a:pPr>
            <a:endParaRPr lang="ja-JP" altLang="en-US" sz="1400" dirty="0"/>
          </a:p>
        </p:txBody>
      </p:sp>
    </p:spTree>
    <p:extLst>
      <p:ext uri="{BB962C8B-B14F-4D97-AF65-F5344CB8AC3E}">
        <p14:creationId xmlns:p14="http://schemas.microsoft.com/office/powerpoint/2010/main" val="973161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ja-JP" altLang="en-US" sz="1400" dirty="0"/>
          </a:p>
        </p:txBody>
      </p:sp>
    </p:spTree>
    <p:extLst>
      <p:ext uri="{BB962C8B-B14F-4D97-AF65-F5344CB8AC3E}">
        <p14:creationId xmlns:p14="http://schemas.microsoft.com/office/powerpoint/2010/main" val="27948187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ja-JP" altLang="en-US" sz="1400" dirty="0"/>
          </a:p>
        </p:txBody>
      </p:sp>
    </p:spTree>
    <p:extLst>
      <p:ext uri="{BB962C8B-B14F-4D97-AF65-F5344CB8AC3E}">
        <p14:creationId xmlns:p14="http://schemas.microsoft.com/office/powerpoint/2010/main" val="22832633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ja-JP" altLang="en-US" sz="1400" dirty="0"/>
          </a:p>
        </p:txBody>
      </p:sp>
    </p:spTree>
    <p:extLst>
      <p:ext uri="{BB962C8B-B14F-4D97-AF65-F5344CB8AC3E}">
        <p14:creationId xmlns:p14="http://schemas.microsoft.com/office/powerpoint/2010/main" val="1539863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pPr marL="285660" indent="-285660">
              <a:buFont typeface="Wingdings" panose="05000000000000000000" pitchFamily="2" charset="2"/>
              <a:buChar char="l"/>
            </a:pPr>
            <a:endParaRPr lang="ja-JP" altLang="en-US" sz="1400" dirty="0"/>
          </a:p>
        </p:txBody>
      </p:sp>
    </p:spTree>
    <p:extLst>
      <p:ext uri="{BB962C8B-B14F-4D97-AF65-F5344CB8AC3E}">
        <p14:creationId xmlns:p14="http://schemas.microsoft.com/office/powerpoint/2010/main" val="10295217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pPr marL="285660" indent="-285660">
              <a:buFont typeface="Wingdings" panose="05000000000000000000" pitchFamily="2" charset="2"/>
              <a:buChar char="l"/>
            </a:pPr>
            <a:endParaRPr lang="ja-JP" altLang="en-US" sz="1400" dirty="0"/>
          </a:p>
        </p:txBody>
      </p:sp>
    </p:spTree>
    <p:extLst>
      <p:ext uri="{BB962C8B-B14F-4D97-AF65-F5344CB8AC3E}">
        <p14:creationId xmlns:p14="http://schemas.microsoft.com/office/powerpoint/2010/main" val="10444507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pPr marL="285660" indent="-285660">
              <a:buFont typeface="Wingdings" panose="05000000000000000000" pitchFamily="2" charset="2"/>
              <a:buChar char="l"/>
            </a:pPr>
            <a:endParaRPr lang="ja-JP" altLang="en-US" sz="1400" dirty="0"/>
          </a:p>
        </p:txBody>
      </p:sp>
    </p:spTree>
    <p:extLst>
      <p:ext uri="{BB962C8B-B14F-4D97-AF65-F5344CB8AC3E}">
        <p14:creationId xmlns:p14="http://schemas.microsoft.com/office/powerpoint/2010/main" val="21195834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pPr marL="285660" indent="-285660">
              <a:buFont typeface="Wingdings" panose="05000000000000000000" pitchFamily="2" charset="2"/>
              <a:buChar char="l"/>
            </a:pPr>
            <a:endParaRPr lang="ja-JP" altLang="en-US" sz="1400" dirty="0"/>
          </a:p>
        </p:txBody>
      </p:sp>
    </p:spTree>
    <p:extLst>
      <p:ext uri="{BB962C8B-B14F-4D97-AF65-F5344CB8AC3E}">
        <p14:creationId xmlns:p14="http://schemas.microsoft.com/office/powerpoint/2010/main" val="5373770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ja-JP" altLang="en-US" sz="1400" dirty="0"/>
          </a:p>
        </p:txBody>
      </p:sp>
    </p:spTree>
    <p:extLst>
      <p:ext uri="{BB962C8B-B14F-4D97-AF65-F5344CB8AC3E}">
        <p14:creationId xmlns:p14="http://schemas.microsoft.com/office/powerpoint/2010/main" val="8337397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en-US" altLang="ja-JP" sz="1400" dirty="0"/>
          </a:p>
        </p:txBody>
      </p:sp>
    </p:spTree>
    <p:extLst>
      <p:ext uri="{BB962C8B-B14F-4D97-AF65-F5344CB8AC3E}">
        <p14:creationId xmlns:p14="http://schemas.microsoft.com/office/powerpoint/2010/main" val="21246694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en-US" altLang="ja-JP" dirty="0"/>
          </a:p>
        </p:txBody>
      </p:sp>
    </p:spTree>
    <p:extLst>
      <p:ext uri="{BB962C8B-B14F-4D97-AF65-F5344CB8AC3E}">
        <p14:creationId xmlns:p14="http://schemas.microsoft.com/office/powerpoint/2010/main" val="112514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en-US" altLang="ja-JP" dirty="0"/>
          </a:p>
        </p:txBody>
      </p:sp>
    </p:spTree>
    <p:extLst>
      <p:ext uri="{BB962C8B-B14F-4D97-AF65-F5344CB8AC3E}">
        <p14:creationId xmlns:p14="http://schemas.microsoft.com/office/powerpoint/2010/main" val="27728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7191093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ja-JP" altLang="en-US" dirty="0"/>
          </a:p>
        </p:txBody>
      </p:sp>
    </p:spTree>
    <p:extLst>
      <p:ext uri="{BB962C8B-B14F-4D97-AF65-F5344CB8AC3E}">
        <p14:creationId xmlns:p14="http://schemas.microsoft.com/office/powerpoint/2010/main" val="25799015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ja-JP" altLang="en-US" dirty="0"/>
          </a:p>
        </p:txBody>
      </p:sp>
    </p:spTree>
    <p:extLst>
      <p:ext uri="{BB962C8B-B14F-4D97-AF65-F5344CB8AC3E}">
        <p14:creationId xmlns:p14="http://schemas.microsoft.com/office/powerpoint/2010/main" val="23948703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en-US" altLang="ja-JP" dirty="0"/>
          </a:p>
        </p:txBody>
      </p:sp>
    </p:spTree>
    <p:extLst>
      <p:ext uri="{BB962C8B-B14F-4D97-AF65-F5344CB8AC3E}">
        <p14:creationId xmlns:p14="http://schemas.microsoft.com/office/powerpoint/2010/main" val="34771948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en-US" altLang="ja-JP" dirty="0"/>
          </a:p>
        </p:txBody>
      </p:sp>
    </p:spTree>
    <p:extLst>
      <p:ext uri="{BB962C8B-B14F-4D97-AF65-F5344CB8AC3E}">
        <p14:creationId xmlns:p14="http://schemas.microsoft.com/office/powerpoint/2010/main" val="20699897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ja-JP" altLang="en-US" sz="1400" dirty="0"/>
          </a:p>
        </p:txBody>
      </p:sp>
    </p:spTree>
    <p:extLst>
      <p:ext uri="{BB962C8B-B14F-4D97-AF65-F5344CB8AC3E}">
        <p14:creationId xmlns:p14="http://schemas.microsoft.com/office/powerpoint/2010/main" val="914491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pPr marL="285660" indent="-285660">
              <a:buFont typeface="Wingdings" panose="05000000000000000000" pitchFamily="2" charset="2"/>
              <a:buChar char="l"/>
            </a:pPr>
            <a:endParaRPr lang="ja-JP" altLang="en-US" sz="1400" dirty="0"/>
          </a:p>
        </p:txBody>
      </p:sp>
    </p:spTree>
    <p:extLst>
      <p:ext uri="{BB962C8B-B14F-4D97-AF65-F5344CB8AC3E}">
        <p14:creationId xmlns:p14="http://schemas.microsoft.com/office/powerpoint/2010/main" val="2270831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73117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pPr algn="just"/>
            <a:endParaRPr lang="ja-JP" altLang="en-US" sz="1400" dirty="0">
              <a:latin typeface="+mj-ea"/>
            </a:endParaRPr>
          </a:p>
        </p:txBody>
      </p:sp>
    </p:spTree>
    <p:extLst>
      <p:ext uri="{BB962C8B-B14F-4D97-AF65-F5344CB8AC3E}">
        <p14:creationId xmlns:p14="http://schemas.microsoft.com/office/powerpoint/2010/main" val="598218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ja-JP" altLang="en-US" sz="1400" dirty="0"/>
          </a:p>
        </p:txBody>
      </p:sp>
    </p:spTree>
    <p:extLst>
      <p:ext uri="{BB962C8B-B14F-4D97-AF65-F5344CB8AC3E}">
        <p14:creationId xmlns:p14="http://schemas.microsoft.com/office/powerpoint/2010/main" val="1066141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pPr marL="285660" indent="-285660">
              <a:buFont typeface="Wingdings" panose="05000000000000000000" pitchFamily="2" charset="2"/>
              <a:buChar char="l"/>
            </a:pPr>
            <a:endParaRPr lang="ja-JP" altLang="en-US" sz="1400" dirty="0"/>
          </a:p>
        </p:txBody>
      </p:sp>
    </p:spTree>
    <p:extLst>
      <p:ext uri="{BB962C8B-B14F-4D97-AF65-F5344CB8AC3E}">
        <p14:creationId xmlns:p14="http://schemas.microsoft.com/office/powerpoint/2010/main" val="1997257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00075" y="577850"/>
            <a:ext cx="5699125" cy="4275138"/>
          </a:xfrm>
        </p:spPr>
      </p:sp>
      <p:sp>
        <p:nvSpPr>
          <p:cNvPr id="3" name="ノート プレースホルダー 2"/>
          <p:cNvSpPr>
            <a:spLocks noGrp="1"/>
          </p:cNvSpPr>
          <p:nvPr>
            <p:ph type="body" idx="1"/>
          </p:nvPr>
        </p:nvSpPr>
        <p:spPr/>
        <p:txBody>
          <a:bodyPr/>
          <a:lstStyle/>
          <a:p>
            <a:endParaRPr lang="en-US" altLang="ja-JP" sz="1400" dirty="0"/>
          </a:p>
        </p:txBody>
      </p:sp>
    </p:spTree>
    <p:extLst>
      <p:ext uri="{BB962C8B-B14F-4D97-AF65-F5344CB8AC3E}">
        <p14:creationId xmlns:p14="http://schemas.microsoft.com/office/powerpoint/2010/main" val="4255695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en-US" altLang="ja-JP" sz="1400" dirty="0"/>
          </a:p>
        </p:txBody>
      </p:sp>
    </p:spTree>
    <p:extLst>
      <p:ext uri="{BB962C8B-B14F-4D97-AF65-F5344CB8AC3E}">
        <p14:creationId xmlns:p14="http://schemas.microsoft.com/office/powerpoint/2010/main" val="2082807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2B26377-9E7D-4F3A-80EA-51A4EB7349CD}" type="datetime1">
              <a:rPr kumimoji="1" lang="ja-JP" altLang="en-US" smtClean="0"/>
              <a:t>2023/6/9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A7BED7-9510-4C4B-91BA-7696EE92F05C}" type="slidenum">
              <a:rPr kumimoji="1" lang="ja-JP" altLang="en-US" smtClean="0"/>
              <a:t>‹#›</a:t>
            </a:fld>
            <a:endParaRPr kumimoji="1" lang="ja-JP" altLang="en-US"/>
          </a:p>
        </p:txBody>
      </p:sp>
    </p:spTree>
    <p:extLst>
      <p:ext uri="{BB962C8B-B14F-4D97-AF65-F5344CB8AC3E}">
        <p14:creationId xmlns:p14="http://schemas.microsoft.com/office/powerpoint/2010/main" val="1769753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78DECC-DAF6-4120-9230-EBD6D2455547}" type="datetime1">
              <a:rPr kumimoji="1" lang="ja-JP" altLang="en-US" smtClean="0"/>
              <a:t>2023/6/9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A7BED7-9510-4C4B-91BA-7696EE92F05C}" type="slidenum">
              <a:rPr kumimoji="1" lang="ja-JP" altLang="en-US" smtClean="0"/>
              <a:t>‹#›</a:t>
            </a:fld>
            <a:endParaRPr kumimoji="1" lang="ja-JP" altLang="en-US"/>
          </a:p>
        </p:txBody>
      </p:sp>
    </p:spTree>
    <p:extLst>
      <p:ext uri="{BB962C8B-B14F-4D97-AF65-F5344CB8AC3E}">
        <p14:creationId xmlns:p14="http://schemas.microsoft.com/office/powerpoint/2010/main" val="1086105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72E480E-DD82-4FBF-B9EE-F7F8B93CEA82}" type="datetime1">
              <a:rPr kumimoji="1" lang="ja-JP" altLang="en-US" smtClean="0"/>
              <a:t>2023/6/9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A7BED7-9510-4C4B-91BA-7696EE92F05C}" type="slidenum">
              <a:rPr kumimoji="1" lang="ja-JP" altLang="en-US" smtClean="0"/>
              <a:t>‹#›</a:t>
            </a:fld>
            <a:endParaRPr kumimoji="1" lang="ja-JP" altLang="en-US"/>
          </a:p>
        </p:txBody>
      </p:sp>
    </p:spTree>
    <p:extLst>
      <p:ext uri="{BB962C8B-B14F-4D97-AF65-F5344CB8AC3E}">
        <p14:creationId xmlns:p14="http://schemas.microsoft.com/office/powerpoint/2010/main" val="2293082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9E4C3EC-01CC-4BFA-848F-3D5E6338BC9D}" type="datetime1">
              <a:rPr kumimoji="1" lang="ja-JP" altLang="en-US" smtClean="0"/>
              <a:t>2023/6/9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A7BED7-9510-4C4B-91BA-7696EE92F05C}" type="slidenum">
              <a:rPr kumimoji="1" lang="ja-JP" altLang="en-US" smtClean="0"/>
              <a:t>‹#›</a:t>
            </a:fld>
            <a:endParaRPr kumimoji="1" lang="ja-JP" altLang="en-US"/>
          </a:p>
        </p:txBody>
      </p:sp>
    </p:spTree>
    <p:extLst>
      <p:ext uri="{BB962C8B-B14F-4D97-AF65-F5344CB8AC3E}">
        <p14:creationId xmlns:p14="http://schemas.microsoft.com/office/powerpoint/2010/main" val="1520895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BED20B3-1F12-4F20-ADC7-8EAEAFEDF07A}" type="datetime1">
              <a:rPr kumimoji="1" lang="ja-JP" altLang="en-US" smtClean="0"/>
              <a:t>2023/6/9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A7BED7-9510-4C4B-91BA-7696EE92F05C}" type="slidenum">
              <a:rPr kumimoji="1" lang="ja-JP" altLang="en-US" smtClean="0"/>
              <a:t>‹#›</a:t>
            </a:fld>
            <a:endParaRPr kumimoji="1" lang="ja-JP" altLang="en-US"/>
          </a:p>
        </p:txBody>
      </p:sp>
    </p:spTree>
    <p:extLst>
      <p:ext uri="{BB962C8B-B14F-4D97-AF65-F5344CB8AC3E}">
        <p14:creationId xmlns:p14="http://schemas.microsoft.com/office/powerpoint/2010/main" val="1596735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93DEAD0-5D4B-40AB-B6BA-3AB5BEBA5803}" type="datetime1">
              <a:rPr kumimoji="1" lang="ja-JP" altLang="en-US" smtClean="0"/>
              <a:t>2023/6/9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A7BED7-9510-4C4B-91BA-7696EE92F05C}" type="slidenum">
              <a:rPr kumimoji="1" lang="ja-JP" altLang="en-US" smtClean="0"/>
              <a:t>‹#›</a:t>
            </a:fld>
            <a:endParaRPr kumimoji="1" lang="ja-JP" altLang="en-US"/>
          </a:p>
        </p:txBody>
      </p:sp>
    </p:spTree>
    <p:extLst>
      <p:ext uri="{BB962C8B-B14F-4D97-AF65-F5344CB8AC3E}">
        <p14:creationId xmlns:p14="http://schemas.microsoft.com/office/powerpoint/2010/main" val="1904232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4110B0-DD63-4F7D-9A8E-762619A3D5E9}" type="datetime1">
              <a:rPr kumimoji="1" lang="ja-JP" altLang="en-US" smtClean="0"/>
              <a:t>2023/6/9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5A7BED7-9510-4C4B-91BA-7696EE92F05C}" type="slidenum">
              <a:rPr kumimoji="1" lang="ja-JP" altLang="en-US" smtClean="0"/>
              <a:t>‹#›</a:t>
            </a:fld>
            <a:endParaRPr kumimoji="1" lang="ja-JP" altLang="en-US"/>
          </a:p>
        </p:txBody>
      </p:sp>
    </p:spTree>
    <p:extLst>
      <p:ext uri="{BB962C8B-B14F-4D97-AF65-F5344CB8AC3E}">
        <p14:creationId xmlns:p14="http://schemas.microsoft.com/office/powerpoint/2010/main" val="46416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A7AF0B-DDE1-4BE5-83B0-36E59A19C115}" type="datetime1">
              <a:rPr kumimoji="1" lang="ja-JP" altLang="en-US" smtClean="0"/>
              <a:t>2023/6/9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5A7BED7-9510-4C4B-91BA-7696EE92F05C}" type="slidenum">
              <a:rPr kumimoji="1" lang="ja-JP" altLang="en-US" smtClean="0"/>
              <a:t>‹#›</a:t>
            </a:fld>
            <a:endParaRPr kumimoji="1" lang="ja-JP" altLang="en-US"/>
          </a:p>
        </p:txBody>
      </p:sp>
    </p:spTree>
    <p:extLst>
      <p:ext uri="{BB962C8B-B14F-4D97-AF65-F5344CB8AC3E}">
        <p14:creationId xmlns:p14="http://schemas.microsoft.com/office/powerpoint/2010/main" val="4115846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51E698-C553-4C76-AC76-719C104047A2}" type="datetime1">
              <a:rPr kumimoji="1" lang="ja-JP" altLang="en-US" smtClean="0"/>
              <a:t>2023/6/9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5A7BED7-9510-4C4B-91BA-7696EE92F05C}" type="slidenum">
              <a:rPr kumimoji="1" lang="ja-JP" altLang="en-US" smtClean="0"/>
              <a:t>‹#›</a:t>
            </a:fld>
            <a:endParaRPr kumimoji="1" lang="ja-JP" altLang="en-US"/>
          </a:p>
        </p:txBody>
      </p:sp>
    </p:spTree>
    <p:extLst>
      <p:ext uri="{BB962C8B-B14F-4D97-AF65-F5344CB8AC3E}">
        <p14:creationId xmlns:p14="http://schemas.microsoft.com/office/powerpoint/2010/main" val="664189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6BCEFA3-3DB0-42DD-ADC5-79532897BDEB}" type="datetime1">
              <a:rPr kumimoji="1" lang="ja-JP" altLang="en-US" smtClean="0"/>
              <a:t>2023/6/9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A7BED7-9510-4C4B-91BA-7696EE92F05C}" type="slidenum">
              <a:rPr kumimoji="1" lang="ja-JP" altLang="en-US" smtClean="0"/>
              <a:t>‹#›</a:t>
            </a:fld>
            <a:endParaRPr kumimoji="1" lang="ja-JP" altLang="en-US"/>
          </a:p>
        </p:txBody>
      </p:sp>
    </p:spTree>
    <p:extLst>
      <p:ext uri="{BB962C8B-B14F-4D97-AF65-F5344CB8AC3E}">
        <p14:creationId xmlns:p14="http://schemas.microsoft.com/office/powerpoint/2010/main" val="916440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81C94C7-489C-4226-9974-E04C06422BBD}" type="datetime1">
              <a:rPr kumimoji="1" lang="ja-JP" altLang="en-US" smtClean="0"/>
              <a:t>2023/6/9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A7BED7-9510-4C4B-91BA-7696EE92F05C}" type="slidenum">
              <a:rPr kumimoji="1" lang="ja-JP" altLang="en-US" smtClean="0"/>
              <a:t>‹#›</a:t>
            </a:fld>
            <a:endParaRPr kumimoji="1" lang="ja-JP" altLang="en-US"/>
          </a:p>
        </p:txBody>
      </p:sp>
    </p:spTree>
    <p:extLst>
      <p:ext uri="{BB962C8B-B14F-4D97-AF65-F5344CB8AC3E}">
        <p14:creationId xmlns:p14="http://schemas.microsoft.com/office/powerpoint/2010/main" val="3191843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D48AF-2B49-4B4C-898B-4C949FF83F0D}" type="datetime1">
              <a:rPr kumimoji="1" lang="ja-JP" altLang="en-US" smtClean="0"/>
              <a:t>2023/6/9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48264" y="6381328"/>
            <a:ext cx="21336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55A7BED7-9510-4C4B-91BA-7696EE92F05C}" type="slidenum">
              <a:rPr lang="ja-JP" altLang="en-US" smtClean="0"/>
              <a:pPr/>
              <a:t>‹#›</a:t>
            </a:fld>
            <a:endParaRPr lang="ja-JP" altLang="en-US"/>
          </a:p>
        </p:txBody>
      </p:sp>
    </p:spTree>
    <p:extLst>
      <p:ext uri="{BB962C8B-B14F-4D97-AF65-F5344CB8AC3E}">
        <p14:creationId xmlns:p14="http://schemas.microsoft.com/office/powerpoint/2010/main" val="1968933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0.xml"/><Relationship Id="rId5" Type="http://schemas.openxmlformats.org/officeDocument/2006/relationships/image" Target="../media/image10.jpe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0.xml"/><Relationship Id="rId5" Type="http://schemas.openxmlformats.org/officeDocument/2006/relationships/image" Target="../media/image10.jpe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0.xml"/><Relationship Id="rId5" Type="http://schemas.openxmlformats.org/officeDocument/2006/relationships/image" Target="../media/image10.jpe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6.xml"/><Relationship Id="rId1" Type="http://schemas.openxmlformats.org/officeDocument/2006/relationships/slideLayout" Target="../slideLayouts/slideLayout10.xml"/><Relationship Id="rId4" Type="http://schemas.openxmlformats.org/officeDocument/2006/relationships/hyperlink" Target="https://www.pref.osaka.lg.jp/chikyukankyo/jigyotoppage/kikouhendoutaisaku.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pref.osaka.lg.jp/chikyukankyo/ondankaboushi_jourei/"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image" Target="../media/image17.emf"/></Relationships>
</file>

<file path=ppt/slides/_rels/slide2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www.pref.osaka.lg.jp/chikyukankyo/jigyotoppage/joureifaq2.html" TargetMode="External"/><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hyperlink" Target="http://www.pref.osaka.lg.jp/chikyukankyo/ondankaboushi_jourei/ondanka_todokede.html" TargetMode="External"/><Relationship Id="rId2" Type="http://schemas.openxmlformats.org/officeDocument/2006/relationships/notesSlide" Target="../notesSlides/notesSlide34.xml"/><Relationship Id="rId1" Type="http://schemas.openxmlformats.org/officeDocument/2006/relationships/slideLayout" Target="../slideLayouts/slideLayout10.xml"/><Relationship Id="rId5" Type="http://schemas.openxmlformats.org/officeDocument/2006/relationships/hyperlink" Target="https://www.pref.osaka.lg.jp/attach/21606/00139181/R5shishin.pdf" TargetMode="External"/><Relationship Id="rId4" Type="http://schemas.openxmlformats.org/officeDocument/2006/relationships/hyperlink" Target="https://www.pref.osaka.lg.jp/attach/21606/00139181/R4_zyuten_handbook_v2.pdf"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mailto:eneseisaku-03@gbox.pref.Osaka.lg.jp" TargetMode="External"/><Relationship Id="rId2" Type="http://schemas.openxmlformats.org/officeDocument/2006/relationships/notesSlide" Target="../notesSlides/notesSlide35.xml"/><Relationship Id="rId1" Type="http://schemas.openxmlformats.org/officeDocument/2006/relationships/slideLayout" Target="../slideLayouts/slideLayout10.xml"/><Relationship Id="rId5" Type="http://schemas.openxmlformats.org/officeDocument/2006/relationships/hyperlink" Target="mailto:datsutanene-01@gbox.pref.osaka.lg.jp" TargetMode="External"/><Relationship Id="rId4" Type="http://schemas.openxmlformats.org/officeDocument/2006/relationships/hyperlink" Target="mailto:eneseisaku-03@gbox.pref.osaka.lg.jp"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hyperlink" Target="http://www.pref.osaka.lg.jp/chikyukankyo/ondankaboushi_jourei/ondanka_todokede.html"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83568" y="1196752"/>
            <a:ext cx="7632848" cy="30243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ctrTitle"/>
          </p:nvPr>
        </p:nvSpPr>
        <p:spPr>
          <a:xfrm>
            <a:off x="251520" y="1973908"/>
            <a:ext cx="8424936" cy="1470025"/>
          </a:xfrm>
        </p:spPr>
        <p:txBody>
          <a:bodyPr>
            <a:noAutofit/>
          </a:bodyPr>
          <a:lstStyle/>
          <a:p>
            <a:r>
              <a:rPr lang="ja-JP" altLang="en-US" sz="2400" dirty="0"/>
              <a:t>大阪府気候変動対策の推進に関する条例に基づく</a:t>
            </a:r>
            <a:r>
              <a:rPr lang="en-US" altLang="ja-JP" sz="2400" dirty="0"/>
              <a:t/>
            </a:r>
            <a:br>
              <a:rPr lang="en-US" altLang="ja-JP" sz="2400" dirty="0"/>
            </a:br>
            <a:r>
              <a:rPr lang="en-US" altLang="ja-JP" sz="2000" dirty="0"/>
              <a:t/>
            </a:r>
            <a:br>
              <a:rPr lang="en-US" altLang="ja-JP" sz="2000" dirty="0"/>
            </a:br>
            <a:r>
              <a:rPr lang="ja-JP" altLang="ja-JP" sz="3200" dirty="0">
                <a:solidFill>
                  <a:srgbClr val="0D0D0D"/>
                </a:solidFill>
                <a:effectLst/>
                <a:ea typeface="ＭＳ ゴシック" panose="020B0609070205080204" pitchFamily="49" charset="-128"/>
                <a:cs typeface="Times New Roman" panose="02020603050405020304" pitchFamily="18" charset="0"/>
              </a:rPr>
              <a:t>令和４年度実績報告</a:t>
            </a:r>
            <a:r>
              <a:rPr lang="ja-JP" altLang="en-US" sz="3200" dirty="0"/>
              <a:t>書の書き方説明資料</a:t>
            </a:r>
            <a:endParaRPr kumimoji="1" lang="ja-JP" altLang="en-US" sz="3200" dirty="0"/>
          </a:p>
        </p:txBody>
      </p:sp>
      <p:sp>
        <p:nvSpPr>
          <p:cNvPr id="3" name="サブタイトル 2"/>
          <p:cNvSpPr>
            <a:spLocks noGrp="1"/>
          </p:cNvSpPr>
          <p:nvPr>
            <p:ph type="subTitle" idx="1"/>
          </p:nvPr>
        </p:nvSpPr>
        <p:spPr>
          <a:xfrm>
            <a:off x="683568" y="4797152"/>
            <a:ext cx="7844916" cy="1584176"/>
          </a:xfrm>
        </p:spPr>
        <p:txBody>
          <a:bodyPr>
            <a:normAutofit/>
          </a:bodyPr>
          <a:lstStyle/>
          <a:p>
            <a:r>
              <a:rPr kumimoji="1" lang="ja-JP" altLang="en-US" sz="2400" dirty="0">
                <a:solidFill>
                  <a:schemeClr val="tx1"/>
                </a:solidFill>
              </a:rPr>
              <a:t>大阪府環境農林水産部　</a:t>
            </a:r>
            <a:endParaRPr kumimoji="1" lang="en-US" altLang="ja-JP" sz="2400" dirty="0">
              <a:solidFill>
                <a:schemeClr val="tx1"/>
              </a:solidFill>
            </a:endParaRPr>
          </a:p>
          <a:p>
            <a:r>
              <a:rPr lang="ja-JP" altLang="en-US" sz="2400" dirty="0">
                <a:solidFill>
                  <a:schemeClr val="tx1"/>
                </a:solidFill>
              </a:rPr>
              <a:t>脱炭素・エネルギー政策課</a:t>
            </a:r>
            <a:endParaRPr lang="en-US" altLang="ja-JP" sz="2400" dirty="0">
              <a:solidFill>
                <a:schemeClr val="tx1"/>
              </a:solidFill>
            </a:endParaRPr>
          </a:p>
          <a:p>
            <a:r>
              <a:rPr lang="ja-JP" altLang="en-US" sz="2400" dirty="0">
                <a:solidFill>
                  <a:schemeClr val="tx1"/>
                </a:solidFill>
              </a:rPr>
              <a:t>気候変動緩和・適応策推進</a:t>
            </a:r>
            <a:r>
              <a:rPr kumimoji="1" lang="ja-JP" altLang="en-US" sz="2400" dirty="0">
                <a:solidFill>
                  <a:schemeClr val="tx1"/>
                </a:solidFill>
              </a:rPr>
              <a:t>グループ</a:t>
            </a:r>
          </a:p>
        </p:txBody>
      </p:sp>
    </p:spTree>
    <p:extLst>
      <p:ext uri="{BB962C8B-B14F-4D97-AF65-F5344CB8AC3E}">
        <p14:creationId xmlns:p14="http://schemas.microsoft.com/office/powerpoint/2010/main" val="336807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p:cNvGrpSpPr/>
          <p:nvPr/>
        </p:nvGrpSpPr>
        <p:grpSpPr>
          <a:xfrm>
            <a:off x="323528" y="1392672"/>
            <a:ext cx="5040560" cy="4268576"/>
            <a:chOff x="611559" y="980728"/>
            <a:chExt cx="8036700" cy="6340058"/>
          </a:xfrm>
        </p:grpSpPr>
        <p:grpSp>
          <p:nvGrpSpPr>
            <p:cNvPr id="8" name="グループ化 7"/>
            <p:cNvGrpSpPr/>
            <p:nvPr/>
          </p:nvGrpSpPr>
          <p:grpSpPr>
            <a:xfrm>
              <a:off x="611559" y="980728"/>
              <a:ext cx="8036700" cy="6340058"/>
              <a:chOff x="611559" y="980728"/>
              <a:chExt cx="8036700" cy="6340058"/>
            </a:xfrm>
          </p:grpSpPr>
          <p:pic>
            <p:nvPicPr>
              <p:cNvPr id="3" name="図 2"/>
              <p:cNvPicPr>
                <a:picLocks noChangeAspect="1"/>
              </p:cNvPicPr>
              <p:nvPr/>
            </p:nvPicPr>
            <p:blipFill rotWithShape="1">
              <a:blip r:embed="rId3"/>
              <a:srcRect l="19561" t="16532" r="19561" b="30313"/>
              <a:stretch/>
            </p:blipFill>
            <p:spPr>
              <a:xfrm>
                <a:off x="611559" y="980728"/>
                <a:ext cx="7920881" cy="3888432"/>
              </a:xfrm>
              <a:prstGeom prst="rect">
                <a:avLst/>
              </a:prstGeom>
            </p:spPr>
          </p:pic>
          <p:pic>
            <p:nvPicPr>
              <p:cNvPr id="4" name="図 3"/>
              <p:cNvPicPr>
                <a:picLocks noChangeAspect="1"/>
              </p:cNvPicPr>
              <p:nvPr/>
            </p:nvPicPr>
            <p:blipFill rotWithShape="1">
              <a:blip r:embed="rId4"/>
              <a:srcRect l="31569" t="38836" r="18645" b="22774"/>
              <a:stretch/>
            </p:blipFill>
            <p:spPr>
              <a:xfrm>
                <a:off x="2170478" y="4512474"/>
                <a:ext cx="6477781" cy="2808312"/>
              </a:xfrm>
              <a:prstGeom prst="rect">
                <a:avLst/>
              </a:prstGeom>
            </p:spPr>
          </p:pic>
        </p:grpSp>
        <p:sp>
          <p:nvSpPr>
            <p:cNvPr id="17" name="テキスト ボックス 16"/>
            <p:cNvSpPr txBox="1"/>
            <p:nvPr/>
          </p:nvSpPr>
          <p:spPr>
            <a:xfrm rot="5400000">
              <a:off x="4647215" y="4331515"/>
              <a:ext cx="1080120" cy="834225"/>
            </a:xfrm>
            <a:prstGeom prst="rect">
              <a:avLst/>
            </a:prstGeom>
            <a:noFill/>
          </p:spPr>
          <p:txBody>
            <a:bodyPr wrap="square" rtlCol="0">
              <a:spAutoFit/>
            </a:bodyPr>
            <a:lstStyle/>
            <a:p>
              <a:r>
                <a:rPr kumimoji="1" lang="en-US" altLang="ja-JP" sz="2800" b="1" dirty="0">
                  <a:latin typeface="Meiryo UI" panose="020B0604030504040204" pitchFamily="50" charset="-128"/>
                  <a:ea typeface="Meiryo UI" panose="020B0604030504040204" pitchFamily="50" charset="-128"/>
                </a:rPr>
                <a:t>~</a:t>
              </a:r>
            </a:p>
          </p:txBody>
        </p:sp>
      </p:grpSp>
      <p:grpSp>
        <p:nvGrpSpPr>
          <p:cNvPr id="25" name="グループ化 24"/>
          <p:cNvGrpSpPr/>
          <p:nvPr/>
        </p:nvGrpSpPr>
        <p:grpSpPr>
          <a:xfrm>
            <a:off x="3645613" y="2668339"/>
            <a:ext cx="5059231" cy="3416882"/>
            <a:chOff x="3569629" y="2132856"/>
            <a:chExt cx="5059231" cy="3416882"/>
          </a:xfrm>
        </p:grpSpPr>
        <p:grpSp>
          <p:nvGrpSpPr>
            <p:cNvPr id="23" name="グループ化 22"/>
            <p:cNvGrpSpPr/>
            <p:nvPr/>
          </p:nvGrpSpPr>
          <p:grpSpPr>
            <a:xfrm>
              <a:off x="3586127" y="2132856"/>
              <a:ext cx="5042733" cy="3318104"/>
              <a:chOff x="3438662" y="1407459"/>
              <a:chExt cx="6857231" cy="4403714"/>
            </a:xfrm>
          </p:grpSpPr>
          <p:grpSp>
            <p:nvGrpSpPr>
              <p:cNvPr id="21" name="グループ化 20"/>
              <p:cNvGrpSpPr/>
              <p:nvPr/>
            </p:nvGrpSpPr>
            <p:grpSpPr>
              <a:xfrm>
                <a:off x="3438662" y="1407459"/>
                <a:ext cx="6857231" cy="4403714"/>
                <a:chOff x="-1781175" y="-571655"/>
                <a:chExt cx="12842279" cy="7241015"/>
              </a:xfrm>
            </p:grpSpPr>
            <p:pic>
              <p:nvPicPr>
                <p:cNvPr id="19" name="図 18"/>
                <p:cNvPicPr>
                  <a:picLocks noChangeAspect="1"/>
                </p:cNvPicPr>
                <p:nvPr/>
              </p:nvPicPr>
              <p:blipFill rotWithShape="1">
                <a:blip r:embed="rId5"/>
                <a:srcRect t="10261" r="1297" b="14564"/>
                <a:stretch/>
              </p:blipFill>
              <p:spPr>
                <a:xfrm>
                  <a:off x="-1781175" y="-571655"/>
                  <a:ext cx="12842279" cy="5499204"/>
                </a:xfrm>
                <a:prstGeom prst="rect">
                  <a:avLst/>
                </a:prstGeom>
              </p:spPr>
            </p:pic>
            <p:pic>
              <p:nvPicPr>
                <p:cNvPr id="20" name="図 19"/>
                <p:cNvPicPr>
                  <a:picLocks noChangeAspect="1"/>
                </p:cNvPicPr>
                <p:nvPr/>
              </p:nvPicPr>
              <p:blipFill rotWithShape="1">
                <a:blip r:embed="rId6"/>
                <a:srcRect t="67604" r="1363" b="7787"/>
                <a:stretch/>
              </p:blipFill>
              <p:spPr>
                <a:xfrm>
                  <a:off x="-1781175" y="4869160"/>
                  <a:ext cx="12842279" cy="1800200"/>
                </a:xfrm>
                <a:prstGeom prst="rect">
                  <a:avLst/>
                </a:prstGeom>
              </p:spPr>
            </p:pic>
          </p:grpSp>
          <p:sp>
            <p:nvSpPr>
              <p:cNvPr id="22" name="テキスト ボックス 21"/>
              <p:cNvSpPr txBox="1"/>
              <p:nvPr/>
            </p:nvSpPr>
            <p:spPr>
              <a:xfrm rot="5400000">
                <a:off x="6542750" y="4515474"/>
                <a:ext cx="727212" cy="544079"/>
              </a:xfrm>
              <a:prstGeom prst="rect">
                <a:avLst/>
              </a:prstGeom>
              <a:noFill/>
            </p:spPr>
            <p:txBody>
              <a:bodyPr wrap="square" rtlCol="0">
                <a:spAutoFit/>
              </a:bodyPr>
              <a:lstStyle/>
              <a:p>
                <a:r>
                  <a:rPr kumimoji="1" lang="en-US" altLang="ja-JP" sz="2000" b="1" dirty="0">
                    <a:latin typeface="Meiryo UI" panose="020B0604030504040204" pitchFamily="50" charset="-128"/>
                    <a:ea typeface="Meiryo UI" panose="020B0604030504040204" pitchFamily="50" charset="-128"/>
                  </a:rPr>
                  <a:t>~</a:t>
                </a:r>
              </a:p>
            </p:txBody>
          </p:sp>
        </p:grpSp>
        <p:sp>
          <p:nvSpPr>
            <p:cNvPr id="24" name="正方形/長方形 23"/>
            <p:cNvSpPr/>
            <p:nvPr/>
          </p:nvSpPr>
          <p:spPr>
            <a:xfrm>
              <a:off x="3569629" y="2132856"/>
              <a:ext cx="5057058" cy="341688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Autofit/>
          </a:bodyPr>
          <a:lstStyle/>
          <a:p>
            <a:pPr algn="l"/>
            <a:r>
              <a:rPr lang="ja-JP" altLang="en-US" sz="3200" dirty="0"/>
              <a:t>２．届出</a:t>
            </a:r>
            <a:r>
              <a:rPr lang="ja-JP" altLang="en-US" sz="3300" dirty="0"/>
              <a:t>制度</a:t>
            </a:r>
            <a:r>
              <a:rPr lang="ja-JP" altLang="en-US" sz="3200" dirty="0"/>
              <a:t>の概要について</a:t>
            </a:r>
            <a:endParaRPr kumimoji="1" lang="ja-JP" altLang="en-US" sz="3200" dirty="0"/>
          </a:p>
        </p:txBody>
      </p:sp>
      <p:sp>
        <p:nvSpPr>
          <p:cNvPr id="5" name="テキスト ボックス 4"/>
          <p:cNvSpPr txBox="1"/>
          <p:nvPr/>
        </p:nvSpPr>
        <p:spPr>
          <a:xfrm>
            <a:off x="323528" y="931007"/>
            <a:ext cx="2339102" cy="461665"/>
          </a:xfrm>
          <a:prstGeom prst="rect">
            <a:avLst/>
          </a:prstGeom>
          <a:noFill/>
        </p:spPr>
        <p:txBody>
          <a:bodyPr wrap="none" rtlCol="0">
            <a:spAutoFit/>
          </a:bodyPr>
          <a:lstStyle/>
          <a:p>
            <a:r>
              <a:rPr lang="ja-JP" altLang="en-US" sz="2400" dirty="0"/>
              <a:t>☆電子申請画面</a:t>
            </a:r>
            <a:endParaRPr kumimoji="1" lang="en-US" altLang="ja-JP" sz="2400" dirty="0"/>
          </a:p>
        </p:txBody>
      </p:sp>
      <p:sp>
        <p:nvSpPr>
          <p:cNvPr id="6" name="スライド番号プレースホルダー 5"/>
          <p:cNvSpPr>
            <a:spLocks noGrp="1"/>
          </p:cNvSpPr>
          <p:nvPr>
            <p:ph type="sldNum" sz="quarter" idx="12"/>
          </p:nvPr>
        </p:nvSpPr>
        <p:spPr/>
        <p:txBody>
          <a:bodyPr/>
          <a:lstStyle/>
          <a:p>
            <a:fld id="{55A7BED7-9510-4C4B-91BA-7696EE92F05C}" type="slidenum">
              <a:rPr kumimoji="1" lang="ja-JP" altLang="en-US" smtClean="0"/>
              <a:t>9</a:t>
            </a:fld>
            <a:endParaRPr kumimoji="1" lang="ja-JP" altLang="en-US" dirty="0"/>
          </a:p>
        </p:txBody>
      </p:sp>
      <p:sp>
        <p:nvSpPr>
          <p:cNvPr id="11" name="線吹き出し 2 (枠付き) 10"/>
          <p:cNvSpPr/>
          <p:nvPr/>
        </p:nvSpPr>
        <p:spPr>
          <a:xfrm>
            <a:off x="6224761" y="3661203"/>
            <a:ext cx="2494408" cy="648072"/>
          </a:xfrm>
          <a:prstGeom prst="borderCallout2">
            <a:avLst>
              <a:gd name="adj1" fmla="val -11815"/>
              <a:gd name="adj2" fmla="val 89952"/>
              <a:gd name="adj3" fmla="val -29397"/>
              <a:gd name="adj4" fmla="val 77697"/>
              <a:gd name="adj5" fmla="val -122737"/>
              <a:gd name="adj6" fmla="val 87206"/>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rgbClr val="FF0000"/>
                </a:solidFill>
                <a:latin typeface="メイリオ" panose="020B0604030504040204" pitchFamily="50" charset="-128"/>
                <a:ea typeface="メイリオ" panose="020B0604030504040204" pitchFamily="50" charset="-128"/>
              </a:rPr>
              <a:t>初めて電子申請を行う場合</a:t>
            </a:r>
            <a:r>
              <a:rPr lang="ja-JP" altLang="en-US" sz="1400" dirty="0">
                <a:solidFill>
                  <a:schemeClr val="tx1"/>
                </a:solidFill>
                <a:latin typeface="メイリオ" panose="020B0604030504040204" pitchFamily="50" charset="-128"/>
                <a:ea typeface="メイリオ" panose="020B0604030504040204" pitchFamily="50" charset="-128"/>
              </a:rPr>
              <a:t>、</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「新規登録」を行います。</a:t>
            </a:r>
          </a:p>
        </p:txBody>
      </p:sp>
      <p:sp>
        <p:nvSpPr>
          <p:cNvPr id="13" name="線吹き出し 2 (枠付き) 12"/>
          <p:cNvSpPr/>
          <p:nvPr/>
        </p:nvSpPr>
        <p:spPr>
          <a:xfrm>
            <a:off x="5408172" y="1842383"/>
            <a:ext cx="3236717" cy="630788"/>
          </a:xfrm>
          <a:prstGeom prst="borderCallout2">
            <a:avLst>
              <a:gd name="adj1" fmla="val 1567"/>
              <a:gd name="adj2" fmla="val -2361"/>
              <a:gd name="adj3" fmla="val 1268"/>
              <a:gd name="adj4" fmla="val -23370"/>
              <a:gd name="adj5" fmla="val 98260"/>
              <a:gd name="adj6" fmla="val -6300"/>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対策計画書、実績報告書など届出の種別に応じて</a:t>
            </a:r>
            <a:r>
              <a:rPr lang="ja-JP" altLang="en-US" sz="1400" b="1" dirty="0">
                <a:solidFill>
                  <a:srgbClr val="FF0000"/>
                </a:solidFill>
                <a:latin typeface="メイリオ" panose="020B0604030504040204" pitchFamily="50" charset="-128"/>
                <a:ea typeface="メイリオ" panose="020B0604030504040204" pitchFamily="50" charset="-128"/>
              </a:rPr>
              <a:t>申請ページが異なります</a:t>
            </a:r>
            <a:r>
              <a:rPr lang="ja-JP" altLang="en-US" sz="1400" dirty="0">
                <a:solidFill>
                  <a:schemeClr val="tx1"/>
                </a:solidFill>
                <a:latin typeface="メイリオ" panose="020B0604030504040204" pitchFamily="50" charset="-128"/>
                <a:ea typeface="メイリオ" panose="020B0604030504040204" pitchFamily="50" charset="-128"/>
              </a:rPr>
              <a:t>。</a:t>
            </a:r>
          </a:p>
        </p:txBody>
      </p:sp>
      <p:sp>
        <p:nvSpPr>
          <p:cNvPr id="14" name="テキスト ボックス 13"/>
          <p:cNvSpPr txBox="1"/>
          <p:nvPr/>
        </p:nvSpPr>
        <p:spPr>
          <a:xfrm>
            <a:off x="206656" y="6307035"/>
            <a:ext cx="5240630" cy="400110"/>
          </a:xfrm>
          <a:prstGeom prst="rect">
            <a:avLst/>
          </a:prstGeom>
          <a:solidFill>
            <a:srgbClr val="FFC000"/>
          </a:solidFill>
          <a:ln>
            <a:solidFill>
              <a:srgbClr val="FF0000"/>
            </a:solidFill>
          </a:ln>
        </p:spPr>
        <p:txBody>
          <a:bodyPr wrap="squar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電子申請での届出にご協力をお願いします。</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1213087" y="4309275"/>
            <a:ext cx="1900404" cy="1397661"/>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sp>
        <p:nvSpPr>
          <p:cNvPr id="16" name="上カーブ矢印 15"/>
          <p:cNvSpPr/>
          <p:nvPr/>
        </p:nvSpPr>
        <p:spPr>
          <a:xfrm>
            <a:off x="2678224" y="5153378"/>
            <a:ext cx="1516211" cy="764572"/>
          </a:xfrm>
          <a:prstGeom prst="curvedUpArrow">
            <a:avLst>
              <a:gd name="adj1" fmla="val 21258"/>
              <a:gd name="adj2" fmla="val 71623"/>
              <a:gd name="adj3" fmla="val 497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Tree>
    <p:extLst>
      <p:ext uri="{BB962C8B-B14F-4D97-AF65-F5344CB8AC3E}">
        <p14:creationId xmlns:p14="http://schemas.microsoft.com/office/powerpoint/2010/main" val="746231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Autofit/>
          </a:bodyPr>
          <a:lstStyle/>
          <a:p>
            <a:pPr algn="l"/>
            <a:r>
              <a:rPr lang="ja-JP" altLang="en-US" sz="3600" dirty="0"/>
              <a:t>３</a:t>
            </a:r>
            <a:r>
              <a:rPr kumimoji="1" lang="ja-JP" altLang="en-US" sz="3600" dirty="0"/>
              <a:t>．評価制度について</a:t>
            </a:r>
          </a:p>
        </p:txBody>
      </p:sp>
      <p:sp>
        <p:nvSpPr>
          <p:cNvPr id="7" name="コンテンツ プレースホルダー 1"/>
          <p:cNvSpPr txBox="1">
            <a:spLocks/>
          </p:cNvSpPr>
          <p:nvPr/>
        </p:nvSpPr>
        <p:spPr>
          <a:xfrm>
            <a:off x="449513" y="980728"/>
            <a:ext cx="8302264" cy="1224136"/>
          </a:xfrm>
          <a:prstGeom prst="rect">
            <a:avLst/>
          </a:prstGeom>
          <a:ln w="15875">
            <a:noFill/>
          </a:ln>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just">
              <a:buNone/>
            </a:pPr>
            <a:r>
              <a:rPr lang="ja-JP" altLang="en-US" sz="1800" b="1" dirty="0">
                <a:latin typeface="Meiryo UI" panose="020B0604030504040204" pitchFamily="50" charset="-128"/>
                <a:ea typeface="Meiryo UI" panose="020B0604030504040204" pitchFamily="50" charset="-128"/>
              </a:rPr>
              <a:t>事業者の省エネ・省</a:t>
            </a:r>
            <a:r>
              <a:rPr lang="en-US" altLang="ja-JP" sz="1800" b="1" dirty="0">
                <a:latin typeface="Meiryo UI" panose="020B0604030504040204" pitchFamily="50" charset="-128"/>
                <a:ea typeface="Meiryo UI" panose="020B0604030504040204" pitchFamily="50" charset="-128"/>
              </a:rPr>
              <a:t>CO2</a:t>
            </a:r>
            <a:r>
              <a:rPr lang="ja-JP" altLang="en-US" sz="1800" b="1" dirty="0">
                <a:latin typeface="Meiryo UI" panose="020B0604030504040204" pitchFamily="50" charset="-128"/>
                <a:ea typeface="Meiryo UI" panose="020B0604030504040204" pitchFamily="50" charset="-128"/>
              </a:rPr>
              <a:t>の取組を促進し、より一層の削減を行う必要</a:t>
            </a:r>
            <a:endParaRPr lang="en-US" altLang="ja-JP" sz="1800" b="1" dirty="0">
              <a:latin typeface="Meiryo UI" panose="020B0604030504040204" pitchFamily="50" charset="-128"/>
              <a:ea typeface="Meiryo UI" panose="020B0604030504040204" pitchFamily="50" charset="-128"/>
            </a:endParaRPr>
          </a:p>
          <a:p>
            <a:pPr marL="0" indent="0" algn="just">
              <a:buNone/>
            </a:pPr>
            <a:r>
              <a:rPr lang="ja-JP" altLang="en-US" sz="1800" b="1" dirty="0">
                <a:latin typeface="Meiryo UI" panose="020B0604030504040204" pitchFamily="50" charset="-128"/>
                <a:ea typeface="Meiryo UI" panose="020B0604030504040204" pitchFamily="50" charset="-128"/>
              </a:rPr>
              <a:t>⇒対策の実施状況</a:t>
            </a:r>
            <a:r>
              <a:rPr lang="ja-JP" altLang="en-US" sz="1800" dirty="0">
                <a:latin typeface="Meiryo UI" panose="020B0604030504040204" pitchFamily="50" charset="-128"/>
                <a:ea typeface="Meiryo UI" panose="020B0604030504040204" pitchFamily="50" charset="-128"/>
              </a:rPr>
              <a:t>や</a:t>
            </a:r>
            <a:r>
              <a:rPr lang="ja-JP" altLang="en-US" sz="1800" b="1" dirty="0">
                <a:latin typeface="Meiryo UI" panose="020B0604030504040204" pitchFamily="50" charset="-128"/>
                <a:ea typeface="Meiryo UI" panose="020B0604030504040204" pitchFamily="50" charset="-128"/>
              </a:rPr>
              <a:t>温室効果ガスの削減量</a:t>
            </a:r>
            <a:r>
              <a:rPr lang="ja-JP" altLang="en-US" sz="1800" dirty="0">
                <a:latin typeface="Meiryo UI" panose="020B0604030504040204" pitchFamily="50" charset="-128"/>
                <a:ea typeface="Meiryo UI" panose="020B0604030504040204" pitchFamily="50" charset="-128"/>
              </a:rPr>
              <a:t>を総合的に評価する</a:t>
            </a:r>
            <a:r>
              <a:rPr lang="ja-JP" altLang="en-US" sz="1800" b="1" dirty="0">
                <a:solidFill>
                  <a:srgbClr val="FF0000"/>
                </a:solidFill>
                <a:latin typeface="Meiryo UI" panose="020B0604030504040204" pitchFamily="50" charset="-128"/>
                <a:ea typeface="Meiryo UI" panose="020B0604030504040204" pitchFamily="50" charset="-128"/>
              </a:rPr>
              <a:t>「評価制度」</a:t>
            </a:r>
            <a:r>
              <a:rPr lang="ja-JP" altLang="en-US" sz="1800" dirty="0">
                <a:latin typeface="Meiryo UI" panose="020B0604030504040204" pitchFamily="50" charset="-128"/>
                <a:ea typeface="Meiryo UI" panose="020B0604030504040204" pitchFamily="50" charset="-128"/>
              </a:rPr>
              <a:t>を導入</a:t>
            </a:r>
            <a:endParaRPr lang="en-US" altLang="ja-JP" sz="1800" dirty="0">
              <a:latin typeface="Meiryo UI" panose="020B0604030504040204" pitchFamily="50" charset="-128"/>
              <a:ea typeface="Meiryo UI" panose="020B0604030504040204" pitchFamily="50" charset="-128"/>
            </a:endParaRPr>
          </a:p>
          <a:p>
            <a:pPr marL="0" indent="0" algn="just">
              <a:buNone/>
            </a:pPr>
            <a:r>
              <a:rPr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提出された実績報告書を大阪府が</a:t>
            </a:r>
            <a:r>
              <a:rPr lang="ja-JP" altLang="en-US" sz="1800" b="1" dirty="0">
                <a:latin typeface="メイリオ" panose="020B0604030504040204" pitchFamily="50" charset="-128"/>
                <a:ea typeface="メイリオ" panose="020B0604030504040204" pitchFamily="50" charset="-128"/>
              </a:rPr>
              <a:t>評価 </a:t>
            </a:r>
            <a:r>
              <a:rPr lang="ja-JP" altLang="en-US" sz="1800" dirty="0">
                <a:latin typeface="+mn-ea"/>
              </a:rPr>
              <a:t>➡ </a:t>
            </a:r>
            <a:r>
              <a:rPr lang="ja-JP" altLang="en-US" sz="1800" b="1" dirty="0">
                <a:latin typeface="メイリオ" panose="020B0604030504040204" pitchFamily="50" charset="-128"/>
                <a:ea typeface="メイリオ" panose="020B0604030504040204" pitchFamily="50" charset="-128"/>
              </a:rPr>
              <a:t>優良事業者は公表</a:t>
            </a:r>
            <a:endParaRPr lang="en-US" altLang="ja-JP" sz="2000" b="1" dirty="0">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502535032"/>
              </p:ext>
            </p:extLst>
          </p:nvPr>
        </p:nvGraphicFramePr>
        <p:xfrm>
          <a:off x="501226" y="2204864"/>
          <a:ext cx="8250550" cy="3816424"/>
        </p:xfrm>
        <a:graphic>
          <a:graphicData uri="http://schemas.openxmlformats.org/drawingml/2006/table">
            <a:tbl>
              <a:tblPr firstRow="1" firstCol="1" bandRow="1">
                <a:tableStyleId>{5C22544A-7EE6-4342-B048-85BDC9FD1C3A}</a:tableStyleId>
              </a:tblPr>
              <a:tblGrid>
                <a:gridCol w="657831">
                  <a:extLst>
                    <a:ext uri="{9D8B030D-6E8A-4147-A177-3AD203B41FA5}">
                      <a16:colId xmlns:a16="http://schemas.microsoft.com/office/drawing/2014/main" val="20000"/>
                    </a:ext>
                  </a:extLst>
                </a:gridCol>
                <a:gridCol w="1180693">
                  <a:extLst>
                    <a:ext uri="{9D8B030D-6E8A-4147-A177-3AD203B41FA5}">
                      <a16:colId xmlns:a16="http://schemas.microsoft.com/office/drawing/2014/main" val="20001"/>
                    </a:ext>
                  </a:extLst>
                </a:gridCol>
                <a:gridCol w="1390124">
                  <a:extLst>
                    <a:ext uri="{9D8B030D-6E8A-4147-A177-3AD203B41FA5}">
                      <a16:colId xmlns:a16="http://schemas.microsoft.com/office/drawing/2014/main" val="20002"/>
                    </a:ext>
                  </a:extLst>
                </a:gridCol>
                <a:gridCol w="1256796">
                  <a:extLst>
                    <a:ext uri="{9D8B030D-6E8A-4147-A177-3AD203B41FA5}">
                      <a16:colId xmlns:a16="http://schemas.microsoft.com/office/drawing/2014/main" val="20003"/>
                    </a:ext>
                  </a:extLst>
                </a:gridCol>
                <a:gridCol w="2623362">
                  <a:extLst>
                    <a:ext uri="{9D8B030D-6E8A-4147-A177-3AD203B41FA5}">
                      <a16:colId xmlns:a16="http://schemas.microsoft.com/office/drawing/2014/main" val="20004"/>
                    </a:ext>
                  </a:extLst>
                </a:gridCol>
                <a:gridCol w="380044">
                  <a:extLst>
                    <a:ext uri="{9D8B030D-6E8A-4147-A177-3AD203B41FA5}">
                      <a16:colId xmlns:a16="http://schemas.microsoft.com/office/drawing/2014/main" val="20005"/>
                    </a:ext>
                  </a:extLst>
                </a:gridCol>
                <a:gridCol w="380850">
                  <a:extLst>
                    <a:ext uri="{9D8B030D-6E8A-4147-A177-3AD203B41FA5}">
                      <a16:colId xmlns:a16="http://schemas.microsoft.com/office/drawing/2014/main" val="20006"/>
                    </a:ext>
                  </a:extLst>
                </a:gridCol>
                <a:gridCol w="380850">
                  <a:extLst>
                    <a:ext uri="{9D8B030D-6E8A-4147-A177-3AD203B41FA5}">
                      <a16:colId xmlns:a16="http://schemas.microsoft.com/office/drawing/2014/main" val="20007"/>
                    </a:ext>
                  </a:extLst>
                </a:gridCol>
              </a:tblGrid>
              <a:tr h="792088">
                <a:tc>
                  <a:txBody>
                    <a:bodyPr/>
                    <a:lstStyle/>
                    <a:p>
                      <a:pPr algn="ctr">
                        <a:lnSpc>
                          <a:spcPts val="1400"/>
                        </a:lnSpc>
                        <a:spcAft>
                          <a:spcPts val="0"/>
                        </a:spcAft>
                      </a:pPr>
                      <a:r>
                        <a:rPr lang="ja-JP" sz="1400" kern="100" dirty="0">
                          <a:effectLst/>
                        </a:rPr>
                        <a:t>評価</a:t>
                      </a:r>
                      <a:endParaRPr lang="ja-JP" sz="1100" kern="100" dirty="0">
                        <a:effectLst/>
                        <a:latin typeface="Century"/>
                        <a:ea typeface="ＭＳ 明朝"/>
                        <a:cs typeface="Times New Roman"/>
                      </a:endParaRPr>
                    </a:p>
                  </a:txBody>
                  <a:tcPr marL="68580" marR="68580" marT="0" marB="0" anchor="ctr"/>
                </a:tc>
                <a:tc>
                  <a:txBody>
                    <a:bodyPr/>
                    <a:lstStyle/>
                    <a:p>
                      <a:pPr algn="just">
                        <a:lnSpc>
                          <a:spcPct val="100000"/>
                        </a:lnSpc>
                        <a:spcAft>
                          <a:spcPts val="0"/>
                        </a:spcAft>
                      </a:pPr>
                      <a:r>
                        <a:rPr lang="en-US" sz="1400" kern="100" dirty="0">
                          <a:effectLst/>
                        </a:rPr>
                        <a:t>(</a:t>
                      </a:r>
                      <a:r>
                        <a:rPr lang="ja-JP" sz="1400" kern="100" dirty="0">
                          <a:effectLst/>
                        </a:rPr>
                        <a:t>ⅰ</a:t>
                      </a:r>
                      <a:r>
                        <a:rPr lang="en-US" sz="1400" kern="100" dirty="0">
                          <a:effectLst/>
                        </a:rPr>
                        <a:t>)</a:t>
                      </a:r>
                      <a:r>
                        <a:rPr lang="ja-JP" sz="1400" kern="100" dirty="0">
                          <a:effectLst/>
                        </a:rPr>
                        <a:t>№１～</a:t>
                      </a:r>
                      <a:r>
                        <a:rPr lang="en-US" sz="1400" kern="100" dirty="0">
                          <a:effectLst/>
                        </a:rPr>
                        <a:t>41</a:t>
                      </a:r>
                    </a:p>
                    <a:p>
                      <a:pPr algn="just">
                        <a:lnSpc>
                          <a:spcPct val="100000"/>
                        </a:lnSpc>
                        <a:spcAft>
                          <a:spcPts val="0"/>
                        </a:spcAft>
                      </a:pPr>
                      <a:r>
                        <a:rPr lang="ja-JP" altLang="en-US" sz="1400" kern="100" dirty="0">
                          <a:effectLst/>
                        </a:rPr>
                        <a:t>　</a:t>
                      </a:r>
                      <a:r>
                        <a:rPr lang="ja-JP" sz="1400" kern="100" dirty="0">
                          <a:effectLst/>
                        </a:rPr>
                        <a:t>の重点対策</a:t>
                      </a:r>
                      <a:endParaRPr lang="en-US" altLang="ja-JP" sz="1400" kern="100" dirty="0">
                        <a:effectLst/>
                      </a:endParaRPr>
                    </a:p>
                    <a:p>
                      <a:pPr algn="just">
                        <a:lnSpc>
                          <a:spcPct val="100000"/>
                        </a:lnSpc>
                        <a:spcAft>
                          <a:spcPts val="0"/>
                        </a:spcAft>
                      </a:pPr>
                      <a:r>
                        <a:rPr lang="ja-JP" altLang="en-US" sz="1400" kern="100" dirty="0">
                          <a:effectLst/>
                        </a:rPr>
                        <a:t>　</a:t>
                      </a:r>
                      <a:r>
                        <a:rPr lang="ja-JP" sz="1400" kern="100" dirty="0">
                          <a:effectLst/>
                        </a:rPr>
                        <a:t>実施率</a:t>
                      </a:r>
                      <a:endParaRPr lang="ja-JP" sz="1100" kern="100" dirty="0">
                        <a:effectLst/>
                        <a:latin typeface="Century"/>
                        <a:ea typeface="ＭＳ 明朝"/>
                        <a:cs typeface="Times New Roman"/>
                      </a:endParaRPr>
                    </a:p>
                  </a:txBody>
                  <a:tcPr marL="68580" marR="68580" marT="0" marB="0" anchor="ctr"/>
                </a:tc>
                <a:tc>
                  <a:txBody>
                    <a:bodyPr/>
                    <a:lstStyle/>
                    <a:p>
                      <a:pPr algn="ctr">
                        <a:lnSpc>
                          <a:spcPct val="100000"/>
                        </a:lnSpc>
                        <a:spcAft>
                          <a:spcPts val="0"/>
                        </a:spcAft>
                      </a:pPr>
                      <a:r>
                        <a:rPr lang="en-US" sz="1400" kern="0" dirty="0">
                          <a:effectLst/>
                        </a:rPr>
                        <a:t>(ⅱ)</a:t>
                      </a:r>
                      <a:r>
                        <a:rPr lang="ja-JP" sz="1400" kern="0" dirty="0">
                          <a:effectLst/>
                        </a:rPr>
                        <a:t>削減率</a:t>
                      </a:r>
                      <a:endParaRPr lang="en-US" altLang="ja-JP" sz="1400" kern="0" dirty="0">
                        <a:effectLst/>
                      </a:endParaRPr>
                    </a:p>
                    <a:p>
                      <a:pPr algn="ctr">
                        <a:lnSpc>
                          <a:spcPct val="100000"/>
                        </a:lnSpc>
                        <a:spcAft>
                          <a:spcPts val="0"/>
                        </a:spcAft>
                      </a:pPr>
                      <a:r>
                        <a:rPr lang="ja-JP" sz="1400" kern="0" dirty="0">
                          <a:effectLst/>
                        </a:rPr>
                        <a:t>（３年間）</a:t>
                      </a:r>
                      <a:endParaRPr lang="ja-JP" sz="1100" kern="100" dirty="0">
                        <a:effectLst/>
                        <a:latin typeface="Century"/>
                        <a:ea typeface="ＭＳ 明朝"/>
                        <a:cs typeface="Times New Roman"/>
                      </a:endParaRPr>
                    </a:p>
                  </a:txBody>
                  <a:tcPr marL="68580" marR="68580" marT="0" marB="0" anchor="ctr"/>
                </a:tc>
                <a:tc>
                  <a:txBody>
                    <a:bodyPr/>
                    <a:lstStyle/>
                    <a:p>
                      <a:pPr algn="just">
                        <a:lnSpc>
                          <a:spcPct val="100000"/>
                        </a:lnSpc>
                        <a:spcAft>
                          <a:spcPts val="0"/>
                        </a:spcAft>
                      </a:pPr>
                      <a:r>
                        <a:rPr lang="en-US" sz="1400" kern="100" dirty="0">
                          <a:effectLst/>
                        </a:rPr>
                        <a:t>(</a:t>
                      </a:r>
                      <a:r>
                        <a:rPr lang="ja-JP" sz="1400" kern="100" dirty="0">
                          <a:effectLst/>
                        </a:rPr>
                        <a:t>ⅲ</a:t>
                      </a:r>
                      <a:r>
                        <a:rPr lang="en-US" sz="1400" kern="100" dirty="0">
                          <a:effectLst/>
                        </a:rPr>
                        <a:t>)</a:t>
                      </a:r>
                      <a:r>
                        <a:rPr lang="ja-JP" sz="1400" kern="100" dirty="0">
                          <a:effectLst/>
                        </a:rPr>
                        <a:t>平準化補</a:t>
                      </a:r>
                      <a:endParaRPr lang="en-US" altLang="ja-JP" sz="1400" kern="100" dirty="0">
                        <a:effectLst/>
                      </a:endParaRPr>
                    </a:p>
                    <a:p>
                      <a:pPr algn="just">
                        <a:lnSpc>
                          <a:spcPct val="100000"/>
                        </a:lnSpc>
                        <a:spcAft>
                          <a:spcPts val="0"/>
                        </a:spcAft>
                      </a:pPr>
                      <a:r>
                        <a:rPr lang="ja-JP" sz="1400" kern="100" dirty="0">
                          <a:effectLst/>
                        </a:rPr>
                        <a:t>正後の削減率</a:t>
                      </a:r>
                      <a:endParaRPr lang="en-US" altLang="ja-JP" sz="1400" kern="100" dirty="0">
                        <a:effectLst/>
                      </a:endParaRPr>
                    </a:p>
                    <a:p>
                      <a:pPr algn="ctr">
                        <a:lnSpc>
                          <a:spcPct val="100000"/>
                        </a:lnSpc>
                        <a:spcAft>
                          <a:spcPts val="0"/>
                        </a:spcAft>
                      </a:pPr>
                      <a:r>
                        <a:rPr lang="ja-JP" sz="1400" kern="0" dirty="0">
                          <a:effectLst/>
                        </a:rPr>
                        <a:t>（３年間）</a:t>
                      </a:r>
                      <a:endParaRPr lang="ja-JP" sz="1100" kern="100" dirty="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ja-JP" sz="1400" kern="100" dirty="0">
                          <a:effectLst/>
                        </a:rPr>
                        <a:t>評価の考え方</a:t>
                      </a:r>
                      <a:endParaRPr lang="ja-JP" sz="1100" kern="100" dirty="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ja-JP" altLang="en-US" sz="1400" kern="100" dirty="0">
                          <a:effectLst/>
                        </a:rPr>
                        <a:t>顕彰</a:t>
                      </a:r>
                      <a:endParaRPr lang="ja-JP" sz="1100" kern="100" dirty="0">
                        <a:effectLst/>
                      </a:endParaRPr>
                    </a:p>
                  </a:txBody>
                  <a:tcPr marL="68580" marR="68580" marT="0" marB="0" anchor="ctr"/>
                </a:tc>
                <a:tc>
                  <a:txBody>
                    <a:bodyPr/>
                    <a:lstStyle/>
                    <a:p>
                      <a:pPr algn="ctr">
                        <a:lnSpc>
                          <a:spcPts val="1400"/>
                        </a:lnSpc>
                        <a:spcAft>
                          <a:spcPts val="0"/>
                        </a:spcAft>
                      </a:pPr>
                      <a:r>
                        <a:rPr lang="ja-JP" altLang="en-US" sz="1400" kern="100" dirty="0">
                          <a:effectLst/>
                        </a:rPr>
                        <a:t>公表</a:t>
                      </a:r>
                      <a:endParaRPr lang="ja-JP" sz="1100" kern="100" dirty="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ja-JP" sz="1400" kern="100" dirty="0">
                          <a:effectLst/>
                        </a:rPr>
                        <a:t>通</a:t>
                      </a:r>
                      <a:endParaRPr lang="ja-JP" sz="1100" kern="100" dirty="0">
                        <a:effectLst/>
                      </a:endParaRPr>
                    </a:p>
                    <a:p>
                      <a:pPr algn="ctr">
                        <a:lnSpc>
                          <a:spcPts val="1400"/>
                        </a:lnSpc>
                        <a:spcAft>
                          <a:spcPts val="0"/>
                        </a:spcAft>
                      </a:pPr>
                      <a:r>
                        <a:rPr lang="ja-JP" sz="1400" kern="100" dirty="0">
                          <a:effectLst/>
                        </a:rPr>
                        <a:t>知</a:t>
                      </a:r>
                      <a:endParaRPr lang="ja-JP" sz="110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0"/>
                  </a:ext>
                </a:extLst>
              </a:tr>
              <a:tr h="504056">
                <a:tc>
                  <a:txBody>
                    <a:bodyPr/>
                    <a:lstStyle/>
                    <a:p>
                      <a:pPr algn="ctr">
                        <a:lnSpc>
                          <a:spcPts val="1400"/>
                        </a:lnSpc>
                        <a:spcAft>
                          <a:spcPts val="0"/>
                        </a:spcAft>
                      </a:pPr>
                      <a:r>
                        <a:rPr lang="en-US" sz="1400" kern="100" dirty="0">
                          <a:effectLst/>
                        </a:rPr>
                        <a:t>AAA</a:t>
                      </a:r>
                      <a:endParaRPr lang="ja-JP" sz="1100" kern="100" dirty="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en-US" altLang="ja-JP" sz="1600" kern="100" dirty="0">
                          <a:effectLst/>
                          <a:latin typeface="+mn-ea"/>
                          <a:ea typeface="+mn-ea"/>
                        </a:rPr>
                        <a:t>95</a:t>
                      </a:r>
                      <a:r>
                        <a:rPr lang="ja-JP" sz="1600" kern="100" dirty="0">
                          <a:effectLst/>
                          <a:latin typeface="+mn-ea"/>
                          <a:ea typeface="+mn-ea"/>
                        </a:rPr>
                        <a:t>％以上</a:t>
                      </a:r>
                      <a:endParaRPr lang="ja-JP" sz="1200" kern="100" dirty="0">
                        <a:effectLst/>
                        <a:latin typeface="+mn-ea"/>
                        <a:ea typeface="+mn-ea"/>
                        <a:cs typeface="Times New Roman"/>
                      </a:endParaRPr>
                    </a:p>
                  </a:txBody>
                  <a:tcPr marL="68580" marR="68580" marT="0" marB="0" anchor="ctr"/>
                </a:tc>
                <a:tc>
                  <a:txBody>
                    <a:bodyPr/>
                    <a:lstStyle/>
                    <a:p>
                      <a:pPr algn="ctr">
                        <a:lnSpc>
                          <a:spcPts val="1400"/>
                        </a:lnSpc>
                        <a:spcAft>
                          <a:spcPts val="0"/>
                        </a:spcAft>
                      </a:pPr>
                      <a:r>
                        <a:rPr lang="ja-JP" sz="1600" kern="0" dirty="0">
                          <a:effectLst/>
                        </a:rPr>
                        <a:t>６％以上</a:t>
                      </a:r>
                      <a:endParaRPr lang="ja-JP" sz="1200" kern="100" dirty="0">
                        <a:effectLst/>
                        <a:latin typeface="Century"/>
                        <a:ea typeface="ＭＳ 明朝"/>
                        <a:cs typeface="Times New Roman"/>
                      </a:endParaRPr>
                    </a:p>
                  </a:txBody>
                  <a:tcPr marL="68580" marR="68580" marT="0" marB="0" anchor="ctr"/>
                </a:tc>
                <a:tc rowSpan="3">
                  <a:txBody>
                    <a:bodyPr/>
                    <a:lstStyle/>
                    <a:p>
                      <a:pPr algn="ctr">
                        <a:lnSpc>
                          <a:spcPts val="1400"/>
                        </a:lnSpc>
                        <a:spcAft>
                          <a:spcPts val="0"/>
                        </a:spcAft>
                      </a:pPr>
                      <a:r>
                        <a:rPr lang="ja-JP" sz="1600" kern="100" dirty="0">
                          <a:effectLst/>
                        </a:rPr>
                        <a:t>３％以上</a:t>
                      </a:r>
                      <a:endParaRPr lang="ja-JP" sz="1200" kern="100" dirty="0">
                        <a:effectLst/>
                        <a:latin typeface="Century"/>
                        <a:ea typeface="ＭＳ 明朝"/>
                        <a:cs typeface="Times New Roman"/>
                      </a:endParaRPr>
                    </a:p>
                  </a:txBody>
                  <a:tcPr marL="68580" marR="68580" marT="0" marB="0" anchor="ctr"/>
                </a:tc>
                <a:tc>
                  <a:txBody>
                    <a:bodyPr/>
                    <a:lstStyle/>
                    <a:p>
                      <a:pPr algn="just">
                        <a:lnSpc>
                          <a:spcPct val="100000"/>
                        </a:lnSpc>
                        <a:spcAft>
                          <a:spcPts val="0"/>
                        </a:spcAft>
                      </a:pPr>
                      <a:r>
                        <a:rPr lang="ja-JP" altLang="en-US" sz="1400" kern="100" dirty="0">
                          <a:effectLst/>
                        </a:rPr>
                        <a:t>（ｉ）</a:t>
                      </a:r>
                      <a:r>
                        <a:rPr lang="en-US" altLang="ja-JP" sz="1400" kern="100" dirty="0">
                          <a:effectLst/>
                          <a:latin typeface="+mn-ea"/>
                          <a:ea typeface="+mn-ea"/>
                        </a:rPr>
                        <a:t>95</a:t>
                      </a:r>
                      <a:r>
                        <a:rPr lang="ja-JP" sz="1400" kern="100" dirty="0">
                          <a:effectLst/>
                          <a:latin typeface="+mn-ea"/>
                          <a:ea typeface="+mn-ea"/>
                        </a:rPr>
                        <a:t>％</a:t>
                      </a:r>
                      <a:r>
                        <a:rPr lang="ja-JP" sz="1400" kern="100" dirty="0">
                          <a:effectLst/>
                        </a:rPr>
                        <a:t>以上、</a:t>
                      </a:r>
                      <a:r>
                        <a:rPr lang="ja-JP" altLang="en-US" sz="1400" kern="100" dirty="0">
                          <a:effectLst/>
                        </a:rPr>
                        <a:t>（</a:t>
                      </a:r>
                      <a:r>
                        <a:rPr lang="ja-JP" sz="1400" kern="100" dirty="0">
                          <a:effectLst/>
                        </a:rPr>
                        <a:t>ⅱ</a:t>
                      </a:r>
                      <a:r>
                        <a:rPr lang="ja-JP" altLang="en-US" sz="1400" kern="100" dirty="0">
                          <a:effectLst/>
                        </a:rPr>
                        <a:t>）</a:t>
                      </a:r>
                      <a:r>
                        <a:rPr lang="ja-JP" sz="1400" kern="100" dirty="0">
                          <a:effectLst/>
                        </a:rPr>
                        <a:t>６％以上、（ⅲ）３％以上</a:t>
                      </a:r>
                      <a:endParaRPr lang="ja-JP" sz="1200" kern="100" dirty="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ja-JP" sz="1400" kern="100" dirty="0">
                          <a:effectLst/>
                        </a:rPr>
                        <a:t>○</a:t>
                      </a:r>
                      <a:endParaRPr lang="ja-JP" sz="1100" kern="100" dirty="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ja-JP" sz="1400" kern="100" dirty="0">
                          <a:effectLst/>
                        </a:rPr>
                        <a:t>○</a:t>
                      </a:r>
                      <a:endParaRPr lang="ja-JP" sz="1100" kern="100" dirty="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ja-JP" sz="1400" kern="100" dirty="0">
                          <a:effectLst/>
                        </a:rPr>
                        <a:t>○</a:t>
                      </a:r>
                      <a:endParaRPr lang="ja-JP" sz="110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1"/>
                  </a:ext>
                </a:extLst>
              </a:tr>
              <a:tr h="504056">
                <a:tc>
                  <a:txBody>
                    <a:bodyPr/>
                    <a:lstStyle/>
                    <a:p>
                      <a:pPr algn="ctr">
                        <a:lnSpc>
                          <a:spcPts val="1400"/>
                        </a:lnSpc>
                        <a:spcAft>
                          <a:spcPts val="0"/>
                        </a:spcAft>
                      </a:pPr>
                      <a:r>
                        <a:rPr lang="en-US" sz="1400" kern="100" dirty="0">
                          <a:effectLst/>
                        </a:rPr>
                        <a:t>AA</a:t>
                      </a:r>
                      <a:endParaRPr lang="ja-JP" sz="1100" kern="100" dirty="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en-US" altLang="ja-JP" sz="1600" kern="100" dirty="0">
                          <a:effectLst/>
                          <a:latin typeface="+mn-ea"/>
                          <a:ea typeface="+mn-ea"/>
                        </a:rPr>
                        <a:t>90</a:t>
                      </a:r>
                      <a:r>
                        <a:rPr lang="ja-JP" sz="1600" kern="100" dirty="0">
                          <a:effectLst/>
                          <a:latin typeface="+mn-ea"/>
                          <a:ea typeface="+mn-ea"/>
                        </a:rPr>
                        <a:t>％以上</a:t>
                      </a:r>
                      <a:endParaRPr lang="ja-JP" sz="1200" kern="100" dirty="0">
                        <a:effectLst/>
                        <a:latin typeface="+mn-ea"/>
                        <a:ea typeface="+mn-ea"/>
                        <a:cs typeface="Times New Roman"/>
                      </a:endParaRPr>
                    </a:p>
                  </a:txBody>
                  <a:tcPr marL="68580" marR="68580" marT="0" marB="0" anchor="ctr"/>
                </a:tc>
                <a:tc>
                  <a:txBody>
                    <a:bodyPr/>
                    <a:lstStyle/>
                    <a:p>
                      <a:pPr algn="ctr">
                        <a:lnSpc>
                          <a:spcPts val="1400"/>
                        </a:lnSpc>
                        <a:spcAft>
                          <a:spcPts val="0"/>
                        </a:spcAft>
                      </a:pPr>
                      <a:r>
                        <a:rPr lang="ja-JP" sz="1600" kern="0" dirty="0">
                          <a:effectLst/>
                        </a:rPr>
                        <a:t>３％以上</a:t>
                      </a:r>
                      <a:endParaRPr lang="ja-JP" sz="1200" kern="100" dirty="0">
                        <a:effectLst/>
                        <a:latin typeface="Century"/>
                        <a:ea typeface="ＭＳ 明朝"/>
                        <a:cs typeface="Times New Roman"/>
                      </a:endParaRPr>
                    </a:p>
                  </a:txBody>
                  <a:tcPr marL="68580" marR="68580" marT="0" marB="0" anchor="ctr"/>
                </a:tc>
                <a:tc vMerge="1">
                  <a:txBody>
                    <a:bodyPr/>
                    <a:lstStyle/>
                    <a:p>
                      <a:endParaRPr kumimoji="1" lang="ja-JP" altLang="en-US"/>
                    </a:p>
                  </a:txBody>
                  <a:tcPr/>
                </a:tc>
                <a:tc>
                  <a:txBody>
                    <a:bodyPr/>
                    <a:lstStyle/>
                    <a:p>
                      <a:pPr algn="just">
                        <a:lnSpc>
                          <a:spcPct val="100000"/>
                        </a:lnSpc>
                        <a:spcAft>
                          <a:spcPts val="0"/>
                        </a:spcAft>
                      </a:pPr>
                      <a:r>
                        <a:rPr lang="ja-JP" sz="1400" kern="100" dirty="0">
                          <a:effectLst/>
                        </a:rPr>
                        <a:t>評価</a:t>
                      </a:r>
                      <a:r>
                        <a:rPr lang="en-US" sz="1400" kern="100" dirty="0">
                          <a:effectLst/>
                        </a:rPr>
                        <a:t>AAA</a:t>
                      </a:r>
                      <a:r>
                        <a:rPr lang="ja-JP" sz="1400" kern="100" dirty="0">
                          <a:effectLst/>
                        </a:rPr>
                        <a:t>以外で、</a:t>
                      </a:r>
                      <a:r>
                        <a:rPr lang="ja-JP" altLang="en-US" sz="1400" kern="100" dirty="0">
                          <a:effectLst/>
                        </a:rPr>
                        <a:t>（</a:t>
                      </a:r>
                      <a:r>
                        <a:rPr lang="en-US" altLang="ja-JP" sz="1400" kern="100" dirty="0" err="1">
                          <a:effectLst/>
                        </a:rPr>
                        <a:t>i</a:t>
                      </a:r>
                      <a:r>
                        <a:rPr lang="ja-JP" altLang="en-US" sz="1400" kern="100" dirty="0">
                          <a:effectLst/>
                        </a:rPr>
                        <a:t>）</a:t>
                      </a:r>
                      <a:r>
                        <a:rPr lang="en-US" altLang="ja-JP" sz="1400" kern="100" dirty="0">
                          <a:effectLst/>
                          <a:latin typeface="+mn-ea"/>
                          <a:ea typeface="+mn-ea"/>
                        </a:rPr>
                        <a:t>90</a:t>
                      </a:r>
                      <a:r>
                        <a:rPr lang="ja-JP" sz="1400" kern="100" dirty="0">
                          <a:effectLst/>
                        </a:rPr>
                        <a:t>％以上、（ⅱ）（ⅲ）３％以上</a:t>
                      </a:r>
                      <a:endParaRPr lang="ja-JP" sz="1600" kern="100" dirty="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en-US" sz="1400" kern="100">
                          <a:effectLst/>
                        </a:rPr>
                        <a:t> </a:t>
                      </a:r>
                      <a:endParaRPr lang="ja-JP" sz="1100" kern="10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ja-JP" sz="1400" kern="100">
                          <a:effectLst/>
                        </a:rPr>
                        <a:t>○</a:t>
                      </a:r>
                      <a:endParaRPr lang="ja-JP" sz="1100" kern="10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ja-JP" sz="1400" kern="100">
                          <a:effectLst/>
                        </a:rPr>
                        <a:t>○</a:t>
                      </a:r>
                      <a:endParaRPr lang="ja-JP" sz="1100" kern="10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2"/>
                  </a:ext>
                </a:extLst>
              </a:tr>
              <a:tr h="504056">
                <a:tc>
                  <a:txBody>
                    <a:bodyPr/>
                    <a:lstStyle/>
                    <a:p>
                      <a:pPr algn="ctr">
                        <a:lnSpc>
                          <a:spcPts val="1400"/>
                        </a:lnSpc>
                        <a:spcAft>
                          <a:spcPts val="0"/>
                        </a:spcAft>
                      </a:pPr>
                      <a:r>
                        <a:rPr lang="en-US" sz="1400" kern="100" dirty="0">
                          <a:effectLst/>
                        </a:rPr>
                        <a:t>A+</a:t>
                      </a:r>
                      <a:endParaRPr lang="ja-JP" sz="1100" kern="100" dirty="0">
                        <a:effectLst/>
                        <a:latin typeface="Century"/>
                        <a:ea typeface="ＭＳ 明朝"/>
                        <a:cs typeface="Times New Roman"/>
                      </a:endParaRPr>
                    </a:p>
                  </a:txBody>
                  <a:tcPr marL="68580" marR="68580" marT="0" marB="0" anchor="ctr"/>
                </a:tc>
                <a:tc rowSpan="2">
                  <a:txBody>
                    <a:bodyPr/>
                    <a:lstStyle/>
                    <a:p>
                      <a:pPr algn="ctr">
                        <a:lnSpc>
                          <a:spcPts val="1400"/>
                        </a:lnSpc>
                        <a:spcAft>
                          <a:spcPts val="0"/>
                        </a:spcAft>
                      </a:pPr>
                      <a:r>
                        <a:rPr lang="en-US" altLang="ja-JP" sz="1600" kern="100" dirty="0">
                          <a:effectLst/>
                          <a:latin typeface="+mn-ea"/>
                          <a:ea typeface="+mn-ea"/>
                        </a:rPr>
                        <a:t>80</a:t>
                      </a:r>
                      <a:r>
                        <a:rPr lang="ja-JP" sz="1600" kern="100" dirty="0">
                          <a:effectLst/>
                          <a:latin typeface="+mn-ea"/>
                          <a:ea typeface="+mn-ea"/>
                        </a:rPr>
                        <a:t>％以上</a:t>
                      </a:r>
                      <a:endParaRPr lang="ja-JP" sz="1200" kern="100" dirty="0">
                        <a:effectLst/>
                        <a:latin typeface="+mn-ea"/>
                        <a:ea typeface="+mn-ea"/>
                        <a:cs typeface="Times New Roman"/>
                      </a:endParaRPr>
                    </a:p>
                  </a:txBody>
                  <a:tcPr marL="68580" marR="68580" marT="0" marB="0" anchor="ctr"/>
                </a:tc>
                <a:tc>
                  <a:txBody>
                    <a:bodyPr/>
                    <a:lstStyle/>
                    <a:p>
                      <a:pPr algn="ctr">
                        <a:lnSpc>
                          <a:spcPts val="1400"/>
                        </a:lnSpc>
                        <a:spcAft>
                          <a:spcPts val="0"/>
                        </a:spcAft>
                      </a:pPr>
                      <a:r>
                        <a:rPr lang="ja-JP" sz="1600" kern="0" dirty="0">
                          <a:effectLst/>
                        </a:rPr>
                        <a:t>３％以上</a:t>
                      </a:r>
                      <a:endParaRPr lang="ja-JP" sz="1200" kern="100" dirty="0">
                        <a:effectLst/>
                        <a:latin typeface="Century"/>
                        <a:ea typeface="ＭＳ 明朝"/>
                        <a:cs typeface="Times New Roman"/>
                      </a:endParaRPr>
                    </a:p>
                  </a:txBody>
                  <a:tcPr marL="68580" marR="68580" marT="0" marB="0" anchor="ctr"/>
                </a:tc>
                <a:tc vMerge="1">
                  <a:txBody>
                    <a:bodyPr/>
                    <a:lstStyle/>
                    <a:p>
                      <a:endParaRPr kumimoji="1" lang="ja-JP" altLang="en-US"/>
                    </a:p>
                  </a:txBody>
                  <a:tcPr/>
                </a:tc>
                <a:tc>
                  <a:txBody>
                    <a:bodyPr/>
                    <a:lstStyle/>
                    <a:p>
                      <a:pPr algn="just">
                        <a:lnSpc>
                          <a:spcPct val="100000"/>
                        </a:lnSpc>
                        <a:spcAft>
                          <a:spcPts val="0"/>
                        </a:spcAft>
                      </a:pPr>
                      <a:r>
                        <a:rPr lang="ja-JP" sz="1400" kern="100" dirty="0">
                          <a:effectLst/>
                        </a:rPr>
                        <a:t>評価</a:t>
                      </a:r>
                      <a:r>
                        <a:rPr lang="en-US" sz="1400" kern="100" dirty="0">
                          <a:effectLst/>
                        </a:rPr>
                        <a:t>AAA</a:t>
                      </a:r>
                      <a:r>
                        <a:rPr lang="ja-JP" sz="1400" kern="100" dirty="0" err="1">
                          <a:effectLst/>
                        </a:rPr>
                        <a:t>、</a:t>
                      </a:r>
                      <a:r>
                        <a:rPr lang="en-US" sz="1400" kern="100" dirty="0">
                          <a:effectLst/>
                        </a:rPr>
                        <a:t>AA</a:t>
                      </a:r>
                      <a:r>
                        <a:rPr lang="ja-JP" sz="1400" kern="100" dirty="0">
                          <a:effectLst/>
                        </a:rPr>
                        <a:t>以外で、（</a:t>
                      </a:r>
                      <a:r>
                        <a:rPr lang="en-US" altLang="ja-JP" sz="1400" kern="100" dirty="0" err="1">
                          <a:effectLst/>
                        </a:rPr>
                        <a:t>i</a:t>
                      </a:r>
                      <a:r>
                        <a:rPr lang="ja-JP" sz="1400" kern="100" dirty="0">
                          <a:effectLst/>
                        </a:rPr>
                        <a:t>）</a:t>
                      </a:r>
                      <a:r>
                        <a:rPr lang="en-US" altLang="ja-JP" sz="1400" kern="100" dirty="0">
                          <a:effectLst/>
                          <a:latin typeface="+mn-ea"/>
                          <a:ea typeface="+mn-ea"/>
                        </a:rPr>
                        <a:t>80</a:t>
                      </a:r>
                      <a:r>
                        <a:rPr lang="ja-JP" sz="1400" kern="100" dirty="0">
                          <a:effectLst/>
                          <a:latin typeface="+mn-ea"/>
                          <a:ea typeface="+mn-ea"/>
                        </a:rPr>
                        <a:t>％</a:t>
                      </a:r>
                      <a:r>
                        <a:rPr lang="ja-JP" sz="1400" kern="100" dirty="0">
                          <a:effectLst/>
                        </a:rPr>
                        <a:t>以上、（ⅱ）（ⅲ）３％以上</a:t>
                      </a:r>
                      <a:endParaRPr lang="ja-JP" sz="1600" kern="100" dirty="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en-US" sz="1400" kern="100">
                          <a:effectLst/>
                        </a:rPr>
                        <a:t> </a:t>
                      </a:r>
                      <a:endParaRPr lang="ja-JP" sz="1100" kern="10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ja-JP" sz="1400" kern="100">
                          <a:effectLst/>
                        </a:rPr>
                        <a:t>○</a:t>
                      </a:r>
                      <a:endParaRPr lang="ja-JP" sz="1100" kern="10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ja-JP" sz="1400" kern="100">
                          <a:effectLst/>
                        </a:rPr>
                        <a:t>○</a:t>
                      </a:r>
                      <a:endParaRPr lang="ja-JP" sz="1100" kern="10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3"/>
                  </a:ext>
                </a:extLst>
              </a:tr>
              <a:tr h="504056">
                <a:tc>
                  <a:txBody>
                    <a:bodyPr/>
                    <a:lstStyle/>
                    <a:p>
                      <a:pPr algn="ctr">
                        <a:lnSpc>
                          <a:spcPts val="1400"/>
                        </a:lnSpc>
                        <a:spcAft>
                          <a:spcPts val="0"/>
                        </a:spcAft>
                      </a:pPr>
                      <a:r>
                        <a:rPr lang="en-US" sz="1400" kern="100" dirty="0">
                          <a:effectLst/>
                        </a:rPr>
                        <a:t>A</a:t>
                      </a:r>
                      <a:endParaRPr lang="ja-JP" sz="1100" kern="100" dirty="0">
                        <a:effectLst/>
                        <a:latin typeface="Century"/>
                        <a:ea typeface="ＭＳ 明朝"/>
                        <a:cs typeface="Times New Roman"/>
                      </a:endParaRPr>
                    </a:p>
                  </a:txBody>
                  <a:tcPr marL="68580" marR="68580" marT="0" marB="0" anchor="ctr"/>
                </a:tc>
                <a:tc vMerge="1">
                  <a:txBody>
                    <a:bodyPr/>
                    <a:lstStyle/>
                    <a:p>
                      <a:endParaRPr kumimoji="1" lang="ja-JP" altLang="en-US"/>
                    </a:p>
                  </a:txBody>
                  <a:tcPr/>
                </a:tc>
                <a:tc>
                  <a:txBody>
                    <a:bodyPr/>
                    <a:lstStyle/>
                    <a:p>
                      <a:pPr algn="ctr">
                        <a:lnSpc>
                          <a:spcPts val="1400"/>
                        </a:lnSpc>
                        <a:spcAft>
                          <a:spcPts val="0"/>
                        </a:spcAft>
                      </a:pPr>
                      <a:r>
                        <a:rPr lang="ja-JP" sz="1600" kern="100" dirty="0">
                          <a:effectLst/>
                        </a:rPr>
                        <a:t>－</a:t>
                      </a:r>
                      <a:endParaRPr lang="ja-JP" sz="1200" kern="100" dirty="0">
                        <a:effectLst/>
                        <a:latin typeface="Century"/>
                        <a:ea typeface="ＭＳ 明朝"/>
                        <a:cs typeface="Times New Roman"/>
                      </a:endParaRPr>
                    </a:p>
                  </a:txBody>
                  <a:tcPr marL="68580" marR="68580" marT="0" marB="0" anchor="ctr"/>
                </a:tc>
                <a:tc>
                  <a:txBody>
                    <a:bodyPr/>
                    <a:lstStyle/>
                    <a:p>
                      <a:pPr marL="0" algn="ctr" defTabSz="914400" rtl="0" eaLnBrk="1" latinLnBrk="0" hangingPunct="1">
                        <a:lnSpc>
                          <a:spcPts val="1400"/>
                        </a:lnSpc>
                        <a:spcAft>
                          <a:spcPts val="0"/>
                        </a:spcAft>
                      </a:pPr>
                      <a:r>
                        <a:rPr kumimoji="1" lang="ja-JP" altLang="en-US" sz="1600" kern="100" dirty="0">
                          <a:solidFill>
                            <a:schemeClr val="dk1"/>
                          </a:solidFill>
                          <a:effectLst/>
                          <a:latin typeface="+mn-lt"/>
                          <a:ea typeface="+mn-ea"/>
                          <a:cs typeface="+mn-cs"/>
                        </a:rPr>
                        <a:t>－</a:t>
                      </a:r>
                      <a:endParaRPr kumimoji="1" lang="ja-JP" sz="1600" kern="100" dirty="0">
                        <a:solidFill>
                          <a:schemeClr val="dk1"/>
                        </a:solidFill>
                        <a:effectLst/>
                        <a:latin typeface="+mn-lt"/>
                        <a:ea typeface="+mn-ea"/>
                        <a:cs typeface="+mn-cs"/>
                      </a:endParaRPr>
                    </a:p>
                  </a:txBody>
                  <a:tcPr marL="68580" marR="68580" marT="0" marB="0" anchor="ctr"/>
                </a:tc>
                <a:tc>
                  <a:txBody>
                    <a:bodyPr/>
                    <a:lstStyle/>
                    <a:p>
                      <a:pPr algn="just">
                        <a:lnSpc>
                          <a:spcPct val="100000"/>
                        </a:lnSpc>
                        <a:spcAft>
                          <a:spcPts val="0"/>
                        </a:spcAft>
                      </a:pPr>
                      <a:r>
                        <a:rPr lang="ja-JP" altLang="en-US" sz="1400" kern="100" dirty="0">
                          <a:effectLst/>
                        </a:rPr>
                        <a:t>重点対策実施率が</a:t>
                      </a:r>
                      <a:r>
                        <a:rPr lang="en-US" altLang="ja-JP" sz="1400" kern="100" dirty="0">
                          <a:effectLst/>
                          <a:latin typeface="+mn-ea"/>
                          <a:ea typeface="+mn-ea"/>
                        </a:rPr>
                        <a:t>80</a:t>
                      </a:r>
                      <a:r>
                        <a:rPr lang="ja-JP" altLang="en-US" sz="1400" kern="100" dirty="0">
                          <a:effectLst/>
                          <a:latin typeface="+mn-ea"/>
                          <a:ea typeface="+mn-ea"/>
                        </a:rPr>
                        <a:t>％</a:t>
                      </a:r>
                      <a:r>
                        <a:rPr lang="ja-JP" altLang="en-US" sz="1400" kern="100" dirty="0">
                          <a:effectLst/>
                        </a:rPr>
                        <a:t>以上で、</a:t>
                      </a:r>
                      <a:r>
                        <a:rPr lang="en-US" altLang="ja-JP" sz="1400" kern="100" dirty="0">
                          <a:effectLst/>
                        </a:rPr>
                        <a:t>AAA</a:t>
                      </a:r>
                      <a:r>
                        <a:rPr lang="ja-JP" altLang="en-US" sz="1400" kern="100" dirty="0" err="1">
                          <a:effectLst/>
                        </a:rPr>
                        <a:t>、</a:t>
                      </a:r>
                      <a:r>
                        <a:rPr lang="en-US" altLang="ja-JP" sz="1400" kern="100" dirty="0">
                          <a:effectLst/>
                        </a:rPr>
                        <a:t>AA</a:t>
                      </a:r>
                      <a:r>
                        <a:rPr lang="ja-JP" altLang="en-US" sz="1400" kern="100" dirty="0" err="1">
                          <a:effectLst/>
                        </a:rPr>
                        <a:t>、</a:t>
                      </a:r>
                      <a:r>
                        <a:rPr lang="en-US" altLang="ja-JP" sz="1400" kern="100" dirty="0">
                          <a:effectLst/>
                        </a:rPr>
                        <a:t>A+</a:t>
                      </a:r>
                      <a:r>
                        <a:rPr lang="ja-JP" altLang="en-US" sz="1400" kern="100" dirty="0">
                          <a:effectLst/>
                        </a:rPr>
                        <a:t>以外のもの</a:t>
                      </a:r>
                      <a:endParaRPr lang="ja-JP" sz="1600" kern="100" dirty="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en-US" sz="1400" kern="100">
                          <a:effectLst/>
                        </a:rPr>
                        <a:t> </a:t>
                      </a:r>
                      <a:endParaRPr lang="ja-JP" sz="1100" kern="10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en-US" sz="1400" kern="100">
                          <a:effectLst/>
                        </a:rPr>
                        <a:t> </a:t>
                      </a:r>
                      <a:endParaRPr lang="ja-JP" sz="1100" kern="10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ja-JP" sz="1400" kern="100">
                          <a:effectLst/>
                        </a:rPr>
                        <a:t>○</a:t>
                      </a:r>
                      <a:endParaRPr lang="ja-JP" sz="1100" kern="10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4"/>
                  </a:ext>
                </a:extLst>
              </a:tr>
              <a:tr h="504056">
                <a:tc>
                  <a:txBody>
                    <a:bodyPr/>
                    <a:lstStyle/>
                    <a:p>
                      <a:pPr algn="ctr">
                        <a:lnSpc>
                          <a:spcPts val="1400"/>
                        </a:lnSpc>
                        <a:spcAft>
                          <a:spcPts val="0"/>
                        </a:spcAft>
                      </a:pPr>
                      <a:r>
                        <a:rPr lang="en-US" sz="1400" kern="100" dirty="0">
                          <a:effectLst/>
                        </a:rPr>
                        <a:t>B</a:t>
                      </a:r>
                      <a:endParaRPr lang="ja-JP" sz="1100" kern="100" dirty="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en-US" altLang="ja-JP" sz="1600" kern="100" dirty="0">
                          <a:effectLst/>
                          <a:latin typeface="+mn-ea"/>
                          <a:ea typeface="+mn-ea"/>
                        </a:rPr>
                        <a:t>60</a:t>
                      </a:r>
                      <a:r>
                        <a:rPr lang="ja-JP" sz="1600" kern="100" dirty="0">
                          <a:effectLst/>
                          <a:latin typeface="+mn-ea"/>
                          <a:ea typeface="+mn-ea"/>
                        </a:rPr>
                        <a:t>％以上</a:t>
                      </a:r>
                      <a:r>
                        <a:rPr lang="en-US" altLang="ja-JP" sz="1600" kern="100" dirty="0">
                          <a:effectLst/>
                          <a:latin typeface="+mn-ea"/>
                          <a:ea typeface="+mn-ea"/>
                        </a:rPr>
                        <a:t>80</a:t>
                      </a:r>
                      <a:r>
                        <a:rPr lang="ja-JP" sz="1600" kern="100" dirty="0">
                          <a:effectLst/>
                          <a:latin typeface="+mn-ea"/>
                          <a:ea typeface="+mn-ea"/>
                        </a:rPr>
                        <a:t>％未満</a:t>
                      </a:r>
                      <a:endParaRPr lang="ja-JP" sz="1200" kern="100" dirty="0">
                        <a:effectLst/>
                        <a:latin typeface="+mn-ea"/>
                        <a:ea typeface="+mn-ea"/>
                        <a:cs typeface="Times New Roman"/>
                      </a:endParaRPr>
                    </a:p>
                  </a:txBody>
                  <a:tcPr marL="68580" marR="68580" marT="0" marB="0" anchor="ctr"/>
                </a:tc>
                <a:tc rowSpan="2">
                  <a:txBody>
                    <a:bodyPr/>
                    <a:lstStyle/>
                    <a:p>
                      <a:pPr algn="ctr">
                        <a:lnSpc>
                          <a:spcPts val="1400"/>
                        </a:lnSpc>
                        <a:spcAft>
                          <a:spcPts val="0"/>
                        </a:spcAft>
                      </a:pPr>
                      <a:r>
                        <a:rPr lang="ja-JP" sz="1600" kern="100" dirty="0">
                          <a:effectLst/>
                        </a:rPr>
                        <a:t>－</a:t>
                      </a:r>
                      <a:endParaRPr lang="ja-JP" sz="1200" kern="100" dirty="0">
                        <a:effectLst/>
                        <a:latin typeface="Century"/>
                        <a:ea typeface="ＭＳ 明朝"/>
                        <a:cs typeface="Times New Roman"/>
                      </a:endParaRPr>
                    </a:p>
                  </a:txBody>
                  <a:tcPr marL="68580" marR="68580" marT="0" marB="0" anchor="ctr"/>
                </a:tc>
                <a:tc rowSpan="2">
                  <a:txBody>
                    <a:bodyPr/>
                    <a:lstStyle/>
                    <a:p>
                      <a:pPr algn="ctr">
                        <a:lnSpc>
                          <a:spcPts val="1400"/>
                        </a:lnSpc>
                        <a:spcAft>
                          <a:spcPts val="0"/>
                        </a:spcAft>
                      </a:pPr>
                      <a:r>
                        <a:rPr lang="ja-JP" sz="1600" kern="100" dirty="0">
                          <a:effectLst/>
                        </a:rPr>
                        <a:t>－</a:t>
                      </a:r>
                      <a:endParaRPr lang="ja-JP" sz="1200" kern="100" dirty="0">
                        <a:effectLst/>
                        <a:latin typeface="Century"/>
                        <a:ea typeface="ＭＳ 明朝"/>
                        <a:cs typeface="Times New Roman"/>
                      </a:endParaRPr>
                    </a:p>
                  </a:txBody>
                  <a:tcPr marL="68580" marR="68580" marT="0" marB="0" anchor="ctr"/>
                </a:tc>
                <a:tc>
                  <a:txBody>
                    <a:bodyPr/>
                    <a:lstStyle/>
                    <a:p>
                      <a:pPr algn="just">
                        <a:lnSpc>
                          <a:spcPct val="100000"/>
                        </a:lnSpc>
                        <a:spcAft>
                          <a:spcPts val="0"/>
                        </a:spcAft>
                      </a:pPr>
                      <a:r>
                        <a:rPr lang="ja-JP" altLang="en-US" sz="1400" kern="100" dirty="0">
                          <a:effectLst/>
                          <a:latin typeface="+mn-ea"/>
                          <a:ea typeface="+mn-ea"/>
                        </a:rPr>
                        <a:t>（</a:t>
                      </a:r>
                      <a:r>
                        <a:rPr lang="en-US" altLang="ja-JP" sz="1400" kern="100" dirty="0" err="1">
                          <a:effectLst/>
                          <a:latin typeface="+mn-ea"/>
                          <a:ea typeface="+mn-ea"/>
                        </a:rPr>
                        <a:t>i</a:t>
                      </a:r>
                      <a:r>
                        <a:rPr lang="ja-JP" altLang="en-US" sz="1400" kern="100" dirty="0">
                          <a:effectLst/>
                          <a:latin typeface="+mn-ea"/>
                          <a:ea typeface="+mn-ea"/>
                        </a:rPr>
                        <a:t>）</a:t>
                      </a:r>
                      <a:r>
                        <a:rPr lang="en-US" altLang="ja-JP" sz="1400" kern="100" dirty="0">
                          <a:effectLst/>
                          <a:latin typeface="+mn-ea"/>
                          <a:ea typeface="+mn-ea"/>
                        </a:rPr>
                        <a:t>60</a:t>
                      </a:r>
                      <a:r>
                        <a:rPr lang="ja-JP" sz="1400" kern="100" dirty="0">
                          <a:effectLst/>
                          <a:latin typeface="+mn-ea"/>
                          <a:ea typeface="+mn-ea"/>
                        </a:rPr>
                        <a:t>％以上</a:t>
                      </a:r>
                      <a:r>
                        <a:rPr lang="en-US" altLang="ja-JP" sz="1400" kern="100" dirty="0">
                          <a:effectLst/>
                          <a:latin typeface="+mn-ea"/>
                          <a:ea typeface="+mn-ea"/>
                        </a:rPr>
                        <a:t>80</a:t>
                      </a:r>
                      <a:r>
                        <a:rPr lang="ja-JP" sz="1400" kern="100" dirty="0">
                          <a:effectLst/>
                          <a:latin typeface="+mn-ea"/>
                          <a:ea typeface="+mn-ea"/>
                        </a:rPr>
                        <a:t>％未満</a:t>
                      </a:r>
                      <a:endParaRPr lang="ja-JP" sz="1100" kern="100" dirty="0">
                        <a:effectLst/>
                        <a:latin typeface="+mn-ea"/>
                        <a:ea typeface="+mn-ea"/>
                        <a:cs typeface="Times New Roman"/>
                      </a:endParaRPr>
                    </a:p>
                  </a:txBody>
                  <a:tcPr marL="68580" marR="68580" marT="0" marB="0" anchor="ctr"/>
                </a:tc>
                <a:tc>
                  <a:txBody>
                    <a:bodyPr/>
                    <a:lstStyle/>
                    <a:p>
                      <a:pPr algn="ctr">
                        <a:lnSpc>
                          <a:spcPts val="1400"/>
                        </a:lnSpc>
                        <a:spcAft>
                          <a:spcPts val="0"/>
                        </a:spcAft>
                      </a:pPr>
                      <a:r>
                        <a:rPr lang="en-US" sz="1400" kern="100">
                          <a:effectLst/>
                        </a:rPr>
                        <a:t> </a:t>
                      </a:r>
                      <a:endParaRPr lang="ja-JP" sz="1100" kern="10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en-US" sz="1400" kern="100">
                          <a:effectLst/>
                        </a:rPr>
                        <a:t> </a:t>
                      </a:r>
                      <a:endParaRPr lang="ja-JP" sz="1100" kern="10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ja-JP" sz="1400" kern="100">
                          <a:effectLst/>
                        </a:rPr>
                        <a:t>○</a:t>
                      </a:r>
                      <a:endParaRPr lang="ja-JP" sz="1100" kern="10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5"/>
                  </a:ext>
                </a:extLst>
              </a:tr>
              <a:tr h="504056">
                <a:tc>
                  <a:txBody>
                    <a:bodyPr/>
                    <a:lstStyle/>
                    <a:p>
                      <a:pPr algn="ctr">
                        <a:lnSpc>
                          <a:spcPts val="1400"/>
                        </a:lnSpc>
                        <a:spcAft>
                          <a:spcPts val="0"/>
                        </a:spcAft>
                      </a:pPr>
                      <a:r>
                        <a:rPr lang="en-US" sz="1400" kern="100" dirty="0">
                          <a:effectLst/>
                        </a:rPr>
                        <a:t>C</a:t>
                      </a:r>
                      <a:endParaRPr lang="ja-JP" sz="1100" kern="100" dirty="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en-US" altLang="ja-JP" sz="1600" kern="100" dirty="0">
                          <a:effectLst/>
                          <a:latin typeface="+mn-ea"/>
                          <a:ea typeface="+mn-ea"/>
                        </a:rPr>
                        <a:t>60</a:t>
                      </a:r>
                      <a:r>
                        <a:rPr lang="ja-JP" sz="1600" kern="100" dirty="0">
                          <a:effectLst/>
                          <a:latin typeface="+mn-ea"/>
                          <a:ea typeface="+mn-ea"/>
                        </a:rPr>
                        <a:t>％未満</a:t>
                      </a:r>
                      <a:endParaRPr lang="ja-JP" sz="1200" kern="100" dirty="0">
                        <a:effectLst/>
                        <a:latin typeface="+mn-ea"/>
                        <a:ea typeface="+mn-ea"/>
                        <a:cs typeface="Times New Roman"/>
                      </a:endParaRPr>
                    </a:p>
                  </a:txBody>
                  <a:tcPr marL="68580" marR="68580" marT="0" marB="0" anchor="ctr"/>
                </a:tc>
                <a:tc vMerge="1">
                  <a:txBody>
                    <a:bodyPr/>
                    <a:lstStyle/>
                    <a:p>
                      <a:endParaRPr kumimoji="1" lang="ja-JP" altLang="en-US"/>
                    </a:p>
                  </a:txBody>
                  <a:tcPr/>
                </a:tc>
                <a:tc vMerge="1">
                  <a:txBody>
                    <a:bodyPr/>
                    <a:lstStyle/>
                    <a:p>
                      <a:endParaRPr kumimoji="1" lang="ja-JP" altLang="en-US"/>
                    </a:p>
                  </a:txBody>
                  <a:tcPr/>
                </a:tc>
                <a:tc>
                  <a:txBody>
                    <a:bodyPr/>
                    <a:lstStyle/>
                    <a:p>
                      <a:pPr algn="just">
                        <a:lnSpc>
                          <a:spcPct val="100000"/>
                        </a:lnSpc>
                        <a:spcAft>
                          <a:spcPts val="0"/>
                        </a:spcAft>
                      </a:pPr>
                      <a:r>
                        <a:rPr lang="ja-JP" altLang="en-US" sz="1300" kern="100" dirty="0">
                          <a:effectLst/>
                          <a:latin typeface="+mn-ea"/>
                          <a:ea typeface="+mn-ea"/>
                        </a:rPr>
                        <a:t>（</a:t>
                      </a:r>
                      <a:r>
                        <a:rPr lang="en-US" altLang="ja-JP" sz="1300" kern="100" dirty="0" err="1">
                          <a:effectLst/>
                          <a:latin typeface="+mn-ea"/>
                          <a:ea typeface="+mn-ea"/>
                        </a:rPr>
                        <a:t>i</a:t>
                      </a:r>
                      <a:r>
                        <a:rPr lang="ja-JP" altLang="en-US" sz="1300" kern="100" dirty="0">
                          <a:effectLst/>
                          <a:latin typeface="+mn-ea"/>
                          <a:ea typeface="+mn-ea"/>
                        </a:rPr>
                        <a:t>）</a:t>
                      </a:r>
                      <a:r>
                        <a:rPr lang="en-US" altLang="ja-JP" sz="1300" kern="100" dirty="0">
                          <a:effectLst/>
                          <a:latin typeface="+mn-ea"/>
                          <a:ea typeface="+mn-ea"/>
                        </a:rPr>
                        <a:t>60</a:t>
                      </a:r>
                      <a:r>
                        <a:rPr lang="ja-JP" sz="1300" kern="100" dirty="0">
                          <a:effectLst/>
                          <a:latin typeface="+mn-ea"/>
                          <a:ea typeface="+mn-ea"/>
                        </a:rPr>
                        <a:t>％未満、もしくは</a:t>
                      </a:r>
                      <a:r>
                        <a:rPr lang="ja-JP" sz="1300" b="1" u="sng" kern="100" dirty="0">
                          <a:effectLst/>
                          <a:latin typeface="+mn-ea"/>
                          <a:ea typeface="+mn-ea"/>
                        </a:rPr>
                        <a:t>重点対策</a:t>
                      </a:r>
                      <a:endParaRPr lang="en-US" altLang="ja-JP" sz="1300" b="1" u="sng" kern="100" dirty="0">
                        <a:effectLst/>
                        <a:latin typeface="+mn-ea"/>
                        <a:ea typeface="+mn-ea"/>
                      </a:endParaRPr>
                    </a:p>
                    <a:p>
                      <a:pPr algn="just">
                        <a:lnSpc>
                          <a:spcPct val="100000"/>
                        </a:lnSpc>
                        <a:spcAft>
                          <a:spcPts val="0"/>
                        </a:spcAft>
                      </a:pPr>
                      <a:r>
                        <a:rPr lang="ja-JP" sz="1300" b="1" u="sng" kern="100" dirty="0">
                          <a:effectLst/>
                          <a:latin typeface="+mn-ea"/>
                          <a:ea typeface="+mn-ea"/>
                        </a:rPr>
                        <a:t>№１～４の実施率</a:t>
                      </a:r>
                      <a:r>
                        <a:rPr lang="ja-JP" altLang="en-US" sz="1300" b="1" u="sng" kern="100" dirty="0">
                          <a:effectLst/>
                          <a:latin typeface="+mn-ea"/>
                          <a:ea typeface="+mn-ea"/>
                        </a:rPr>
                        <a:t>が</a:t>
                      </a:r>
                      <a:r>
                        <a:rPr lang="en-US" altLang="ja-JP" sz="1300" b="1" u="sng" kern="100" dirty="0">
                          <a:effectLst/>
                          <a:latin typeface="+mn-ea"/>
                          <a:ea typeface="+mn-ea"/>
                        </a:rPr>
                        <a:t>100</a:t>
                      </a:r>
                      <a:r>
                        <a:rPr lang="ja-JP" sz="1300" b="1" u="sng" kern="100" dirty="0">
                          <a:effectLst/>
                          <a:latin typeface="+mn-ea"/>
                          <a:ea typeface="+mn-ea"/>
                        </a:rPr>
                        <a:t>％未満</a:t>
                      </a:r>
                      <a:endParaRPr lang="ja-JP" sz="1300" b="1" u="sng" kern="100" dirty="0">
                        <a:effectLst/>
                        <a:latin typeface="+mn-ea"/>
                        <a:ea typeface="+mn-ea"/>
                        <a:cs typeface="Times New Roman"/>
                      </a:endParaRPr>
                    </a:p>
                  </a:txBody>
                  <a:tcPr marL="68580" marR="68580" marT="0" marB="0" anchor="ctr"/>
                </a:tc>
                <a:tc>
                  <a:txBody>
                    <a:bodyPr/>
                    <a:lstStyle/>
                    <a:p>
                      <a:pPr algn="ctr">
                        <a:lnSpc>
                          <a:spcPts val="1400"/>
                        </a:lnSpc>
                        <a:spcAft>
                          <a:spcPts val="0"/>
                        </a:spcAft>
                      </a:pPr>
                      <a:r>
                        <a:rPr lang="en-US" sz="1400" kern="100" dirty="0">
                          <a:effectLst/>
                        </a:rPr>
                        <a:t> </a:t>
                      </a:r>
                      <a:endParaRPr lang="ja-JP" sz="1100" kern="100" dirty="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en-US" sz="1400" kern="100" dirty="0">
                          <a:effectLst/>
                        </a:rPr>
                        <a:t> </a:t>
                      </a:r>
                      <a:endParaRPr lang="ja-JP" sz="1100" kern="100" dirty="0">
                        <a:effectLst/>
                        <a:latin typeface="Century"/>
                        <a:ea typeface="ＭＳ 明朝"/>
                        <a:cs typeface="Times New Roman"/>
                      </a:endParaRPr>
                    </a:p>
                  </a:txBody>
                  <a:tcPr marL="68580" marR="68580" marT="0" marB="0" anchor="ctr"/>
                </a:tc>
                <a:tc>
                  <a:txBody>
                    <a:bodyPr/>
                    <a:lstStyle/>
                    <a:p>
                      <a:pPr algn="ctr">
                        <a:lnSpc>
                          <a:spcPts val="1400"/>
                        </a:lnSpc>
                        <a:spcAft>
                          <a:spcPts val="0"/>
                        </a:spcAft>
                      </a:pPr>
                      <a:r>
                        <a:rPr lang="ja-JP" sz="1400" kern="100" dirty="0">
                          <a:effectLst/>
                        </a:rPr>
                        <a:t>○</a:t>
                      </a:r>
                      <a:endParaRPr lang="ja-JP" sz="110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6"/>
                  </a:ext>
                </a:extLst>
              </a:tr>
            </a:tbl>
          </a:graphicData>
        </a:graphic>
      </p:graphicFrame>
      <p:sp>
        <p:nvSpPr>
          <p:cNvPr id="6" name="スライド番号プレースホルダー 5"/>
          <p:cNvSpPr>
            <a:spLocks noGrp="1"/>
          </p:cNvSpPr>
          <p:nvPr>
            <p:ph type="sldNum" sz="quarter" idx="12"/>
          </p:nvPr>
        </p:nvSpPr>
        <p:spPr/>
        <p:txBody>
          <a:bodyPr/>
          <a:lstStyle/>
          <a:p>
            <a:fld id="{55A7BED7-9510-4C4B-91BA-7696EE92F05C}" type="slidenum">
              <a:rPr kumimoji="1" lang="ja-JP" altLang="en-US" smtClean="0"/>
              <a:t>10</a:t>
            </a:fld>
            <a:endParaRPr kumimoji="1" lang="ja-JP" altLang="en-US"/>
          </a:p>
        </p:txBody>
      </p:sp>
      <p:sp>
        <p:nvSpPr>
          <p:cNvPr id="8" name="コンテンツ プレースホルダー 1"/>
          <p:cNvSpPr txBox="1">
            <a:spLocks/>
          </p:cNvSpPr>
          <p:nvPr/>
        </p:nvSpPr>
        <p:spPr>
          <a:xfrm>
            <a:off x="1907704" y="5900553"/>
            <a:ext cx="6958136" cy="663337"/>
          </a:xfrm>
          <a:prstGeom prst="rect">
            <a:avLst/>
          </a:prstGeom>
          <a:ln w="15875">
            <a:noFill/>
          </a:ln>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just">
              <a:buNone/>
            </a:pPr>
            <a:r>
              <a:rPr lang="ja-JP" altLang="en-US" sz="1800" b="1" dirty="0">
                <a:latin typeface="Meiryo UI" panose="020B0604030504040204" pitchFamily="50" charset="-128"/>
                <a:ea typeface="Meiryo UI" panose="020B0604030504040204" pitchFamily="50" charset="-128"/>
              </a:rPr>
              <a:t>詳しい重点対策（</a:t>
            </a:r>
            <a:r>
              <a:rPr lang="en-US" altLang="ja-JP" sz="1800" b="1" dirty="0">
                <a:latin typeface="Meiryo UI" panose="020B0604030504040204" pitchFamily="50" charset="-128"/>
                <a:ea typeface="Meiryo UI" panose="020B0604030504040204" pitchFamily="50" charset="-128"/>
              </a:rPr>
              <a:t>41</a:t>
            </a:r>
            <a:r>
              <a:rPr lang="ja-JP" altLang="en-US" sz="1800" b="1" dirty="0">
                <a:latin typeface="Meiryo UI" panose="020B0604030504040204" pitchFamily="50" charset="-128"/>
                <a:ea typeface="Meiryo UI" panose="020B0604030504040204" pitchFamily="50" charset="-128"/>
              </a:rPr>
              <a:t>の評価項目）の説明については、スライド</a:t>
            </a:r>
            <a:r>
              <a:rPr lang="en-US" altLang="ja-JP" sz="1800" b="1" dirty="0">
                <a:latin typeface="Meiryo UI" panose="020B0604030504040204" pitchFamily="50" charset="-128"/>
                <a:ea typeface="Meiryo UI" panose="020B0604030504040204" pitchFamily="50" charset="-128"/>
              </a:rPr>
              <a:t>10</a:t>
            </a:r>
            <a:r>
              <a:rPr lang="ja-JP" altLang="en-US" sz="1800" b="1" dirty="0">
                <a:latin typeface="Meiryo UI" panose="020B0604030504040204" pitchFamily="50" charset="-128"/>
                <a:ea typeface="Meiryo UI" panose="020B0604030504040204" pitchFamily="50" charset="-128"/>
              </a:rPr>
              <a:t>へ</a:t>
            </a:r>
            <a:endParaRPr lang="en-US" altLang="ja-JP" sz="20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61013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188640"/>
            <a:ext cx="8229600" cy="540000"/>
          </a:xfrm>
          <a:solidFill>
            <a:schemeClr val="accent1"/>
          </a:solidFill>
        </p:spPr>
        <p:txBody>
          <a:bodyPr>
            <a:noAutofit/>
          </a:bodyPr>
          <a:lstStyle/>
          <a:p>
            <a:pPr algn="l"/>
            <a:r>
              <a:rPr lang="ja-JP" altLang="en-US" sz="3600" dirty="0"/>
              <a:t>３．評価制度について</a:t>
            </a:r>
            <a:endParaRPr kumimoji="1" lang="ja-JP" altLang="en-US" sz="3400" dirty="0">
              <a:solidFill>
                <a:schemeClr val="bg1"/>
              </a:solidFill>
              <a:effectLst/>
            </a:endParaRPr>
          </a:p>
        </p:txBody>
      </p:sp>
      <p:sp>
        <p:nvSpPr>
          <p:cNvPr id="5" name="正方形/長方形 4"/>
          <p:cNvSpPr/>
          <p:nvPr/>
        </p:nvSpPr>
        <p:spPr>
          <a:xfrm>
            <a:off x="300486" y="1005740"/>
            <a:ext cx="8386313" cy="5375587"/>
          </a:xfrm>
          <a:prstGeom prst="rect">
            <a:avLst/>
          </a:prstGeom>
          <a:solidFill>
            <a:schemeClr val="bg1"/>
          </a:solidFill>
          <a:ln w="3492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縦書きテキスト プレースホルダー 2"/>
          <p:cNvSpPr>
            <a:spLocks noGrp="1"/>
          </p:cNvSpPr>
          <p:nvPr>
            <p:ph type="body" orient="vert" idx="1"/>
          </p:nvPr>
        </p:nvSpPr>
        <p:spPr>
          <a:xfrm>
            <a:off x="228479" y="1167247"/>
            <a:ext cx="8208912" cy="1735860"/>
          </a:xfrm>
          <a:ln>
            <a:noFill/>
          </a:ln>
        </p:spPr>
        <p:txBody>
          <a:bodyPr vert="horz" wrap="square">
            <a:spAutoFit/>
          </a:bodyPr>
          <a:lstStyle/>
          <a:p>
            <a:pPr marL="109728" indent="0">
              <a:buNone/>
            </a:pPr>
            <a:r>
              <a:rPr lang="ja-JP" altLang="en-US" sz="2000" b="1" dirty="0">
                <a:solidFill>
                  <a:srgbClr val="FF0000"/>
                </a:solidFill>
                <a:latin typeface="+mn-ea"/>
              </a:rPr>
              <a:t>■重点対策実施率について</a:t>
            </a:r>
            <a:endParaRPr lang="en-US" altLang="ja-JP" sz="2000" b="1" dirty="0">
              <a:solidFill>
                <a:srgbClr val="FF0000"/>
              </a:solidFill>
              <a:latin typeface="+mn-ea"/>
            </a:endParaRPr>
          </a:p>
          <a:p>
            <a:pPr marL="0" indent="0">
              <a:lnSpc>
                <a:spcPct val="120000"/>
              </a:lnSpc>
              <a:spcBef>
                <a:spcPts val="200"/>
              </a:spcBef>
              <a:buNone/>
            </a:pPr>
            <a:endParaRPr lang="en-US" altLang="ja-JP" sz="1600" b="1" dirty="0">
              <a:solidFill>
                <a:srgbClr val="FF0000"/>
              </a:solidFill>
              <a:latin typeface="+mn-ea"/>
            </a:endParaRPr>
          </a:p>
          <a:p>
            <a:pPr marL="0" indent="0">
              <a:lnSpc>
                <a:spcPct val="120000"/>
              </a:lnSpc>
              <a:spcBef>
                <a:spcPts val="200"/>
              </a:spcBef>
              <a:buNone/>
            </a:pPr>
            <a:r>
              <a:rPr lang="ja-JP" altLang="en-US" sz="1600" b="1" dirty="0">
                <a:solidFill>
                  <a:srgbClr val="FF0000"/>
                </a:solidFill>
                <a:latin typeface="+mn-ea"/>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○特定事業者は対策計画書・実績報告書に、重点対策の実施状況を記載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600"/>
              </a:spcBef>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○重点対策のうち、</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39</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項目は、全ての事業者が実施すべき</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必須項目</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p>
          <a:p>
            <a:pPr marL="0" indent="0">
              <a:lnSpc>
                <a:spcPct val="120000"/>
              </a:lnSpc>
              <a:spcBef>
                <a:spcPts val="200"/>
              </a:spcBef>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実施不可能な対策は「非該当」とする。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531416" y="3819709"/>
            <a:ext cx="7603038" cy="93610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0" name="テキスト ボックス 9"/>
              <p:cNvSpPr txBox="1"/>
              <p:nvPr/>
            </p:nvSpPr>
            <p:spPr>
              <a:xfrm>
                <a:off x="1099518" y="3920000"/>
                <a:ext cx="6466835" cy="735522"/>
              </a:xfrm>
              <a:prstGeom prst="rect">
                <a:avLst/>
              </a:prstGeom>
              <a:noFill/>
              <a:ln>
                <a:no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ja-JP" altLang="en-US" sz="2000" i="1" smtClean="0">
                          <a:latin typeface="Cambria Math"/>
                        </a:rPr>
                        <m:t>重点対策</m:t>
                      </m:r>
                      <m:r>
                        <a:rPr lang="ja-JP" altLang="en-US" sz="2000" i="1">
                          <a:latin typeface="Cambria Math"/>
                        </a:rPr>
                        <m:t>実施率</m:t>
                      </m:r>
                      <m:r>
                        <a:rPr lang="en-US" altLang="ja-JP" sz="2000" i="1" smtClean="0">
                          <a:latin typeface="Cambria Math"/>
                          <a:ea typeface="Cambria Math"/>
                        </a:rPr>
                        <m:t>=</m:t>
                      </m:r>
                      <m:f>
                        <m:fPr>
                          <m:ctrlPr>
                            <a:rPr lang="en-US" altLang="ja-JP" sz="2000" i="1" smtClean="0">
                              <a:latin typeface="Cambria Math" panose="02040503050406030204" pitchFamily="18" charset="0"/>
                              <a:ea typeface="Cambria Math"/>
                            </a:rPr>
                          </m:ctrlPr>
                        </m:fPr>
                        <m:num>
                          <m:r>
                            <a:rPr lang="ja-JP" altLang="en-US" sz="2000" i="1">
                              <a:latin typeface="Cambria Math"/>
                            </a:rPr>
                            <m:t>重点</m:t>
                          </m:r>
                          <m:r>
                            <a:rPr lang="ja-JP" altLang="en-US" sz="2000" i="1" smtClean="0">
                              <a:latin typeface="Cambria Math"/>
                            </a:rPr>
                            <m:t>対策</m:t>
                          </m:r>
                          <m:r>
                            <a:rPr lang="ja-JP" altLang="en-US" sz="2000" b="0" i="1" smtClean="0">
                              <a:latin typeface="Cambria Math"/>
                            </a:rPr>
                            <m:t>の</m:t>
                          </m:r>
                          <m:r>
                            <a:rPr lang="ja-JP" altLang="en-US" sz="2000" b="1" i="1" smtClean="0">
                              <a:solidFill>
                                <a:schemeClr val="accent4"/>
                              </a:solidFill>
                              <a:latin typeface="Cambria Math"/>
                            </a:rPr>
                            <m:t>実施数</m:t>
                          </m:r>
                          <m:r>
                            <a:rPr lang="ja-JP" altLang="en-US" sz="2000" i="1">
                              <a:latin typeface="Cambria Math"/>
                            </a:rPr>
                            <m:t>（</m:t>
                          </m:r>
                          <m:r>
                            <a:rPr lang="ja-JP" altLang="en-US" sz="2000" i="1" smtClean="0">
                              <a:latin typeface="Cambria Math"/>
                            </a:rPr>
                            <m:t>最大</m:t>
                          </m:r>
                          <m:r>
                            <a:rPr lang="en-US" altLang="ja-JP" sz="2000" i="1">
                              <a:latin typeface="Cambria Math"/>
                            </a:rPr>
                            <m:t>41</m:t>
                          </m:r>
                          <m:r>
                            <a:rPr lang="ja-JP" altLang="en-US" sz="2000" i="1">
                              <a:latin typeface="Cambria Math"/>
                            </a:rPr>
                            <m:t>）</m:t>
                          </m:r>
                        </m:num>
                        <m:den>
                          <m:r>
                            <a:rPr lang="ja-JP" altLang="en-US" sz="2000" i="1">
                              <a:latin typeface="Cambria Math"/>
                            </a:rPr>
                            <m:t>重点</m:t>
                          </m:r>
                          <m:r>
                            <a:rPr lang="ja-JP" altLang="en-US" sz="2000" i="1" smtClean="0">
                              <a:latin typeface="Cambria Math"/>
                            </a:rPr>
                            <m:t>対策</m:t>
                          </m:r>
                          <m:r>
                            <a:rPr lang="ja-JP" altLang="en-US" sz="2000" b="0" i="1" smtClean="0">
                              <a:latin typeface="Cambria Math"/>
                            </a:rPr>
                            <m:t>の</m:t>
                          </m:r>
                          <m:r>
                            <a:rPr lang="ja-JP" altLang="en-US" sz="2000" b="0" i="1" smtClean="0">
                              <a:solidFill>
                                <a:srgbClr val="FF0000"/>
                              </a:solidFill>
                              <a:latin typeface="Cambria Math"/>
                            </a:rPr>
                            <m:t>該当数</m:t>
                          </m:r>
                          <m:r>
                            <a:rPr lang="ja-JP" altLang="en-US" sz="2000" i="1">
                              <a:latin typeface="Cambria Math"/>
                            </a:rPr>
                            <m:t>（</m:t>
                          </m:r>
                          <m:r>
                            <a:rPr lang="ja-JP" altLang="en-US" sz="2000" i="1" smtClean="0">
                              <a:latin typeface="Cambria Math"/>
                            </a:rPr>
                            <m:t>最大</m:t>
                          </m:r>
                          <m:r>
                            <a:rPr lang="en-US" altLang="ja-JP" sz="2000" i="1">
                              <a:latin typeface="Cambria Math"/>
                            </a:rPr>
                            <m:t>41</m:t>
                          </m:r>
                          <m:r>
                            <a:rPr lang="ja-JP" altLang="en-US" sz="2000" i="1">
                              <a:latin typeface="Cambria Math"/>
                            </a:rPr>
                            <m:t>）</m:t>
                          </m:r>
                        </m:den>
                      </m:f>
                      <m:r>
                        <a:rPr lang="en-US" altLang="ja-JP" sz="2000" i="1" smtClean="0">
                          <a:latin typeface="Cambria Math"/>
                        </a:rPr>
                        <m:t>×</m:t>
                      </m:r>
                      <m:r>
                        <a:rPr lang="en-US" altLang="ja-JP" sz="2000" b="0" i="1" smtClean="0">
                          <a:latin typeface="Cambria Math"/>
                        </a:rPr>
                        <m:t>100</m:t>
                      </m:r>
                    </m:oMath>
                  </m:oMathPara>
                </a14:m>
                <a:endParaRPr kumimoji="1" lang="ja-JP" altLang="en-US" sz="2000" dirty="0">
                  <a:latin typeface="+mn-ea"/>
                  <a:cs typeface="Times New Roman" panose="02020603050405020304" pitchFamily="18" charset="0"/>
                </a:endParaRPr>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1099518" y="3920000"/>
                <a:ext cx="6466835" cy="735522"/>
              </a:xfrm>
              <a:prstGeom prst="rect">
                <a:avLst/>
              </a:prstGeom>
              <a:blipFill>
                <a:blip r:embed="rId3"/>
                <a:stretch>
                  <a:fillRect/>
                </a:stretch>
              </a:blipFill>
              <a:ln>
                <a:noFill/>
              </a:ln>
            </p:spPr>
            <p:txBody>
              <a:bodyPr/>
              <a:lstStyle/>
              <a:p>
                <a:r>
                  <a:rPr lang="ja-JP" altLang="en-US">
                    <a:noFill/>
                  </a:rPr>
                  <a:t> </a:t>
                </a:r>
              </a:p>
            </p:txBody>
          </p:sp>
        </mc:Fallback>
      </mc:AlternateContent>
      <p:sp>
        <p:nvSpPr>
          <p:cNvPr id="12" name="テキスト ボックス 11"/>
          <p:cNvSpPr txBox="1"/>
          <p:nvPr/>
        </p:nvSpPr>
        <p:spPr>
          <a:xfrm>
            <a:off x="466167" y="5205868"/>
            <a:ext cx="7863571" cy="830997"/>
          </a:xfrm>
          <a:prstGeom prst="rect">
            <a:avLst/>
          </a:prstGeom>
          <a:noFill/>
          <a:ln>
            <a:solidFill>
              <a:srgbClr val="000000"/>
            </a:solidFill>
          </a:ln>
        </p:spPr>
        <p:txBody>
          <a:bodyPr wrap="square" rtlCol="0" anchor="ctr">
            <a:spAutoFit/>
          </a:bodyPr>
          <a:lstStyle/>
          <a:p>
            <a:pPr marL="355600" indent="-355600">
              <a:spcAft>
                <a:spcPts val="1200"/>
              </a:spcAft>
            </a:pPr>
            <a:r>
              <a:rPr lang="ja-JP" altLang="en-US" sz="2400" b="1"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重点対策の「実施済み」や「非該当」などの選択にあたっては、</a:t>
            </a:r>
            <a:r>
              <a:rPr lang="ja-JP" altLang="en-US" sz="2400" b="1" dirty="0">
                <a:latin typeface="Meiryo UI" panose="020B0604030504040204" pitchFamily="50" charset="-128"/>
                <a:ea typeface="Meiryo UI" panose="020B0604030504040204" pitchFamily="50" charset="-128"/>
              </a:rPr>
              <a:t>必ず</a:t>
            </a:r>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重点対策ハンドブック</a:t>
            </a:r>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をご参照ください。</a:t>
            </a:r>
            <a:endParaRPr lang="en-US" altLang="ja-JP" sz="2400" b="1" dirty="0">
              <a:latin typeface="Meiryo UI" panose="020B0604030504040204" pitchFamily="50" charset="-128"/>
              <a:ea typeface="Meiryo UI" panose="020B0604030504040204" pitchFamily="50" charset="-128"/>
            </a:endParaRPr>
          </a:p>
        </p:txBody>
      </p:sp>
      <p:sp>
        <p:nvSpPr>
          <p:cNvPr id="13" name="縦書きテキスト プレースホルダー 2"/>
          <p:cNvSpPr txBox="1">
            <a:spLocks/>
          </p:cNvSpPr>
          <p:nvPr/>
        </p:nvSpPr>
        <p:spPr>
          <a:xfrm>
            <a:off x="228479" y="2968725"/>
            <a:ext cx="8208912" cy="708912"/>
          </a:xfrm>
          <a:prstGeom prst="rect">
            <a:avLst/>
          </a:prstGeom>
          <a:ln>
            <a:noFill/>
          </a:ln>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120000"/>
              </a:lnSpc>
              <a:spcBef>
                <a:spcPts val="600"/>
              </a:spcBef>
              <a:buFont typeface="Arial" panose="020B0604020202020204" pitchFamily="34" charset="0"/>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○重点対策のうち、以下の２項目は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選択項目</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p>
          <a:p>
            <a:pPr marL="0" indent="0">
              <a:lnSpc>
                <a:spcPct val="120000"/>
              </a:lnSpc>
              <a:spcBef>
                <a:spcPts val="200"/>
              </a:spcBef>
              <a:buFont typeface="Arial" panose="020B0604020202020204" pitchFamily="34" charset="0"/>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「計画期間外の温室効果ガスの大幅な削減」、「事業者独自の取組み」</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スライド番号プレースホルダー 5"/>
          <p:cNvSpPr>
            <a:spLocks noGrp="1"/>
          </p:cNvSpPr>
          <p:nvPr>
            <p:ph type="sldNum" sz="quarter" idx="12"/>
          </p:nvPr>
        </p:nvSpPr>
        <p:spPr/>
        <p:txBody>
          <a:bodyPr/>
          <a:lstStyle/>
          <a:p>
            <a:fld id="{55A7BED7-9510-4C4B-91BA-7696EE92F05C}" type="slidenum">
              <a:rPr kumimoji="1" lang="ja-JP" altLang="en-US" smtClean="0"/>
              <a:t>11</a:t>
            </a:fld>
            <a:endParaRPr kumimoji="1" lang="ja-JP" altLang="en-US"/>
          </a:p>
        </p:txBody>
      </p:sp>
    </p:spTree>
    <p:extLst>
      <p:ext uri="{BB962C8B-B14F-4D97-AF65-F5344CB8AC3E}">
        <p14:creationId xmlns:p14="http://schemas.microsoft.com/office/powerpoint/2010/main" val="1428195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3"/>
          <p:cNvSpPr>
            <a:spLocks noGrp="1"/>
          </p:cNvSpPr>
          <p:nvPr>
            <p:ph type="title"/>
          </p:nvPr>
        </p:nvSpPr>
        <p:spPr>
          <a:xfrm>
            <a:off x="457200" y="980728"/>
            <a:ext cx="8229600" cy="540000"/>
          </a:xfrm>
          <a:solidFill>
            <a:schemeClr val="tx2">
              <a:lumMod val="40000"/>
              <a:lumOff val="60000"/>
            </a:schemeClr>
          </a:solidFill>
        </p:spPr>
        <p:txBody>
          <a:bodyPr>
            <a:noAutofit/>
          </a:bodyPr>
          <a:lstStyle/>
          <a:p>
            <a:r>
              <a:rPr lang="ja-JP" altLang="en-US" sz="3400" dirty="0">
                <a:solidFill>
                  <a:schemeClr val="bg1"/>
                </a:solidFill>
                <a:effectLst/>
              </a:rPr>
              <a:t>重点対策の対象事業所</a:t>
            </a:r>
            <a:endParaRPr kumimoji="1" lang="ja-JP" altLang="en-US" sz="3400" dirty="0">
              <a:solidFill>
                <a:schemeClr val="bg1"/>
              </a:solidFill>
              <a:effectLst/>
            </a:endParaRPr>
          </a:p>
        </p:txBody>
      </p:sp>
      <p:sp>
        <p:nvSpPr>
          <p:cNvPr id="8" name="テキスト ボックス 7"/>
          <p:cNvSpPr txBox="1"/>
          <p:nvPr/>
        </p:nvSpPr>
        <p:spPr>
          <a:xfrm>
            <a:off x="507589" y="1743199"/>
            <a:ext cx="8280920" cy="1138773"/>
          </a:xfrm>
          <a:prstGeom prst="rect">
            <a:avLst/>
          </a:prstGeom>
          <a:noFill/>
        </p:spPr>
        <p:txBody>
          <a:bodyPr wrap="square" rtlCol="0">
            <a:spAutoFit/>
          </a:bodyPr>
          <a:lstStyle/>
          <a:p>
            <a:r>
              <a:rPr lang="ja-JP" altLang="en-US" sz="2400" dirty="0">
                <a:solidFill>
                  <a:srgbClr val="FF0000"/>
                </a:solidFill>
              </a:rPr>
              <a:t>（１） 重点対策</a:t>
            </a:r>
            <a:r>
              <a:rPr lang="ja-JP" altLang="en-US" sz="2400" dirty="0">
                <a:solidFill>
                  <a:srgbClr val="FF0000"/>
                </a:solidFill>
                <a:latin typeface="+mn-ea"/>
              </a:rPr>
              <a:t>１・</a:t>
            </a:r>
            <a:r>
              <a:rPr lang="en-US" altLang="ja-JP" sz="2400" dirty="0">
                <a:solidFill>
                  <a:srgbClr val="FF0000"/>
                </a:solidFill>
                <a:latin typeface="+mn-ea"/>
              </a:rPr>
              <a:t>40</a:t>
            </a:r>
          </a:p>
          <a:p>
            <a:r>
              <a:rPr lang="ja-JP" altLang="en-US" sz="2400" dirty="0"/>
              <a:t>　　</a:t>
            </a:r>
            <a:r>
              <a:rPr lang="ja-JP" altLang="en-US" sz="2000" dirty="0"/>
              <a:t>◇条例に基づく届出の提出</a:t>
            </a:r>
            <a:endParaRPr lang="en-US" altLang="ja-JP" sz="2000" dirty="0"/>
          </a:p>
          <a:p>
            <a:r>
              <a:rPr lang="ja-JP" altLang="en-US" sz="2000" dirty="0"/>
              <a:t>　　 ◇計画期間外の大幅な温室効果ガスの削減</a:t>
            </a:r>
            <a:endParaRPr kumimoji="1" lang="en-US" altLang="ja-JP" sz="2400" dirty="0"/>
          </a:p>
        </p:txBody>
      </p:sp>
      <p:sp>
        <p:nvSpPr>
          <p:cNvPr id="18" name="テキスト ボックス 39"/>
          <p:cNvSpPr txBox="1"/>
          <p:nvPr/>
        </p:nvSpPr>
        <p:spPr>
          <a:xfrm>
            <a:off x="6360093" y="3903439"/>
            <a:ext cx="954107" cy="75918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4000" dirty="0">
                <a:latin typeface="HGPｺﾞｼｯｸM" panose="020B0600000000000000" pitchFamily="50" charset="-128"/>
                <a:ea typeface="HGPｺﾞｼｯｸM" panose="020B0600000000000000" pitchFamily="50" charset="-128"/>
              </a:rPr>
              <a:t>・・・</a:t>
            </a:r>
          </a:p>
        </p:txBody>
      </p:sp>
      <p:grpSp>
        <p:nvGrpSpPr>
          <p:cNvPr id="3" name="グループ化 2"/>
          <p:cNvGrpSpPr/>
          <p:nvPr/>
        </p:nvGrpSpPr>
        <p:grpSpPr>
          <a:xfrm>
            <a:off x="558081" y="3418279"/>
            <a:ext cx="1544012" cy="1693908"/>
            <a:chOff x="446030" y="3528615"/>
            <a:chExt cx="1544012" cy="1693908"/>
          </a:xfrm>
        </p:grpSpPr>
        <p:pic>
          <p:nvPicPr>
            <p:cNvPr id="13" name="図 12" descr="C:\Users\umemotota\AppData\Local\Microsoft\Windows\Temporary Internet Files\Content.IE5\4NCRZH25\gi01a20140101110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3528615"/>
              <a:ext cx="1082369" cy="1147212"/>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446030" y="4653136"/>
              <a:ext cx="1544012" cy="569387"/>
            </a:xfrm>
            <a:prstGeom prst="rect">
              <a:avLst/>
            </a:prstGeom>
            <a:noFill/>
          </p:spPr>
          <p:txBody>
            <a:bodyPr wrap="none" rtlCol="0">
              <a:spAutoFit/>
            </a:bodyPr>
            <a:lstStyle/>
            <a:p>
              <a:pPr algn="ctr"/>
              <a:r>
                <a:rPr kumimoji="1" lang="ja-JP" altLang="en-US" dirty="0"/>
                <a:t>工場Ａ</a:t>
              </a:r>
              <a:endParaRPr kumimoji="1" lang="en-US" altLang="ja-JP" sz="1600" dirty="0"/>
            </a:p>
            <a:p>
              <a:pPr algn="ctr"/>
              <a:r>
                <a:rPr lang="en-US" altLang="ja-JP" sz="1300" dirty="0"/>
                <a:t>(1,500kL/</a:t>
              </a:r>
              <a:r>
                <a:rPr lang="ja-JP" altLang="en-US" sz="1300" dirty="0"/>
                <a:t>年以上</a:t>
              </a:r>
              <a:r>
                <a:rPr lang="en-US" altLang="ja-JP" sz="1300" dirty="0"/>
                <a:t>)</a:t>
              </a:r>
              <a:endParaRPr kumimoji="1" lang="ja-JP" altLang="en-US" sz="1300" dirty="0"/>
            </a:p>
          </p:txBody>
        </p:sp>
      </p:grpSp>
      <p:grpSp>
        <p:nvGrpSpPr>
          <p:cNvPr id="6" name="グループ化 5"/>
          <p:cNvGrpSpPr/>
          <p:nvPr/>
        </p:nvGrpSpPr>
        <p:grpSpPr>
          <a:xfrm>
            <a:off x="3484334" y="3806636"/>
            <a:ext cx="1544012" cy="1305551"/>
            <a:chOff x="3495794" y="3772956"/>
            <a:chExt cx="1544012" cy="1305551"/>
          </a:xfrm>
        </p:grpSpPr>
        <p:pic>
          <p:nvPicPr>
            <p:cNvPr id="19" name="図 18" descr="C:\Users\umemotota\AppData\Local\Microsoft\Windows\Temporary Internet Files\Content.IE5\4NCRZH25\gi01a2014010111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3637" y="3772956"/>
              <a:ext cx="688327" cy="728230"/>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ボックス 21"/>
            <p:cNvSpPr txBox="1"/>
            <p:nvPr/>
          </p:nvSpPr>
          <p:spPr>
            <a:xfrm>
              <a:off x="3495794" y="4509120"/>
              <a:ext cx="1544012" cy="569387"/>
            </a:xfrm>
            <a:prstGeom prst="rect">
              <a:avLst/>
            </a:prstGeom>
            <a:noFill/>
          </p:spPr>
          <p:txBody>
            <a:bodyPr wrap="none" rtlCol="0">
              <a:spAutoFit/>
            </a:bodyPr>
            <a:lstStyle/>
            <a:p>
              <a:pPr algn="ctr"/>
              <a:r>
                <a:rPr kumimoji="1" lang="ja-JP" altLang="en-US" dirty="0"/>
                <a:t>工場Ｃ</a:t>
              </a:r>
              <a:endParaRPr kumimoji="1" lang="en-US" altLang="ja-JP" sz="1600" dirty="0"/>
            </a:p>
            <a:p>
              <a:pPr algn="ctr"/>
              <a:r>
                <a:rPr lang="en-US" altLang="ja-JP" sz="1300" dirty="0"/>
                <a:t>(1,500kL/</a:t>
              </a:r>
              <a:r>
                <a:rPr lang="ja-JP" altLang="en-US" sz="1300" dirty="0"/>
                <a:t>年未満</a:t>
              </a:r>
              <a:r>
                <a:rPr lang="en-US" altLang="ja-JP" sz="1300" dirty="0"/>
                <a:t>)</a:t>
              </a:r>
              <a:endParaRPr kumimoji="1" lang="ja-JP" altLang="en-US" sz="1300" dirty="0"/>
            </a:p>
          </p:txBody>
        </p:sp>
      </p:grpSp>
      <p:grpSp>
        <p:nvGrpSpPr>
          <p:cNvPr id="31" name="グループ化 30"/>
          <p:cNvGrpSpPr/>
          <p:nvPr/>
        </p:nvGrpSpPr>
        <p:grpSpPr>
          <a:xfrm>
            <a:off x="7142773" y="3436886"/>
            <a:ext cx="1544012" cy="1675301"/>
            <a:chOff x="7070766" y="3613889"/>
            <a:chExt cx="1544012" cy="1675301"/>
          </a:xfrm>
        </p:grpSpPr>
        <p:pic>
          <p:nvPicPr>
            <p:cNvPr id="16" name="図 15" descr="C:\Users\umemotota\AppData\Local\Microsoft\Windows\Temporary Internet Files\Content.IE5\0G94BQ9A\300-cc-library010005443[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08304" y="3613889"/>
              <a:ext cx="1077330" cy="1077330"/>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p:cNvSpPr txBox="1"/>
            <p:nvPr/>
          </p:nvSpPr>
          <p:spPr>
            <a:xfrm>
              <a:off x="7070766" y="4719803"/>
              <a:ext cx="1544012" cy="569387"/>
            </a:xfrm>
            <a:prstGeom prst="rect">
              <a:avLst/>
            </a:prstGeom>
            <a:noFill/>
          </p:spPr>
          <p:txBody>
            <a:bodyPr wrap="none" rtlCol="0">
              <a:spAutoFit/>
            </a:bodyPr>
            <a:lstStyle/>
            <a:p>
              <a:pPr algn="ctr"/>
              <a:r>
                <a:rPr kumimoji="1" lang="ja-JP" altLang="en-US" dirty="0"/>
                <a:t>事務所Ａ</a:t>
              </a:r>
              <a:endParaRPr kumimoji="1" lang="en-US" altLang="ja-JP" dirty="0"/>
            </a:p>
            <a:p>
              <a:pPr algn="ctr"/>
              <a:r>
                <a:rPr lang="en-US" altLang="ja-JP" sz="1300" dirty="0"/>
                <a:t>(1,500kL/</a:t>
              </a:r>
              <a:r>
                <a:rPr lang="ja-JP" altLang="en-US" sz="1300" dirty="0"/>
                <a:t>年未満</a:t>
              </a:r>
              <a:r>
                <a:rPr lang="en-US" altLang="ja-JP" sz="1300" dirty="0"/>
                <a:t>)</a:t>
              </a:r>
              <a:endParaRPr kumimoji="1" lang="ja-JP" altLang="en-US" sz="1300" dirty="0"/>
            </a:p>
          </p:txBody>
        </p:sp>
      </p:grpSp>
      <p:grpSp>
        <p:nvGrpSpPr>
          <p:cNvPr id="25" name="グループ化 24"/>
          <p:cNvGrpSpPr/>
          <p:nvPr/>
        </p:nvGrpSpPr>
        <p:grpSpPr>
          <a:xfrm>
            <a:off x="2021207" y="3418279"/>
            <a:ext cx="1544012" cy="1693908"/>
            <a:chOff x="446030" y="3528615"/>
            <a:chExt cx="1544012" cy="1693908"/>
          </a:xfrm>
        </p:grpSpPr>
        <p:pic>
          <p:nvPicPr>
            <p:cNvPr id="26" name="図 25" descr="C:\Users\umemotota\AppData\Local\Microsoft\Windows\Temporary Internet Files\Content.IE5\4NCRZH25\gi01a20140101110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3528615"/>
              <a:ext cx="1082369" cy="1147212"/>
            </a:xfrm>
            <a:prstGeom prst="rect">
              <a:avLst/>
            </a:prstGeom>
            <a:noFill/>
            <a:extLst>
              <a:ext uri="{909E8E84-426E-40DD-AFC4-6F175D3DCCD1}">
                <a14:hiddenFill xmlns:a14="http://schemas.microsoft.com/office/drawing/2010/main">
                  <a:solidFill>
                    <a:srgbClr val="FFFFFF"/>
                  </a:solidFill>
                </a14:hiddenFill>
              </a:ext>
            </a:extLst>
          </p:spPr>
        </p:pic>
        <p:sp>
          <p:nvSpPr>
            <p:cNvPr id="27" name="テキスト ボックス 26"/>
            <p:cNvSpPr txBox="1"/>
            <p:nvPr/>
          </p:nvSpPr>
          <p:spPr>
            <a:xfrm>
              <a:off x="446030" y="4653136"/>
              <a:ext cx="1544012" cy="569387"/>
            </a:xfrm>
            <a:prstGeom prst="rect">
              <a:avLst/>
            </a:prstGeom>
            <a:noFill/>
          </p:spPr>
          <p:txBody>
            <a:bodyPr wrap="none" rtlCol="0">
              <a:spAutoFit/>
            </a:bodyPr>
            <a:lstStyle/>
            <a:p>
              <a:pPr algn="ctr"/>
              <a:r>
                <a:rPr kumimoji="1" lang="ja-JP" altLang="en-US" dirty="0"/>
                <a:t>工場Ｂ</a:t>
              </a:r>
              <a:endParaRPr kumimoji="1" lang="en-US" altLang="ja-JP" sz="1600" dirty="0"/>
            </a:p>
            <a:p>
              <a:pPr algn="ctr"/>
              <a:r>
                <a:rPr lang="en-US" altLang="ja-JP" sz="1300" dirty="0"/>
                <a:t>(1,500kL/</a:t>
              </a:r>
              <a:r>
                <a:rPr lang="ja-JP" altLang="en-US" sz="1300" dirty="0"/>
                <a:t>年以上</a:t>
              </a:r>
              <a:r>
                <a:rPr lang="en-US" altLang="ja-JP" sz="1300" dirty="0"/>
                <a:t>)</a:t>
              </a:r>
              <a:endParaRPr kumimoji="1" lang="ja-JP" altLang="en-US" sz="1300" dirty="0"/>
            </a:p>
          </p:txBody>
        </p:sp>
      </p:grpSp>
      <p:grpSp>
        <p:nvGrpSpPr>
          <p:cNvPr id="28" name="グループ化 27"/>
          <p:cNvGrpSpPr/>
          <p:nvPr/>
        </p:nvGrpSpPr>
        <p:grpSpPr>
          <a:xfrm>
            <a:off x="4947461" y="3806636"/>
            <a:ext cx="1544012" cy="1305551"/>
            <a:chOff x="3495794" y="3772956"/>
            <a:chExt cx="1544012" cy="1305551"/>
          </a:xfrm>
        </p:grpSpPr>
        <p:pic>
          <p:nvPicPr>
            <p:cNvPr id="29" name="図 28" descr="C:\Users\umemotota\AppData\Local\Microsoft\Windows\Temporary Internet Files\Content.IE5\4NCRZH25\gi01a2014010111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3637" y="3772956"/>
              <a:ext cx="688327" cy="728230"/>
            </a:xfrm>
            <a:prstGeom prst="rect">
              <a:avLst/>
            </a:prstGeom>
            <a:noFill/>
            <a:extLst>
              <a:ext uri="{909E8E84-426E-40DD-AFC4-6F175D3DCCD1}">
                <a14:hiddenFill xmlns:a14="http://schemas.microsoft.com/office/drawing/2010/main">
                  <a:solidFill>
                    <a:srgbClr val="FFFFFF"/>
                  </a:solidFill>
                </a14:hiddenFill>
              </a:ext>
            </a:extLst>
          </p:spPr>
        </p:pic>
        <p:sp>
          <p:nvSpPr>
            <p:cNvPr id="30" name="テキスト ボックス 29"/>
            <p:cNvSpPr txBox="1"/>
            <p:nvPr/>
          </p:nvSpPr>
          <p:spPr>
            <a:xfrm>
              <a:off x="3495794" y="4509120"/>
              <a:ext cx="1544012" cy="569387"/>
            </a:xfrm>
            <a:prstGeom prst="rect">
              <a:avLst/>
            </a:prstGeom>
            <a:noFill/>
          </p:spPr>
          <p:txBody>
            <a:bodyPr wrap="none" rtlCol="0">
              <a:spAutoFit/>
            </a:bodyPr>
            <a:lstStyle/>
            <a:p>
              <a:pPr algn="ctr"/>
              <a:r>
                <a:rPr kumimoji="1" lang="ja-JP" altLang="en-US" dirty="0"/>
                <a:t>工場Ｄ</a:t>
              </a:r>
              <a:endParaRPr kumimoji="1" lang="en-US" altLang="ja-JP" sz="1600" dirty="0"/>
            </a:p>
            <a:p>
              <a:pPr algn="ctr"/>
              <a:r>
                <a:rPr lang="en-US" altLang="ja-JP" sz="1300" dirty="0"/>
                <a:t>(1,500kL/</a:t>
              </a:r>
              <a:r>
                <a:rPr lang="ja-JP" altLang="en-US" sz="1300" dirty="0"/>
                <a:t>年未満</a:t>
              </a:r>
              <a:r>
                <a:rPr lang="en-US" altLang="ja-JP" sz="1300" dirty="0"/>
                <a:t>)</a:t>
              </a:r>
              <a:endParaRPr kumimoji="1" lang="ja-JP" altLang="en-US" sz="1300" dirty="0"/>
            </a:p>
          </p:txBody>
        </p:sp>
      </p:grpSp>
      <p:sp>
        <p:nvSpPr>
          <p:cNvPr id="32" name="正方形/長方形 31"/>
          <p:cNvSpPr/>
          <p:nvPr/>
        </p:nvSpPr>
        <p:spPr>
          <a:xfrm>
            <a:off x="507587" y="3111351"/>
            <a:ext cx="8352929" cy="2160240"/>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二等辺三角形 32"/>
          <p:cNvSpPr/>
          <p:nvPr/>
        </p:nvSpPr>
        <p:spPr>
          <a:xfrm rot="10800000">
            <a:off x="3203849" y="5388070"/>
            <a:ext cx="2880320" cy="315568"/>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2123728" y="5775647"/>
            <a:ext cx="5049780" cy="461665"/>
          </a:xfrm>
          <a:prstGeom prst="rect">
            <a:avLst/>
          </a:prstGeom>
          <a:noFill/>
        </p:spPr>
        <p:txBody>
          <a:bodyPr wrap="none" rtlCol="0">
            <a:spAutoFit/>
          </a:bodyPr>
          <a:lstStyle/>
          <a:p>
            <a:r>
              <a:rPr lang="ja-JP" altLang="en-US" sz="2400" b="1" u="sng" dirty="0">
                <a:solidFill>
                  <a:srgbClr val="FF0000"/>
                </a:solidFill>
              </a:rPr>
              <a:t>事業者全体（大阪府域に限る）が対象</a:t>
            </a:r>
            <a:endParaRPr kumimoji="1" lang="ja-JP" altLang="en-US" sz="2400" b="1" u="sng" dirty="0">
              <a:solidFill>
                <a:srgbClr val="FF0000"/>
              </a:solidFill>
            </a:endParaRPr>
          </a:p>
        </p:txBody>
      </p:sp>
      <p:sp>
        <p:nvSpPr>
          <p:cNvPr id="35" name="タイトル 1"/>
          <p:cNvSpPr txBox="1">
            <a:spLocks/>
          </p:cNvSpPr>
          <p:nvPr/>
        </p:nvSpPr>
        <p:spPr>
          <a:xfrm>
            <a:off x="457185" y="260648"/>
            <a:ext cx="8229600" cy="540000"/>
          </a:xfrm>
          <a:prstGeom prst="rect">
            <a:avLst/>
          </a:prstGeom>
          <a:solidFill>
            <a:schemeClr val="tx2">
              <a:lumMod val="60000"/>
              <a:lumOff val="40000"/>
            </a:schemeClr>
          </a:solidFill>
          <a:ln>
            <a:noFill/>
          </a:ln>
        </p:spPr>
        <p:txBody>
          <a:bodyPr vert="horz" lIns="91440" tIns="45720" rIns="91440" bIns="45720" rtlCol="0" anchor="ctr">
            <a:normAutofit fontScale="8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dirty="0"/>
              <a:t>３．評価制度について</a:t>
            </a:r>
          </a:p>
        </p:txBody>
      </p:sp>
      <p:sp>
        <p:nvSpPr>
          <p:cNvPr id="36" name="大かっこ 35"/>
          <p:cNvSpPr/>
          <p:nvPr/>
        </p:nvSpPr>
        <p:spPr>
          <a:xfrm>
            <a:off x="841492" y="2162225"/>
            <a:ext cx="5260605" cy="735934"/>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スライド番号プレースホルダー 8"/>
          <p:cNvSpPr>
            <a:spLocks noGrp="1"/>
          </p:cNvSpPr>
          <p:nvPr>
            <p:ph type="sldNum" sz="quarter" idx="12"/>
          </p:nvPr>
        </p:nvSpPr>
        <p:spPr/>
        <p:txBody>
          <a:bodyPr/>
          <a:lstStyle/>
          <a:p>
            <a:fld id="{55A7BED7-9510-4C4B-91BA-7696EE92F05C}" type="slidenum">
              <a:rPr kumimoji="1" lang="ja-JP" altLang="en-US" smtClean="0"/>
              <a:t>12</a:t>
            </a:fld>
            <a:endParaRPr kumimoji="1" lang="ja-JP" altLang="en-US"/>
          </a:p>
        </p:txBody>
      </p:sp>
    </p:spTree>
    <p:extLst>
      <p:ext uri="{BB962C8B-B14F-4D97-AF65-F5344CB8AC3E}">
        <p14:creationId xmlns:p14="http://schemas.microsoft.com/office/powerpoint/2010/main" val="3598885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正方形/長方形 51"/>
          <p:cNvSpPr/>
          <p:nvPr/>
        </p:nvSpPr>
        <p:spPr>
          <a:xfrm>
            <a:off x="5003903" y="1876976"/>
            <a:ext cx="3420380" cy="3938087"/>
          </a:xfrm>
          <a:prstGeom prst="rect">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03403" y="1876976"/>
            <a:ext cx="3672408" cy="3938087"/>
          </a:xfrm>
          <a:prstGeom prst="rect">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3"/>
          <p:cNvSpPr>
            <a:spLocks noGrp="1"/>
          </p:cNvSpPr>
          <p:nvPr>
            <p:ph type="title"/>
          </p:nvPr>
        </p:nvSpPr>
        <p:spPr>
          <a:xfrm>
            <a:off x="457200" y="800768"/>
            <a:ext cx="8229600" cy="540000"/>
          </a:xfrm>
          <a:solidFill>
            <a:schemeClr val="tx2">
              <a:lumMod val="40000"/>
              <a:lumOff val="60000"/>
            </a:schemeClr>
          </a:solidFill>
        </p:spPr>
        <p:txBody>
          <a:bodyPr>
            <a:noAutofit/>
          </a:bodyPr>
          <a:lstStyle/>
          <a:p>
            <a:r>
              <a:rPr lang="ja-JP" altLang="en-US" sz="3400" dirty="0">
                <a:solidFill>
                  <a:schemeClr val="bg1"/>
                </a:solidFill>
              </a:rPr>
              <a:t>重点対策の対象事業所</a:t>
            </a:r>
            <a:endParaRPr kumimoji="1" lang="ja-JP" altLang="en-US" sz="3400" dirty="0">
              <a:solidFill>
                <a:schemeClr val="bg1"/>
              </a:solidFill>
              <a:effectLst/>
            </a:endParaRPr>
          </a:p>
        </p:txBody>
      </p:sp>
      <p:sp>
        <p:nvSpPr>
          <p:cNvPr id="8" name="テキスト ボックス 7"/>
          <p:cNvSpPr txBox="1"/>
          <p:nvPr/>
        </p:nvSpPr>
        <p:spPr>
          <a:xfrm>
            <a:off x="261658" y="1396162"/>
            <a:ext cx="3628536" cy="461665"/>
          </a:xfrm>
          <a:prstGeom prst="rect">
            <a:avLst/>
          </a:prstGeom>
          <a:noFill/>
        </p:spPr>
        <p:txBody>
          <a:bodyPr wrap="square" rtlCol="0">
            <a:spAutoFit/>
          </a:bodyPr>
          <a:lstStyle/>
          <a:p>
            <a:r>
              <a:rPr lang="ja-JP" altLang="en-US" sz="2400" dirty="0">
                <a:solidFill>
                  <a:srgbClr val="FF0000"/>
                </a:solidFill>
              </a:rPr>
              <a:t>（２） 重点対策２～</a:t>
            </a:r>
            <a:r>
              <a:rPr lang="en-US" altLang="ja-JP" sz="2400" dirty="0">
                <a:solidFill>
                  <a:srgbClr val="FF0000"/>
                </a:solidFill>
                <a:latin typeface="+mn-ea"/>
              </a:rPr>
              <a:t>29</a:t>
            </a:r>
            <a:endParaRPr kumimoji="1" lang="en-US" altLang="ja-JP" sz="2400" dirty="0">
              <a:latin typeface="+mn-ea"/>
            </a:endParaRPr>
          </a:p>
        </p:txBody>
      </p:sp>
      <p:grpSp>
        <p:nvGrpSpPr>
          <p:cNvPr id="3" name="グループ化 2"/>
          <p:cNvGrpSpPr/>
          <p:nvPr/>
        </p:nvGrpSpPr>
        <p:grpSpPr>
          <a:xfrm>
            <a:off x="769920" y="2325741"/>
            <a:ext cx="1544012" cy="1693908"/>
            <a:chOff x="446030" y="3528615"/>
            <a:chExt cx="1544012" cy="1693908"/>
          </a:xfrm>
        </p:grpSpPr>
        <p:pic>
          <p:nvPicPr>
            <p:cNvPr id="13" name="図 12" descr="C:\Users\umemotota\AppData\Local\Microsoft\Windows\Temporary Internet Files\Content.IE5\4NCRZH25\gi01a20140101110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3528615"/>
              <a:ext cx="1082369" cy="1147212"/>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446030" y="4653136"/>
              <a:ext cx="1544012" cy="569387"/>
            </a:xfrm>
            <a:prstGeom prst="rect">
              <a:avLst/>
            </a:prstGeom>
            <a:noFill/>
          </p:spPr>
          <p:txBody>
            <a:bodyPr wrap="none" rtlCol="0">
              <a:spAutoFit/>
            </a:bodyPr>
            <a:lstStyle/>
            <a:p>
              <a:pPr algn="ctr"/>
              <a:r>
                <a:rPr kumimoji="1" lang="ja-JP" altLang="en-US" dirty="0"/>
                <a:t>工場Ａ</a:t>
              </a:r>
              <a:endParaRPr kumimoji="1" lang="en-US" altLang="ja-JP" sz="1600" dirty="0"/>
            </a:p>
            <a:p>
              <a:pPr algn="ctr"/>
              <a:r>
                <a:rPr lang="en-US" altLang="ja-JP" sz="1300" dirty="0"/>
                <a:t>(1,500kL/</a:t>
              </a:r>
              <a:r>
                <a:rPr lang="ja-JP" altLang="en-US" sz="1300" dirty="0"/>
                <a:t>年以上</a:t>
              </a:r>
              <a:r>
                <a:rPr lang="en-US" altLang="ja-JP" sz="1300" dirty="0"/>
                <a:t>)</a:t>
              </a:r>
              <a:endParaRPr kumimoji="1" lang="ja-JP" altLang="en-US" sz="1300" dirty="0"/>
            </a:p>
          </p:txBody>
        </p:sp>
      </p:grpSp>
      <p:grpSp>
        <p:nvGrpSpPr>
          <p:cNvPr id="6" name="グループ化 5"/>
          <p:cNvGrpSpPr/>
          <p:nvPr/>
        </p:nvGrpSpPr>
        <p:grpSpPr>
          <a:xfrm>
            <a:off x="697914" y="4490395"/>
            <a:ext cx="1544012" cy="1305551"/>
            <a:chOff x="3495794" y="3772956"/>
            <a:chExt cx="1544012" cy="1305551"/>
          </a:xfrm>
        </p:grpSpPr>
        <p:pic>
          <p:nvPicPr>
            <p:cNvPr id="19" name="図 18" descr="C:\Users\umemotota\AppData\Local\Microsoft\Windows\Temporary Internet Files\Content.IE5\4NCRZH25\gi01a2014010111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3637" y="3772956"/>
              <a:ext cx="688327" cy="728230"/>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ボックス 21"/>
            <p:cNvSpPr txBox="1"/>
            <p:nvPr/>
          </p:nvSpPr>
          <p:spPr>
            <a:xfrm>
              <a:off x="3495794" y="4509120"/>
              <a:ext cx="1544012" cy="569387"/>
            </a:xfrm>
            <a:prstGeom prst="rect">
              <a:avLst/>
            </a:prstGeom>
            <a:noFill/>
          </p:spPr>
          <p:txBody>
            <a:bodyPr wrap="none" rtlCol="0">
              <a:spAutoFit/>
            </a:bodyPr>
            <a:lstStyle/>
            <a:p>
              <a:pPr algn="ctr"/>
              <a:r>
                <a:rPr kumimoji="1" lang="ja-JP" altLang="en-US" dirty="0"/>
                <a:t>工場Ｃ</a:t>
              </a:r>
              <a:endParaRPr kumimoji="1" lang="en-US" altLang="ja-JP" sz="1600" dirty="0"/>
            </a:p>
            <a:p>
              <a:pPr algn="ctr"/>
              <a:r>
                <a:rPr lang="en-US" altLang="ja-JP" sz="1300" dirty="0"/>
                <a:t>(1,500kL/</a:t>
              </a:r>
              <a:r>
                <a:rPr lang="ja-JP" altLang="en-US" sz="1300" dirty="0"/>
                <a:t>年未満</a:t>
              </a:r>
              <a:r>
                <a:rPr lang="en-US" altLang="ja-JP" sz="1300" dirty="0"/>
                <a:t>)</a:t>
              </a:r>
              <a:endParaRPr kumimoji="1" lang="ja-JP" altLang="en-US" sz="1300" dirty="0"/>
            </a:p>
          </p:txBody>
        </p:sp>
      </p:grpSp>
      <p:grpSp>
        <p:nvGrpSpPr>
          <p:cNvPr id="31" name="グループ化 30"/>
          <p:cNvGrpSpPr/>
          <p:nvPr/>
        </p:nvGrpSpPr>
        <p:grpSpPr>
          <a:xfrm>
            <a:off x="2293272" y="4120645"/>
            <a:ext cx="1544012" cy="1675301"/>
            <a:chOff x="7070766" y="3613889"/>
            <a:chExt cx="1544012" cy="1675301"/>
          </a:xfrm>
        </p:grpSpPr>
        <p:pic>
          <p:nvPicPr>
            <p:cNvPr id="16" name="図 15" descr="C:\Users\umemotota\AppData\Local\Microsoft\Windows\Temporary Internet Files\Content.IE5\0G94BQ9A\300-cc-library010005443[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08304" y="3613889"/>
              <a:ext cx="1077330" cy="1077330"/>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p:cNvSpPr txBox="1"/>
            <p:nvPr/>
          </p:nvSpPr>
          <p:spPr>
            <a:xfrm>
              <a:off x="7070766" y="4719803"/>
              <a:ext cx="1544012" cy="569387"/>
            </a:xfrm>
            <a:prstGeom prst="rect">
              <a:avLst/>
            </a:prstGeom>
            <a:noFill/>
          </p:spPr>
          <p:txBody>
            <a:bodyPr wrap="none" rtlCol="0">
              <a:spAutoFit/>
            </a:bodyPr>
            <a:lstStyle/>
            <a:p>
              <a:pPr algn="ctr"/>
              <a:r>
                <a:rPr kumimoji="1" lang="ja-JP" altLang="en-US" dirty="0"/>
                <a:t>事務所Ａ</a:t>
              </a:r>
              <a:endParaRPr kumimoji="1" lang="en-US" altLang="ja-JP" dirty="0"/>
            </a:p>
            <a:p>
              <a:pPr algn="ctr"/>
              <a:r>
                <a:rPr lang="en-US" altLang="ja-JP" sz="1300" dirty="0"/>
                <a:t>(1,500kL/</a:t>
              </a:r>
              <a:r>
                <a:rPr lang="ja-JP" altLang="en-US" sz="1300" dirty="0"/>
                <a:t>年未満</a:t>
              </a:r>
              <a:r>
                <a:rPr lang="en-US" altLang="ja-JP" sz="1300" dirty="0"/>
                <a:t>)</a:t>
              </a:r>
              <a:endParaRPr kumimoji="1" lang="ja-JP" altLang="en-US" sz="1300" dirty="0"/>
            </a:p>
          </p:txBody>
        </p:sp>
      </p:grpSp>
      <p:grpSp>
        <p:nvGrpSpPr>
          <p:cNvPr id="25" name="グループ化 24"/>
          <p:cNvGrpSpPr/>
          <p:nvPr/>
        </p:nvGrpSpPr>
        <p:grpSpPr>
          <a:xfrm>
            <a:off x="2437288" y="2325741"/>
            <a:ext cx="1544012" cy="1693908"/>
            <a:chOff x="446030" y="3528615"/>
            <a:chExt cx="1544012" cy="1693908"/>
          </a:xfrm>
        </p:grpSpPr>
        <p:pic>
          <p:nvPicPr>
            <p:cNvPr id="26" name="図 25" descr="C:\Users\umemotota\AppData\Local\Microsoft\Windows\Temporary Internet Files\Content.IE5\4NCRZH25\gi01a20140101110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3528615"/>
              <a:ext cx="1082369" cy="1147212"/>
            </a:xfrm>
            <a:prstGeom prst="rect">
              <a:avLst/>
            </a:prstGeom>
            <a:noFill/>
            <a:extLst>
              <a:ext uri="{909E8E84-426E-40DD-AFC4-6F175D3DCCD1}">
                <a14:hiddenFill xmlns:a14="http://schemas.microsoft.com/office/drawing/2010/main">
                  <a:solidFill>
                    <a:srgbClr val="FFFFFF"/>
                  </a:solidFill>
                </a14:hiddenFill>
              </a:ext>
            </a:extLst>
          </p:spPr>
        </p:pic>
        <p:sp>
          <p:nvSpPr>
            <p:cNvPr id="27" name="テキスト ボックス 26"/>
            <p:cNvSpPr txBox="1"/>
            <p:nvPr/>
          </p:nvSpPr>
          <p:spPr>
            <a:xfrm>
              <a:off x="446030" y="4653136"/>
              <a:ext cx="1544012" cy="569387"/>
            </a:xfrm>
            <a:prstGeom prst="rect">
              <a:avLst/>
            </a:prstGeom>
            <a:noFill/>
          </p:spPr>
          <p:txBody>
            <a:bodyPr wrap="none" rtlCol="0">
              <a:spAutoFit/>
            </a:bodyPr>
            <a:lstStyle/>
            <a:p>
              <a:pPr algn="ctr"/>
              <a:r>
                <a:rPr kumimoji="1" lang="ja-JP" altLang="en-US" dirty="0"/>
                <a:t>工場Ｂ</a:t>
              </a:r>
              <a:endParaRPr kumimoji="1" lang="en-US" altLang="ja-JP" sz="1600" dirty="0"/>
            </a:p>
            <a:p>
              <a:pPr algn="ctr"/>
              <a:r>
                <a:rPr lang="en-US" altLang="ja-JP" sz="1300" dirty="0"/>
                <a:t>(1,500kL/</a:t>
              </a:r>
              <a:r>
                <a:rPr lang="ja-JP" altLang="en-US" sz="1300" dirty="0"/>
                <a:t>年以上</a:t>
              </a:r>
              <a:r>
                <a:rPr lang="en-US" altLang="ja-JP" sz="1300" dirty="0"/>
                <a:t>)</a:t>
              </a:r>
              <a:endParaRPr kumimoji="1" lang="ja-JP" altLang="en-US" sz="1300" dirty="0"/>
            </a:p>
          </p:txBody>
        </p:sp>
      </p:grpSp>
      <p:sp>
        <p:nvSpPr>
          <p:cNvPr id="33" name="二等辺三角形 32"/>
          <p:cNvSpPr/>
          <p:nvPr/>
        </p:nvSpPr>
        <p:spPr>
          <a:xfrm rot="10800000">
            <a:off x="1256490" y="5867954"/>
            <a:ext cx="2127233" cy="315569"/>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650403" y="6165304"/>
            <a:ext cx="3837910" cy="461665"/>
          </a:xfrm>
          <a:prstGeom prst="rect">
            <a:avLst/>
          </a:prstGeom>
          <a:solidFill>
            <a:schemeClr val="bg1"/>
          </a:solidFill>
        </p:spPr>
        <p:txBody>
          <a:bodyPr wrap="none" rtlCol="0">
            <a:spAutoFit/>
          </a:bodyPr>
          <a:lstStyle/>
          <a:p>
            <a:r>
              <a:rPr lang="ja-JP" altLang="en-US" sz="2400" b="1" u="sng" dirty="0">
                <a:solidFill>
                  <a:srgbClr val="FF0000"/>
                </a:solidFill>
              </a:rPr>
              <a:t>全ての「主な事業所」が対象</a:t>
            </a:r>
            <a:endParaRPr kumimoji="1" lang="ja-JP" altLang="en-US" sz="2400" b="1" u="sng" dirty="0">
              <a:solidFill>
                <a:srgbClr val="FF0000"/>
              </a:solidFill>
            </a:endParaRPr>
          </a:p>
        </p:txBody>
      </p:sp>
      <p:sp>
        <p:nvSpPr>
          <p:cNvPr id="7" name="テキスト ボックス 6"/>
          <p:cNvSpPr txBox="1"/>
          <p:nvPr/>
        </p:nvSpPr>
        <p:spPr>
          <a:xfrm>
            <a:off x="503403" y="1907514"/>
            <a:ext cx="3041217" cy="369332"/>
          </a:xfrm>
          <a:prstGeom prst="rect">
            <a:avLst/>
          </a:prstGeom>
          <a:noFill/>
        </p:spPr>
        <p:txBody>
          <a:bodyPr wrap="none" rtlCol="0">
            <a:spAutoFit/>
          </a:bodyPr>
          <a:lstStyle/>
          <a:p>
            <a:r>
              <a:rPr kumimoji="1" lang="ja-JP" altLang="en-US" dirty="0"/>
              <a:t>①「主な事業所」</a:t>
            </a:r>
            <a:r>
              <a:rPr kumimoji="1" lang="en-US" altLang="ja-JP" baseline="30000" dirty="0"/>
              <a:t>※</a:t>
            </a:r>
            <a:r>
              <a:rPr kumimoji="1" lang="ja-JP" altLang="en-US" dirty="0"/>
              <a:t>がある場合</a:t>
            </a:r>
          </a:p>
        </p:txBody>
      </p:sp>
      <p:sp>
        <p:nvSpPr>
          <p:cNvPr id="9" name="正方形/長方形 8"/>
          <p:cNvSpPr/>
          <p:nvPr/>
        </p:nvSpPr>
        <p:spPr>
          <a:xfrm>
            <a:off x="719427" y="2267554"/>
            <a:ext cx="1550442" cy="178637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2375611" y="2267554"/>
            <a:ext cx="1550442" cy="178637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5111915" y="1907514"/>
            <a:ext cx="2896947" cy="369332"/>
          </a:xfrm>
          <a:prstGeom prst="rect">
            <a:avLst/>
          </a:prstGeom>
          <a:noFill/>
        </p:spPr>
        <p:txBody>
          <a:bodyPr wrap="none" rtlCol="0">
            <a:spAutoFit/>
          </a:bodyPr>
          <a:lstStyle/>
          <a:p>
            <a:r>
              <a:rPr kumimoji="1" lang="ja-JP" altLang="en-US" dirty="0"/>
              <a:t>②「主な事業所」がない場合</a:t>
            </a:r>
          </a:p>
        </p:txBody>
      </p:sp>
      <p:grpSp>
        <p:nvGrpSpPr>
          <p:cNvPr id="37" name="グループ化 36"/>
          <p:cNvGrpSpPr/>
          <p:nvPr/>
        </p:nvGrpSpPr>
        <p:grpSpPr>
          <a:xfrm>
            <a:off x="5097321" y="2448642"/>
            <a:ext cx="1544012" cy="1305551"/>
            <a:chOff x="3495794" y="3772956"/>
            <a:chExt cx="1544012" cy="1305551"/>
          </a:xfrm>
        </p:grpSpPr>
        <p:pic>
          <p:nvPicPr>
            <p:cNvPr id="38" name="図 37" descr="C:\Users\umemotota\AppData\Local\Microsoft\Windows\Temporary Internet Files\Content.IE5\4NCRZH25\gi01a2014010111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3637" y="3772956"/>
              <a:ext cx="688327" cy="728230"/>
            </a:xfrm>
            <a:prstGeom prst="rect">
              <a:avLst/>
            </a:prstGeom>
            <a:noFill/>
            <a:extLst>
              <a:ext uri="{909E8E84-426E-40DD-AFC4-6F175D3DCCD1}">
                <a14:hiddenFill xmlns:a14="http://schemas.microsoft.com/office/drawing/2010/main">
                  <a:solidFill>
                    <a:srgbClr val="FFFFFF"/>
                  </a:solidFill>
                </a14:hiddenFill>
              </a:ext>
            </a:extLst>
          </p:spPr>
        </p:pic>
        <p:sp>
          <p:nvSpPr>
            <p:cNvPr id="39" name="テキスト ボックス 38"/>
            <p:cNvSpPr txBox="1"/>
            <p:nvPr/>
          </p:nvSpPr>
          <p:spPr>
            <a:xfrm>
              <a:off x="3495794" y="4509120"/>
              <a:ext cx="1544012" cy="569387"/>
            </a:xfrm>
            <a:prstGeom prst="rect">
              <a:avLst/>
            </a:prstGeom>
            <a:noFill/>
          </p:spPr>
          <p:txBody>
            <a:bodyPr wrap="none" rtlCol="0">
              <a:spAutoFit/>
            </a:bodyPr>
            <a:lstStyle/>
            <a:p>
              <a:pPr algn="ctr"/>
              <a:r>
                <a:rPr kumimoji="1" lang="ja-JP" altLang="en-US" dirty="0"/>
                <a:t>工場Ａ</a:t>
              </a:r>
              <a:endParaRPr kumimoji="1" lang="en-US" altLang="ja-JP" sz="1600" dirty="0"/>
            </a:p>
            <a:p>
              <a:pPr algn="ctr"/>
              <a:r>
                <a:rPr lang="en-US" altLang="ja-JP" sz="1300" dirty="0"/>
                <a:t>(1,500kL/</a:t>
              </a:r>
              <a:r>
                <a:rPr lang="ja-JP" altLang="en-US" sz="1300" dirty="0"/>
                <a:t>年未満</a:t>
              </a:r>
              <a:r>
                <a:rPr lang="en-US" altLang="ja-JP" sz="1300" dirty="0"/>
                <a:t>)</a:t>
              </a:r>
              <a:endParaRPr kumimoji="1" lang="ja-JP" altLang="en-US" sz="1300" dirty="0"/>
            </a:p>
          </p:txBody>
        </p:sp>
      </p:grpSp>
      <p:grpSp>
        <p:nvGrpSpPr>
          <p:cNvPr id="40" name="グループ化 39"/>
          <p:cNvGrpSpPr/>
          <p:nvPr/>
        </p:nvGrpSpPr>
        <p:grpSpPr>
          <a:xfrm>
            <a:off x="6685760" y="2448642"/>
            <a:ext cx="1544012" cy="1305551"/>
            <a:chOff x="3495794" y="3772956"/>
            <a:chExt cx="1544012" cy="1305551"/>
          </a:xfrm>
        </p:grpSpPr>
        <p:pic>
          <p:nvPicPr>
            <p:cNvPr id="41" name="図 40" descr="C:\Users\umemotota\AppData\Local\Microsoft\Windows\Temporary Internet Files\Content.IE5\4NCRZH25\gi01a2014010111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3637" y="3772956"/>
              <a:ext cx="688327" cy="728230"/>
            </a:xfrm>
            <a:prstGeom prst="rect">
              <a:avLst/>
            </a:prstGeom>
            <a:noFill/>
            <a:extLst>
              <a:ext uri="{909E8E84-426E-40DD-AFC4-6F175D3DCCD1}">
                <a14:hiddenFill xmlns:a14="http://schemas.microsoft.com/office/drawing/2010/main">
                  <a:solidFill>
                    <a:srgbClr val="FFFFFF"/>
                  </a:solidFill>
                </a14:hiddenFill>
              </a:ext>
            </a:extLst>
          </p:spPr>
        </p:pic>
        <p:sp>
          <p:nvSpPr>
            <p:cNvPr id="42" name="テキスト ボックス 41"/>
            <p:cNvSpPr txBox="1"/>
            <p:nvPr/>
          </p:nvSpPr>
          <p:spPr>
            <a:xfrm>
              <a:off x="3495794" y="4509120"/>
              <a:ext cx="1544012" cy="569387"/>
            </a:xfrm>
            <a:prstGeom prst="rect">
              <a:avLst/>
            </a:prstGeom>
            <a:noFill/>
          </p:spPr>
          <p:txBody>
            <a:bodyPr wrap="none" rtlCol="0">
              <a:spAutoFit/>
            </a:bodyPr>
            <a:lstStyle/>
            <a:p>
              <a:pPr algn="ctr"/>
              <a:r>
                <a:rPr kumimoji="1" lang="ja-JP" altLang="en-US" dirty="0"/>
                <a:t>工場Ｂ</a:t>
              </a:r>
              <a:endParaRPr kumimoji="1" lang="en-US" altLang="ja-JP" sz="1600" dirty="0"/>
            </a:p>
            <a:p>
              <a:pPr algn="ctr"/>
              <a:r>
                <a:rPr lang="en-US" altLang="ja-JP" sz="1300" dirty="0"/>
                <a:t>(1,500kL/</a:t>
              </a:r>
              <a:r>
                <a:rPr lang="ja-JP" altLang="en-US" sz="1300" dirty="0"/>
                <a:t>年未満</a:t>
              </a:r>
              <a:r>
                <a:rPr lang="en-US" altLang="ja-JP" sz="1300" dirty="0"/>
                <a:t>)</a:t>
              </a:r>
              <a:endParaRPr kumimoji="1" lang="ja-JP" altLang="en-US" sz="1300" dirty="0"/>
            </a:p>
          </p:txBody>
        </p:sp>
      </p:grpSp>
      <p:grpSp>
        <p:nvGrpSpPr>
          <p:cNvPr id="46" name="グループ化 45"/>
          <p:cNvGrpSpPr/>
          <p:nvPr/>
        </p:nvGrpSpPr>
        <p:grpSpPr>
          <a:xfrm>
            <a:off x="5090401" y="3976629"/>
            <a:ext cx="1544012" cy="1675301"/>
            <a:chOff x="7070766" y="3613889"/>
            <a:chExt cx="1544012" cy="1675301"/>
          </a:xfrm>
        </p:grpSpPr>
        <p:pic>
          <p:nvPicPr>
            <p:cNvPr id="47" name="図 46" descr="C:\Users\umemotota\AppData\Local\Microsoft\Windows\Temporary Internet Files\Content.IE5\0G94BQ9A\300-cc-library010005443[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08304" y="3613889"/>
              <a:ext cx="1077330" cy="1077330"/>
            </a:xfrm>
            <a:prstGeom prst="rect">
              <a:avLst/>
            </a:prstGeom>
            <a:noFill/>
            <a:extLst>
              <a:ext uri="{909E8E84-426E-40DD-AFC4-6F175D3DCCD1}">
                <a14:hiddenFill xmlns:a14="http://schemas.microsoft.com/office/drawing/2010/main">
                  <a:solidFill>
                    <a:srgbClr val="FFFFFF"/>
                  </a:solidFill>
                </a14:hiddenFill>
              </a:ext>
            </a:extLst>
          </p:spPr>
        </p:pic>
        <p:sp>
          <p:nvSpPr>
            <p:cNvPr id="48" name="テキスト ボックス 47"/>
            <p:cNvSpPr txBox="1"/>
            <p:nvPr/>
          </p:nvSpPr>
          <p:spPr>
            <a:xfrm>
              <a:off x="7070766" y="4719803"/>
              <a:ext cx="1544012" cy="569387"/>
            </a:xfrm>
            <a:prstGeom prst="rect">
              <a:avLst/>
            </a:prstGeom>
            <a:noFill/>
          </p:spPr>
          <p:txBody>
            <a:bodyPr wrap="none" rtlCol="0">
              <a:spAutoFit/>
            </a:bodyPr>
            <a:lstStyle/>
            <a:p>
              <a:pPr algn="ctr"/>
              <a:r>
                <a:rPr kumimoji="1" lang="ja-JP" altLang="en-US" dirty="0"/>
                <a:t>事務所Ａ</a:t>
              </a:r>
              <a:endParaRPr kumimoji="1" lang="en-US" altLang="ja-JP" dirty="0"/>
            </a:p>
            <a:p>
              <a:pPr algn="ctr"/>
              <a:r>
                <a:rPr lang="en-US" altLang="ja-JP" sz="1300" dirty="0"/>
                <a:t>(1,500kL/</a:t>
              </a:r>
              <a:r>
                <a:rPr lang="ja-JP" altLang="en-US" sz="1300" dirty="0"/>
                <a:t>年未満</a:t>
              </a:r>
              <a:r>
                <a:rPr lang="en-US" altLang="ja-JP" sz="1300" dirty="0"/>
                <a:t>)</a:t>
              </a:r>
              <a:endParaRPr kumimoji="1" lang="ja-JP" altLang="en-US" sz="1300" dirty="0"/>
            </a:p>
          </p:txBody>
        </p:sp>
      </p:grpSp>
      <p:grpSp>
        <p:nvGrpSpPr>
          <p:cNvPr id="49" name="グループ化 48"/>
          <p:cNvGrpSpPr/>
          <p:nvPr/>
        </p:nvGrpSpPr>
        <p:grpSpPr>
          <a:xfrm>
            <a:off x="6602569" y="3976629"/>
            <a:ext cx="1544012" cy="1675301"/>
            <a:chOff x="7070766" y="3613889"/>
            <a:chExt cx="1544012" cy="1675301"/>
          </a:xfrm>
        </p:grpSpPr>
        <p:pic>
          <p:nvPicPr>
            <p:cNvPr id="50" name="図 49" descr="C:\Users\umemotota\AppData\Local\Microsoft\Windows\Temporary Internet Files\Content.IE5\0G94BQ9A\300-cc-library010005443[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08304" y="3613889"/>
              <a:ext cx="1077330" cy="1077330"/>
            </a:xfrm>
            <a:prstGeom prst="rect">
              <a:avLst/>
            </a:prstGeom>
            <a:noFill/>
            <a:extLst>
              <a:ext uri="{909E8E84-426E-40DD-AFC4-6F175D3DCCD1}">
                <a14:hiddenFill xmlns:a14="http://schemas.microsoft.com/office/drawing/2010/main">
                  <a:solidFill>
                    <a:srgbClr val="FFFFFF"/>
                  </a:solidFill>
                </a14:hiddenFill>
              </a:ext>
            </a:extLst>
          </p:spPr>
        </p:pic>
        <p:sp>
          <p:nvSpPr>
            <p:cNvPr id="51" name="テキスト ボックス 50"/>
            <p:cNvSpPr txBox="1"/>
            <p:nvPr/>
          </p:nvSpPr>
          <p:spPr>
            <a:xfrm>
              <a:off x="7070766" y="4719803"/>
              <a:ext cx="1544012" cy="569387"/>
            </a:xfrm>
            <a:prstGeom prst="rect">
              <a:avLst/>
            </a:prstGeom>
            <a:noFill/>
          </p:spPr>
          <p:txBody>
            <a:bodyPr wrap="none" rtlCol="0">
              <a:spAutoFit/>
            </a:bodyPr>
            <a:lstStyle/>
            <a:p>
              <a:pPr algn="ctr"/>
              <a:r>
                <a:rPr kumimoji="1" lang="ja-JP" altLang="en-US" dirty="0"/>
                <a:t>事務所Ｂ</a:t>
              </a:r>
              <a:endParaRPr kumimoji="1" lang="en-US" altLang="ja-JP" dirty="0"/>
            </a:p>
            <a:p>
              <a:pPr algn="ctr"/>
              <a:r>
                <a:rPr lang="en-US" altLang="ja-JP" sz="1300" dirty="0"/>
                <a:t>(1,500kL/</a:t>
              </a:r>
              <a:r>
                <a:rPr lang="ja-JP" altLang="en-US" sz="1300" dirty="0"/>
                <a:t>年未満</a:t>
              </a:r>
              <a:r>
                <a:rPr lang="en-US" altLang="ja-JP" sz="1300" dirty="0"/>
                <a:t>)</a:t>
              </a:r>
              <a:endParaRPr kumimoji="1" lang="ja-JP" altLang="en-US" sz="1300" dirty="0"/>
            </a:p>
          </p:txBody>
        </p:sp>
      </p:grpSp>
      <p:sp>
        <p:nvSpPr>
          <p:cNvPr id="53" name="二等辺三角形 52"/>
          <p:cNvSpPr/>
          <p:nvPr/>
        </p:nvSpPr>
        <p:spPr>
          <a:xfrm rot="10800000">
            <a:off x="5720986" y="5867954"/>
            <a:ext cx="2127233" cy="315569"/>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4788024" y="6165304"/>
            <a:ext cx="3754554" cy="461665"/>
          </a:xfrm>
          <a:prstGeom prst="rect">
            <a:avLst/>
          </a:prstGeom>
          <a:solidFill>
            <a:schemeClr val="bg1"/>
          </a:solidFill>
        </p:spPr>
        <p:txBody>
          <a:bodyPr wrap="none" rtlCol="0">
            <a:spAutoFit/>
          </a:bodyPr>
          <a:lstStyle/>
          <a:p>
            <a:r>
              <a:rPr lang="ja-JP" altLang="en-US" sz="2400" b="1" u="sng" dirty="0">
                <a:solidFill>
                  <a:srgbClr val="FF0000"/>
                </a:solidFill>
              </a:rPr>
              <a:t>任意の１事業所以上を選択</a:t>
            </a:r>
            <a:endParaRPr kumimoji="1" lang="ja-JP" altLang="en-US" sz="2400" b="1" u="sng" dirty="0">
              <a:solidFill>
                <a:srgbClr val="FF0000"/>
              </a:solidFill>
            </a:endParaRPr>
          </a:p>
        </p:txBody>
      </p:sp>
      <p:sp>
        <p:nvSpPr>
          <p:cNvPr id="55" name="正方形/長方形 54"/>
          <p:cNvSpPr/>
          <p:nvPr/>
        </p:nvSpPr>
        <p:spPr>
          <a:xfrm>
            <a:off x="5111915" y="2390456"/>
            <a:ext cx="1528507" cy="153328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899592" y="6577607"/>
            <a:ext cx="5553314" cy="307777"/>
          </a:xfrm>
          <a:prstGeom prst="rect">
            <a:avLst/>
          </a:prstGeom>
          <a:solidFill>
            <a:schemeClr val="bg1"/>
          </a:solidFill>
        </p:spPr>
        <p:txBody>
          <a:bodyPr wrap="square" rtlCol="0">
            <a:spAutoFit/>
          </a:bodyPr>
          <a:lstStyle/>
          <a:p>
            <a:r>
              <a:rPr lang="en-US" altLang="ja-JP" sz="1400" dirty="0"/>
              <a:t>※</a:t>
            </a:r>
            <a:r>
              <a:rPr lang="ja-JP" altLang="en-US" sz="1400" dirty="0"/>
              <a:t>　原油換算燃料等使用量で</a:t>
            </a:r>
            <a:r>
              <a:rPr lang="en-US" altLang="ja-JP" sz="1400" dirty="0"/>
              <a:t>1,500</a:t>
            </a:r>
            <a:r>
              <a:rPr lang="ja-JP" altLang="en-US" sz="1400" dirty="0"/>
              <a:t>キロリットル／年以上の事業所</a:t>
            </a:r>
            <a:endParaRPr kumimoji="1" lang="ja-JP" altLang="en-US" sz="1400" dirty="0"/>
          </a:p>
        </p:txBody>
      </p:sp>
      <p:sp>
        <p:nvSpPr>
          <p:cNvPr id="43" name="タイトル 1"/>
          <p:cNvSpPr txBox="1">
            <a:spLocks/>
          </p:cNvSpPr>
          <p:nvPr/>
        </p:nvSpPr>
        <p:spPr>
          <a:xfrm>
            <a:off x="457185" y="188640"/>
            <a:ext cx="8229600" cy="540000"/>
          </a:xfrm>
          <a:prstGeom prst="rect">
            <a:avLst/>
          </a:prstGeom>
          <a:solidFill>
            <a:schemeClr val="tx2">
              <a:lumMod val="60000"/>
              <a:lumOff val="40000"/>
            </a:schemeClr>
          </a:solidFill>
          <a:ln>
            <a:noFill/>
          </a:ln>
        </p:spPr>
        <p:txBody>
          <a:bodyPr vert="horz" lIns="91440" tIns="45720" rIns="91440" bIns="45720" rtlCol="0" anchor="ctr">
            <a:normAutofit fontScale="8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dirty="0"/>
              <a:t>３．評価制度について　</a:t>
            </a:r>
          </a:p>
        </p:txBody>
      </p:sp>
      <p:sp>
        <p:nvSpPr>
          <p:cNvPr id="44" name="テキスト ボックス 43"/>
          <p:cNvSpPr txBox="1"/>
          <p:nvPr/>
        </p:nvSpPr>
        <p:spPr>
          <a:xfrm>
            <a:off x="3205618" y="1297057"/>
            <a:ext cx="8423165" cy="646331"/>
          </a:xfrm>
          <a:prstGeom prst="rect">
            <a:avLst/>
          </a:prstGeom>
          <a:noFill/>
        </p:spPr>
        <p:txBody>
          <a:bodyPr wrap="square" rtlCol="0">
            <a:spAutoFit/>
          </a:bodyPr>
          <a:lstStyle/>
          <a:p>
            <a:r>
              <a:rPr lang="ja-JP" altLang="en-US" dirty="0"/>
              <a:t>◇体制の整備　　 ◇設備の管理・運用</a:t>
            </a:r>
            <a:endParaRPr lang="en-US" altLang="ja-JP" dirty="0"/>
          </a:p>
          <a:p>
            <a:r>
              <a:rPr lang="ja-JP" altLang="en-US" dirty="0"/>
              <a:t>◇自動車の管理・運用</a:t>
            </a:r>
            <a:endParaRPr kumimoji="1" lang="en-US" altLang="ja-JP" dirty="0"/>
          </a:p>
        </p:txBody>
      </p:sp>
      <p:sp>
        <p:nvSpPr>
          <p:cNvPr id="4" name="大かっこ 3"/>
          <p:cNvSpPr/>
          <p:nvPr/>
        </p:nvSpPr>
        <p:spPr>
          <a:xfrm>
            <a:off x="3174305" y="1377958"/>
            <a:ext cx="3939298" cy="461665"/>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スライド番号プレースホルダー 14"/>
          <p:cNvSpPr>
            <a:spLocks noGrp="1"/>
          </p:cNvSpPr>
          <p:nvPr>
            <p:ph type="sldNum" sz="quarter" idx="12"/>
          </p:nvPr>
        </p:nvSpPr>
        <p:spPr/>
        <p:txBody>
          <a:bodyPr/>
          <a:lstStyle/>
          <a:p>
            <a:fld id="{55A7BED7-9510-4C4B-91BA-7696EE92F05C}" type="slidenum">
              <a:rPr kumimoji="1" lang="ja-JP" altLang="en-US" smtClean="0"/>
              <a:t>13</a:t>
            </a:fld>
            <a:endParaRPr kumimoji="1" lang="ja-JP" altLang="en-US"/>
          </a:p>
        </p:txBody>
      </p:sp>
    </p:spTree>
    <p:extLst>
      <p:ext uri="{BB962C8B-B14F-4D97-AF65-F5344CB8AC3E}">
        <p14:creationId xmlns:p14="http://schemas.microsoft.com/office/powerpoint/2010/main" val="2243502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3"/>
          <p:cNvSpPr>
            <a:spLocks noGrp="1"/>
          </p:cNvSpPr>
          <p:nvPr>
            <p:ph type="title"/>
          </p:nvPr>
        </p:nvSpPr>
        <p:spPr>
          <a:xfrm>
            <a:off x="457200" y="944784"/>
            <a:ext cx="8229600" cy="540000"/>
          </a:xfrm>
          <a:solidFill>
            <a:schemeClr val="tx2">
              <a:lumMod val="40000"/>
              <a:lumOff val="60000"/>
            </a:schemeClr>
          </a:solidFill>
        </p:spPr>
        <p:txBody>
          <a:bodyPr>
            <a:noAutofit/>
          </a:bodyPr>
          <a:lstStyle/>
          <a:p>
            <a:r>
              <a:rPr lang="ja-JP" altLang="en-US" sz="3400" dirty="0">
                <a:solidFill>
                  <a:schemeClr val="bg1"/>
                </a:solidFill>
              </a:rPr>
              <a:t>重点対策の対象事業所</a:t>
            </a:r>
            <a:endParaRPr kumimoji="1" lang="ja-JP" altLang="en-US" sz="3400" dirty="0">
              <a:solidFill>
                <a:schemeClr val="bg1"/>
              </a:solidFill>
              <a:effectLst/>
            </a:endParaRPr>
          </a:p>
        </p:txBody>
      </p:sp>
      <p:sp>
        <p:nvSpPr>
          <p:cNvPr id="8" name="テキスト ボックス 7"/>
          <p:cNvSpPr txBox="1"/>
          <p:nvPr/>
        </p:nvSpPr>
        <p:spPr>
          <a:xfrm>
            <a:off x="467545" y="1556792"/>
            <a:ext cx="8280920" cy="461665"/>
          </a:xfrm>
          <a:prstGeom prst="rect">
            <a:avLst/>
          </a:prstGeom>
          <a:noFill/>
        </p:spPr>
        <p:txBody>
          <a:bodyPr wrap="square" rtlCol="0">
            <a:spAutoFit/>
          </a:bodyPr>
          <a:lstStyle/>
          <a:p>
            <a:r>
              <a:rPr lang="ja-JP" altLang="en-US" sz="2400" dirty="0">
                <a:solidFill>
                  <a:srgbClr val="FF0000"/>
                </a:solidFill>
              </a:rPr>
              <a:t>（３） 重点対策</a:t>
            </a:r>
            <a:r>
              <a:rPr lang="en-US" altLang="ja-JP" sz="2400" dirty="0">
                <a:solidFill>
                  <a:srgbClr val="FF0000"/>
                </a:solidFill>
              </a:rPr>
              <a:t>30</a:t>
            </a:r>
            <a:r>
              <a:rPr lang="ja-JP" altLang="en-US" sz="2400" dirty="0">
                <a:solidFill>
                  <a:srgbClr val="FF0000"/>
                </a:solidFill>
              </a:rPr>
              <a:t>～</a:t>
            </a:r>
            <a:r>
              <a:rPr lang="en-US" altLang="ja-JP" sz="2400" dirty="0">
                <a:solidFill>
                  <a:srgbClr val="FF0000"/>
                </a:solidFill>
              </a:rPr>
              <a:t>39</a:t>
            </a:r>
            <a:r>
              <a:rPr lang="ja-JP" altLang="en-US" sz="2400" dirty="0" err="1">
                <a:solidFill>
                  <a:srgbClr val="FF0000"/>
                </a:solidFill>
              </a:rPr>
              <a:t>、</a:t>
            </a:r>
            <a:r>
              <a:rPr lang="en-US" altLang="ja-JP" sz="2400" dirty="0">
                <a:solidFill>
                  <a:srgbClr val="FF0000"/>
                </a:solidFill>
              </a:rPr>
              <a:t>41</a:t>
            </a:r>
            <a:r>
              <a:rPr lang="ja-JP" altLang="en-US" sz="2400" dirty="0">
                <a:solidFill>
                  <a:srgbClr val="FF0000"/>
                </a:solidFill>
              </a:rPr>
              <a:t>　</a:t>
            </a:r>
            <a:endParaRPr kumimoji="1" lang="en-US" altLang="ja-JP" sz="2400" dirty="0"/>
          </a:p>
        </p:txBody>
      </p:sp>
      <p:sp>
        <p:nvSpPr>
          <p:cNvPr id="18" name="テキスト ボックス 39"/>
          <p:cNvSpPr txBox="1"/>
          <p:nvPr/>
        </p:nvSpPr>
        <p:spPr>
          <a:xfrm>
            <a:off x="6291246" y="3356992"/>
            <a:ext cx="954107" cy="75918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4000" dirty="0">
                <a:latin typeface="HGPｺﾞｼｯｸM" panose="020B0600000000000000" pitchFamily="50" charset="-128"/>
                <a:ea typeface="HGPｺﾞｼｯｸM" panose="020B0600000000000000" pitchFamily="50" charset="-128"/>
              </a:rPr>
              <a:t>・・・</a:t>
            </a:r>
          </a:p>
        </p:txBody>
      </p:sp>
      <p:grpSp>
        <p:nvGrpSpPr>
          <p:cNvPr id="3" name="グループ化 2"/>
          <p:cNvGrpSpPr/>
          <p:nvPr/>
        </p:nvGrpSpPr>
        <p:grpSpPr>
          <a:xfrm>
            <a:off x="374022" y="2871832"/>
            <a:ext cx="1544012" cy="1693908"/>
            <a:chOff x="446030" y="3528615"/>
            <a:chExt cx="1544012" cy="1693908"/>
          </a:xfrm>
        </p:grpSpPr>
        <p:pic>
          <p:nvPicPr>
            <p:cNvPr id="13" name="図 12" descr="C:\Users\umemotota\AppData\Local\Microsoft\Windows\Temporary Internet Files\Content.IE5\4NCRZH25\gi01a20140101110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3528615"/>
              <a:ext cx="1082369" cy="1147212"/>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446030" y="4653136"/>
              <a:ext cx="1544012" cy="569387"/>
            </a:xfrm>
            <a:prstGeom prst="rect">
              <a:avLst/>
            </a:prstGeom>
            <a:noFill/>
          </p:spPr>
          <p:txBody>
            <a:bodyPr wrap="none" rtlCol="0">
              <a:spAutoFit/>
            </a:bodyPr>
            <a:lstStyle/>
            <a:p>
              <a:pPr algn="ctr"/>
              <a:r>
                <a:rPr kumimoji="1" lang="ja-JP" altLang="en-US" dirty="0"/>
                <a:t>工場Ａ</a:t>
              </a:r>
              <a:endParaRPr kumimoji="1" lang="en-US" altLang="ja-JP" sz="1600" dirty="0"/>
            </a:p>
            <a:p>
              <a:pPr algn="ctr"/>
              <a:r>
                <a:rPr lang="en-US" altLang="ja-JP" sz="1300" dirty="0"/>
                <a:t>(1,500kL/</a:t>
              </a:r>
              <a:r>
                <a:rPr lang="ja-JP" altLang="en-US" sz="1300" dirty="0"/>
                <a:t>年以上</a:t>
              </a:r>
              <a:r>
                <a:rPr lang="en-US" altLang="ja-JP" sz="1300" dirty="0"/>
                <a:t>)</a:t>
              </a:r>
              <a:endParaRPr kumimoji="1" lang="ja-JP" altLang="en-US" sz="1300" dirty="0"/>
            </a:p>
          </p:txBody>
        </p:sp>
      </p:grpSp>
      <p:grpSp>
        <p:nvGrpSpPr>
          <p:cNvPr id="6" name="グループ化 5"/>
          <p:cNvGrpSpPr/>
          <p:nvPr/>
        </p:nvGrpSpPr>
        <p:grpSpPr>
          <a:xfrm>
            <a:off x="3357881" y="3260189"/>
            <a:ext cx="1544012" cy="1305551"/>
            <a:chOff x="3495794" y="3772956"/>
            <a:chExt cx="1544012" cy="1305551"/>
          </a:xfrm>
        </p:grpSpPr>
        <p:pic>
          <p:nvPicPr>
            <p:cNvPr id="19" name="図 18" descr="C:\Users\umemotota\AppData\Local\Microsoft\Windows\Temporary Internet Files\Content.IE5\4NCRZH25\gi01a2014010111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3637" y="3772956"/>
              <a:ext cx="688327" cy="728230"/>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ボックス 21"/>
            <p:cNvSpPr txBox="1"/>
            <p:nvPr/>
          </p:nvSpPr>
          <p:spPr>
            <a:xfrm>
              <a:off x="3495794" y="4509120"/>
              <a:ext cx="1544012" cy="569387"/>
            </a:xfrm>
            <a:prstGeom prst="rect">
              <a:avLst/>
            </a:prstGeom>
            <a:noFill/>
          </p:spPr>
          <p:txBody>
            <a:bodyPr wrap="none" rtlCol="0">
              <a:spAutoFit/>
            </a:bodyPr>
            <a:lstStyle/>
            <a:p>
              <a:pPr algn="ctr"/>
              <a:r>
                <a:rPr kumimoji="1" lang="ja-JP" altLang="en-US" dirty="0"/>
                <a:t>工場Ｃ</a:t>
              </a:r>
              <a:endParaRPr kumimoji="1" lang="en-US" altLang="ja-JP" sz="1600" dirty="0"/>
            </a:p>
            <a:p>
              <a:pPr algn="ctr"/>
              <a:r>
                <a:rPr lang="en-US" altLang="ja-JP" sz="1300" dirty="0"/>
                <a:t>(1,500kL/</a:t>
              </a:r>
              <a:r>
                <a:rPr lang="ja-JP" altLang="en-US" sz="1300" dirty="0"/>
                <a:t>年未満</a:t>
              </a:r>
              <a:r>
                <a:rPr lang="en-US" altLang="ja-JP" sz="1300" dirty="0"/>
                <a:t>)</a:t>
              </a:r>
              <a:endParaRPr kumimoji="1" lang="ja-JP" altLang="en-US" sz="1300" dirty="0"/>
            </a:p>
          </p:txBody>
        </p:sp>
      </p:grpSp>
      <p:grpSp>
        <p:nvGrpSpPr>
          <p:cNvPr id="31" name="グループ化 30"/>
          <p:cNvGrpSpPr/>
          <p:nvPr/>
        </p:nvGrpSpPr>
        <p:grpSpPr>
          <a:xfrm>
            <a:off x="7142773" y="2890439"/>
            <a:ext cx="1544012" cy="1675301"/>
            <a:chOff x="7070766" y="3613889"/>
            <a:chExt cx="1544012" cy="1675301"/>
          </a:xfrm>
        </p:grpSpPr>
        <p:pic>
          <p:nvPicPr>
            <p:cNvPr id="16" name="図 15" descr="C:\Users\umemotota\AppData\Local\Microsoft\Windows\Temporary Internet Files\Content.IE5\0G94BQ9A\300-cc-library010005443[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08304" y="3613889"/>
              <a:ext cx="1077330" cy="1077330"/>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p:cNvSpPr txBox="1"/>
            <p:nvPr/>
          </p:nvSpPr>
          <p:spPr>
            <a:xfrm>
              <a:off x="7070766" y="4719803"/>
              <a:ext cx="1544012" cy="569387"/>
            </a:xfrm>
            <a:prstGeom prst="rect">
              <a:avLst/>
            </a:prstGeom>
            <a:noFill/>
          </p:spPr>
          <p:txBody>
            <a:bodyPr wrap="none" rtlCol="0">
              <a:spAutoFit/>
            </a:bodyPr>
            <a:lstStyle/>
            <a:p>
              <a:pPr algn="ctr"/>
              <a:r>
                <a:rPr kumimoji="1" lang="ja-JP" altLang="en-US" dirty="0"/>
                <a:t>事務所Ａ</a:t>
              </a:r>
              <a:endParaRPr kumimoji="1" lang="en-US" altLang="ja-JP" dirty="0"/>
            </a:p>
            <a:p>
              <a:pPr algn="ctr"/>
              <a:r>
                <a:rPr lang="en-US" altLang="ja-JP" sz="1300" dirty="0"/>
                <a:t>(1,500kL/</a:t>
              </a:r>
              <a:r>
                <a:rPr lang="ja-JP" altLang="en-US" sz="1300" dirty="0"/>
                <a:t>年未満</a:t>
              </a:r>
              <a:r>
                <a:rPr lang="en-US" altLang="ja-JP" sz="1300" dirty="0"/>
                <a:t>)</a:t>
              </a:r>
              <a:endParaRPr kumimoji="1" lang="ja-JP" altLang="en-US" sz="1300" dirty="0"/>
            </a:p>
          </p:txBody>
        </p:sp>
      </p:grpSp>
      <p:grpSp>
        <p:nvGrpSpPr>
          <p:cNvPr id="25" name="グループ化 24"/>
          <p:cNvGrpSpPr/>
          <p:nvPr/>
        </p:nvGrpSpPr>
        <p:grpSpPr>
          <a:xfrm>
            <a:off x="1865951" y="2871832"/>
            <a:ext cx="1544012" cy="1693908"/>
            <a:chOff x="446030" y="3528615"/>
            <a:chExt cx="1544012" cy="1693908"/>
          </a:xfrm>
        </p:grpSpPr>
        <p:pic>
          <p:nvPicPr>
            <p:cNvPr id="26" name="図 25" descr="C:\Users\umemotota\AppData\Local\Microsoft\Windows\Temporary Internet Files\Content.IE5\4NCRZH25\gi01a20140101110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3528615"/>
              <a:ext cx="1082369" cy="1147212"/>
            </a:xfrm>
            <a:prstGeom prst="rect">
              <a:avLst/>
            </a:prstGeom>
            <a:noFill/>
            <a:extLst>
              <a:ext uri="{909E8E84-426E-40DD-AFC4-6F175D3DCCD1}">
                <a14:hiddenFill xmlns:a14="http://schemas.microsoft.com/office/drawing/2010/main">
                  <a:solidFill>
                    <a:srgbClr val="FFFFFF"/>
                  </a:solidFill>
                </a14:hiddenFill>
              </a:ext>
            </a:extLst>
          </p:spPr>
        </p:pic>
        <p:sp>
          <p:nvSpPr>
            <p:cNvPr id="27" name="テキスト ボックス 26"/>
            <p:cNvSpPr txBox="1"/>
            <p:nvPr/>
          </p:nvSpPr>
          <p:spPr>
            <a:xfrm>
              <a:off x="446030" y="4653136"/>
              <a:ext cx="1544012" cy="569387"/>
            </a:xfrm>
            <a:prstGeom prst="rect">
              <a:avLst/>
            </a:prstGeom>
            <a:noFill/>
          </p:spPr>
          <p:txBody>
            <a:bodyPr wrap="none" rtlCol="0">
              <a:spAutoFit/>
            </a:bodyPr>
            <a:lstStyle/>
            <a:p>
              <a:pPr algn="ctr"/>
              <a:r>
                <a:rPr kumimoji="1" lang="ja-JP" altLang="en-US" dirty="0"/>
                <a:t>工場Ｂ</a:t>
              </a:r>
              <a:endParaRPr kumimoji="1" lang="en-US" altLang="ja-JP" sz="1600" dirty="0"/>
            </a:p>
            <a:p>
              <a:pPr algn="ctr"/>
              <a:r>
                <a:rPr lang="en-US" altLang="ja-JP" sz="1300" dirty="0"/>
                <a:t>(1,500kL/</a:t>
              </a:r>
              <a:r>
                <a:rPr lang="ja-JP" altLang="en-US" sz="1300" dirty="0"/>
                <a:t>年以上</a:t>
              </a:r>
              <a:r>
                <a:rPr lang="en-US" altLang="ja-JP" sz="1300" dirty="0"/>
                <a:t>)</a:t>
              </a:r>
              <a:endParaRPr kumimoji="1" lang="ja-JP" altLang="en-US" sz="1300" dirty="0"/>
            </a:p>
          </p:txBody>
        </p:sp>
      </p:grpSp>
      <p:grpSp>
        <p:nvGrpSpPr>
          <p:cNvPr id="28" name="グループ化 27"/>
          <p:cNvGrpSpPr/>
          <p:nvPr/>
        </p:nvGrpSpPr>
        <p:grpSpPr>
          <a:xfrm>
            <a:off x="4849811" y="3260189"/>
            <a:ext cx="1544012" cy="1305551"/>
            <a:chOff x="3495794" y="3772956"/>
            <a:chExt cx="1544012" cy="1305551"/>
          </a:xfrm>
        </p:grpSpPr>
        <p:pic>
          <p:nvPicPr>
            <p:cNvPr id="29" name="図 28" descr="C:\Users\umemotota\AppData\Local\Microsoft\Windows\Temporary Internet Files\Content.IE5\4NCRZH25\gi01a2014010111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3637" y="3772956"/>
              <a:ext cx="688327" cy="728230"/>
            </a:xfrm>
            <a:prstGeom prst="rect">
              <a:avLst/>
            </a:prstGeom>
            <a:noFill/>
            <a:extLst>
              <a:ext uri="{909E8E84-426E-40DD-AFC4-6F175D3DCCD1}">
                <a14:hiddenFill xmlns:a14="http://schemas.microsoft.com/office/drawing/2010/main">
                  <a:solidFill>
                    <a:srgbClr val="FFFFFF"/>
                  </a:solidFill>
                </a14:hiddenFill>
              </a:ext>
            </a:extLst>
          </p:spPr>
        </p:pic>
        <p:sp>
          <p:nvSpPr>
            <p:cNvPr id="30" name="テキスト ボックス 29"/>
            <p:cNvSpPr txBox="1"/>
            <p:nvPr/>
          </p:nvSpPr>
          <p:spPr>
            <a:xfrm>
              <a:off x="3495794" y="4509120"/>
              <a:ext cx="1544012" cy="569387"/>
            </a:xfrm>
            <a:prstGeom prst="rect">
              <a:avLst/>
            </a:prstGeom>
            <a:noFill/>
          </p:spPr>
          <p:txBody>
            <a:bodyPr wrap="none" rtlCol="0">
              <a:spAutoFit/>
            </a:bodyPr>
            <a:lstStyle/>
            <a:p>
              <a:pPr algn="ctr"/>
              <a:r>
                <a:rPr kumimoji="1" lang="ja-JP" altLang="en-US" dirty="0"/>
                <a:t>工場Ｄ</a:t>
              </a:r>
              <a:endParaRPr kumimoji="1" lang="en-US" altLang="ja-JP" sz="1600" dirty="0"/>
            </a:p>
            <a:p>
              <a:pPr algn="ctr"/>
              <a:r>
                <a:rPr lang="en-US" altLang="ja-JP" sz="1300" dirty="0"/>
                <a:t>(1,500kL/</a:t>
              </a:r>
              <a:r>
                <a:rPr lang="ja-JP" altLang="en-US" sz="1300" dirty="0"/>
                <a:t>年未満</a:t>
              </a:r>
              <a:r>
                <a:rPr lang="en-US" altLang="ja-JP" sz="1300" dirty="0"/>
                <a:t>)</a:t>
              </a:r>
              <a:endParaRPr kumimoji="1" lang="ja-JP" altLang="en-US" sz="1300" dirty="0"/>
            </a:p>
          </p:txBody>
        </p:sp>
      </p:grpSp>
      <p:sp>
        <p:nvSpPr>
          <p:cNvPr id="33" name="二等辺三角形 32"/>
          <p:cNvSpPr/>
          <p:nvPr/>
        </p:nvSpPr>
        <p:spPr>
          <a:xfrm rot="10800000">
            <a:off x="3243827" y="4725144"/>
            <a:ext cx="1836459" cy="315569"/>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3397804" y="2708920"/>
            <a:ext cx="1528507" cy="187220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2271730" y="5085184"/>
            <a:ext cx="4820550" cy="830997"/>
          </a:xfrm>
          <a:prstGeom prst="rect">
            <a:avLst/>
          </a:prstGeom>
          <a:solidFill>
            <a:schemeClr val="bg1"/>
          </a:solidFill>
        </p:spPr>
        <p:txBody>
          <a:bodyPr wrap="none" rtlCol="0">
            <a:spAutoFit/>
          </a:bodyPr>
          <a:lstStyle/>
          <a:p>
            <a:r>
              <a:rPr lang="ja-JP" altLang="en-US" sz="2400" b="1" u="sng" dirty="0">
                <a:solidFill>
                  <a:srgbClr val="FF0000"/>
                </a:solidFill>
              </a:rPr>
              <a:t>任意の１事業所以上を選択</a:t>
            </a:r>
            <a:endParaRPr lang="en-US" altLang="ja-JP" sz="2400" b="1" u="sng" dirty="0">
              <a:solidFill>
                <a:srgbClr val="FF0000"/>
              </a:solidFill>
            </a:endParaRPr>
          </a:p>
          <a:p>
            <a:r>
              <a:rPr kumimoji="1" lang="ja-JP" altLang="en-US" sz="2400" b="1" dirty="0">
                <a:solidFill>
                  <a:srgbClr val="FF0000"/>
                </a:solidFill>
              </a:rPr>
              <a:t>（２）で選択した以外の事業所でも可</a:t>
            </a:r>
          </a:p>
        </p:txBody>
      </p:sp>
      <p:sp>
        <p:nvSpPr>
          <p:cNvPr id="32" name="タイトル 1"/>
          <p:cNvSpPr txBox="1">
            <a:spLocks/>
          </p:cNvSpPr>
          <p:nvPr/>
        </p:nvSpPr>
        <p:spPr>
          <a:xfrm>
            <a:off x="457185" y="260648"/>
            <a:ext cx="8229600" cy="540000"/>
          </a:xfrm>
          <a:prstGeom prst="rect">
            <a:avLst/>
          </a:prstGeom>
          <a:solidFill>
            <a:schemeClr val="tx2">
              <a:lumMod val="60000"/>
              <a:lumOff val="40000"/>
            </a:schemeClr>
          </a:solidFill>
          <a:ln>
            <a:noFill/>
          </a:ln>
        </p:spPr>
        <p:txBody>
          <a:bodyPr vert="horz" lIns="91440" tIns="45720" rIns="91440" bIns="45720" rtlCol="0" anchor="ctr">
            <a:normAutofit fontScale="8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dirty="0"/>
              <a:t>３．評価制度について</a:t>
            </a:r>
          </a:p>
        </p:txBody>
      </p:sp>
      <p:sp>
        <p:nvSpPr>
          <p:cNvPr id="34" name="テキスト ボックス 33"/>
          <p:cNvSpPr txBox="1"/>
          <p:nvPr/>
        </p:nvSpPr>
        <p:spPr>
          <a:xfrm>
            <a:off x="3988428" y="1641266"/>
            <a:ext cx="4026636" cy="923330"/>
          </a:xfrm>
          <a:prstGeom prst="rect">
            <a:avLst/>
          </a:prstGeom>
          <a:noFill/>
        </p:spPr>
        <p:txBody>
          <a:bodyPr wrap="square" rtlCol="0">
            <a:spAutoFit/>
          </a:bodyPr>
          <a:lstStyle/>
          <a:p>
            <a:r>
              <a:rPr lang="ja-JP" altLang="en-US" dirty="0"/>
              <a:t>◇省エネ機器等の導入</a:t>
            </a:r>
            <a:endParaRPr lang="en-US" altLang="ja-JP" dirty="0"/>
          </a:p>
          <a:p>
            <a:r>
              <a:rPr lang="ja-JP" altLang="en-US" dirty="0"/>
              <a:t>◇府が推進する温室効果ガス排出抑制</a:t>
            </a:r>
            <a:endParaRPr lang="en-US" altLang="ja-JP" dirty="0"/>
          </a:p>
          <a:p>
            <a:r>
              <a:rPr lang="ja-JP" altLang="en-US" dirty="0"/>
              <a:t>◇事業者独自の取組み</a:t>
            </a:r>
          </a:p>
        </p:txBody>
      </p:sp>
      <p:sp>
        <p:nvSpPr>
          <p:cNvPr id="36" name="大かっこ 35"/>
          <p:cNvSpPr/>
          <p:nvPr/>
        </p:nvSpPr>
        <p:spPr>
          <a:xfrm>
            <a:off x="3982704" y="1705755"/>
            <a:ext cx="4261703" cy="832146"/>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スライド番号プレースホルダー 8"/>
          <p:cNvSpPr>
            <a:spLocks noGrp="1"/>
          </p:cNvSpPr>
          <p:nvPr>
            <p:ph type="sldNum" sz="quarter" idx="12"/>
          </p:nvPr>
        </p:nvSpPr>
        <p:spPr/>
        <p:txBody>
          <a:bodyPr/>
          <a:lstStyle/>
          <a:p>
            <a:fld id="{55A7BED7-9510-4C4B-91BA-7696EE92F05C}" type="slidenum">
              <a:rPr kumimoji="1" lang="ja-JP" altLang="en-US" smtClean="0"/>
              <a:t>14</a:t>
            </a:fld>
            <a:endParaRPr kumimoji="1" lang="ja-JP" altLang="en-US"/>
          </a:p>
        </p:txBody>
      </p:sp>
    </p:spTree>
    <p:extLst>
      <p:ext uri="{BB962C8B-B14F-4D97-AF65-F5344CB8AC3E}">
        <p14:creationId xmlns:p14="http://schemas.microsoft.com/office/powerpoint/2010/main" val="306764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312" y="797780"/>
            <a:ext cx="1168553" cy="1314622"/>
          </a:xfrm>
          <a:prstGeom prst="rect">
            <a:avLst/>
          </a:prstGeom>
        </p:spPr>
      </p:pic>
      <p:sp>
        <p:nvSpPr>
          <p:cNvPr id="5" name="タイトル 3"/>
          <p:cNvSpPr>
            <a:spLocks noGrp="1"/>
          </p:cNvSpPr>
          <p:nvPr>
            <p:ph type="title"/>
          </p:nvPr>
        </p:nvSpPr>
        <p:spPr>
          <a:xfrm>
            <a:off x="323528" y="274638"/>
            <a:ext cx="8496944" cy="540000"/>
          </a:xfrm>
          <a:solidFill>
            <a:schemeClr val="tx2">
              <a:lumMod val="60000"/>
              <a:lumOff val="40000"/>
            </a:schemeClr>
          </a:solidFill>
        </p:spPr>
        <p:txBody>
          <a:bodyPr>
            <a:noAutofit/>
          </a:bodyPr>
          <a:lstStyle/>
          <a:p>
            <a:pPr algn="l"/>
            <a:r>
              <a:rPr lang="ja-JP" altLang="en-US" sz="3600" dirty="0"/>
              <a:t>４．顕彰について</a:t>
            </a:r>
          </a:p>
        </p:txBody>
      </p:sp>
      <p:sp>
        <p:nvSpPr>
          <p:cNvPr id="17" name="タイトル 1"/>
          <p:cNvSpPr txBox="1">
            <a:spLocks/>
          </p:cNvSpPr>
          <p:nvPr/>
        </p:nvSpPr>
        <p:spPr>
          <a:xfrm>
            <a:off x="664176" y="774166"/>
            <a:ext cx="4848847" cy="6871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おおさか気候変動対策賞</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000" b="1" dirty="0"/>
          </a:p>
        </p:txBody>
      </p:sp>
      <p:sp>
        <p:nvSpPr>
          <p:cNvPr id="32" name="コンテンツ プレースホルダー 1"/>
          <p:cNvSpPr txBox="1">
            <a:spLocks/>
          </p:cNvSpPr>
          <p:nvPr/>
        </p:nvSpPr>
        <p:spPr>
          <a:xfrm>
            <a:off x="-507139" y="2000750"/>
            <a:ext cx="4573040" cy="699530"/>
          </a:xfrm>
          <a:prstGeom prst="rect">
            <a:avLst/>
          </a:prstGeom>
          <a:ln w="15875">
            <a:noFill/>
          </a:ln>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457200" lvl="1" indent="0" algn="ctr">
              <a:buNone/>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公募による部門</a:t>
            </a: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コンテンツ プレースホルダー 1"/>
          <p:cNvSpPr txBox="1">
            <a:spLocks/>
          </p:cNvSpPr>
          <p:nvPr/>
        </p:nvSpPr>
        <p:spPr>
          <a:xfrm>
            <a:off x="4169973" y="2246558"/>
            <a:ext cx="4636998" cy="2184991"/>
          </a:xfrm>
          <a:prstGeom prst="rect">
            <a:avLst/>
          </a:prstGeom>
          <a:ln w="15875">
            <a:noFill/>
          </a:ln>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457200" lvl="1" indent="0">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重点対策の実施率及び温室効果ガスの排出に関する削減率に基づき表彰</a:t>
            </a:r>
          </a:p>
          <a:p>
            <a:pPr marL="457200" lvl="1" indent="0">
              <a:buNone/>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＜対象＞</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pPr marL="457200" lvl="1" indent="0">
              <a:spcBef>
                <a:spcPts val="0"/>
              </a:spcBef>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計画期間が最終年度の実績報告書の評価結果が</a:t>
            </a:r>
            <a:r>
              <a:rPr lang="en-US" altLang="ja-JP" sz="1400" b="1" u="sng" dirty="0">
                <a:latin typeface="メイリオ" panose="020B0604030504040204" pitchFamily="50" charset="-128"/>
                <a:ea typeface="メイリオ" panose="020B0604030504040204" pitchFamily="50" charset="-128"/>
                <a:cs typeface="メイリオ" panose="020B0604030504040204" pitchFamily="50" charset="-128"/>
              </a:rPr>
              <a:t>AAA</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の特定事業者</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714375" lvl="1" indent="-271463">
              <a:spcBef>
                <a:spcPts val="0"/>
              </a:spcBef>
              <a:buNone/>
            </a:pP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８月末日まで</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に届出された実績報告書が顕彰の対象</a:t>
            </a:r>
          </a:p>
        </p:txBody>
      </p:sp>
      <p:sp>
        <p:nvSpPr>
          <p:cNvPr id="34" name="角丸四角形 33"/>
          <p:cNvSpPr/>
          <p:nvPr/>
        </p:nvSpPr>
        <p:spPr>
          <a:xfrm>
            <a:off x="344886" y="2050824"/>
            <a:ext cx="3407714" cy="2912534"/>
          </a:xfrm>
          <a:prstGeom prst="roundRect">
            <a:avLst>
              <a:gd name="adj" fmla="val 7956"/>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5" name="角丸四角形 34"/>
          <p:cNvSpPr/>
          <p:nvPr/>
        </p:nvSpPr>
        <p:spPr>
          <a:xfrm>
            <a:off x="4528988" y="2050823"/>
            <a:ext cx="4223944" cy="2912534"/>
          </a:xfrm>
          <a:prstGeom prst="roundRect">
            <a:avLst>
              <a:gd name="adj" fmla="val 5221"/>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6" name="十字形 35"/>
          <p:cNvSpPr/>
          <p:nvPr/>
        </p:nvSpPr>
        <p:spPr>
          <a:xfrm>
            <a:off x="3826042" y="3399396"/>
            <a:ext cx="629503" cy="585017"/>
          </a:xfrm>
          <a:prstGeom prst="plus">
            <a:avLst>
              <a:gd name="adj" fmla="val 345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8" name="コンテンツ プレースホルダー 1"/>
          <p:cNvSpPr txBox="1">
            <a:spLocks/>
          </p:cNvSpPr>
          <p:nvPr/>
        </p:nvSpPr>
        <p:spPr>
          <a:xfrm>
            <a:off x="4270768" y="2116855"/>
            <a:ext cx="4277297" cy="513153"/>
          </a:xfrm>
          <a:prstGeom prst="rect">
            <a:avLst/>
          </a:prstGeom>
          <a:ln w="15875">
            <a:noFill/>
          </a:ln>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457200" lvl="1" indent="0" algn="ctr">
              <a:buNone/>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評価制度による部門</a:t>
            </a: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コンテンツ プレースホルダー 1"/>
          <p:cNvSpPr txBox="1">
            <a:spLocks/>
          </p:cNvSpPr>
          <p:nvPr/>
        </p:nvSpPr>
        <p:spPr>
          <a:xfrm>
            <a:off x="937524" y="1087511"/>
            <a:ext cx="7972236" cy="1145098"/>
          </a:xfrm>
          <a:prstGeom prst="rect">
            <a:avLst/>
          </a:prstGeom>
          <a:ln w="15875">
            <a:noFill/>
          </a:ln>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457200" lvl="1" indent="0">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気候変動対策又はヒートアイランド現象の緩和対策に関し、</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他の模範となる特に優れた取組みを行った事業者若しくはその事業所</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以下「事業者等」という。）又は</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建築主及び設計者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（以下「建築主等」という。）を表彰。</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コンテンツ プレースホルダー 1"/>
          <p:cNvSpPr txBox="1">
            <a:spLocks/>
          </p:cNvSpPr>
          <p:nvPr/>
        </p:nvSpPr>
        <p:spPr>
          <a:xfrm>
            <a:off x="-67780" y="2611620"/>
            <a:ext cx="3843172" cy="1214454"/>
          </a:xfrm>
          <a:prstGeom prst="rect">
            <a:avLst/>
          </a:prstGeom>
          <a:ln w="15875">
            <a:noFill/>
          </a:ln>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457200" lvl="1" indent="0">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事業活動における温室効果ガスの排出の量の削減及び人工排熱の抑制並びに電気の需要の平準化（緩和分野）、及び気候変動適応（適応分野）に関し、先進性、効率性、有効性の観点から特に優れた取組みをした事業者等を表彰</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コンテンツ プレースホルダー 1"/>
          <p:cNvSpPr txBox="1">
            <a:spLocks/>
          </p:cNvSpPr>
          <p:nvPr/>
        </p:nvSpPr>
        <p:spPr>
          <a:xfrm>
            <a:off x="140018" y="3811859"/>
            <a:ext cx="3427576" cy="1067473"/>
          </a:xfrm>
          <a:prstGeom prst="rect">
            <a:avLst/>
          </a:prstGeom>
          <a:ln w="15875">
            <a:noFill/>
          </a:ln>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457200" lvl="1" indent="0">
              <a:buNone/>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＜対象＞</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pPr marL="457200" lvl="1" indent="0">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大阪府内に事業所を有する事業者又はその事業所</a:t>
            </a:r>
            <a:endParaRPr lang="en-US" altLang="ja-JP" sz="1400" strike="sngStrike"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55A7BED7-9510-4C4B-91BA-7696EE92F05C}" type="slidenum">
              <a:rPr kumimoji="1" lang="ja-JP" altLang="en-US" smtClean="0"/>
              <a:t>15</a:t>
            </a:fld>
            <a:endParaRPr kumimoji="1" lang="ja-JP" altLang="en-US"/>
          </a:p>
        </p:txBody>
      </p:sp>
      <p:graphicFrame>
        <p:nvGraphicFramePr>
          <p:cNvPr id="8" name="表 7"/>
          <p:cNvGraphicFramePr>
            <a:graphicFrameLocks noGrp="1"/>
          </p:cNvGraphicFramePr>
          <p:nvPr>
            <p:extLst>
              <p:ext uri="{D42A27DB-BD31-4B8C-83A1-F6EECF244321}">
                <p14:modId xmlns:p14="http://schemas.microsoft.com/office/powerpoint/2010/main" val="2088460474"/>
              </p:ext>
            </p:extLst>
          </p:nvPr>
        </p:nvGraphicFramePr>
        <p:xfrm>
          <a:off x="664176" y="5293064"/>
          <a:ext cx="7488833" cy="1270826"/>
        </p:xfrm>
        <a:graphic>
          <a:graphicData uri="http://schemas.openxmlformats.org/drawingml/2006/table">
            <a:tbl>
              <a:tblPr firstRow="1" bandRow="1">
                <a:tableStyleId>{BC89EF96-8CEA-46FF-86C4-4CE0E7609802}</a:tableStyleId>
              </a:tblPr>
              <a:tblGrid>
                <a:gridCol w="1625144">
                  <a:extLst>
                    <a:ext uri="{9D8B030D-6E8A-4147-A177-3AD203B41FA5}">
                      <a16:colId xmlns:a16="http://schemas.microsoft.com/office/drawing/2014/main" val="554128754"/>
                    </a:ext>
                  </a:extLst>
                </a:gridCol>
                <a:gridCol w="3585690">
                  <a:extLst>
                    <a:ext uri="{9D8B030D-6E8A-4147-A177-3AD203B41FA5}">
                      <a16:colId xmlns:a16="http://schemas.microsoft.com/office/drawing/2014/main" val="1213699582"/>
                    </a:ext>
                  </a:extLst>
                </a:gridCol>
                <a:gridCol w="2277999">
                  <a:extLst>
                    <a:ext uri="{9D8B030D-6E8A-4147-A177-3AD203B41FA5}">
                      <a16:colId xmlns:a16="http://schemas.microsoft.com/office/drawing/2014/main" val="4249641614"/>
                    </a:ext>
                  </a:extLst>
                </a:gridCol>
              </a:tblGrid>
              <a:tr h="259729">
                <a:tc>
                  <a:txBody>
                    <a:bodyPr/>
                    <a:lstStyle/>
                    <a:p>
                      <a:endParaRPr kumimoji="1" lang="ja-JP" altLang="en-US" sz="1100" dirty="0">
                        <a:solidFill>
                          <a:srgbClr val="FF0000"/>
                        </a:solidFill>
                      </a:endParaRPr>
                    </a:p>
                  </a:txBody>
                  <a:tcPr anchor="ctr"/>
                </a:tc>
                <a:tc>
                  <a:txBody>
                    <a:bodyPr/>
                    <a:lstStyle/>
                    <a:p>
                      <a:pPr algn="ctr"/>
                      <a:r>
                        <a:rPr kumimoji="1" lang="ja-JP" altLang="en-US" sz="1100" dirty="0"/>
                        <a:t>緩和分野</a:t>
                      </a:r>
                      <a:endParaRPr kumimoji="1" lang="ja-JP" altLang="en-US" sz="1100" dirty="0">
                        <a:solidFill>
                          <a:srgbClr val="FF0000"/>
                        </a:solidFill>
                      </a:endParaRPr>
                    </a:p>
                  </a:txBody>
                  <a:tcPr anchor="ctr"/>
                </a:tc>
                <a:tc>
                  <a:txBody>
                    <a:bodyPr/>
                    <a:lstStyle/>
                    <a:p>
                      <a:pPr algn="ctr"/>
                      <a:r>
                        <a:rPr kumimoji="1" lang="ja-JP" altLang="en-US" sz="1100" dirty="0"/>
                        <a:t>適応分野</a:t>
                      </a:r>
                      <a:endParaRPr kumimoji="1" lang="ja-JP" altLang="en-US" sz="1100" dirty="0">
                        <a:solidFill>
                          <a:srgbClr val="FF0000"/>
                        </a:solidFill>
                      </a:endParaRPr>
                    </a:p>
                  </a:txBody>
                  <a:tcPr anchor="ctr"/>
                </a:tc>
                <a:extLst>
                  <a:ext uri="{0D108BD9-81ED-4DB2-BD59-A6C34878D82A}">
                    <a16:rowId xmlns:a16="http://schemas.microsoft.com/office/drawing/2014/main" val="521242445"/>
                  </a:ext>
                </a:extLst>
              </a:tr>
              <a:tr h="240437">
                <a:tc>
                  <a:txBody>
                    <a:bodyPr/>
                    <a:lstStyle/>
                    <a:p>
                      <a:pPr algn="ctr"/>
                      <a:r>
                        <a:rPr kumimoji="1" lang="ja-JP" altLang="en-US" sz="1100" b="1" dirty="0"/>
                        <a:t>大阪府知事賞</a:t>
                      </a:r>
                      <a:endParaRPr kumimoji="1" lang="ja-JP" altLang="en-US" sz="1100" b="1" dirty="0">
                        <a:solidFill>
                          <a:srgbClr val="FF0000"/>
                        </a:solidFill>
                      </a:endParaRPr>
                    </a:p>
                  </a:txBody>
                  <a:tcPr anchor="ctr"/>
                </a:tc>
                <a:tc>
                  <a:txBody>
                    <a:bodyPr/>
                    <a:lstStyle/>
                    <a:p>
                      <a:r>
                        <a:rPr kumimoji="1" lang="ja-JP" altLang="en-US" sz="1100" dirty="0"/>
                        <a:t>大阪大学</a:t>
                      </a:r>
                      <a:endParaRPr kumimoji="1" lang="ja-JP" altLang="en-US" sz="1100" dirty="0">
                        <a:solidFill>
                          <a:srgbClr val="FF0000"/>
                        </a:solidFill>
                      </a:endParaRPr>
                    </a:p>
                  </a:txBody>
                  <a:tcPr anchor="ctr"/>
                </a:tc>
                <a:tc>
                  <a:txBody>
                    <a:bodyPr/>
                    <a:lstStyle/>
                    <a:p>
                      <a:r>
                        <a:rPr lang="ja-JP" altLang="en-US" sz="1100" dirty="0">
                          <a:effectLst/>
                        </a:rPr>
                        <a:t>関西エアポート株式会社</a:t>
                      </a:r>
                      <a:endParaRPr kumimoji="1" lang="ja-JP" altLang="en-US" sz="1100" dirty="0">
                        <a:solidFill>
                          <a:srgbClr val="FF0000"/>
                        </a:solidFill>
                      </a:endParaRPr>
                    </a:p>
                  </a:txBody>
                  <a:tcPr anchor="ctr"/>
                </a:tc>
                <a:extLst>
                  <a:ext uri="{0D108BD9-81ED-4DB2-BD59-A6C34878D82A}">
                    <a16:rowId xmlns:a16="http://schemas.microsoft.com/office/drawing/2014/main" val="3741218355"/>
                  </a:ext>
                </a:extLst>
              </a:tr>
              <a:tr h="295524">
                <a:tc rowSpan="2">
                  <a:txBody>
                    <a:bodyPr/>
                    <a:lstStyle/>
                    <a:p>
                      <a:pPr algn="ctr"/>
                      <a:r>
                        <a:rPr kumimoji="1" lang="ja-JP" altLang="en-US" sz="1100" b="1" dirty="0"/>
                        <a:t>優秀賞</a:t>
                      </a:r>
                      <a:endParaRPr kumimoji="1" lang="ja-JP" altLang="en-US" sz="1100" b="1" dirty="0">
                        <a:solidFill>
                          <a:srgbClr val="FF0000"/>
                        </a:solidFill>
                      </a:endParaRPr>
                    </a:p>
                  </a:txBody>
                  <a:tcPr anchor="ctr"/>
                </a:tc>
                <a:tc>
                  <a:txBody>
                    <a:bodyPr/>
                    <a:lstStyle/>
                    <a:p>
                      <a:r>
                        <a:rPr kumimoji="1" lang="ja-JP" altLang="en-US" sz="1100" dirty="0"/>
                        <a:t>戸田・ハンシン・大容特定建設工事共同企業体 寝屋川北部地下河川 城北立坑築造工事</a:t>
                      </a:r>
                      <a:endParaRPr kumimoji="1" lang="ja-JP" altLang="en-US" sz="1100" dirty="0">
                        <a:solidFill>
                          <a:srgbClr val="FF0000"/>
                        </a:solidFill>
                      </a:endParaRPr>
                    </a:p>
                  </a:txBody>
                  <a:tcPr anchor="ctr"/>
                </a:tc>
                <a:tc>
                  <a:txBody>
                    <a:bodyPr/>
                    <a:lstStyle/>
                    <a:p>
                      <a:r>
                        <a:rPr kumimoji="1" lang="ja-JP" altLang="en-US" sz="1100" dirty="0"/>
                        <a:t>ユニバーサル・シティウォーク大阪</a:t>
                      </a:r>
                      <a:endParaRPr kumimoji="1" lang="ja-JP" altLang="en-US" sz="1100" dirty="0">
                        <a:solidFill>
                          <a:srgbClr val="FF0000"/>
                        </a:solidFill>
                      </a:endParaRPr>
                    </a:p>
                  </a:txBody>
                  <a:tcPr anchor="ctr"/>
                </a:tc>
                <a:extLst>
                  <a:ext uri="{0D108BD9-81ED-4DB2-BD59-A6C34878D82A}">
                    <a16:rowId xmlns:a16="http://schemas.microsoft.com/office/drawing/2014/main" val="2525361160"/>
                  </a:ext>
                </a:extLst>
              </a:tr>
              <a:tr h="325297">
                <a:tc vMerge="1">
                  <a:txBody>
                    <a:bodyPr/>
                    <a:lstStyle/>
                    <a:p>
                      <a:endParaRPr kumimoji="1" lang="ja-JP" altLang="en-US" dirty="0"/>
                    </a:p>
                  </a:txBody>
                  <a:tcPr/>
                </a:tc>
                <a:tc>
                  <a:txBody>
                    <a:bodyPr/>
                    <a:lstStyle/>
                    <a:p>
                      <a:r>
                        <a:rPr kumimoji="1" lang="ja-JP" altLang="en-US" sz="1100" dirty="0"/>
                        <a:t>野村不動産マスターファンド投資法人</a:t>
                      </a:r>
                      <a:endParaRPr kumimoji="1" lang="ja-JP" altLang="en-US" sz="1100" dirty="0">
                        <a:solidFill>
                          <a:srgbClr val="FF0000"/>
                        </a:solidFill>
                      </a:endParaRPr>
                    </a:p>
                  </a:txBody>
                  <a:tcPr anchor="ctr"/>
                </a:tc>
                <a:tc>
                  <a:txBody>
                    <a:bodyPr/>
                    <a:lstStyle/>
                    <a:p>
                      <a:endParaRPr kumimoji="1" lang="ja-JP" altLang="en-US" sz="1100" dirty="0">
                        <a:solidFill>
                          <a:srgbClr val="FF0000"/>
                        </a:solidFill>
                      </a:endParaRPr>
                    </a:p>
                  </a:txBody>
                  <a:tcPr anchor="ctr"/>
                </a:tc>
                <a:extLst>
                  <a:ext uri="{0D108BD9-81ED-4DB2-BD59-A6C34878D82A}">
                    <a16:rowId xmlns:a16="http://schemas.microsoft.com/office/drawing/2014/main" val="2844715629"/>
                  </a:ext>
                </a:extLst>
              </a:tr>
            </a:tbl>
          </a:graphicData>
        </a:graphic>
      </p:graphicFrame>
      <p:sp>
        <p:nvSpPr>
          <p:cNvPr id="9" name="テキスト ボックス 8"/>
          <p:cNvSpPr txBox="1"/>
          <p:nvPr/>
        </p:nvSpPr>
        <p:spPr>
          <a:xfrm>
            <a:off x="3170080" y="5005595"/>
            <a:ext cx="2570930" cy="307777"/>
          </a:xfrm>
          <a:prstGeom prst="rect">
            <a:avLst/>
          </a:prstGeom>
          <a:noFill/>
        </p:spPr>
        <p:txBody>
          <a:bodyPr wrap="square" rtlCol="0">
            <a:spAutoFit/>
          </a:bodyPr>
          <a:lstStyle/>
          <a:p>
            <a:r>
              <a:rPr kumimoji="1" lang="ja-JP" altLang="en-US" sz="1400" b="1" dirty="0"/>
              <a:t>＜令和</a:t>
            </a:r>
            <a:r>
              <a:rPr lang="en-US" altLang="ja-JP" sz="1400" b="1" dirty="0"/>
              <a:t>4</a:t>
            </a:r>
            <a:r>
              <a:rPr kumimoji="1" lang="ja-JP" altLang="en-US" sz="1400" b="1" dirty="0"/>
              <a:t>年度受賞結果＞</a:t>
            </a:r>
          </a:p>
        </p:txBody>
      </p:sp>
      <p:sp>
        <p:nvSpPr>
          <p:cNvPr id="10" name="テキスト ボックス 9"/>
          <p:cNvSpPr txBox="1"/>
          <p:nvPr/>
        </p:nvSpPr>
        <p:spPr>
          <a:xfrm>
            <a:off x="4642224" y="4029999"/>
            <a:ext cx="4030653" cy="830997"/>
          </a:xfrm>
          <a:prstGeom prst="rect">
            <a:avLst/>
          </a:prstGeom>
          <a:noFill/>
        </p:spPr>
        <p:txBody>
          <a:bodyPr wrap="square" rtlCol="0">
            <a:spAutoFit/>
          </a:bodyPr>
          <a:lstStyle/>
          <a:p>
            <a:r>
              <a:rPr lang="ja-JP" altLang="en-US" sz="1600" dirty="0">
                <a:solidFill>
                  <a:srgbClr val="FF0000"/>
                </a:solidFill>
              </a:rPr>
              <a:t>☆令和５年度は、</a:t>
            </a:r>
            <a:r>
              <a:rPr lang="en-US" altLang="ja-JP" sz="1600" dirty="0">
                <a:solidFill>
                  <a:srgbClr val="FF0000"/>
                </a:solidFill>
              </a:rPr>
              <a:t>2020</a:t>
            </a:r>
            <a:r>
              <a:rPr lang="ja-JP" altLang="en-US" sz="1600" dirty="0">
                <a:solidFill>
                  <a:srgbClr val="FF0000"/>
                </a:solidFill>
              </a:rPr>
              <a:t>～</a:t>
            </a:r>
            <a:r>
              <a:rPr lang="en-US" altLang="ja-JP" sz="1600" dirty="0">
                <a:solidFill>
                  <a:srgbClr val="FF0000"/>
                </a:solidFill>
              </a:rPr>
              <a:t>2022</a:t>
            </a:r>
            <a:r>
              <a:rPr lang="ja-JP" altLang="en-US" sz="1600" dirty="0">
                <a:solidFill>
                  <a:srgbClr val="FF0000"/>
                </a:solidFill>
              </a:rPr>
              <a:t>年度計画期間とする事業者（</a:t>
            </a:r>
            <a:r>
              <a:rPr lang="en-US" altLang="ja-JP" sz="1600" dirty="0">
                <a:solidFill>
                  <a:srgbClr val="FF0000"/>
                </a:solidFill>
              </a:rPr>
              <a:t>2020</a:t>
            </a:r>
            <a:r>
              <a:rPr lang="ja-JP" altLang="en-US" sz="1600" dirty="0">
                <a:solidFill>
                  <a:srgbClr val="FF0000"/>
                </a:solidFill>
              </a:rPr>
              <a:t>年度に対策計画書を届出た事業者）が、顕彰対象となります。</a:t>
            </a:r>
            <a:endParaRPr kumimoji="1" lang="ja-JP" altLang="en-US" sz="1600" dirty="0">
              <a:solidFill>
                <a:srgbClr val="FF0000"/>
              </a:solidFill>
            </a:endParaRPr>
          </a:p>
        </p:txBody>
      </p:sp>
      <p:sp>
        <p:nvSpPr>
          <p:cNvPr id="19" name="テキスト ボックス 7"/>
          <p:cNvSpPr txBox="1">
            <a:spLocks/>
          </p:cNvSpPr>
          <p:nvPr/>
        </p:nvSpPr>
        <p:spPr bwMode="auto">
          <a:xfrm>
            <a:off x="664176" y="6585090"/>
            <a:ext cx="92311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fontAlgn="base"/>
            <a:r>
              <a:rPr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詳しくはこちら。　</a:t>
            </a:r>
            <a:r>
              <a:rPr lang="en-US" altLang="ja-JP" sz="1200" u="sng" dirty="0">
                <a:latin typeface="メイリオ" panose="020B0604030504040204" pitchFamily="50" charset="-128"/>
                <a:ea typeface="メイリオ" panose="020B0604030504040204" pitchFamily="50" charset="-128"/>
                <a:cs typeface="メイリオ" panose="020B0604030504040204" pitchFamily="50" charset="-128"/>
                <a:hlinkClick r:id="rId4"/>
              </a:rPr>
              <a:t>https://www.pref.osaka.lg.jp/chikyukankyo/jigyotoppage/kikouhendoutaisaku.html</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ja-JP" sz="1200" i="0" u="none" strike="noStrike" cap="none" normalizeH="0" baseline="0" dirty="0">
              <a:ln>
                <a:noFill/>
              </a:ln>
              <a:effectLst/>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85220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Autofit/>
          </a:bodyPr>
          <a:lstStyle/>
          <a:p>
            <a:pPr algn="l"/>
            <a:r>
              <a:rPr lang="ja-JP" altLang="en-US" sz="3600" dirty="0"/>
              <a:t>５．立入調査について</a:t>
            </a:r>
            <a:endParaRPr kumimoji="1" lang="ja-JP" altLang="en-US" sz="3600" dirty="0"/>
          </a:p>
        </p:txBody>
      </p:sp>
      <p:sp>
        <p:nvSpPr>
          <p:cNvPr id="5" name="テキスト ボックス 4"/>
          <p:cNvSpPr txBox="1"/>
          <p:nvPr/>
        </p:nvSpPr>
        <p:spPr>
          <a:xfrm>
            <a:off x="323529" y="1321604"/>
            <a:ext cx="8352928" cy="4893647"/>
          </a:xfrm>
          <a:prstGeom prst="rect">
            <a:avLst/>
          </a:prstGeom>
          <a:noFill/>
        </p:spPr>
        <p:txBody>
          <a:bodyPr wrap="square" rtlCol="0">
            <a:spAutoFit/>
          </a:bodyPr>
          <a:lstStyle/>
          <a:p>
            <a:r>
              <a:rPr lang="ja-JP" altLang="en-US" sz="2800" dirty="0"/>
              <a:t>■立入調査</a:t>
            </a:r>
            <a:endParaRPr lang="en-US" altLang="ja-JP" sz="2800" dirty="0"/>
          </a:p>
          <a:p>
            <a:pPr marL="457200" indent="-457200">
              <a:buFont typeface="Wingdings" panose="05000000000000000000" pitchFamily="2" charset="2"/>
              <a:buChar char="¡"/>
            </a:pPr>
            <a:r>
              <a:rPr kumimoji="1" lang="ja-JP" altLang="en-US" sz="2800" dirty="0"/>
              <a:t>大阪府では、以下の事項に該当する事業者を対象に立入調査を実施します。</a:t>
            </a:r>
            <a:endParaRPr kumimoji="1" lang="en-US" altLang="ja-JP" sz="2800" dirty="0"/>
          </a:p>
          <a:p>
            <a:pPr marL="914400" lvl="1" indent="-457200">
              <a:buFont typeface="Wingdings" panose="05000000000000000000" pitchFamily="2" charset="2"/>
              <a:buChar char="ü"/>
            </a:pPr>
            <a:r>
              <a:rPr lang="ja-JP" altLang="en-US" sz="2400" dirty="0"/>
              <a:t>対策計画書で評価が低い事業者</a:t>
            </a:r>
            <a:endParaRPr lang="en-US" altLang="ja-JP" sz="2400" dirty="0"/>
          </a:p>
          <a:p>
            <a:pPr marL="914400" lvl="1" indent="-457200">
              <a:buFont typeface="Wingdings" panose="05000000000000000000" pitchFamily="2" charset="2"/>
              <a:buChar char="ü"/>
            </a:pPr>
            <a:r>
              <a:rPr kumimoji="1" lang="ja-JP" altLang="en-US" sz="2400" dirty="0"/>
              <a:t>実績報告書で温室効果ガス排出量が基準年度と比較して増加している事業者</a:t>
            </a:r>
            <a:endParaRPr kumimoji="1" lang="en-US" altLang="ja-JP" sz="2400" dirty="0"/>
          </a:p>
          <a:p>
            <a:pPr marL="914400" lvl="1" indent="-457200">
              <a:buFont typeface="Wingdings" panose="05000000000000000000" pitchFamily="2" charset="2"/>
              <a:buChar char="ü"/>
            </a:pPr>
            <a:r>
              <a:rPr lang="ja-JP" altLang="en-US" sz="2400" dirty="0"/>
              <a:t>その他、大阪府が必要と認める事業者</a:t>
            </a:r>
            <a:endParaRPr lang="en-US" altLang="ja-JP" sz="2400" dirty="0"/>
          </a:p>
          <a:p>
            <a:pPr lvl="1"/>
            <a:r>
              <a:rPr lang="ja-JP" altLang="en-US" sz="2400" dirty="0"/>
              <a:t>　　（エネルギー使用量の確認等）</a:t>
            </a:r>
            <a:endParaRPr lang="en-US" altLang="ja-JP" sz="2400" dirty="0"/>
          </a:p>
          <a:p>
            <a:pPr lvl="1"/>
            <a:endParaRPr kumimoji="1" lang="en-US" altLang="ja-JP" sz="2400" dirty="0"/>
          </a:p>
          <a:p>
            <a:pPr marL="457200" indent="-457200">
              <a:buFont typeface="Wingdings" panose="05000000000000000000" pitchFamily="2" charset="2"/>
              <a:buChar char="¡"/>
            </a:pPr>
            <a:r>
              <a:rPr kumimoji="1" lang="ja-JP" altLang="en-US" sz="2800" dirty="0"/>
              <a:t>立入調査では、提出された数値情報の根拠資料の確認のほか、推進体制の確認・設備の運用状況等を確認し、必要に応じて指導・助言を行います。</a:t>
            </a:r>
            <a:endParaRPr kumimoji="1" lang="en-US" altLang="ja-JP" sz="2800" dirty="0"/>
          </a:p>
        </p:txBody>
      </p:sp>
      <p:sp>
        <p:nvSpPr>
          <p:cNvPr id="6" name="スライド番号プレースホルダー 5"/>
          <p:cNvSpPr>
            <a:spLocks noGrp="1"/>
          </p:cNvSpPr>
          <p:nvPr>
            <p:ph type="sldNum" sz="quarter" idx="12"/>
          </p:nvPr>
        </p:nvSpPr>
        <p:spPr/>
        <p:txBody>
          <a:bodyPr/>
          <a:lstStyle/>
          <a:p>
            <a:fld id="{55A7BED7-9510-4C4B-91BA-7696EE92F05C}" type="slidenum">
              <a:rPr kumimoji="1" lang="ja-JP" altLang="en-US" smtClean="0"/>
              <a:t>16</a:t>
            </a:fld>
            <a:endParaRPr kumimoji="1" lang="ja-JP" altLang="en-US"/>
          </a:p>
        </p:txBody>
      </p:sp>
    </p:spTree>
    <p:extLst>
      <p:ext uri="{BB962C8B-B14F-4D97-AF65-F5344CB8AC3E}">
        <p14:creationId xmlns:p14="http://schemas.microsoft.com/office/powerpoint/2010/main" val="672755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683928" y="1326455"/>
            <a:ext cx="8002872" cy="3388227"/>
          </a:xfrm>
          <a:prstGeom prst="roundRect">
            <a:avLst>
              <a:gd name="adj" fmla="val 243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Autofit/>
          </a:bodyPr>
          <a:lstStyle/>
          <a:p>
            <a:pPr algn="l">
              <a:spcAft>
                <a:spcPts val="1200"/>
              </a:spcAft>
            </a:pPr>
            <a:r>
              <a:rPr lang="ja-JP" altLang="en-US" sz="3600" dirty="0"/>
              <a:t>６</a:t>
            </a:r>
            <a:r>
              <a:rPr lang="en-US" altLang="ja-JP" sz="3600" dirty="0"/>
              <a:t>.</a:t>
            </a:r>
            <a:r>
              <a:rPr lang="ja-JP" altLang="en-US" sz="3600" dirty="0"/>
              <a:t>実績報告書の書き方と留意点</a:t>
            </a:r>
          </a:p>
        </p:txBody>
      </p:sp>
      <p:sp>
        <p:nvSpPr>
          <p:cNvPr id="5" name="テキスト ボックス 4"/>
          <p:cNvSpPr txBox="1"/>
          <p:nvPr/>
        </p:nvSpPr>
        <p:spPr>
          <a:xfrm>
            <a:off x="107504" y="850751"/>
            <a:ext cx="8280920" cy="461665"/>
          </a:xfrm>
          <a:prstGeom prst="rect">
            <a:avLst/>
          </a:prstGeom>
          <a:noFill/>
        </p:spPr>
        <p:txBody>
          <a:bodyPr wrap="square" rtlCol="0">
            <a:spAutoFit/>
          </a:bodyPr>
          <a:lstStyle/>
          <a:p>
            <a:r>
              <a:rPr kumimoji="1" lang="ja-JP" altLang="en-US" sz="2400" dirty="0"/>
              <a:t>■</a:t>
            </a:r>
            <a:r>
              <a:rPr lang="ja-JP" altLang="en-US" sz="2400" dirty="0"/>
              <a:t>実績報告書</a:t>
            </a:r>
            <a:r>
              <a:rPr kumimoji="1" lang="ja-JP" altLang="en-US" sz="2400" dirty="0"/>
              <a:t>の構成</a:t>
            </a:r>
            <a:endParaRPr kumimoji="1" lang="en-US" altLang="ja-JP" sz="2400" dirty="0"/>
          </a:p>
        </p:txBody>
      </p:sp>
      <p:sp>
        <p:nvSpPr>
          <p:cNvPr id="3" name="テキスト ボックス 2"/>
          <p:cNvSpPr txBox="1"/>
          <p:nvPr/>
        </p:nvSpPr>
        <p:spPr>
          <a:xfrm>
            <a:off x="2771800" y="836712"/>
            <a:ext cx="6696785" cy="461665"/>
          </a:xfrm>
          <a:prstGeom prst="rect">
            <a:avLst/>
          </a:prstGeom>
          <a:noFill/>
        </p:spPr>
        <p:txBody>
          <a:bodyPr wrap="square" rtlCol="0">
            <a:spAutoFit/>
          </a:bodyPr>
          <a:lstStyle/>
          <a:p>
            <a:r>
              <a:rPr kumimoji="1" lang="ja-JP" altLang="en-US" sz="2400" dirty="0"/>
              <a:t>　</a:t>
            </a:r>
            <a:r>
              <a:rPr kumimoji="1" lang="ja-JP" altLang="en-US" dirty="0"/>
              <a:t>様式はエクセル形式で、下記のとおりシートが分かれています。</a:t>
            </a:r>
          </a:p>
        </p:txBody>
      </p:sp>
      <p:sp>
        <p:nvSpPr>
          <p:cNvPr id="9" name="テキスト ボックス 8"/>
          <p:cNvSpPr txBox="1"/>
          <p:nvPr/>
        </p:nvSpPr>
        <p:spPr>
          <a:xfrm>
            <a:off x="856082" y="2841027"/>
            <a:ext cx="3471772" cy="1569660"/>
          </a:xfrm>
          <a:prstGeom prst="rect">
            <a:avLst/>
          </a:prstGeom>
          <a:solidFill>
            <a:schemeClr val="accent1">
              <a:lumMod val="20000"/>
              <a:lumOff val="80000"/>
            </a:schemeClr>
          </a:solidFill>
          <a:ln w="25400">
            <a:solidFill>
              <a:schemeClr val="accent1"/>
            </a:solidFill>
          </a:ln>
        </p:spPr>
        <p:txBody>
          <a:bodyPr wrap="square" rtlCol="0">
            <a:spAutoFit/>
          </a:bodyPr>
          <a:lstStyle/>
          <a:p>
            <a:r>
              <a:rPr kumimoji="1" lang="ja-JP" altLang="en-US" sz="1600" dirty="0"/>
              <a:t>１　表紙</a:t>
            </a:r>
            <a:endParaRPr kumimoji="1" lang="en-US" altLang="ja-JP" sz="1600" dirty="0"/>
          </a:p>
          <a:p>
            <a:r>
              <a:rPr lang="ja-JP" altLang="en-US" sz="1600" dirty="0"/>
              <a:t>２　事業所名称等</a:t>
            </a:r>
            <a:endParaRPr lang="en-US" altLang="ja-JP" sz="1600" dirty="0"/>
          </a:p>
          <a:p>
            <a:r>
              <a:rPr kumimoji="1" lang="ja-JP" altLang="en-US" sz="1600" dirty="0"/>
              <a:t>３</a:t>
            </a:r>
            <a:r>
              <a:rPr lang="ja-JP" altLang="en-US" sz="1600" dirty="0"/>
              <a:t>　状況・対策</a:t>
            </a:r>
            <a:endParaRPr kumimoji="1" lang="en-US" altLang="ja-JP" sz="1600" dirty="0"/>
          </a:p>
          <a:p>
            <a:r>
              <a:rPr lang="ja-JP" altLang="en-US" sz="1600" dirty="0"/>
              <a:t>４　対策・評価</a:t>
            </a:r>
            <a:endParaRPr lang="en-US" altLang="ja-JP" sz="1600" dirty="0"/>
          </a:p>
          <a:p>
            <a:r>
              <a:rPr lang="ja-JP" altLang="en-US" sz="1600" dirty="0"/>
              <a:t>５　</a:t>
            </a:r>
            <a:r>
              <a:rPr kumimoji="1" lang="ja-JP" altLang="en-US" sz="1600" dirty="0"/>
              <a:t>主なエネ量</a:t>
            </a:r>
            <a:endParaRPr kumimoji="1" lang="en-US" altLang="ja-JP" sz="1600" dirty="0"/>
          </a:p>
          <a:p>
            <a:r>
              <a:rPr lang="ja-JP" altLang="en-US" sz="1600" dirty="0"/>
              <a:t>５</a:t>
            </a:r>
            <a:r>
              <a:rPr lang="en-US" altLang="ja-JP" sz="1600" dirty="0"/>
              <a:t>-</a:t>
            </a:r>
            <a:r>
              <a:rPr lang="ja-JP" altLang="en-US" sz="1600" dirty="0"/>
              <a:t>２　電力量入力用　（主な事業所）</a:t>
            </a:r>
            <a:endParaRPr lang="en-US" altLang="ja-JP" sz="1600" b="1" baseline="30000" dirty="0">
              <a:solidFill>
                <a:srgbClr val="FF0000"/>
              </a:solidFill>
            </a:endParaRPr>
          </a:p>
        </p:txBody>
      </p:sp>
      <p:sp>
        <p:nvSpPr>
          <p:cNvPr id="12" name="テキスト ボックス 11"/>
          <p:cNvSpPr txBox="1"/>
          <p:nvPr/>
        </p:nvSpPr>
        <p:spPr>
          <a:xfrm>
            <a:off x="697450" y="1344581"/>
            <a:ext cx="1723549" cy="400110"/>
          </a:xfrm>
          <a:prstGeom prst="rect">
            <a:avLst/>
          </a:prstGeom>
          <a:noFill/>
        </p:spPr>
        <p:txBody>
          <a:bodyPr wrap="none" rtlCol="0">
            <a:spAutoFit/>
          </a:bodyPr>
          <a:lstStyle/>
          <a:p>
            <a:pPr algn="ctr"/>
            <a:r>
              <a:rPr lang="en-US" altLang="ja-JP" sz="2000" dirty="0"/>
              <a:t>【</a:t>
            </a:r>
            <a:r>
              <a:rPr lang="ja-JP" altLang="en-US" sz="2000" dirty="0"/>
              <a:t>実績報告書</a:t>
            </a:r>
            <a:r>
              <a:rPr lang="en-US" altLang="ja-JP" sz="2000" dirty="0"/>
              <a:t>】</a:t>
            </a:r>
            <a:endParaRPr kumimoji="1" lang="ja-JP" altLang="en-US" sz="2000" dirty="0"/>
          </a:p>
        </p:txBody>
      </p:sp>
      <p:sp>
        <p:nvSpPr>
          <p:cNvPr id="18" name="角丸四角形 17"/>
          <p:cNvSpPr/>
          <p:nvPr/>
        </p:nvSpPr>
        <p:spPr>
          <a:xfrm>
            <a:off x="683928" y="4869160"/>
            <a:ext cx="7991624" cy="1692024"/>
          </a:xfrm>
          <a:prstGeom prst="roundRect">
            <a:avLst>
              <a:gd name="adj" fmla="val 4168"/>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898712" y="5625080"/>
            <a:ext cx="7200000" cy="830997"/>
          </a:xfrm>
          <a:prstGeom prst="rect">
            <a:avLst/>
          </a:prstGeom>
          <a:solidFill>
            <a:schemeClr val="accent1">
              <a:lumMod val="20000"/>
              <a:lumOff val="80000"/>
            </a:schemeClr>
          </a:solidFill>
          <a:ln w="25400">
            <a:solidFill>
              <a:schemeClr val="accent1"/>
            </a:solidFill>
          </a:ln>
        </p:spPr>
        <p:txBody>
          <a:bodyPr wrap="square" rtlCol="0">
            <a:spAutoFit/>
          </a:bodyPr>
          <a:lstStyle/>
          <a:p>
            <a:r>
              <a:rPr kumimoji="1" lang="ja-JP" altLang="en-US" sz="1600" dirty="0"/>
              <a:t>１　</a:t>
            </a:r>
            <a:r>
              <a:rPr lang="ja-JP" altLang="en-US" sz="1600" dirty="0"/>
              <a:t>その他エネ量（主な事業所以外の事業所関係のエネルギー使用量　集計表）</a:t>
            </a:r>
            <a:endParaRPr lang="en-US" altLang="ja-JP" sz="1600" dirty="0"/>
          </a:p>
          <a:p>
            <a:r>
              <a:rPr lang="ja-JP" altLang="en-US" sz="1600" dirty="0"/>
              <a:t>２　自動車エネ量（事業所で使用する自動車関係のエネルギー使用量　集計表）</a:t>
            </a:r>
            <a:endParaRPr lang="en-US" altLang="ja-JP" sz="1600" dirty="0"/>
          </a:p>
          <a:p>
            <a:r>
              <a:rPr lang="ja-JP" altLang="en-US" sz="1600" dirty="0"/>
              <a:t>３　複数事業所で実施する重点対策（複数事業所で実施する重点対策　集計表）</a:t>
            </a:r>
            <a:endParaRPr kumimoji="1" lang="ja-JP" altLang="en-US" sz="1600" dirty="0"/>
          </a:p>
        </p:txBody>
      </p:sp>
      <p:sp>
        <p:nvSpPr>
          <p:cNvPr id="20" name="テキスト ボックス 19"/>
          <p:cNvSpPr txBox="1"/>
          <p:nvPr/>
        </p:nvSpPr>
        <p:spPr>
          <a:xfrm>
            <a:off x="3923928" y="5040178"/>
            <a:ext cx="4609392" cy="477054"/>
          </a:xfrm>
          <a:prstGeom prst="rect">
            <a:avLst/>
          </a:prstGeom>
          <a:noFill/>
        </p:spPr>
        <p:txBody>
          <a:bodyPr wrap="square" rtlCol="0">
            <a:spAutoFit/>
          </a:bodyPr>
          <a:lstStyle/>
          <a:p>
            <a:pPr>
              <a:lnSpc>
                <a:spcPts val="1500"/>
              </a:lnSpc>
            </a:pPr>
            <a:r>
              <a:rPr lang="ja-JP" altLang="en-US" sz="1400" dirty="0"/>
              <a:t>添付資料の様式はサンプルです。</a:t>
            </a:r>
            <a:endParaRPr lang="en-US" altLang="ja-JP" sz="1400" dirty="0"/>
          </a:p>
          <a:p>
            <a:pPr>
              <a:lnSpc>
                <a:spcPts val="1500"/>
              </a:lnSpc>
            </a:pPr>
            <a:r>
              <a:rPr lang="ja-JP" altLang="en-US" sz="1400" dirty="0"/>
              <a:t>提出には独自に様式を作成していただいてもかまいません。</a:t>
            </a:r>
            <a:endParaRPr kumimoji="1" lang="ja-JP" altLang="en-US" sz="1400" dirty="0"/>
          </a:p>
        </p:txBody>
      </p:sp>
      <p:sp>
        <p:nvSpPr>
          <p:cNvPr id="4" name="大かっこ 3"/>
          <p:cNvSpPr/>
          <p:nvPr/>
        </p:nvSpPr>
        <p:spPr>
          <a:xfrm>
            <a:off x="810950" y="1713885"/>
            <a:ext cx="6296126" cy="479630"/>
          </a:xfrm>
          <a:prstGeom prst="bracketPair">
            <a:avLst>
              <a:gd name="adj" fmla="val 8595"/>
            </a:avLst>
          </a:prstGeom>
        </p:spPr>
        <p:style>
          <a:lnRef idx="1">
            <a:schemeClr val="dk1"/>
          </a:lnRef>
          <a:fillRef idx="0">
            <a:schemeClr val="dk1"/>
          </a:fillRef>
          <a:effectRef idx="0">
            <a:schemeClr val="dk1"/>
          </a:effectRef>
          <a:fontRef idx="minor">
            <a:schemeClr val="tx1"/>
          </a:fontRef>
        </p:style>
        <p:txBody>
          <a:bodyPr rtlCol="0" anchor="ctr"/>
          <a:lstStyle/>
          <a:p>
            <a:r>
              <a:rPr lang="ja-JP" altLang="en-US" sz="1600" dirty="0"/>
              <a:t>計画期間：</a:t>
            </a:r>
            <a:r>
              <a:rPr lang="en-US" altLang="ja-JP" sz="1600" dirty="0"/>
              <a:t>2020</a:t>
            </a:r>
            <a:r>
              <a:rPr lang="ja-JP" altLang="en-US" sz="1600" dirty="0"/>
              <a:t>～</a:t>
            </a:r>
            <a:r>
              <a:rPr lang="en-US" altLang="ja-JP" sz="1600" dirty="0"/>
              <a:t>22</a:t>
            </a:r>
            <a:r>
              <a:rPr lang="ja-JP" altLang="en-US" sz="1600" dirty="0"/>
              <a:t>年度、</a:t>
            </a:r>
            <a:r>
              <a:rPr lang="en-US" altLang="ja-JP" sz="1600" dirty="0"/>
              <a:t>2021</a:t>
            </a:r>
            <a:r>
              <a:rPr lang="ja-JP" altLang="en-US" sz="1600" dirty="0"/>
              <a:t>～</a:t>
            </a:r>
            <a:r>
              <a:rPr lang="en-US" altLang="ja-JP" sz="1600" dirty="0"/>
              <a:t>23</a:t>
            </a:r>
            <a:r>
              <a:rPr lang="ja-JP" altLang="en-US" sz="1600" dirty="0"/>
              <a:t>年度、</a:t>
            </a:r>
            <a:r>
              <a:rPr lang="en-US" altLang="ja-JP" sz="1600" dirty="0"/>
              <a:t>2022</a:t>
            </a:r>
            <a:r>
              <a:rPr lang="ja-JP" altLang="en-US" sz="1600" dirty="0"/>
              <a:t>～</a:t>
            </a:r>
            <a:r>
              <a:rPr lang="en-US" altLang="ja-JP" sz="1600" dirty="0"/>
              <a:t>24</a:t>
            </a:r>
            <a:r>
              <a:rPr lang="ja-JP" altLang="en-US" sz="1600" dirty="0"/>
              <a:t>年度</a:t>
            </a:r>
          </a:p>
        </p:txBody>
      </p:sp>
      <p:sp>
        <p:nvSpPr>
          <p:cNvPr id="17" name="テキスト ボックス 16"/>
          <p:cNvSpPr txBox="1"/>
          <p:nvPr/>
        </p:nvSpPr>
        <p:spPr>
          <a:xfrm>
            <a:off x="623950" y="4999989"/>
            <a:ext cx="1467068" cy="400110"/>
          </a:xfrm>
          <a:prstGeom prst="rect">
            <a:avLst/>
          </a:prstGeom>
          <a:noFill/>
        </p:spPr>
        <p:txBody>
          <a:bodyPr wrap="none" rtlCol="0">
            <a:spAutoFit/>
          </a:bodyPr>
          <a:lstStyle/>
          <a:p>
            <a:pPr algn="ctr"/>
            <a:r>
              <a:rPr lang="en-US" altLang="ja-JP" sz="2000" dirty="0"/>
              <a:t>【</a:t>
            </a:r>
            <a:r>
              <a:rPr lang="ja-JP" altLang="en-US" sz="2000" dirty="0"/>
              <a:t>添付資料</a:t>
            </a:r>
            <a:r>
              <a:rPr lang="en-US" altLang="ja-JP" sz="2000" dirty="0"/>
              <a:t>】</a:t>
            </a:r>
            <a:endParaRPr kumimoji="1" lang="ja-JP" altLang="en-US" sz="2000" dirty="0"/>
          </a:p>
        </p:txBody>
      </p:sp>
      <p:sp>
        <p:nvSpPr>
          <p:cNvPr id="21" name="テキスト ボックス 20"/>
          <p:cNvSpPr txBox="1"/>
          <p:nvPr/>
        </p:nvSpPr>
        <p:spPr>
          <a:xfrm>
            <a:off x="2063914" y="5040178"/>
            <a:ext cx="1415772" cy="338554"/>
          </a:xfrm>
          <a:prstGeom prst="rect">
            <a:avLst/>
          </a:prstGeom>
          <a:noFill/>
        </p:spPr>
        <p:txBody>
          <a:bodyPr wrap="none" rtlCol="0">
            <a:spAutoFit/>
          </a:bodyPr>
          <a:lstStyle/>
          <a:p>
            <a:pPr algn="ctr"/>
            <a:r>
              <a:rPr lang="en-US" altLang="ja-JP" sz="1600" dirty="0"/>
              <a:t>〔</a:t>
            </a:r>
            <a:r>
              <a:rPr lang="ja-JP" altLang="en-US" sz="1600" dirty="0"/>
              <a:t>該当者のみ</a:t>
            </a:r>
            <a:r>
              <a:rPr lang="en-US" altLang="ja-JP" sz="1600" dirty="0"/>
              <a:t>〕</a:t>
            </a:r>
            <a:endParaRPr kumimoji="1" lang="ja-JP" altLang="en-US" dirty="0"/>
          </a:p>
        </p:txBody>
      </p:sp>
      <p:sp>
        <p:nvSpPr>
          <p:cNvPr id="11" name="スライド番号プレースホルダー 10"/>
          <p:cNvSpPr>
            <a:spLocks noGrp="1"/>
          </p:cNvSpPr>
          <p:nvPr>
            <p:ph type="sldNum" sz="quarter" idx="12"/>
          </p:nvPr>
        </p:nvSpPr>
        <p:spPr>
          <a:xfrm>
            <a:off x="6948264" y="6376243"/>
            <a:ext cx="2133600" cy="365125"/>
          </a:xfrm>
        </p:spPr>
        <p:txBody>
          <a:bodyPr/>
          <a:lstStyle/>
          <a:p>
            <a:fld id="{55A7BED7-9510-4C4B-91BA-7696EE92F05C}" type="slidenum">
              <a:rPr kumimoji="1" lang="ja-JP" altLang="en-US" smtClean="0"/>
              <a:t>17</a:t>
            </a:fld>
            <a:endParaRPr kumimoji="1" lang="ja-JP" altLang="en-US"/>
          </a:p>
        </p:txBody>
      </p:sp>
      <p:sp>
        <p:nvSpPr>
          <p:cNvPr id="22" name="テキスト ボックス 21"/>
          <p:cNvSpPr txBox="1"/>
          <p:nvPr/>
        </p:nvSpPr>
        <p:spPr>
          <a:xfrm>
            <a:off x="3923928" y="2464000"/>
            <a:ext cx="2376264" cy="307777"/>
          </a:xfrm>
          <a:prstGeom prst="rect">
            <a:avLst/>
          </a:prstGeom>
          <a:noFill/>
        </p:spPr>
        <p:txBody>
          <a:bodyPr wrap="square" rtlCol="0">
            <a:spAutoFit/>
          </a:bodyPr>
          <a:lstStyle/>
          <a:p>
            <a:r>
              <a:rPr kumimoji="1" lang="ja-JP" altLang="en-US" sz="1400" b="1" dirty="0"/>
              <a:t>シートタグ名</a:t>
            </a:r>
          </a:p>
        </p:txBody>
      </p:sp>
      <p:sp>
        <p:nvSpPr>
          <p:cNvPr id="23" name="テキスト ボックス 22"/>
          <p:cNvSpPr txBox="1"/>
          <p:nvPr/>
        </p:nvSpPr>
        <p:spPr>
          <a:xfrm>
            <a:off x="4698238" y="2841027"/>
            <a:ext cx="3546170" cy="1569660"/>
          </a:xfrm>
          <a:prstGeom prst="rect">
            <a:avLst/>
          </a:prstGeom>
          <a:solidFill>
            <a:schemeClr val="accent1">
              <a:lumMod val="20000"/>
              <a:lumOff val="80000"/>
            </a:schemeClr>
          </a:solidFill>
          <a:ln w="25400">
            <a:solidFill>
              <a:schemeClr val="accent1"/>
            </a:solidFill>
          </a:ln>
        </p:spPr>
        <p:txBody>
          <a:bodyPr wrap="square" rtlCol="0">
            <a:noAutofit/>
          </a:bodyPr>
          <a:lstStyle/>
          <a:p>
            <a:r>
              <a:rPr kumimoji="1" lang="ja-JP" altLang="en-US" sz="1600" dirty="0"/>
              <a:t>６　その他エネ量</a:t>
            </a:r>
            <a:endParaRPr kumimoji="1" lang="en-US" altLang="ja-JP" sz="1600" dirty="0"/>
          </a:p>
          <a:p>
            <a:r>
              <a:rPr lang="ja-JP" altLang="en-US" sz="1600" dirty="0"/>
              <a:t>６</a:t>
            </a:r>
            <a:r>
              <a:rPr lang="en-US" altLang="ja-JP" sz="1600" dirty="0"/>
              <a:t>-</a:t>
            </a:r>
            <a:r>
              <a:rPr lang="ja-JP" altLang="en-US" sz="1600" dirty="0"/>
              <a:t>２　電力量入力用　（その他事業所）</a:t>
            </a:r>
            <a:r>
              <a:rPr lang="en-US" altLang="ja-JP" sz="1600" b="1" baseline="30000" dirty="0">
                <a:solidFill>
                  <a:srgbClr val="FF0000"/>
                </a:solidFill>
              </a:rPr>
              <a:t> </a:t>
            </a:r>
            <a:endParaRPr lang="en-US" altLang="ja-JP" sz="1600" dirty="0"/>
          </a:p>
          <a:p>
            <a:r>
              <a:rPr kumimoji="1" lang="ja-JP" altLang="en-US" sz="1600" dirty="0"/>
              <a:t>７　自動車エネ量</a:t>
            </a:r>
          </a:p>
        </p:txBody>
      </p:sp>
    </p:spTree>
    <p:extLst>
      <p:ext uri="{BB962C8B-B14F-4D97-AF65-F5344CB8AC3E}">
        <p14:creationId xmlns:p14="http://schemas.microsoft.com/office/powerpoint/2010/main" val="4126175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3"/>
          <a:stretch>
            <a:fillRect/>
          </a:stretch>
        </p:blipFill>
        <p:spPr>
          <a:xfrm>
            <a:off x="495256" y="1474798"/>
            <a:ext cx="3860891" cy="5068336"/>
          </a:xfrm>
          <a:prstGeom prst="rect">
            <a:avLst/>
          </a:prstGeom>
        </p:spPr>
      </p:pic>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Autofit/>
          </a:bodyPr>
          <a:lstStyle/>
          <a:p>
            <a:pPr algn="l">
              <a:spcAft>
                <a:spcPts val="1200"/>
              </a:spcAft>
            </a:pPr>
            <a:r>
              <a:rPr lang="ja-JP" altLang="en-US" sz="3600" dirty="0"/>
              <a:t>６</a:t>
            </a:r>
            <a:r>
              <a:rPr lang="en-US" altLang="ja-JP" sz="3600" dirty="0"/>
              <a:t>.</a:t>
            </a:r>
            <a:r>
              <a:rPr lang="ja-JP" altLang="en-US" sz="3600" dirty="0"/>
              <a:t>実績報告書の書き方と留意点</a:t>
            </a:r>
          </a:p>
        </p:txBody>
      </p:sp>
      <p:sp>
        <p:nvSpPr>
          <p:cNvPr id="21" name="テキスト ボックス 20"/>
          <p:cNvSpPr txBox="1"/>
          <p:nvPr/>
        </p:nvSpPr>
        <p:spPr>
          <a:xfrm>
            <a:off x="343670" y="961564"/>
            <a:ext cx="2759089" cy="523220"/>
          </a:xfrm>
          <a:prstGeom prst="rect">
            <a:avLst/>
          </a:prstGeom>
          <a:noFill/>
        </p:spPr>
        <p:txBody>
          <a:bodyPr wrap="none" rtlCol="0">
            <a:spAutoFit/>
          </a:bodyPr>
          <a:lstStyle/>
          <a:p>
            <a:r>
              <a:rPr kumimoji="1" lang="ja-JP" altLang="en-US" sz="2800" dirty="0"/>
              <a:t>■全シート共通　</a:t>
            </a:r>
          </a:p>
        </p:txBody>
      </p:sp>
      <p:sp>
        <p:nvSpPr>
          <p:cNvPr id="4" name="スライド番号プレースホルダー 3"/>
          <p:cNvSpPr>
            <a:spLocks noGrp="1"/>
          </p:cNvSpPr>
          <p:nvPr>
            <p:ph type="sldNum" sz="quarter" idx="12"/>
          </p:nvPr>
        </p:nvSpPr>
        <p:spPr>
          <a:xfrm>
            <a:off x="6948264" y="6330383"/>
            <a:ext cx="2133600" cy="365125"/>
          </a:xfrm>
        </p:spPr>
        <p:txBody>
          <a:bodyPr/>
          <a:lstStyle/>
          <a:p>
            <a:fld id="{55A7BED7-9510-4C4B-91BA-7696EE92F05C}" type="slidenum">
              <a:rPr kumimoji="1" lang="ja-JP" altLang="en-US" smtClean="0"/>
              <a:t>18</a:t>
            </a:fld>
            <a:endParaRPr kumimoji="1" lang="ja-JP" altLang="en-US"/>
          </a:p>
        </p:txBody>
      </p:sp>
      <p:sp>
        <p:nvSpPr>
          <p:cNvPr id="3" name="線吹き出し 2 (枠付き) 2"/>
          <p:cNvSpPr/>
          <p:nvPr/>
        </p:nvSpPr>
        <p:spPr>
          <a:xfrm>
            <a:off x="5566792" y="1772816"/>
            <a:ext cx="2448272" cy="642621"/>
          </a:xfrm>
          <a:prstGeom prst="borderCallout2">
            <a:avLst>
              <a:gd name="adj1" fmla="val 18750"/>
              <a:gd name="adj2" fmla="val -8333"/>
              <a:gd name="adj3" fmla="val 18750"/>
              <a:gd name="adj4" fmla="val -16667"/>
              <a:gd name="adj5" fmla="val 56385"/>
              <a:gd name="adj6" fmla="val -58240"/>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線吹き出し 2 (枠付き) 7"/>
          <p:cNvSpPr/>
          <p:nvPr/>
        </p:nvSpPr>
        <p:spPr>
          <a:xfrm>
            <a:off x="5566792" y="1762224"/>
            <a:ext cx="2448272" cy="642621"/>
          </a:xfrm>
          <a:prstGeom prst="borderCallout2">
            <a:avLst>
              <a:gd name="adj1" fmla="val 18750"/>
              <a:gd name="adj2" fmla="val -8333"/>
              <a:gd name="adj3" fmla="val 45559"/>
              <a:gd name="adj4" fmla="val -18291"/>
              <a:gd name="adj5" fmla="val 278028"/>
              <a:gd name="adj6" fmla="val -148193"/>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線吹き出し 2 (枠付き) 8"/>
          <p:cNvSpPr/>
          <p:nvPr/>
        </p:nvSpPr>
        <p:spPr>
          <a:xfrm>
            <a:off x="5566792" y="1646022"/>
            <a:ext cx="2448272" cy="983698"/>
          </a:xfrm>
          <a:prstGeom prst="borderCallout2">
            <a:avLst>
              <a:gd name="adj1" fmla="val 24534"/>
              <a:gd name="adj2" fmla="val -7250"/>
              <a:gd name="adj3" fmla="val 49418"/>
              <a:gd name="adj4" fmla="val -16668"/>
              <a:gd name="adj5" fmla="val 248531"/>
              <a:gd name="adj6" fmla="val -68417"/>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薄い黄色のセルが入力する箇所です。</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他の入力シートも同様です</a:t>
            </a:r>
            <a:endParaRPr kumimoji="1" lang="ja-JP" altLang="en-US" sz="1400" dirty="0">
              <a:latin typeface="メイリオ" panose="020B0604030504040204" pitchFamily="50" charset="-128"/>
              <a:ea typeface="メイリオ" panose="020B0604030504040204" pitchFamily="50" charset="-128"/>
            </a:endParaRPr>
          </a:p>
        </p:txBody>
      </p:sp>
      <p:sp>
        <p:nvSpPr>
          <p:cNvPr id="10" name="線吹き出し 2 (枠付き) 9"/>
          <p:cNvSpPr/>
          <p:nvPr/>
        </p:nvSpPr>
        <p:spPr>
          <a:xfrm>
            <a:off x="5538192" y="3171943"/>
            <a:ext cx="3120008" cy="983698"/>
          </a:xfrm>
          <a:prstGeom prst="borderCallout2">
            <a:avLst>
              <a:gd name="adj1" fmla="val 24534"/>
              <a:gd name="adj2" fmla="val -7250"/>
              <a:gd name="adj3" fmla="val 27863"/>
              <a:gd name="adj4" fmla="val -17751"/>
              <a:gd name="adj5" fmla="val 116431"/>
              <a:gd name="adj6" fmla="val -41795"/>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rgbClr val="0070C0"/>
                </a:solidFill>
                <a:latin typeface="メイリオ" panose="020B0604030504040204" pitchFamily="50" charset="-128"/>
                <a:ea typeface="メイリオ" panose="020B0604030504040204" pitchFamily="50" charset="-128"/>
              </a:rPr>
              <a:t>青字で表示される部分</a:t>
            </a:r>
            <a:r>
              <a:rPr lang="ja-JP" altLang="en-US" sz="1400" dirty="0">
                <a:solidFill>
                  <a:schemeClr val="tx1"/>
                </a:solidFill>
                <a:latin typeface="メイリオ" panose="020B0604030504040204" pitchFamily="50" charset="-128"/>
                <a:ea typeface="メイリオ" panose="020B0604030504040204" pitchFamily="50" charset="-128"/>
              </a:rPr>
              <a:t>は公表対象となります。</a:t>
            </a:r>
          </a:p>
          <a:p>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rgbClr val="FF0000"/>
                </a:solidFill>
                <a:latin typeface="メイリオ" panose="020B0604030504040204" pitchFamily="50" charset="-128"/>
                <a:ea typeface="メイリオ" panose="020B0604030504040204" pitchFamily="50" charset="-128"/>
              </a:rPr>
              <a:t>個人情報や経営上の秘密情報</a:t>
            </a:r>
            <a:r>
              <a:rPr lang="ja-JP" altLang="en-US" sz="1400" dirty="0">
                <a:solidFill>
                  <a:schemeClr val="tx1"/>
                </a:solidFill>
                <a:latin typeface="メイリオ" panose="020B0604030504040204" pitchFamily="50" charset="-128"/>
                <a:ea typeface="メイリオ" panose="020B0604030504040204" pitchFamily="50" charset="-128"/>
              </a:rPr>
              <a:t>などは</a:t>
            </a:r>
            <a:r>
              <a:rPr lang="ja-JP" altLang="en-US" sz="1400" dirty="0">
                <a:solidFill>
                  <a:srgbClr val="FF0000"/>
                </a:solidFill>
                <a:latin typeface="メイリオ" panose="020B0604030504040204" pitchFamily="50" charset="-128"/>
                <a:ea typeface="メイリオ" panose="020B0604030504040204" pitchFamily="50" charset="-128"/>
              </a:rPr>
              <a:t>記載しないよう</a:t>
            </a:r>
            <a:r>
              <a:rPr lang="ja-JP" altLang="en-US" sz="1400" dirty="0">
                <a:solidFill>
                  <a:schemeClr val="tx1"/>
                </a:solidFill>
                <a:latin typeface="メイリオ" panose="020B0604030504040204" pitchFamily="50" charset="-128"/>
                <a:ea typeface="メイリオ" panose="020B0604030504040204" pitchFamily="50" charset="-128"/>
              </a:rPr>
              <a:t>ご留意ください。</a:t>
            </a:r>
          </a:p>
        </p:txBody>
      </p:sp>
      <p:sp>
        <p:nvSpPr>
          <p:cNvPr id="5" name="正方形/長方形 4"/>
          <p:cNvSpPr/>
          <p:nvPr/>
        </p:nvSpPr>
        <p:spPr>
          <a:xfrm>
            <a:off x="4495870" y="4804462"/>
            <a:ext cx="4585994" cy="523220"/>
          </a:xfrm>
          <a:prstGeom prst="rect">
            <a:avLst/>
          </a:prstGeom>
        </p:spPr>
        <p:txBody>
          <a:bodyPr wrap="square">
            <a:spAutoFit/>
          </a:bodyPr>
          <a:lstStyle/>
          <a:p>
            <a:r>
              <a:rPr lang="ja-JP" altLang="en-US" sz="1600" b="1" dirty="0">
                <a:solidFill>
                  <a:srgbClr val="FF0000"/>
                </a:solidFill>
                <a:latin typeface="メイリオ" panose="020B0604030504040204" pitchFamily="50" charset="-128"/>
                <a:ea typeface="メイリオ" panose="020B0604030504040204" pitchFamily="50" charset="-128"/>
              </a:rPr>
              <a:t>シートの名称変更や削除</a:t>
            </a:r>
            <a:r>
              <a:rPr lang="ja-JP" altLang="en-US" sz="1600" b="1" dirty="0">
                <a:latin typeface="メイリオ" panose="020B0604030504040204" pitchFamily="50" charset="-128"/>
                <a:ea typeface="メイリオ" panose="020B0604030504040204" pitchFamily="50" charset="-128"/>
              </a:rPr>
              <a:t>はお控えください。</a:t>
            </a:r>
          </a:p>
          <a:p>
            <a:r>
              <a:rPr lang="ja-JP" altLang="en-US" sz="1200" dirty="0">
                <a:latin typeface="メイリオ" panose="020B0604030504040204" pitchFamily="50" charset="-128"/>
                <a:ea typeface="メイリオ" panose="020B0604030504040204" pitchFamily="50" charset="-128"/>
              </a:rPr>
              <a:t>（自動計算、来年度用へのデータ転記ができなくなります。）</a:t>
            </a:r>
          </a:p>
        </p:txBody>
      </p:sp>
      <p:sp>
        <p:nvSpPr>
          <p:cNvPr id="11" name="テキスト ボックス 10">
            <a:extLst>
              <a:ext uri="{FF2B5EF4-FFF2-40B4-BE49-F238E27FC236}">
                <a16:creationId xmlns:a16="http://schemas.microsoft.com/office/drawing/2014/main" id="{8A910FD6-F91D-4457-A831-2A3F0D02C2A1}"/>
              </a:ext>
            </a:extLst>
          </p:cNvPr>
          <p:cNvSpPr txBox="1"/>
          <p:nvPr/>
        </p:nvSpPr>
        <p:spPr>
          <a:xfrm>
            <a:off x="4495870" y="5758930"/>
            <a:ext cx="4394864" cy="646331"/>
          </a:xfrm>
          <a:prstGeom prst="rect">
            <a:avLst/>
          </a:prstGeom>
          <a:noFill/>
        </p:spPr>
        <p:txBody>
          <a:bodyPr wrap="square" rtlCol="0">
            <a:spAutoFit/>
          </a:bodyPr>
          <a:lstStyle/>
          <a:p>
            <a:r>
              <a:rPr lang="zh-TW" altLang="en-US"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記入例が「対策計画書」となっていますが、「実績報告書」も同じです。</a:t>
            </a:r>
            <a:r>
              <a:rPr lang="zh-TW" altLang="en-US" b="1" dirty="0">
                <a:latin typeface="メイリオ" panose="020B0604030504040204" pitchFamily="50" charset="-128"/>
                <a:ea typeface="メイリオ" panose="020B0604030504040204" pitchFamily="50" charset="-128"/>
              </a:rPr>
              <a:t>＞</a:t>
            </a:r>
            <a:endParaRPr kumimoji="1" lang="ja-JP" altLang="en-US"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35273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95536" y="692696"/>
            <a:ext cx="8352928" cy="54726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ctrTitle"/>
          </p:nvPr>
        </p:nvSpPr>
        <p:spPr>
          <a:xfrm>
            <a:off x="539552" y="1973908"/>
            <a:ext cx="7992888" cy="1470025"/>
          </a:xfrm>
        </p:spPr>
        <p:txBody>
          <a:bodyPr>
            <a:noAutofit/>
          </a:bodyPr>
          <a:lstStyle/>
          <a:p>
            <a:pPr algn="l"/>
            <a:r>
              <a:rPr lang="en-US" altLang="ja-JP" sz="2000" dirty="0">
                <a:effectLst/>
                <a:latin typeface="+mn-ea"/>
                <a:ea typeface="+mn-ea"/>
                <a:cs typeface="Times New Roman" panose="02020603050405020304" pitchFamily="18" charset="0"/>
              </a:rPr>
              <a:t/>
            </a:r>
            <a:br>
              <a:rPr lang="en-US" altLang="ja-JP" sz="2000" dirty="0">
                <a:effectLst/>
                <a:latin typeface="+mn-ea"/>
                <a:ea typeface="+mn-ea"/>
                <a:cs typeface="Times New Roman" panose="02020603050405020304" pitchFamily="18" charset="0"/>
              </a:rPr>
            </a:br>
            <a:r>
              <a:rPr lang="en-US" altLang="ja-JP" sz="2000" dirty="0">
                <a:effectLst/>
                <a:latin typeface="+mn-ea"/>
                <a:ea typeface="+mn-ea"/>
                <a:cs typeface="Times New Roman" panose="02020603050405020304" pitchFamily="18" charset="0"/>
              </a:rPr>
              <a:t/>
            </a:r>
            <a:br>
              <a:rPr lang="en-US" altLang="ja-JP" sz="2000" dirty="0">
                <a:effectLst/>
                <a:latin typeface="+mn-ea"/>
                <a:ea typeface="+mn-ea"/>
                <a:cs typeface="Times New Roman" panose="02020603050405020304" pitchFamily="18" charset="0"/>
              </a:rPr>
            </a:br>
            <a:r>
              <a:rPr lang="en-US" altLang="ja-JP" sz="2000" dirty="0">
                <a:effectLst/>
                <a:latin typeface="+mn-ea"/>
                <a:ea typeface="+mn-ea"/>
                <a:cs typeface="Times New Roman" panose="02020603050405020304" pitchFamily="18" charset="0"/>
              </a:rPr>
              <a:t/>
            </a:r>
            <a:br>
              <a:rPr lang="en-US" altLang="ja-JP" sz="2000" dirty="0">
                <a:effectLst/>
                <a:latin typeface="+mn-ea"/>
                <a:ea typeface="+mn-ea"/>
                <a:cs typeface="Times New Roman" panose="02020603050405020304" pitchFamily="18" charset="0"/>
              </a:rPr>
            </a:br>
            <a:r>
              <a:rPr lang="en-US" altLang="ja-JP" sz="2000" dirty="0">
                <a:effectLst/>
                <a:latin typeface="+mn-ea"/>
                <a:ea typeface="+mn-ea"/>
                <a:cs typeface="Times New Roman" panose="02020603050405020304" pitchFamily="18" charset="0"/>
              </a:rPr>
              <a:t/>
            </a:r>
            <a:br>
              <a:rPr lang="en-US" altLang="ja-JP" sz="2000" dirty="0">
                <a:effectLst/>
                <a:latin typeface="+mn-ea"/>
                <a:ea typeface="+mn-ea"/>
                <a:cs typeface="Times New Roman" panose="02020603050405020304" pitchFamily="18" charset="0"/>
              </a:rPr>
            </a:br>
            <a:r>
              <a:rPr lang="ja-JP" altLang="en-US" sz="2400" dirty="0">
                <a:effectLst/>
                <a:latin typeface="+mn-ea"/>
                <a:ea typeface="+mn-ea"/>
                <a:cs typeface="Times New Roman" panose="02020603050405020304" pitchFamily="18" charset="0"/>
              </a:rPr>
              <a:t>（注意）</a:t>
            </a:r>
            <a:r>
              <a:rPr lang="en-US" altLang="ja-JP" sz="2400" dirty="0">
                <a:effectLst/>
                <a:latin typeface="+mn-ea"/>
                <a:ea typeface="+mn-ea"/>
                <a:cs typeface="Times New Roman" panose="02020603050405020304" pitchFamily="18" charset="0"/>
              </a:rPr>
              <a:t/>
            </a:r>
            <a:br>
              <a:rPr lang="en-US" altLang="ja-JP" sz="2400" dirty="0">
                <a:effectLst/>
                <a:latin typeface="+mn-ea"/>
                <a:ea typeface="+mn-ea"/>
                <a:cs typeface="Times New Roman" panose="02020603050405020304" pitchFamily="18" charset="0"/>
              </a:rPr>
            </a:br>
            <a:r>
              <a:rPr lang="en-US" altLang="ja-JP" sz="2400" dirty="0">
                <a:effectLst/>
                <a:latin typeface="+mn-ea"/>
                <a:ea typeface="+mn-ea"/>
                <a:cs typeface="Times New Roman" panose="02020603050405020304" pitchFamily="18" charset="0"/>
              </a:rPr>
              <a:t/>
            </a:r>
            <a:br>
              <a:rPr lang="en-US" altLang="ja-JP" sz="2400" dirty="0">
                <a:effectLst/>
                <a:latin typeface="+mn-ea"/>
                <a:ea typeface="+mn-ea"/>
                <a:cs typeface="Times New Roman" panose="02020603050405020304" pitchFamily="18" charset="0"/>
              </a:rPr>
            </a:br>
            <a:r>
              <a:rPr lang="ja-JP" altLang="en-US" sz="2400" dirty="0">
                <a:effectLst/>
                <a:latin typeface="+mn-ea"/>
                <a:ea typeface="+mn-ea"/>
                <a:cs typeface="Times New Roman" panose="02020603050405020304" pitchFamily="18" charset="0"/>
              </a:rPr>
              <a:t>　大阪府気候変動対策の推進に関する条例及び同規則（以下「条例等」という）は</a:t>
            </a:r>
            <a:r>
              <a:rPr lang="ja-JP" altLang="ja-JP" sz="2400" dirty="0">
                <a:latin typeface="+mn-ea"/>
                <a:ea typeface="+mn-ea"/>
                <a:cs typeface="Times New Roman" panose="02020603050405020304" pitchFamily="18" charset="0"/>
              </a:rPr>
              <a:t>令和</a:t>
            </a:r>
            <a:r>
              <a:rPr lang="en-US" altLang="ja-JP" sz="2400" dirty="0">
                <a:latin typeface="+mn-ea"/>
                <a:ea typeface="+mn-ea"/>
                <a:cs typeface="Times New Roman" panose="02020603050405020304" pitchFamily="18" charset="0"/>
              </a:rPr>
              <a:t>5</a:t>
            </a:r>
            <a:r>
              <a:rPr lang="ja-JP" altLang="ja-JP" sz="2400" dirty="0">
                <a:latin typeface="+mn-ea"/>
                <a:ea typeface="+mn-ea"/>
                <a:cs typeface="Times New Roman" panose="02020603050405020304" pitchFamily="18" charset="0"/>
              </a:rPr>
              <a:t>年</a:t>
            </a:r>
            <a:r>
              <a:rPr lang="en-US" altLang="ja-JP" sz="2400" dirty="0">
                <a:latin typeface="+mn-ea"/>
                <a:ea typeface="+mn-ea"/>
                <a:cs typeface="Times New Roman" panose="02020603050405020304" pitchFamily="18" charset="0"/>
              </a:rPr>
              <a:t>4</a:t>
            </a:r>
            <a:r>
              <a:rPr lang="ja-JP" altLang="ja-JP" sz="2400" dirty="0">
                <a:latin typeface="+mn-ea"/>
                <a:ea typeface="+mn-ea"/>
                <a:cs typeface="Times New Roman" panose="02020603050405020304" pitchFamily="18" charset="0"/>
              </a:rPr>
              <a:t>月</a:t>
            </a:r>
            <a:r>
              <a:rPr lang="en-US" altLang="ja-JP" sz="2400" dirty="0">
                <a:latin typeface="+mn-ea"/>
                <a:ea typeface="+mn-ea"/>
                <a:cs typeface="Times New Roman" panose="02020603050405020304" pitchFamily="18" charset="0"/>
              </a:rPr>
              <a:t>1</a:t>
            </a:r>
            <a:r>
              <a:rPr lang="ja-JP" altLang="ja-JP" sz="2400" dirty="0">
                <a:latin typeface="+mn-ea"/>
                <a:ea typeface="+mn-ea"/>
                <a:cs typeface="Times New Roman" panose="02020603050405020304" pitchFamily="18" charset="0"/>
              </a:rPr>
              <a:t>日</a:t>
            </a:r>
            <a:r>
              <a:rPr lang="ja-JP" altLang="en-US" sz="2400" dirty="0">
                <a:latin typeface="+mn-ea"/>
                <a:ea typeface="+mn-ea"/>
                <a:cs typeface="Times New Roman" panose="02020603050405020304" pitchFamily="18" charset="0"/>
              </a:rPr>
              <a:t>付で改正</a:t>
            </a:r>
            <a:r>
              <a:rPr lang="ja-JP" altLang="en-US" sz="2400" dirty="0">
                <a:effectLst/>
                <a:latin typeface="+mn-ea"/>
                <a:ea typeface="+mn-ea"/>
                <a:cs typeface="Times New Roman" panose="02020603050405020304" pitchFamily="18" charset="0"/>
              </a:rPr>
              <a:t>されていますが、この資料は、改正前に届出された対策計画書等に係る実績報告書の書き方について説明するものです。</a:t>
            </a:r>
            <a:r>
              <a:rPr lang="en-US" altLang="ja-JP" sz="2400" dirty="0">
                <a:effectLst/>
                <a:latin typeface="+mn-ea"/>
                <a:ea typeface="+mn-ea"/>
                <a:cs typeface="Times New Roman" panose="02020603050405020304" pitchFamily="18" charset="0"/>
              </a:rPr>
              <a:t/>
            </a:r>
            <a:br>
              <a:rPr lang="en-US" altLang="ja-JP" sz="2400" dirty="0">
                <a:effectLst/>
                <a:latin typeface="+mn-ea"/>
                <a:ea typeface="+mn-ea"/>
                <a:cs typeface="Times New Roman" panose="02020603050405020304" pitchFamily="18" charset="0"/>
              </a:rPr>
            </a:br>
            <a:r>
              <a:rPr lang="en-US" altLang="ja-JP" sz="2400" dirty="0">
                <a:effectLst/>
                <a:latin typeface="+mn-ea"/>
                <a:ea typeface="+mn-ea"/>
                <a:cs typeface="Times New Roman" panose="02020603050405020304" pitchFamily="18" charset="0"/>
              </a:rPr>
              <a:t/>
            </a:r>
            <a:br>
              <a:rPr lang="en-US" altLang="ja-JP" sz="2400" dirty="0">
                <a:effectLst/>
                <a:latin typeface="+mn-ea"/>
                <a:ea typeface="+mn-ea"/>
                <a:cs typeface="Times New Roman" panose="02020603050405020304" pitchFamily="18" charset="0"/>
              </a:rPr>
            </a:br>
            <a:r>
              <a:rPr lang="ja-JP" altLang="en-US" sz="2400" dirty="0">
                <a:effectLst/>
                <a:latin typeface="+mn-ea"/>
                <a:ea typeface="+mn-ea"/>
                <a:cs typeface="Times New Roman" panose="02020603050405020304" pitchFamily="18" charset="0"/>
              </a:rPr>
              <a:t>　このため、</a:t>
            </a:r>
            <a:r>
              <a:rPr lang="ja-JP" altLang="en-US" sz="2400" u="dbl" dirty="0">
                <a:effectLst/>
                <a:latin typeface="+mn-ea"/>
                <a:ea typeface="+mn-ea"/>
                <a:cs typeface="Times New Roman" panose="02020603050405020304" pitchFamily="18" charset="0"/>
              </a:rPr>
              <a:t>本資料では、改正前の条例等に基づいて記載しています。</a:t>
            </a:r>
            <a:r>
              <a:rPr lang="en-US" altLang="ja-JP" sz="2400" u="sng" dirty="0">
                <a:effectLst/>
                <a:latin typeface="+mn-ea"/>
                <a:ea typeface="+mn-ea"/>
                <a:cs typeface="Times New Roman" panose="02020603050405020304" pitchFamily="18" charset="0"/>
              </a:rPr>
              <a:t/>
            </a:r>
            <a:br>
              <a:rPr lang="en-US" altLang="ja-JP" sz="2400" u="sng" dirty="0">
                <a:effectLst/>
                <a:latin typeface="+mn-ea"/>
                <a:ea typeface="+mn-ea"/>
                <a:cs typeface="Times New Roman" panose="02020603050405020304" pitchFamily="18" charset="0"/>
              </a:rPr>
            </a:br>
            <a:r>
              <a:rPr lang="en-US" altLang="ja-JP" sz="2400" dirty="0">
                <a:effectLst/>
                <a:latin typeface="+mn-ea"/>
                <a:ea typeface="+mn-ea"/>
                <a:cs typeface="Times New Roman" panose="02020603050405020304" pitchFamily="18" charset="0"/>
              </a:rPr>
              <a:t/>
            </a:r>
            <a:br>
              <a:rPr lang="en-US" altLang="ja-JP" sz="2400" dirty="0">
                <a:effectLst/>
                <a:latin typeface="+mn-ea"/>
                <a:ea typeface="+mn-ea"/>
                <a:cs typeface="Times New Roman" panose="02020603050405020304" pitchFamily="18" charset="0"/>
              </a:rPr>
            </a:br>
            <a:r>
              <a:rPr lang="ja-JP" altLang="en-US" sz="2400" dirty="0">
                <a:effectLst/>
                <a:latin typeface="+mn-ea"/>
                <a:ea typeface="+mn-ea"/>
                <a:cs typeface="Times New Roman" panose="02020603050405020304" pitchFamily="18" charset="0"/>
              </a:rPr>
              <a:t>　</a:t>
            </a:r>
            <a:r>
              <a:rPr lang="ja-JP" altLang="en-US" sz="2400" dirty="0">
                <a:latin typeface="+mn-ea"/>
                <a:ea typeface="+mn-ea"/>
                <a:cs typeface="Times New Roman" panose="02020603050405020304" pitchFamily="18" charset="0"/>
              </a:rPr>
              <a:t>改正後の条例等については</a:t>
            </a:r>
            <a:r>
              <a:rPr lang="ja-JP" altLang="ja-JP" sz="2400" dirty="0">
                <a:effectLst/>
                <a:latin typeface="+mn-ea"/>
                <a:ea typeface="+mn-ea"/>
                <a:cs typeface="Times New Roman" panose="02020603050405020304" pitchFamily="18" charset="0"/>
              </a:rPr>
              <a:t>、</a:t>
            </a:r>
            <a:r>
              <a:rPr lang="ja-JP" altLang="en-US" sz="2400" dirty="0">
                <a:effectLst/>
                <a:latin typeface="+mn-ea"/>
                <a:ea typeface="+mn-ea"/>
                <a:cs typeface="Times New Roman" panose="02020603050405020304" pitchFamily="18" charset="0"/>
              </a:rPr>
              <a:t>大阪府ホームページ「</a:t>
            </a:r>
            <a:r>
              <a:rPr lang="ja-JP" altLang="en-US" sz="2400" dirty="0">
                <a:hlinkClick r:id="rId3"/>
              </a:rPr>
              <a:t>大阪府／大阪府気候変動対策の推進に関する条例 </a:t>
            </a:r>
            <a:r>
              <a:rPr lang="en-US" altLang="ja-JP" sz="2400" dirty="0">
                <a:hlinkClick r:id="rId3"/>
              </a:rPr>
              <a:t>(osaka.lg.jp) </a:t>
            </a:r>
            <a:r>
              <a:rPr lang="ja-JP" altLang="en-US" sz="2400" dirty="0">
                <a:latin typeface="+mn-ea"/>
                <a:ea typeface="+mn-ea"/>
              </a:rPr>
              <a:t>」</a:t>
            </a:r>
            <a:r>
              <a:rPr lang="en-US" altLang="ja-JP" sz="2400" dirty="0">
                <a:latin typeface="+mn-ea"/>
                <a:ea typeface="+mn-ea"/>
              </a:rPr>
              <a:t/>
            </a:r>
            <a:br>
              <a:rPr lang="en-US" altLang="ja-JP" sz="2400" dirty="0">
                <a:latin typeface="+mn-ea"/>
                <a:ea typeface="+mn-ea"/>
              </a:rPr>
            </a:br>
            <a:r>
              <a:rPr lang="ja-JP" altLang="en-US" sz="2400" dirty="0">
                <a:latin typeface="+mn-ea"/>
                <a:ea typeface="+mn-ea"/>
                <a:cs typeface="Times New Roman" panose="02020603050405020304" pitchFamily="18" charset="0"/>
              </a:rPr>
              <a:t>より</a:t>
            </a:r>
            <a:r>
              <a:rPr lang="ja-JP" altLang="ja-JP" sz="2400" dirty="0">
                <a:effectLst/>
                <a:latin typeface="+mn-ea"/>
                <a:ea typeface="+mn-ea"/>
                <a:cs typeface="Times New Roman" panose="02020603050405020304" pitchFamily="18" charset="0"/>
              </a:rPr>
              <a:t>ご確認ください。</a:t>
            </a:r>
            <a:endParaRPr kumimoji="1" lang="ja-JP" altLang="en-US" sz="2400" dirty="0">
              <a:latin typeface="+mn-ea"/>
              <a:ea typeface="+mn-ea"/>
            </a:endParaRPr>
          </a:p>
        </p:txBody>
      </p:sp>
    </p:spTree>
    <p:extLst>
      <p:ext uri="{BB962C8B-B14F-4D97-AF65-F5344CB8AC3E}">
        <p14:creationId xmlns:p14="http://schemas.microsoft.com/office/powerpoint/2010/main" val="3547995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3"/>
          <a:stretch>
            <a:fillRect/>
          </a:stretch>
        </p:blipFill>
        <p:spPr>
          <a:xfrm>
            <a:off x="430509" y="1403367"/>
            <a:ext cx="4056163" cy="5324676"/>
          </a:xfrm>
          <a:prstGeom prst="rect">
            <a:avLst/>
          </a:prstGeom>
        </p:spPr>
      </p:pic>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Autofit/>
          </a:bodyPr>
          <a:lstStyle/>
          <a:p>
            <a:pPr algn="l">
              <a:spcAft>
                <a:spcPts val="1200"/>
              </a:spcAft>
            </a:pPr>
            <a:r>
              <a:rPr lang="ja-JP" altLang="en-US" sz="3600" dirty="0"/>
              <a:t>６</a:t>
            </a:r>
            <a:r>
              <a:rPr lang="en-US" altLang="ja-JP" sz="3600" dirty="0"/>
              <a:t>.</a:t>
            </a:r>
            <a:r>
              <a:rPr lang="ja-JP" altLang="en-US" sz="3600" dirty="0"/>
              <a:t>実績報告書の書き方と留意点</a:t>
            </a:r>
          </a:p>
        </p:txBody>
      </p:sp>
      <p:sp>
        <p:nvSpPr>
          <p:cNvPr id="13" name="テキスト ボックス 12"/>
          <p:cNvSpPr txBox="1"/>
          <p:nvPr/>
        </p:nvSpPr>
        <p:spPr>
          <a:xfrm>
            <a:off x="251520" y="793137"/>
            <a:ext cx="5394425" cy="523220"/>
          </a:xfrm>
          <a:prstGeom prst="rect">
            <a:avLst/>
          </a:prstGeom>
          <a:noFill/>
        </p:spPr>
        <p:txBody>
          <a:bodyPr wrap="none" rtlCol="0">
            <a:spAutoFit/>
          </a:bodyPr>
          <a:lstStyle/>
          <a:p>
            <a:r>
              <a:rPr kumimoji="1" lang="ja-JP" altLang="en-US" sz="2800" dirty="0"/>
              <a:t>■「</a:t>
            </a:r>
            <a:r>
              <a:rPr kumimoji="1" lang="en-US" altLang="ja-JP" sz="2800" dirty="0"/>
              <a:t>1</a:t>
            </a:r>
            <a:r>
              <a:rPr kumimoji="1" lang="ja-JP" altLang="en-US" sz="2800" dirty="0"/>
              <a:t>　表紙」シート</a:t>
            </a:r>
            <a:r>
              <a:rPr kumimoji="1" lang="ja-JP" altLang="en-US" sz="2000" dirty="0"/>
              <a:t>（手引き</a:t>
            </a:r>
            <a:r>
              <a:rPr lang="en-US" altLang="ja-JP" sz="2000" dirty="0"/>
              <a:t> [</a:t>
            </a:r>
            <a:r>
              <a:rPr lang="ja-JP" altLang="en-US" sz="2000" dirty="0"/>
              <a:t>報告書</a:t>
            </a:r>
            <a:r>
              <a:rPr lang="en-US" altLang="ja-JP" sz="2000" dirty="0"/>
              <a:t>]P30</a:t>
            </a:r>
            <a:r>
              <a:rPr kumimoji="1" lang="ja-JP" altLang="en-US" sz="2000" dirty="0"/>
              <a:t>）</a:t>
            </a:r>
          </a:p>
        </p:txBody>
      </p:sp>
      <p:sp>
        <p:nvSpPr>
          <p:cNvPr id="5" name="スライド番号プレースホルダー 4"/>
          <p:cNvSpPr>
            <a:spLocks noGrp="1"/>
          </p:cNvSpPr>
          <p:nvPr>
            <p:ph type="sldNum" sz="quarter" idx="12"/>
          </p:nvPr>
        </p:nvSpPr>
        <p:spPr/>
        <p:txBody>
          <a:bodyPr/>
          <a:lstStyle/>
          <a:p>
            <a:fld id="{55A7BED7-9510-4C4B-91BA-7696EE92F05C}" type="slidenum">
              <a:rPr kumimoji="1" lang="ja-JP" altLang="en-US" smtClean="0"/>
              <a:t>19</a:t>
            </a:fld>
            <a:endParaRPr kumimoji="1" lang="ja-JP" altLang="en-US"/>
          </a:p>
        </p:txBody>
      </p:sp>
      <p:sp>
        <p:nvSpPr>
          <p:cNvPr id="3" name="正方形/長方形 2"/>
          <p:cNvSpPr/>
          <p:nvPr/>
        </p:nvSpPr>
        <p:spPr>
          <a:xfrm>
            <a:off x="439550" y="5805264"/>
            <a:ext cx="3960440" cy="50405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線吹き出し 2 (枠付き) 9"/>
          <p:cNvSpPr/>
          <p:nvPr/>
        </p:nvSpPr>
        <p:spPr>
          <a:xfrm>
            <a:off x="4932040" y="3933056"/>
            <a:ext cx="3898775" cy="1005927"/>
          </a:xfrm>
          <a:prstGeom prst="borderCallout2">
            <a:avLst>
              <a:gd name="adj1" fmla="val 54298"/>
              <a:gd name="adj2" fmla="val -567"/>
              <a:gd name="adj3" fmla="val 61314"/>
              <a:gd name="adj4" fmla="val -35071"/>
              <a:gd name="adj5" fmla="val 183272"/>
              <a:gd name="adj6" fmla="val -49587"/>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rgbClr val="FF0000"/>
                </a:solidFill>
                <a:latin typeface="メイリオ" panose="020B0604030504040204" pitchFamily="50" charset="-128"/>
                <a:ea typeface="メイリオ" panose="020B0604030504040204" pitchFamily="50" charset="-128"/>
              </a:rPr>
              <a:t>連絡先</a:t>
            </a:r>
            <a:r>
              <a:rPr lang="ja-JP" altLang="en-US" sz="1400" dirty="0">
                <a:solidFill>
                  <a:schemeClr val="tx1"/>
                </a:solidFill>
                <a:latin typeface="メイリオ" panose="020B0604030504040204" pitchFamily="50" charset="-128"/>
                <a:ea typeface="メイリオ" panose="020B0604030504040204" pitchFamily="50" charset="-128"/>
              </a:rPr>
              <a:t>は届出内容の確認時に必要です。</a:t>
            </a:r>
          </a:p>
          <a:p>
            <a:r>
              <a:rPr lang="ja-JP" altLang="en-US" sz="1200" dirty="0">
                <a:solidFill>
                  <a:schemeClr val="tx1"/>
                </a:solidFill>
                <a:latin typeface="メイリオ" panose="020B0604030504040204" pitchFamily="50" charset="-128"/>
                <a:ea typeface="メイリオ" panose="020B0604030504040204" pitchFamily="50" charset="-128"/>
              </a:rPr>
              <a:t>（担当者名の記載があると、府との連絡がスムーズとなります。）</a:t>
            </a:r>
          </a:p>
        </p:txBody>
      </p:sp>
      <p:sp>
        <p:nvSpPr>
          <p:cNvPr id="12" name="正方形/長方形 11"/>
          <p:cNvSpPr/>
          <p:nvPr/>
        </p:nvSpPr>
        <p:spPr>
          <a:xfrm>
            <a:off x="467543" y="3030531"/>
            <a:ext cx="3987339" cy="18244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796877" y="1734386"/>
            <a:ext cx="1487091" cy="18244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線吹き出し 2 (枠付き) 7"/>
          <p:cNvSpPr/>
          <p:nvPr/>
        </p:nvSpPr>
        <p:spPr>
          <a:xfrm>
            <a:off x="5566792" y="1646022"/>
            <a:ext cx="2448272" cy="630850"/>
          </a:xfrm>
          <a:prstGeom prst="borderCallout2">
            <a:avLst>
              <a:gd name="adj1" fmla="val -1063"/>
              <a:gd name="adj2" fmla="val -7250"/>
              <a:gd name="adj3" fmla="val -428"/>
              <a:gd name="adj4" fmla="val -22622"/>
              <a:gd name="adj5" fmla="val 29778"/>
              <a:gd name="adj6" fmla="val -56410"/>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latin typeface="メイリオ" panose="020B0604030504040204" pitchFamily="50" charset="-128"/>
              <a:ea typeface="メイリオ" panose="020B0604030504040204" pitchFamily="50" charset="-128"/>
            </a:endParaRPr>
          </a:p>
        </p:txBody>
      </p:sp>
      <p:sp>
        <p:nvSpPr>
          <p:cNvPr id="9" name="線吹き出し 2 (枠付き) 8"/>
          <p:cNvSpPr/>
          <p:nvPr/>
        </p:nvSpPr>
        <p:spPr>
          <a:xfrm>
            <a:off x="5566792" y="1646022"/>
            <a:ext cx="2749624" cy="630850"/>
          </a:xfrm>
          <a:prstGeom prst="borderCallout2">
            <a:avLst>
              <a:gd name="adj1" fmla="val -1063"/>
              <a:gd name="adj2" fmla="val -7250"/>
              <a:gd name="adj3" fmla="val 61314"/>
              <a:gd name="adj4" fmla="val -35071"/>
              <a:gd name="adj5" fmla="val 241628"/>
              <a:gd name="adj6" fmla="val -79144"/>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rgbClr val="FF0000"/>
                </a:solidFill>
                <a:latin typeface="メイリオ" panose="020B0604030504040204" pitchFamily="50" charset="-128"/>
                <a:ea typeface="メイリオ" panose="020B0604030504040204" pitchFamily="50" charset="-128"/>
              </a:rPr>
              <a:t>日付、業種</a:t>
            </a:r>
            <a:r>
              <a:rPr lang="ja-JP" altLang="en-US" sz="1400" dirty="0">
                <a:solidFill>
                  <a:schemeClr val="tx1"/>
                </a:solidFill>
                <a:latin typeface="メイリオ" panose="020B0604030504040204" pitchFamily="50" charset="-128"/>
                <a:ea typeface="メイリオ" panose="020B0604030504040204" pitchFamily="50" charset="-128"/>
              </a:rPr>
              <a:t>の記載漏れに注意してください</a:t>
            </a:r>
          </a:p>
        </p:txBody>
      </p:sp>
      <p:sp>
        <p:nvSpPr>
          <p:cNvPr id="14" name="テキスト ボックス 13">
            <a:extLst>
              <a:ext uri="{FF2B5EF4-FFF2-40B4-BE49-F238E27FC236}">
                <a16:creationId xmlns:a16="http://schemas.microsoft.com/office/drawing/2014/main" id="{66AEF431-E27B-47A2-A14D-48427EB80194}"/>
              </a:ext>
            </a:extLst>
          </p:cNvPr>
          <p:cNvSpPr txBox="1"/>
          <p:nvPr/>
        </p:nvSpPr>
        <p:spPr>
          <a:xfrm>
            <a:off x="4593496" y="5662118"/>
            <a:ext cx="4394864" cy="923330"/>
          </a:xfrm>
          <a:prstGeom prst="rect">
            <a:avLst/>
          </a:prstGeom>
          <a:noFill/>
        </p:spPr>
        <p:txBody>
          <a:bodyPr wrap="square" rtlCol="0">
            <a:spAutoFit/>
          </a:bodyPr>
          <a:lstStyle/>
          <a:p>
            <a:r>
              <a:rPr lang="zh-TW" altLang="en-US"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記入例が「対策計画書」となっていますが、「実績報告書」も記載内容は同じです。</a:t>
            </a:r>
            <a:r>
              <a:rPr lang="zh-TW" altLang="en-US" b="1" dirty="0">
                <a:latin typeface="メイリオ" panose="020B0604030504040204" pitchFamily="50" charset="-128"/>
                <a:ea typeface="メイリオ" panose="020B0604030504040204" pitchFamily="50" charset="-128"/>
              </a:rPr>
              <a:t>＞</a:t>
            </a:r>
            <a:endParaRPr kumimoji="1" lang="ja-JP" altLang="en-US"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10535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rmAutofit fontScale="90000"/>
          </a:bodyPr>
          <a:lstStyle/>
          <a:p>
            <a:pPr algn="l">
              <a:spcAft>
                <a:spcPts val="1200"/>
              </a:spcAft>
            </a:pPr>
            <a:r>
              <a:rPr lang="ja-JP" altLang="en-US" sz="4400" dirty="0"/>
              <a:t>６</a:t>
            </a:r>
            <a:r>
              <a:rPr lang="en-US" altLang="ja-JP" sz="4400" dirty="0"/>
              <a:t>.</a:t>
            </a:r>
            <a:r>
              <a:rPr lang="ja-JP" altLang="en-US" sz="4400" dirty="0"/>
              <a:t>実績報告書の書き方と留意点</a:t>
            </a:r>
            <a:endParaRPr lang="ja-JP" altLang="en-US" dirty="0"/>
          </a:p>
        </p:txBody>
      </p:sp>
      <p:sp>
        <p:nvSpPr>
          <p:cNvPr id="9" name="テキスト ボックス 8"/>
          <p:cNvSpPr txBox="1"/>
          <p:nvPr/>
        </p:nvSpPr>
        <p:spPr>
          <a:xfrm>
            <a:off x="433148" y="866001"/>
            <a:ext cx="8856984" cy="523220"/>
          </a:xfrm>
          <a:prstGeom prst="rect">
            <a:avLst/>
          </a:prstGeom>
          <a:noFill/>
        </p:spPr>
        <p:txBody>
          <a:bodyPr wrap="square" rtlCol="0">
            <a:spAutoFit/>
          </a:bodyPr>
          <a:lstStyle/>
          <a:p>
            <a:r>
              <a:rPr kumimoji="1" lang="ja-JP" altLang="en-US" sz="2800" dirty="0"/>
              <a:t>■「</a:t>
            </a:r>
            <a:r>
              <a:rPr lang="ja-JP" altLang="en-US" sz="2800" dirty="0"/>
              <a:t>２　事業所名称等」シート</a:t>
            </a:r>
            <a:r>
              <a:rPr lang="ja-JP" altLang="en-US" sz="2000" dirty="0"/>
              <a:t>（手引き</a:t>
            </a:r>
            <a:r>
              <a:rPr lang="en-US" altLang="ja-JP" sz="2000" dirty="0"/>
              <a:t> [</a:t>
            </a:r>
            <a:r>
              <a:rPr lang="ja-JP" altLang="en-US" sz="2000" dirty="0"/>
              <a:t>報告書</a:t>
            </a:r>
            <a:r>
              <a:rPr lang="en-US" altLang="ja-JP" sz="2000" dirty="0"/>
              <a:t>]P32</a:t>
            </a:r>
            <a:r>
              <a:rPr lang="ja-JP" altLang="en-US" sz="2000" dirty="0"/>
              <a:t>）</a:t>
            </a:r>
            <a:endParaRPr kumimoji="1" lang="ja-JP" altLang="en-US" sz="2800" dirty="0"/>
          </a:p>
        </p:txBody>
      </p:sp>
      <p:sp>
        <p:nvSpPr>
          <p:cNvPr id="5" name="スライド番号プレースホルダー 4"/>
          <p:cNvSpPr>
            <a:spLocks noGrp="1"/>
          </p:cNvSpPr>
          <p:nvPr>
            <p:ph type="sldNum" sz="quarter" idx="12"/>
          </p:nvPr>
        </p:nvSpPr>
        <p:spPr/>
        <p:txBody>
          <a:bodyPr/>
          <a:lstStyle/>
          <a:p>
            <a:fld id="{55A7BED7-9510-4C4B-91BA-7696EE92F05C}" type="slidenum">
              <a:rPr kumimoji="1" lang="ja-JP" altLang="en-US" smtClean="0"/>
              <a:t>20</a:t>
            </a:fld>
            <a:endParaRPr kumimoji="1" lang="ja-JP" altLang="en-US"/>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1286" y="1970948"/>
            <a:ext cx="4617743" cy="4517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p:cNvSpPr/>
          <p:nvPr/>
        </p:nvSpPr>
        <p:spPr>
          <a:xfrm>
            <a:off x="271286" y="2234824"/>
            <a:ext cx="3724650" cy="425389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線吹き出し 2 (枠付き) 9"/>
          <p:cNvSpPr/>
          <p:nvPr/>
        </p:nvSpPr>
        <p:spPr>
          <a:xfrm>
            <a:off x="5124688" y="1649120"/>
            <a:ext cx="3776015" cy="1865986"/>
          </a:xfrm>
          <a:prstGeom prst="borderCallout2">
            <a:avLst>
              <a:gd name="adj1" fmla="val 9091"/>
              <a:gd name="adj2" fmla="val -3157"/>
              <a:gd name="adj3" fmla="val -4801"/>
              <a:gd name="adj4" fmla="val -3076"/>
              <a:gd name="adj5" fmla="val 32835"/>
              <a:gd name="adj6" fmla="val -103552"/>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・原則、実績報告書は対策計画書と同じ事業所を記載してください。</a:t>
            </a:r>
          </a:p>
          <a:p>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対策計画書の「主な事業所」がその後</a:t>
            </a:r>
            <a:r>
              <a:rPr lang="en-US" altLang="ja-JP" sz="1400" dirty="0">
                <a:solidFill>
                  <a:schemeClr val="tx1"/>
                </a:solidFill>
                <a:latin typeface="メイリオ" panose="020B0604030504040204" pitchFamily="50" charset="-128"/>
                <a:ea typeface="メイリオ" panose="020B0604030504040204" pitchFamily="50" charset="-128"/>
              </a:rPr>
              <a:t>1,500</a:t>
            </a:r>
            <a:r>
              <a:rPr lang="ja-JP" altLang="en-US" sz="1400" dirty="0">
                <a:solidFill>
                  <a:schemeClr val="tx1"/>
                </a:solidFill>
                <a:latin typeface="メイリオ" panose="020B0604030504040204" pitchFamily="50" charset="-128"/>
                <a:ea typeface="メイリオ" panose="020B0604030504040204" pitchFamily="50" charset="-128"/>
              </a:rPr>
              <a:t>ｷﾛﾘｯﾄﾙ</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年未満になった場合であっても、実績報告書では「主な事業所」としてください。（逆も同様です。）</a:t>
            </a:r>
          </a:p>
        </p:txBody>
      </p:sp>
      <p:sp>
        <p:nvSpPr>
          <p:cNvPr id="12" name="正方形/長方形 11"/>
          <p:cNvSpPr/>
          <p:nvPr/>
        </p:nvSpPr>
        <p:spPr>
          <a:xfrm>
            <a:off x="4011379" y="2234824"/>
            <a:ext cx="877650" cy="425389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線吹き出し 2 (枠付き) 10"/>
          <p:cNvSpPr/>
          <p:nvPr/>
        </p:nvSpPr>
        <p:spPr>
          <a:xfrm>
            <a:off x="5124688" y="3993498"/>
            <a:ext cx="3776015" cy="1507397"/>
          </a:xfrm>
          <a:prstGeom prst="borderCallout2">
            <a:avLst>
              <a:gd name="adj1" fmla="val -7503"/>
              <a:gd name="adj2" fmla="val -429"/>
              <a:gd name="adj3" fmla="val -17483"/>
              <a:gd name="adj4" fmla="val -347"/>
              <a:gd name="adj5" fmla="val 26131"/>
              <a:gd name="adj6" fmla="val -23401"/>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・対策計画書作成以降に新たな事業所が増えた場合は追加し、その際は、備考欄に「追加」と記載します。</a:t>
            </a:r>
          </a:p>
          <a:p>
            <a:r>
              <a:rPr lang="ja-JP" altLang="en-US" sz="1400" dirty="0">
                <a:solidFill>
                  <a:schemeClr val="tx1"/>
                </a:solidFill>
                <a:latin typeface="メイリオ" panose="020B0604030504040204" pitchFamily="50" charset="-128"/>
                <a:ea typeface="メイリオ" panose="020B0604030504040204" pitchFamily="50" charset="-128"/>
              </a:rPr>
              <a:t>・事業所を廃止した場合は「廃止」と「廃止時期」を備考欄に記載します。</a:t>
            </a:r>
          </a:p>
        </p:txBody>
      </p:sp>
    </p:spTree>
    <p:extLst>
      <p:ext uri="{BB962C8B-B14F-4D97-AF65-F5344CB8AC3E}">
        <p14:creationId xmlns:p14="http://schemas.microsoft.com/office/powerpoint/2010/main" val="470166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rmAutofit fontScale="90000"/>
          </a:bodyPr>
          <a:lstStyle/>
          <a:p>
            <a:pPr algn="l">
              <a:spcAft>
                <a:spcPts val="1200"/>
              </a:spcAft>
            </a:pPr>
            <a:r>
              <a:rPr lang="ja-JP" altLang="en-US" sz="4400" dirty="0"/>
              <a:t>６</a:t>
            </a:r>
            <a:r>
              <a:rPr lang="en-US" altLang="ja-JP" sz="4400" dirty="0"/>
              <a:t>.</a:t>
            </a:r>
            <a:r>
              <a:rPr lang="ja-JP" altLang="en-US" sz="4400" dirty="0"/>
              <a:t>実績報告書の書き方と留意点</a:t>
            </a:r>
            <a:endParaRPr lang="ja-JP" altLang="en-US" dirty="0"/>
          </a:p>
        </p:txBody>
      </p:sp>
      <p:sp>
        <p:nvSpPr>
          <p:cNvPr id="17" name="テキスト ボックス 16"/>
          <p:cNvSpPr txBox="1"/>
          <p:nvPr/>
        </p:nvSpPr>
        <p:spPr>
          <a:xfrm>
            <a:off x="135797" y="814638"/>
            <a:ext cx="8843718" cy="830997"/>
          </a:xfrm>
          <a:prstGeom prst="rect">
            <a:avLst/>
          </a:prstGeom>
          <a:noFill/>
        </p:spPr>
        <p:txBody>
          <a:bodyPr wrap="square" rtlCol="0">
            <a:spAutoFit/>
          </a:bodyPr>
          <a:lstStyle/>
          <a:p>
            <a:r>
              <a:rPr lang="ja-JP" altLang="en-US" sz="2800" dirty="0"/>
              <a:t>■「</a:t>
            </a:r>
            <a:r>
              <a:rPr lang="en-US" altLang="ja-JP" sz="2800" dirty="0"/>
              <a:t>5</a:t>
            </a:r>
            <a:r>
              <a:rPr lang="ja-JP" altLang="en-US" sz="2800" dirty="0"/>
              <a:t>　主なエネ量」シート、「</a:t>
            </a:r>
            <a:r>
              <a:rPr lang="en-US" altLang="ja-JP" sz="2800" dirty="0"/>
              <a:t>6</a:t>
            </a:r>
            <a:r>
              <a:rPr lang="ja-JP" altLang="en-US" sz="2800" dirty="0"/>
              <a:t>　その他エネ量」シート</a:t>
            </a:r>
            <a:endParaRPr lang="en-US" altLang="ja-JP" sz="2800" dirty="0"/>
          </a:p>
          <a:p>
            <a:pPr algn="r"/>
            <a:r>
              <a:rPr lang="ja-JP" altLang="en-US" dirty="0"/>
              <a:t>（手引き</a:t>
            </a:r>
            <a:r>
              <a:rPr lang="en-US" altLang="ja-JP" dirty="0"/>
              <a:t> [</a:t>
            </a:r>
            <a:r>
              <a:rPr lang="ja-JP" altLang="en-US" dirty="0"/>
              <a:t>報告書</a:t>
            </a:r>
            <a:r>
              <a:rPr lang="en-US" altLang="ja-JP" dirty="0"/>
              <a:t>]P39</a:t>
            </a:r>
            <a:r>
              <a:rPr lang="ja-JP" altLang="en-US" dirty="0" err="1"/>
              <a:t>、</a:t>
            </a:r>
            <a:r>
              <a:rPr lang="en-US" altLang="ja-JP" dirty="0"/>
              <a:t>42</a:t>
            </a:r>
            <a:r>
              <a:rPr lang="ja-JP" altLang="en-US" dirty="0"/>
              <a:t>）</a:t>
            </a:r>
            <a:endParaRPr kumimoji="1" lang="en-US" altLang="ja-JP" dirty="0"/>
          </a:p>
        </p:txBody>
      </p:sp>
      <p:sp>
        <p:nvSpPr>
          <p:cNvPr id="19" name="テキスト ボックス 18"/>
          <p:cNvSpPr txBox="1"/>
          <p:nvPr/>
        </p:nvSpPr>
        <p:spPr>
          <a:xfrm>
            <a:off x="309867" y="5361398"/>
            <a:ext cx="8669648" cy="923330"/>
          </a:xfrm>
          <a:prstGeom prst="rect">
            <a:avLst/>
          </a:prstGeom>
          <a:noFill/>
        </p:spPr>
        <p:txBody>
          <a:bodyPr wrap="square" rtlCol="0">
            <a:spAutoFit/>
          </a:bodyPr>
          <a:lstStyle/>
          <a:p>
            <a:r>
              <a:rPr lang="ja-JP" altLang="en-US" b="1" dirty="0">
                <a:solidFill>
                  <a:srgbClr val="FF0000"/>
                </a:solidFill>
                <a:latin typeface="メイリオ" panose="020B0604030504040204" pitchFamily="50" charset="-128"/>
                <a:ea typeface="メイリオ" panose="020B0604030504040204" pitchFamily="50" charset="-128"/>
              </a:rPr>
              <a:t>集計表あります！</a:t>
            </a:r>
            <a:endParaRPr lang="en-US" altLang="ja-JP" b="1" dirty="0">
              <a:solidFill>
                <a:srgbClr val="FF0000"/>
              </a:solidFill>
              <a:latin typeface="メイリオ" panose="020B0604030504040204" pitchFamily="50" charset="-128"/>
              <a:ea typeface="メイリオ" panose="020B0604030504040204" pitchFamily="50" charset="-128"/>
            </a:endParaRPr>
          </a:p>
          <a:p>
            <a:pPr marL="173038"/>
            <a:r>
              <a:rPr kumimoji="1" lang="ja-JP" altLang="en-US" dirty="0">
                <a:solidFill>
                  <a:srgbClr val="FF0000"/>
                </a:solidFill>
                <a:latin typeface="メイリオ" panose="020B0604030504040204" pitchFamily="50" charset="-128"/>
                <a:ea typeface="メイリオ" panose="020B0604030504040204" pitchFamily="50" charset="-128"/>
              </a:rPr>
              <a:t>「その他事業所」が複数ある場合は、各事業所におけるエネルギー使用量の「集計表」を添付してください。</a:t>
            </a:r>
          </a:p>
        </p:txBody>
      </p:sp>
      <p:sp>
        <p:nvSpPr>
          <p:cNvPr id="5" name="スライド番号プレースホルダー 4"/>
          <p:cNvSpPr>
            <a:spLocks noGrp="1"/>
          </p:cNvSpPr>
          <p:nvPr>
            <p:ph type="sldNum" sz="quarter" idx="12"/>
          </p:nvPr>
        </p:nvSpPr>
        <p:spPr/>
        <p:txBody>
          <a:bodyPr/>
          <a:lstStyle/>
          <a:p>
            <a:fld id="{55A7BED7-9510-4C4B-91BA-7696EE92F05C}" type="slidenum">
              <a:rPr kumimoji="1" lang="ja-JP" altLang="en-US" smtClean="0"/>
              <a:t>21</a:t>
            </a:fld>
            <a:endParaRPr kumimoji="1" lang="ja-JP" altLang="en-US"/>
          </a:p>
        </p:txBody>
      </p:sp>
      <p:pic>
        <p:nvPicPr>
          <p:cNvPr id="3074" name="図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464" y="1354638"/>
            <a:ext cx="4855671" cy="3863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p:cNvSpPr/>
          <p:nvPr/>
        </p:nvSpPr>
        <p:spPr>
          <a:xfrm>
            <a:off x="428464" y="3861048"/>
            <a:ext cx="1263216" cy="43204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線吹き出し 2 (枠付き) 9"/>
          <p:cNvSpPr/>
          <p:nvPr/>
        </p:nvSpPr>
        <p:spPr>
          <a:xfrm>
            <a:off x="5222930" y="2028599"/>
            <a:ext cx="3776015" cy="1142034"/>
          </a:xfrm>
          <a:prstGeom prst="borderCallout2">
            <a:avLst>
              <a:gd name="adj1" fmla="val 9091"/>
              <a:gd name="adj2" fmla="val -3157"/>
              <a:gd name="adj3" fmla="val -4801"/>
              <a:gd name="adj4" fmla="val -3076"/>
              <a:gd name="adj5" fmla="val 170296"/>
              <a:gd name="adj6" fmla="val -98159"/>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この欄は「特定送配電事業者」等から購入した買電量を記載します。</a:t>
            </a:r>
          </a:p>
          <a:p>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小売電気事業者から購入した買電量ではありません。</a:t>
            </a:r>
          </a:p>
        </p:txBody>
      </p:sp>
      <p:sp>
        <p:nvSpPr>
          <p:cNvPr id="11" name="線吹き出し 2 (枠付き) 10"/>
          <p:cNvSpPr/>
          <p:nvPr/>
        </p:nvSpPr>
        <p:spPr>
          <a:xfrm>
            <a:off x="5163183" y="4217145"/>
            <a:ext cx="3776015" cy="1142034"/>
          </a:xfrm>
          <a:prstGeom prst="borderCallout2">
            <a:avLst>
              <a:gd name="adj1" fmla="val 57583"/>
              <a:gd name="adj2" fmla="val -3157"/>
              <a:gd name="adj3" fmla="val 78650"/>
              <a:gd name="adj4" fmla="val -3758"/>
              <a:gd name="adj5" fmla="val -6967"/>
              <a:gd name="adj6" fmla="val -96636"/>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化石燃料等を燃料として自家発電した場合に記載します。</a:t>
            </a:r>
          </a:p>
          <a:p>
            <a:r>
              <a:rPr lang="ja-JP" altLang="en-US" sz="1400" dirty="0">
                <a:solidFill>
                  <a:schemeClr val="tx1"/>
                </a:solidFill>
                <a:latin typeface="メイリオ" panose="020B0604030504040204" pitchFamily="50" charset="-128"/>
                <a:ea typeface="メイリオ" panose="020B0604030504040204" pitchFamily="50" charset="-128"/>
              </a:rPr>
              <a:t>太陽光発電は計上しません。（発電時に</a:t>
            </a:r>
            <a:r>
              <a:rPr lang="en-US" altLang="ja-JP" sz="1400" dirty="0">
                <a:solidFill>
                  <a:schemeClr val="tx1"/>
                </a:solidFill>
                <a:latin typeface="メイリオ" panose="020B0604030504040204" pitchFamily="50" charset="-128"/>
                <a:ea typeface="メイリオ" panose="020B0604030504040204" pitchFamily="50" charset="-128"/>
              </a:rPr>
              <a:t>CO2</a:t>
            </a:r>
            <a:r>
              <a:rPr lang="ja-JP" altLang="en-US" sz="1400" dirty="0" err="1">
                <a:solidFill>
                  <a:schemeClr val="tx1"/>
                </a:solidFill>
                <a:latin typeface="メイリオ" panose="020B0604030504040204" pitchFamily="50" charset="-128"/>
                <a:ea typeface="メイリオ" panose="020B0604030504040204" pitchFamily="50" charset="-128"/>
              </a:rPr>
              <a:t>を排</a:t>
            </a:r>
            <a:r>
              <a:rPr lang="ja-JP" altLang="en-US" sz="1400" dirty="0">
                <a:solidFill>
                  <a:schemeClr val="tx1"/>
                </a:solidFill>
                <a:latin typeface="メイリオ" panose="020B0604030504040204" pitchFamily="50" charset="-128"/>
                <a:ea typeface="メイリオ" panose="020B0604030504040204" pitchFamily="50" charset="-128"/>
              </a:rPr>
              <a:t>出しないため）。</a:t>
            </a:r>
          </a:p>
        </p:txBody>
      </p:sp>
    </p:spTree>
    <p:extLst>
      <p:ext uri="{BB962C8B-B14F-4D97-AF65-F5344CB8AC3E}">
        <p14:creationId xmlns:p14="http://schemas.microsoft.com/office/powerpoint/2010/main" val="9511984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rmAutofit fontScale="90000"/>
          </a:bodyPr>
          <a:lstStyle/>
          <a:p>
            <a:pPr algn="l">
              <a:spcAft>
                <a:spcPts val="1200"/>
              </a:spcAft>
            </a:pPr>
            <a:r>
              <a:rPr lang="ja-JP" altLang="en-US" sz="4400" dirty="0"/>
              <a:t>６</a:t>
            </a:r>
            <a:r>
              <a:rPr lang="en-US" altLang="ja-JP" sz="4400" dirty="0"/>
              <a:t>.</a:t>
            </a:r>
            <a:r>
              <a:rPr lang="ja-JP" altLang="en-US" sz="4400" dirty="0"/>
              <a:t>実績報告書の書き方と留意点</a:t>
            </a:r>
            <a:endParaRPr lang="ja-JP" altLang="en-US" dirty="0"/>
          </a:p>
        </p:txBody>
      </p:sp>
      <p:sp>
        <p:nvSpPr>
          <p:cNvPr id="13" name="テキスト ボックス 12"/>
          <p:cNvSpPr txBox="1"/>
          <p:nvPr/>
        </p:nvSpPr>
        <p:spPr>
          <a:xfrm>
            <a:off x="275605" y="1220611"/>
            <a:ext cx="8352928" cy="584775"/>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　このシートに、小売電気事業者から購入した電気の使用量を記載すると、「</a:t>
            </a:r>
            <a:r>
              <a:rPr kumimoji="1" lang="en-US" altLang="ja-JP" sz="1600" dirty="0">
                <a:latin typeface="メイリオ" panose="020B0604030504040204" pitchFamily="50" charset="-128"/>
                <a:ea typeface="メイリオ" panose="020B0604030504040204" pitchFamily="50" charset="-128"/>
              </a:rPr>
              <a:t>5</a:t>
            </a:r>
            <a:r>
              <a:rPr lang="ja-JP" altLang="en-US"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主なエネ量」</a:t>
            </a:r>
            <a:r>
              <a:rPr lang="ja-JP" altLang="en-US" sz="1600" dirty="0">
                <a:latin typeface="メイリオ" panose="020B0604030504040204" pitchFamily="50" charset="-128"/>
                <a:ea typeface="メイリオ" panose="020B0604030504040204" pitchFamily="50" charset="-128"/>
              </a:rPr>
              <a:t>シートの買電量へ自動的に反映されます。</a:t>
            </a:r>
            <a:endParaRPr kumimoji="1" lang="ja-JP" altLang="en-US" sz="16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50236" y="864294"/>
            <a:ext cx="8803666" cy="400110"/>
          </a:xfrm>
          <a:prstGeom prst="rect">
            <a:avLst/>
          </a:prstGeom>
          <a:noFill/>
        </p:spPr>
        <p:txBody>
          <a:bodyPr wrap="square" rtlCol="0">
            <a:spAutoFit/>
          </a:bodyPr>
          <a:lstStyle/>
          <a:p>
            <a:r>
              <a:rPr kumimoji="1" lang="ja-JP" altLang="en-US" sz="2000" b="1" dirty="0"/>
              <a:t>■「</a:t>
            </a:r>
            <a:r>
              <a:rPr kumimoji="1" lang="en-US" altLang="ja-JP" sz="2000" b="1" dirty="0"/>
              <a:t>5-2</a:t>
            </a:r>
            <a:r>
              <a:rPr kumimoji="1" lang="ja-JP" altLang="en-US" sz="2000" b="1" dirty="0"/>
              <a:t>　電力量入力用（主な事業所）」シート</a:t>
            </a:r>
            <a:r>
              <a:rPr lang="ja-JP" altLang="en-US" dirty="0"/>
              <a:t>（手引き</a:t>
            </a:r>
            <a:r>
              <a:rPr lang="en-US" altLang="ja-JP" dirty="0"/>
              <a:t> [</a:t>
            </a:r>
            <a:r>
              <a:rPr lang="ja-JP" altLang="en-US" dirty="0"/>
              <a:t>報告書</a:t>
            </a:r>
            <a:r>
              <a:rPr lang="en-US" altLang="ja-JP" dirty="0"/>
              <a:t>]P40</a:t>
            </a:r>
            <a:r>
              <a:rPr lang="ja-JP" altLang="en-US" dirty="0"/>
              <a:t>）</a:t>
            </a:r>
            <a:endParaRPr lang="en-US" altLang="ja-JP" sz="2800" dirty="0"/>
          </a:p>
        </p:txBody>
      </p:sp>
      <p:sp>
        <p:nvSpPr>
          <p:cNvPr id="3" name="正方形/長方形 2"/>
          <p:cNvSpPr/>
          <p:nvPr/>
        </p:nvSpPr>
        <p:spPr>
          <a:xfrm>
            <a:off x="4926848" y="1524370"/>
            <a:ext cx="3701685" cy="338554"/>
          </a:xfrm>
          <a:prstGeom prst="rect">
            <a:avLst/>
          </a:prstGeom>
        </p:spPr>
        <p:txBody>
          <a:bodyPr wrap="square">
            <a:spAutoFit/>
          </a:bodyPr>
          <a:lstStyle/>
          <a:p>
            <a:pPr algn="r"/>
            <a:r>
              <a:rPr lang="en-US" altLang="ja-JP" sz="1600" b="1" dirty="0">
                <a:solidFill>
                  <a:srgbClr val="FF0000"/>
                </a:solidFill>
                <a:latin typeface="メイリオ" panose="020B0604030504040204" pitchFamily="50" charset="-128"/>
                <a:ea typeface="メイリオ" panose="020B0604030504040204" pitchFamily="50" charset="-128"/>
              </a:rPr>
              <a:t>※</a:t>
            </a:r>
            <a:r>
              <a:rPr lang="ja-JP" altLang="en-US" sz="1600" b="1" dirty="0">
                <a:solidFill>
                  <a:srgbClr val="FF0000"/>
                </a:solidFill>
                <a:latin typeface="メイリオ" panose="020B0604030504040204" pitchFamily="50" charset="-128"/>
                <a:ea typeface="メイリオ" panose="020B0604030504040204" pitchFamily="50" charset="-128"/>
              </a:rPr>
              <a:t>主な事業所ごとに記入します</a:t>
            </a:r>
          </a:p>
        </p:txBody>
      </p:sp>
      <p:sp>
        <p:nvSpPr>
          <p:cNvPr id="24" name="テキスト ボックス 23"/>
          <p:cNvSpPr txBox="1"/>
          <p:nvPr/>
        </p:nvSpPr>
        <p:spPr>
          <a:xfrm>
            <a:off x="253635" y="3966374"/>
            <a:ext cx="8509983" cy="584775"/>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　このシートに</a:t>
            </a:r>
            <a:r>
              <a:rPr lang="ja-JP" altLang="en-US" sz="1600" dirty="0">
                <a:latin typeface="メイリオ" panose="020B0604030504040204" pitchFamily="50" charset="-128"/>
                <a:ea typeface="メイリオ" panose="020B0604030504040204" pitchFamily="50" charset="-128"/>
              </a:rPr>
              <a:t>、小売電気事業者から</a:t>
            </a:r>
            <a:r>
              <a:rPr kumimoji="1" lang="ja-JP" altLang="en-US" sz="1600" dirty="0">
                <a:latin typeface="メイリオ" panose="020B0604030504040204" pitchFamily="50" charset="-128"/>
                <a:ea typeface="メイリオ" panose="020B0604030504040204" pitchFamily="50" charset="-128"/>
              </a:rPr>
              <a:t>購入</a:t>
            </a:r>
            <a:r>
              <a:rPr lang="ja-JP" altLang="en-US" sz="1600" dirty="0">
                <a:latin typeface="メイリオ" panose="020B0604030504040204" pitchFamily="50" charset="-128"/>
                <a:ea typeface="メイリオ" panose="020B0604030504040204" pitchFamily="50" charset="-128"/>
              </a:rPr>
              <a:t>した電気の使用量を</a:t>
            </a:r>
            <a:r>
              <a:rPr kumimoji="1" lang="ja-JP" altLang="en-US" sz="1600" dirty="0">
                <a:latin typeface="メイリオ" panose="020B0604030504040204" pitchFamily="50" charset="-128"/>
                <a:ea typeface="メイリオ" panose="020B0604030504040204" pitchFamily="50" charset="-128"/>
              </a:rPr>
              <a:t>記載すると、「</a:t>
            </a:r>
            <a:r>
              <a:rPr kumimoji="1" lang="en-US" altLang="ja-JP" sz="1600" dirty="0">
                <a:latin typeface="メイリオ" panose="020B0604030504040204" pitchFamily="50" charset="-128"/>
                <a:ea typeface="メイリオ" panose="020B0604030504040204" pitchFamily="50" charset="-128"/>
              </a:rPr>
              <a:t>6</a:t>
            </a:r>
            <a:r>
              <a:rPr lang="ja-JP" altLang="en-US" sz="1600" dirty="0">
                <a:latin typeface="メイリオ" panose="020B0604030504040204" pitchFamily="50" charset="-128"/>
                <a:ea typeface="メイリオ" panose="020B0604030504040204" pitchFamily="50" charset="-128"/>
              </a:rPr>
              <a:t> その他</a:t>
            </a:r>
            <a:r>
              <a:rPr kumimoji="1" lang="ja-JP" altLang="en-US" sz="1600" dirty="0">
                <a:latin typeface="メイリオ" panose="020B0604030504040204" pitchFamily="50" charset="-128"/>
                <a:ea typeface="メイリオ" panose="020B0604030504040204" pitchFamily="50" charset="-128"/>
              </a:rPr>
              <a:t>エネ量」</a:t>
            </a:r>
            <a:r>
              <a:rPr lang="ja-JP" altLang="en-US" sz="1600" dirty="0">
                <a:latin typeface="メイリオ" panose="020B0604030504040204" pitchFamily="50" charset="-128"/>
                <a:ea typeface="メイリオ" panose="020B0604030504040204" pitchFamily="50" charset="-128"/>
              </a:rPr>
              <a:t>シートの買電量へ自動的に反映されます。</a:t>
            </a:r>
            <a:endParaRPr kumimoji="1" lang="ja-JP" altLang="en-US" sz="1600" dirty="0">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50235" y="3603058"/>
            <a:ext cx="8803666" cy="400110"/>
          </a:xfrm>
          <a:prstGeom prst="rect">
            <a:avLst/>
          </a:prstGeom>
          <a:noFill/>
        </p:spPr>
        <p:txBody>
          <a:bodyPr wrap="square" rtlCol="0">
            <a:spAutoFit/>
          </a:bodyPr>
          <a:lstStyle/>
          <a:p>
            <a:r>
              <a:rPr kumimoji="1" lang="ja-JP" altLang="en-US" sz="2000" b="1" dirty="0"/>
              <a:t>■「</a:t>
            </a:r>
            <a:r>
              <a:rPr kumimoji="1" lang="en-US" altLang="ja-JP" sz="2000" b="1" dirty="0"/>
              <a:t>6-2</a:t>
            </a:r>
            <a:r>
              <a:rPr kumimoji="1" lang="ja-JP" altLang="en-US" sz="2000" b="1" dirty="0"/>
              <a:t>　電力量入力用</a:t>
            </a:r>
            <a:r>
              <a:rPr lang="ja-JP" altLang="en-US" sz="2000" b="1" dirty="0"/>
              <a:t>（その他事業所）」シート</a:t>
            </a:r>
            <a:r>
              <a:rPr lang="ja-JP" altLang="en-US" dirty="0"/>
              <a:t>（手引き</a:t>
            </a:r>
            <a:r>
              <a:rPr lang="en-US" altLang="ja-JP" dirty="0"/>
              <a:t>[</a:t>
            </a:r>
            <a:r>
              <a:rPr lang="ja-JP" altLang="en-US" dirty="0"/>
              <a:t>報告書</a:t>
            </a:r>
            <a:r>
              <a:rPr lang="en-US" altLang="ja-JP" dirty="0"/>
              <a:t>]P44</a:t>
            </a:r>
            <a:r>
              <a:rPr lang="ja-JP" altLang="en-US" dirty="0"/>
              <a:t>）</a:t>
            </a:r>
            <a:endParaRPr lang="ja-JP" altLang="en-US" sz="2400" dirty="0"/>
          </a:p>
        </p:txBody>
      </p:sp>
      <p:sp>
        <p:nvSpPr>
          <p:cNvPr id="5" name="正方形/長方形 4"/>
          <p:cNvSpPr/>
          <p:nvPr/>
        </p:nvSpPr>
        <p:spPr>
          <a:xfrm>
            <a:off x="105926" y="6049434"/>
            <a:ext cx="8766721" cy="584775"/>
          </a:xfrm>
          <a:prstGeom prst="rect">
            <a:avLst/>
          </a:prstGeom>
        </p:spPr>
        <p:txBody>
          <a:bodyPr wrap="square">
            <a:spAutoFit/>
          </a:bodyPr>
          <a:lstStyle/>
          <a:p>
            <a:r>
              <a:rPr lang="ja-JP" altLang="en-US" b="1" u="sng" dirty="0">
                <a:solidFill>
                  <a:srgbClr val="FF0000"/>
                </a:solidFill>
              </a:rPr>
              <a:t>集計表あります！</a:t>
            </a:r>
            <a:endParaRPr lang="en-US" altLang="ja-JP" b="1" u="sng" dirty="0">
              <a:solidFill>
                <a:srgbClr val="FF0000"/>
              </a:solidFill>
            </a:endParaRPr>
          </a:p>
          <a:p>
            <a:r>
              <a:rPr lang="ja-JP" altLang="en-US" sz="1400" b="1" dirty="0">
                <a:solidFill>
                  <a:srgbClr val="FF0000"/>
                </a:solidFill>
              </a:rPr>
              <a:t>「その他事業所」が複数ある場合は、各事業所におけるエネルギー使用量の「集計表」を添付してください。</a:t>
            </a:r>
          </a:p>
        </p:txBody>
      </p:sp>
      <p:sp>
        <p:nvSpPr>
          <p:cNvPr id="7" name="スライド番号プレースホルダー 6"/>
          <p:cNvSpPr>
            <a:spLocks noGrp="1"/>
          </p:cNvSpPr>
          <p:nvPr>
            <p:ph type="sldNum" sz="quarter" idx="12"/>
          </p:nvPr>
        </p:nvSpPr>
        <p:spPr/>
        <p:txBody>
          <a:bodyPr/>
          <a:lstStyle/>
          <a:p>
            <a:fld id="{55A7BED7-9510-4C4B-91BA-7696EE92F05C}" type="slidenum">
              <a:rPr kumimoji="1" lang="ja-JP" altLang="en-US" smtClean="0"/>
              <a:t>22</a:t>
            </a:fld>
            <a:endParaRPr kumimoji="1" lang="ja-JP" altLang="en-US"/>
          </a:p>
        </p:txBody>
      </p:sp>
      <p:grpSp>
        <p:nvGrpSpPr>
          <p:cNvPr id="9" name="グループ化 8"/>
          <p:cNvGrpSpPr/>
          <p:nvPr/>
        </p:nvGrpSpPr>
        <p:grpSpPr>
          <a:xfrm>
            <a:off x="311396" y="1841379"/>
            <a:ext cx="5829300" cy="1515614"/>
            <a:chOff x="311396" y="1841379"/>
            <a:chExt cx="5829300" cy="1515614"/>
          </a:xfrm>
        </p:grpSpPr>
        <p:pic>
          <p:nvPicPr>
            <p:cNvPr id="4098" name="図 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7488"/>
            <a:stretch/>
          </p:blipFill>
          <p:spPr bwMode="auto">
            <a:xfrm>
              <a:off x="311396" y="1841379"/>
              <a:ext cx="5829300" cy="151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正方形/長方形 5"/>
            <p:cNvSpPr/>
            <p:nvPr/>
          </p:nvSpPr>
          <p:spPr>
            <a:xfrm>
              <a:off x="1691680" y="1841379"/>
              <a:ext cx="1105228" cy="99785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 name="線吹き出し 2 (枠付き) 16"/>
          <p:cNvSpPr/>
          <p:nvPr/>
        </p:nvSpPr>
        <p:spPr>
          <a:xfrm>
            <a:off x="3701544" y="1992697"/>
            <a:ext cx="5152357" cy="1142034"/>
          </a:xfrm>
          <a:prstGeom prst="borderCallout2">
            <a:avLst>
              <a:gd name="adj1" fmla="val 10251"/>
              <a:gd name="adj2" fmla="val -1614"/>
              <a:gd name="adj3" fmla="val -16405"/>
              <a:gd name="adj4" fmla="val -1790"/>
              <a:gd name="adj5" fmla="val 11190"/>
              <a:gd name="adj6" fmla="val -21349"/>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・夜間（</a:t>
            </a:r>
            <a:r>
              <a:rPr lang="en-US" altLang="ja-JP" sz="1400" dirty="0">
                <a:solidFill>
                  <a:schemeClr val="tx1"/>
                </a:solidFill>
                <a:latin typeface="メイリオ" panose="020B0604030504040204" pitchFamily="50" charset="-128"/>
                <a:ea typeface="メイリオ" panose="020B0604030504040204" pitchFamily="50" charset="-128"/>
              </a:rPr>
              <a:t>22</a:t>
            </a:r>
            <a:r>
              <a:rPr lang="ja-JP" altLang="en-US" sz="1400" dirty="0">
                <a:solidFill>
                  <a:schemeClr val="tx1"/>
                </a:solidFill>
                <a:latin typeface="メイリオ" panose="020B0604030504040204" pitchFamily="50" charset="-128"/>
                <a:ea typeface="メイリオ" panose="020B0604030504040204" pitchFamily="50" charset="-128"/>
              </a:rPr>
              <a:t>時から翌日の</a:t>
            </a:r>
            <a:r>
              <a:rPr lang="en-US" altLang="ja-JP" sz="1400" dirty="0">
                <a:solidFill>
                  <a:schemeClr val="tx1"/>
                </a:solidFill>
                <a:latin typeface="メイリオ" panose="020B0604030504040204" pitchFamily="50" charset="-128"/>
                <a:ea typeface="メイリオ" panose="020B0604030504040204" pitchFamily="50" charset="-128"/>
              </a:rPr>
              <a:t>8</a:t>
            </a:r>
            <a:r>
              <a:rPr lang="ja-JP" altLang="en-US" sz="1400" dirty="0">
                <a:solidFill>
                  <a:schemeClr val="tx1"/>
                </a:solidFill>
                <a:latin typeface="メイリオ" panose="020B0604030504040204" pitchFamily="50" charset="-128"/>
                <a:ea typeface="メイリオ" panose="020B0604030504040204" pitchFamily="50" charset="-128"/>
              </a:rPr>
              <a:t>時まで）買電量を把握していない場合は、全買電量を昼間買電量として扱ってください。</a:t>
            </a:r>
          </a:p>
          <a:p>
            <a:r>
              <a:rPr lang="ja-JP" altLang="en-US" sz="1400" dirty="0">
                <a:solidFill>
                  <a:schemeClr val="tx1"/>
                </a:solidFill>
                <a:latin typeface="メイリオ" panose="020B0604030504040204" pitchFamily="50" charset="-128"/>
                <a:ea typeface="メイリオ" panose="020B0604030504040204" pitchFamily="50" charset="-128"/>
              </a:rPr>
              <a:t>・「平準化時間帯買電量」は７月～９月及び</a:t>
            </a:r>
            <a:r>
              <a:rPr lang="en-US" altLang="ja-JP" sz="1400" dirty="0">
                <a:solidFill>
                  <a:schemeClr val="tx1"/>
                </a:solidFill>
                <a:latin typeface="メイリオ" panose="020B0604030504040204" pitchFamily="50" charset="-128"/>
                <a:ea typeface="メイリオ" panose="020B0604030504040204" pitchFamily="50" charset="-128"/>
              </a:rPr>
              <a:t>12</a:t>
            </a:r>
            <a:r>
              <a:rPr lang="ja-JP" altLang="en-US" sz="1400" dirty="0">
                <a:solidFill>
                  <a:schemeClr val="tx1"/>
                </a:solidFill>
                <a:latin typeface="メイリオ" panose="020B0604030504040204" pitchFamily="50" charset="-128"/>
                <a:ea typeface="メイリオ" panose="020B0604030504040204" pitchFamily="50" charset="-128"/>
              </a:rPr>
              <a:t>月～３月の８時～</a:t>
            </a:r>
            <a:r>
              <a:rPr lang="en-US" altLang="ja-JP" sz="1400" dirty="0">
                <a:solidFill>
                  <a:schemeClr val="tx1"/>
                </a:solidFill>
                <a:latin typeface="メイリオ" panose="020B0604030504040204" pitchFamily="50" charset="-128"/>
                <a:ea typeface="メイリオ" panose="020B0604030504040204" pitchFamily="50" charset="-128"/>
              </a:rPr>
              <a:t>22</a:t>
            </a:r>
            <a:r>
              <a:rPr lang="ja-JP" altLang="en-US" sz="1400" dirty="0">
                <a:solidFill>
                  <a:schemeClr val="tx1"/>
                </a:solidFill>
                <a:latin typeface="メイリオ" panose="020B0604030504040204" pitchFamily="50" charset="-128"/>
                <a:ea typeface="メイリオ" panose="020B0604030504040204" pitchFamily="50" charset="-128"/>
              </a:rPr>
              <a:t>時における買電量です。</a:t>
            </a:r>
          </a:p>
        </p:txBody>
      </p:sp>
      <p:pic>
        <p:nvPicPr>
          <p:cNvPr id="4099" name="図 17"/>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42470"/>
          <a:stretch/>
        </p:blipFill>
        <p:spPr bwMode="auto">
          <a:xfrm>
            <a:off x="358139" y="4607476"/>
            <a:ext cx="5829300" cy="1402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線吹き出し 2 (枠付き) 18"/>
          <p:cNvSpPr/>
          <p:nvPr/>
        </p:nvSpPr>
        <p:spPr>
          <a:xfrm>
            <a:off x="3611261" y="4661651"/>
            <a:ext cx="5152357" cy="1142034"/>
          </a:xfrm>
          <a:prstGeom prst="borderCallout2">
            <a:avLst>
              <a:gd name="adj1" fmla="val 10251"/>
              <a:gd name="adj2" fmla="val -1614"/>
              <a:gd name="adj3" fmla="val -16405"/>
              <a:gd name="adj4" fmla="val -1790"/>
              <a:gd name="adj5" fmla="val 11190"/>
              <a:gd name="adj6" fmla="val -21349"/>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・夜間（</a:t>
            </a:r>
            <a:r>
              <a:rPr lang="en-US" altLang="ja-JP" sz="1400" dirty="0">
                <a:solidFill>
                  <a:schemeClr val="tx1"/>
                </a:solidFill>
                <a:latin typeface="メイリオ" panose="020B0604030504040204" pitchFamily="50" charset="-128"/>
                <a:ea typeface="メイリオ" panose="020B0604030504040204" pitchFamily="50" charset="-128"/>
              </a:rPr>
              <a:t>22</a:t>
            </a:r>
            <a:r>
              <a:rPr lang="ja-JP" altLang="en-US" sz="1400" dirty="0">
                <a:solidFill>
                  <a:schemeClr val="tx1"/>
                </a:solidFill>
                <a:latin typeface="メイリオ" panose="020B0604030504040204" pitchFamily="50" charset="-128"/>
                <a:ea typeface="メイリオ" panose="020B0604030504040204" pitchFamily="50" charset="-128"/>
              </a:rPr>
              <a:t>時から翌日の</a:t>
            </a:r>
            <a:r>
              <a:rPr lang="en-US" altLang="ja-JP" sz="1400" dirty="0">
                <a:solidFill>
                  <a:schemeClr val="tx1"/>
                </a:solidFill>
                <a:latin typeface="メイリオ" panose="020B0604030504040204" pitchFamily="50" charset="-128"/>
                <a:ea typeface="メイリオ" panose="020B0604030504040204" pitchFamily="50" charset="-128"/>
              </a:rPr>
              <a:t>8</a:t>
            </a:r>
            <a:r>
              <a:rPr lang="ja-JP" altLang="en-US" sz="1400" dirty="0">
                <a:solidFill>
                  <a:schemeClr val="tx1"/>
                </a:solidFill>
                <a:latin typeface="メイリオ" panose="020B0604030504040204" pitchFamily="50" charset="-128"/>
                <a:ea typeface="メイリオ" panose="020B0604030504040204" pitchFamily="50" charset="-128"/>
              </a:rPr>
              <a:t>時まで）買電量を把握していない場合は、全買電量を昼間買電量として扱ってください。</a:t>
            </a:r>
          </a:p>
          <a:p>
            <a:r>
              <a:rPr lang="ja-JP" altLang="en-US" sz="1400" dirty="0">
                <a:solidFill>
                  <a:schemeClr val="tx1"/>
                </a:solidFill>
                <a:latin typeface="メイリオ" panose="020B0604030504040204" pitchFamily="50" charset="-128"/>
                <a:ea typeface="メイリオ" panose="020B0604030504040204" pitchFamily="50" charset="-128"/>
              </a:rPr>
              <a:t>・「平準化時間帯買電量」は７月～９月及び</a:t>
            </a:r>
            <a:r>
              <a:rPr lang="en-US" altLang="ja-JP" sz="1400" dirty="0">
                <a:solidFill>
                  <a:schemeClr val="tx1"/>
                </a:solidFill>
                <a:latin typeface="メイリオ" panose="020B0604030504040204" pitchFamily="50" charset="-128"/>
                <a:ea typeface="メイリオ" panose="020B0604030504040204" pitchFamily="50" charset="-128"/>
              </a:rPr>
              <a:t>12</a:t>
            </a:r>
            <a:r>
              <a:rPr lang="ja-JP" altLang="en-US" sz="1400" dirty="0">
                <a:solidFill>
                  <a:schemeClr val="tx1"/>
                </a:solidFill>
                <a:latin typeface="メイリオ" panose="020B0604030504040204" pitchFamily="50" charset="-128"/>
                <a:ea typeface="メイリオ" panose="020B0604030504040204" pitchFamily="50" charset="-128"/>
              </a:rPr>
              <a:t>月～３月の８時～</a:t>
            </a:r>
            <a:r>
              <a:rPr lang="en-US" altLang="ja-JP" sz="1400" dirty="0">
                <a:solidFill>
                  <a:schemeClr val="tx1"/>
                </a:solidFill>
                <a:latin typeface="メイリオ" panose="020B0604030504040204" pitchFamily="50" charset="-128"/>
                <a:ea typeface="メイリオ" panose="020B0604030504040204" pitchFamily="50" charset="-128"/>
              </a:rPr>
              <a:t>22</a:t>
            </a:r>
            <a:r>
              <a:rPr lang="ja-JP" altLang="en-US" sz="1400" dirty="0">
                <a:solidFill>
                  <a:schemeClr val="tx1"/>
                </a:solidFill>
                <a:latin typeface="メイリオ" panose="020B0604030504040204" pitchFamily="50" charset="-128"/>
                <a:ea typeface="メイリオ" panose="020B0604030504040204" pitchFamily="50" charset="-128"/>
              </a:rPr>
              <a:t>時における買電量です。</a:t>
            </a:r>
          </a:p>
        </p:txBody>
      </p:sp>
      <p:sp>
        <p:nvSpPr>
          <p:cNvPr id="10" name="正方形/長方形 9"/>
          <p:cNvSpPr/>
          <p:nvPr/>
        </p:nvSpPr>
        <p:spPr>
          <a:xfrm>
            <a:off x="1403648" y="4689375"/>
            <a:ext cx="1080120" cy="132090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10293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rmAutofit fontScale="90000"/>
          </a:bodyPr>
          <a:lstStyle/>
          <a:p>
            <a:pPr algn="l">
              <a:spcAft>
                <a:spcPts val="1200"/>
              </a:spcAft>
            </a:pPr>
            <a:r>
              <a:rPr lang="ja-JP" altLang="en-US" sz="4400" dirty="0"/>
              <a:t>６</a:t>
            </a:r>
            <a:r>
              <a:rPr lang="en-US" altLang="ja-JP" sz="4400" dirty="0"/>
              <a:t>.</a:t>
            </a:r>
            <a:r>
              <a:rPr lang="ja-JP" altLang="en-US" sz="4400" dirty="0"/>
              <a:t>実績報告書の書き方と留意点</a:t>
            </a:r>
            <a:endParaRPr lang="ja-JP" altLang="en-US" dirty="0"/>
          </a:p>
        </p:txBody>
      </p:sp>
      <p:sp>
        <p:nvSpPr>
          <p:cNvPr id="17" name="テキスト ボックス 16"/>
          <p:cNvSpPr txBox="1"/>
          <p:nvPr/>
        </p:nvSpPr>
        <p:spPr>
          <a:xfrm>
            <a:off x="94292" y="1091086"/>
            <a:ext cx="5032147" cy="400110"/>
          </a:xfrm>
          <a:prstGeom prst="rect">
            <a:avLst/>
          </a:prstGeom>
          <a:noFill/>
        </p:spPr>
        <p:txBody>
          <a:bodyPr wrap="none" rtlCol="0">
            <a:spAutoFit/>
          </a:bodyPr>
          <a:lstStyle/>
          <a:p>
            <a:r>
              <a:rPr lang="ja-JP" altLang="en-US" sz="2000" dirty="0"/>
              <a:t>■「７ 自動車エネ量」シート</a:t>
            </a:r>
            <a:r>
              <a:rPr lang="ja-JP" altLang="en-US" sz="1600" dirty="0"/>
              <a:t>（手引き</a:t>
            </a:r>
            <a:r>
              <a:rPr lang="en-US" altLang="ja-JP" sz="1600" dirty="0"/>
              <a:t> [</a:t>
            </a:r>
            <a:r>
              <a:rPr lang="ja-JP" altLang="en-US" sz="1600" dirty="0"/>
              <a:t>報告書</a:t>
            </a:r>
            <a:r>
              <a:rPr lang="en-US" altLang="ja-JP" sz="1600" dirty="0"/>
              <a:t>]P45</a:t>
            </a:r>
            <a:r>
              <a:rPr lang="ja-JP" altLang="en-US" sz="1600" dirty="0"/>
              <a:t>）</a:t>
            </a:r>
          </a:p>
        </p:txBody>
      </p:sp>
      <p:sp>
        <p:nvSpPr>
          <p:cNvPr id="19" name="テキスト ボックス 18"/>
          <p:cNvSpPr txBox="1"/>
          <p:nvPr/>
        </p:nvSpPr>
        <p:spPr>
          <a:xfrm>
            <a:off x="121979" y="5885261"/>
            <a:ext cx="8669648" cy="584775"/>
          </a:xfrm>
          <a:prstGeom prst="rect">
            <a:avLst/>
          </a:prstGeom>
          <a:noFill/>
        </p:spPr>
        <p:txBody>
          <a:bodyPr wrap="square" rtlCol="0">
            <a:spAutoFit/>
          </a:bodyPr>
          <a:lstStyle/>
          <a:p>
            <a:r>
              <a:rPr lang="ja-JP" altLang="en-US" b="1" u="sng" dirty="0">
                <a:solidFill>
                  <a:srgbClr val="FF0000"/>
                </a:solidFill>
              </a:rPr>
              <a:t>集計表あります！</a:t>
            </a:r>
            <a:endParaRPr lang="en-US" altLang="ja-JP" b="1" u="sng" dirty="0">
              <a:solidFill>
                <a:srgbClr val="FF0000"/>
              </a:solidFill>
            </a:endParaRPr>
          </a:p>
          <a:p>
            <a:pPr marL="173038"/>
            <a:r>
              <a:rPr kumimoji="1" lang="ja-JP" altLang="en-US" sz="1400" b="1" dirty="0">
                <a:solidFill>
                  <a:srgbClr val="FF0000"/>
                </a:solidFill>
              </a:rPr>
              <a:t>事業所が複数ある場合は、各事業所の自動車走行によるエネルギー使用量の「集計表」を添付してください。</a:t>
            </a:r>
          </a:p>
        </p:txBody>
      </p:sp>
      <p:sp>
        <p:nvSpPr>
          <p:cNvPr id="5" name="スライド番号プレースホルダー 4"/>
          <p:cNvSpPr>
            <a:spLocks noGrp="1"/>
          </p:cNvSpPr>
          <p:nvPr>
            <p:ph type="sldNum" sz="quarter" idx="12"/>
          </p:nvPr>
        </p:nvSpPr>
        <p:spPr/>
        <p:txBody>
          <a:bodyPr/>
          <a:lstStyle/>
          <a:p>
            <a:fld id="{55A7BED7-9510-4C4B-91BA-7696EE92F05C}" type="slidenum">
              <a:rPr kumimoji="1" lang="ja-JP" altLang="en-US" smtClean="0"/>
              <a:t>23</a:t>
            </a:fld>
            <a:endParaRPr kumimoji="1" lang="ja-JP" altLang="en-US"/>
          </a:p>
        </p:txBody>
      </p:sp>
      <p:pic>
        <p:nvPicPr>
          <p:cNvPr id="5122" name="図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976438"/>
            <a:ext cx="4544539" cy="3787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p:cNvSpPr/>
          <p:nvPr/>
        </p:nvSpPr>
        <p:spPr>
          <a:xfrm>
            <a:off x="3742465" y="2988399"/>
            <a:ext cx="1221827" cy="130469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線吹き出し 2 (枠付き) 9"/>
          <p:cNvSpPr/>
          <p:nvPr/>
        </p:nvSpPr>
        <p:spPr>
          <a:xfrm>
            <a:off x="5256667" y="4205250"/>
            <a:ext cx="3776015" cy="1142034"/>
          </a:xfrm>
          <a:prstGeom prst="borderCallout2">
            <a:avLst>
              <a:gd name="adj1" fmla="val 9091"/>
              <a:gd name="adj2" fmla="val -3157"/>
              <a:gd name="adj3" fmla="val -4801"/>
              <a:gd name="adj4" fmla="val -3076"/>
              <a:gd name="adj5" fmla="val -50180"/>
              <a:gd name="adj6" fmla="val -19896"/>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！注意！</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　自動車の総台数や</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　うち、軽自動車を除く台数（特殊自動車や二輪自動車は含みません）の記載漏れに注意してください。</a:t>
            </a:r>
          </a:p>
        </p:txBody>
      </p:sp>
      <p:sp>
        <p:nvSpPr>
          <p:cNvPr id="12" name="正方形/長方形 11"/>
          <p:cNvSpPr/>
          <p:nvPr/>
        </p:nvSpPr>
        <p:spPr>
          <a:xfrm>
            <a:off x="457200" y="4631934"/>
            <a:ext cx="370384" cy="48386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線吹き出し 2 (枠付き) 8"/>
          <p:cNvSpPr/>
          <p:nvPr/>
        </p:nvSpPr>
        <p:spPr>
          <a:xfrm>
            <a:off x="5225162" y="2029173"/>
            <a:ext cx="3776015" cy="1142034"/>
          </a:xfrm>
          <a:prstGeom prst="borderCallout2">
            <a:avLst>
              <a:gd name="adj1" fmla="val 9091"/>
              <a:gd name="adj2" fmla="val -3157"/>
              <a:gd name="adj3" fmla="val -4801"/>
              <a:gd name="adj4" fmla="val -3076"/>
              <a:gd name="adj5" fmla="val 252685"/>
              <a:gd name="adj6" fmla="val -122024"/>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！注意！</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　数値把握の方法の選択漏れに注意してください。</a:t>
            </a:r>
          </a:p>
        </p:txBody>
      </p:sp>
    </p:spTree>
    <p:extLst>
      <p:ext uri="{BB962C8B-B14F-4D97-AF65-F5344CB8AC3E}">
        <p14:creationId xmlns:p14="http://schemas.microsoft.com/office/powerpoint/2010/main" val="453633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rmAutofit fontScale="90000"/>
          </a:bodyPr>
          <a:lstStyle/>
          <a:p>
            <a:pPr algn="l">
              <a:spcAft>
                <a:spcPts val="1200"/>
              </a:spcAft>
            </a:pPr>
            <a:r>
              <a:rPr lang="ja-JP" altLang="en-US" sz="4400" dirty="0"/>
              <a:t>６</a:t>
            </a:r>
            <a:r>
              <a:rPr lang="en-US" altLang="ja-JP" sz="4400" dirty="0"/>
              <a:t>.</a:t>
            </a:r>
            <a:r>
              <a:rPr lang="ja-JP" altLang="en-US" sz="4400" dirty="0"/>
              <a:t>実績報告書の書き方と留意点</a:t>
            </a:r>
            <a:endParaRPr lang="ja-JP" altLang="en-US" dirty="0"/>
          </a:p>
        </p:txBody>
      </p:sp>
      <p:sp>
        <p:nvSpPr>
          <p:cNvPr id="10" name="テキスト ボックス 9"/>
          <p:cNvSpPr txBox="1"/>
          <p:nvPr/>
        </p:nvSpPr>
        <p:spPr>
          <a:xfrm>
            <a:off x="4503508" y="827665"/>
            <a:ext cx="4423006" cy="523220"/>
          </a:xfrm>
          <a:prstGeom prst="rect">
            <a:avLst/>
          </a:prstGeom>
          <a:noFill/>
        </p:spPr>
        <p:txBody>
          <a:bodyPr wrap="none" rtlCol="0">
            <a:spAutoFit/>
          </a:bodyPr>
          <a:lstStyle/>
          <a:p>
            <a:r>
              <a:rPr kumimoji="1" lang="ja-JP" altLang="en-US" sz="2000" b="1" dirty="0"/>
              <a:t>■「</a:t>
            </a:r>
            <a:r>
              <a:rPr kumimoji="1" lang="en-US" altLang="ja-JP" sz="2000" b="1" dirty="0"/>
              <a:t>3</a:t>
            </a:r>
            <a:r>
              <a:rPr kumimoji="1" lang="ja-JP" altLang="en-US" sz="2000" b="1" dirty="0"/>
              <a:t>　状況・対策」シート</a:t>
            </a:r>
            <a:r>
              <a:rPr lang="ja-JP" altLang="en-US" dirty="0"/>
              <a:t>（手引き</a:t>
            </a:r>
            <a:r>
              <a:rPr lang="en-US" altLang="ja-JP" dirty="0"/>
              <a:t>P33</a:t>
            </a:r>
            <a:r>
              <a:rPr lang="ja-JP" altLang="en-US" dirty="0"/>
              <a:t>） </a:t>
            </a:r>
            <a:r>
              <a:rPr kumimoji="1" lang="ja-JP" altLang="en-US" sz="2800" dirty="0"/>
              <a:t>　</a:t>
            </a:r>
          </a:p>
        </p:txBody>
      </p:sp>
      <p:sp>
        <p:nvSpPr>
          <p:cNvPr id="5" name="スライド番号プレースホルダー 4"/>
          <p:cNvSpPr>
            <a:spLocks noGrp="1"/>
          </p:cNvSpPr>
          <p:nvPr>
            <p:ph type="sldNum" sz="quarter" idx="12"/>
          </p:nvPr>
        </p:nvSpPr>
        <p:spPr/>
        <p:txBody>
          <a:bodyPr/>
          <a:lstStyle/>
          <a:p>
            <a:fld id="{55A7BED7-9510-4C4B-91BA-7696EE92F05C}" type="slidenum">
              <a:rPr kumimoji="1" lang="ja-JP" altLang="en-US" smtClean="0"/>
              <a:t>24</a:t>
            </a:fld>
            <a:endParaRPr kumimoji="1" lang="ja-JP"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716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011898"/>
            <a:ext cx="3754760" cy="577549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1691680" y="1412776"/>
            <a:ext cx="1224136" cy="101342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線吹き出し 2 (枠付き) 8"/>
          <p:cNvSpPr/>
          <p:nvPr/>
        </p:nvSpPr>
        <p:spPr>
          <a:xfrm>
            <a:off x="4451825" y="1578193"/>
            <a:ext cx="4574461" cy="767923"/>
          </a:xfrm>
          <a:prstGeom prst="borderCallout2">
            <a:avLst>
              <a:gd name="adj1" fmla="val 9091"/>
              <a:gd name="adj2" fmla="val -3157"/>
              <a:gd name="adj3" fmla="val -4801"/>
              <a:gd name="adj4" fmla="val -3076"/>
              <a:gd name="adj5" fmla="val 33892"/>
              <a:gd name="adj6" fmla="val -39976"/>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（３）</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②</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基準年度の値は、</a:t>
            </a:r>
            <a:r>
              <a:rPr lang="ja-JP" altLang="en-US" sz="1400" b="1" dirty="0">
                <a:solidFill>
                  <a:srgbClr val="FF0000"/>
                </a:solidFill>
                <a:latin typeface="メイリオ" panose="020B0604030504040204" pitchFamily="50" charset="-128"/>
                <a:ea typeface="メイリオ" panose="020B0604030504040204" pitchFamily="50" charset="-128"/>
              </a:rPr>
              <a:t>対策計画書に記載の値と同じ</a:t>
            </a:r>
            <a:r>
              <a:rPr lang="ja-JP" altLang="en-US" sz="1400" dirty="0">
                <a:solidFill>
                  <a:schemeClr val="tx1"/>
                </a:solidFill>
                <a:latin typeface="メイリオ" panose="020B0604030504040204" pitchFamily="50" charset="-128"/>
                <a:ea typeface="メイリオ" panose="020B0604030504040204" pitchFamily="50" charset="-128"/>
              </a:rPr>
              <a:t>です。</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457200" y="2461931"/>
            <a:ext cx="3754760" cy="53502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線吹き出し 2 (枠付き) 11"/>
          <p:cNvSpPr/>
          <p:nvPr/>
        </p:nvSpPr>
        <p:spPr>
          <a:xfrm>
            <a:off x="4472109" y="2498213"/>
            <a:ext cx="4574461" cy="767923"/>
          </a:xfrm>
          <a:prstGeom prst="borderCallout2">
            <a:avLst>
              <a:gd name="adj1" fmla="val 9091"/>
              <a:gd name="adj2" fmla="val -3157"/>
              <a:gd name="adj3" fmla="val -4801"/>
              <a:gd name="adj4" fmla="val -3076"/>
              <a:gd name="adj5" fmla="val -9520"/>
              <a:gd name="adj6" fmla="val -15406"/>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（３）</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③</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“エラー”が表示される場合は、平準化時間帯の買電量（電力量入力用シート）が</a:t>
            </a:r>
            <a:r>
              <a:rPr lang="ja-JP" altLang="en-US" sz="1400" b="1" dirty="0">
                <a:solidFill>
                  <a:srgbClr val="FF0000"/>
                </a:solidFill>
                <a:latin typeface="メイリオ" panose="020B0604030504040204" pitchFamily="50" charset="-128"/>
                <a:ea typeface="メイリオ" panose="020B0604030504040204" pitchFamily="50" charset="-128"/>
              </a:rPr>
              <a:t>記載されていないため</a:t>
            </a:r>
            <a:r>
              <a:rPr lang="ja-JP" altLang="en-US" sz="1400" dirty="0">
                <a:solidFill>
                  <a:schemeClr val="tx1"/>
                </a:solidFill>
                <a:latin typeface="メイリオ" panose="020B0604030504040204" pitchFamily="50" charset="-128"/>
                <a:ea typeface="メイリオ" panose="020B0604030504040204" pitchFamily="50" charset="-128"/>
              </a:rPr>
              <a:t>です。</a:t>
            </a:r>
          </a:p>
        </p:txBody>
      </p:sp>
      <p:sp>
        <p:nvSpPr>
          <p:cNvPr id="17" name="正方形/長方形 16"/>
          <p:cNvSpPr/>
          <p:nvPr/>
        </p:nvSpPr>
        <p:spPr>
          <a:xfrm>
            <a:off x="457200" y="3048719"/>
            <a:ext cx="3754760" cy="66831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線吹き出し 2 (枠付き) 12"/>
          <p:cNvSpPr/>
          <p:nvPr/>
        </p:nvSpPr>
        <p:spPr>
          <a:xfrm>
            <a:off x="4472108" y="3427670"/>
            <a:ext cx="4574461" cy="959983"/>
          </a:xfrm>
          <a:prstGeom prst="borderCallout2">
            <a:avLst>
              <a:gd name="adj1" fmla="val 9091"/>
              <a:gd name="adj2" fmla="val -3157"/>
              <a:gd name="adj3" fmla="val -4801"/>
              <a:gd name="adj4" fmla="val -3076"/>
              <a:gd name="adj5" fmla="val 7663"/>
              <a:gd name="adj6" fmla="val -29837"/>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目標削減率は</a:t>
            </a:r>
            <a:r>
              <a:rPr lang="ja-JP" altLang="en-US" sz="1400" b="1" dirty="0">
                <a:solidFill>
                  <a:srgbClr val="FF0000"/>
                </a:solidFill>
                <a:latin typeface="メイリオ" panose="020B0604030504040204" pitchFamily="50" charset="-128"/>
                <a:ea typeface="メイリオ" panose="020B0604030504040204" pitchFamily="50" charset="-128"/>
              </a:rPr>
              <a:t>自動計算</a:t>
            </a:r>
            <a:r>
              <a:rPr lang="ja-JP" altLang="en-US" sz="1400" dirty="0">
                <a:solidFill>
                  <a:schemeClr val="tx1"/>
                </a:solidFill>
                <a:latin typeface="メイリオ" panose="020B0604030504040204" pitchFamily="50" charset="-128"/>
                <a:ea typeface="メイリオ" panose="020B0604030504040204" pitchFamily="50" charset="-128"/>
              </a:rPr>
              <a:t>されます。</a:t>
            </a:r>
            <a:br>
              <a:rPr lang="ja-JP" altLang="en-US" sz="1400" dirty="0">
                <a:solidFill>
                  <a:schemeClr val="tx1"/>
                </a:solidFill>
                <a:latin typeface="メイリオ" panose="020B0604030504040204" pitchFamily="50" charset="-128"/>
                <a:ea typeface="メイリオ" panose="020B0604030504040204" pitchFamily="50" charset="-128"/>
              </a:rPr>
            </a:br>
            <a:r>
              <a:rPr lang="ja-JP" altLang="en-US" sz="1400" dirty="0">
                <a:solidFill>
                  <a:schemeClr val="tx1"/>
                </a:solidFill>
                <a:latin typeface="メイリオ" panose="020B0604030504040204" pitchFamily="50" charset="-128"/>
                <a:ea typeface="メイリオ" panose="020B0604030504040204" pitchFamily="50" charset="-128"/>
              </a:rPr>
              <a:t>（温室効果ガス排出量と密接な関係を持つ値を複数設定する場合のみ、入力が必要です。）</a:t>
            </a:r>
          </a:p>
        </p:txBody>
      </p:sp>
      <p:sp>
        <p:nvSpPr>
          <p:cNvPr id="18" name="正方形/長方形 17"/>
          <p:cNvSpPr/>
          <p:nvPr/>
        </p:nvSpPr>
        <p:spPr>
          <a:xfrm>
            <a:off x="457200" y="4931184"/>
            <a:ext cx="3754760" cy="9460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線吹き出し 2 (枠付き) 13"/>
          <p:cNvSpPr/>
          <p:nvPr/>
        </p:nvSpPr>
        <p:spPr>
          <a:xfrm>
            <a:off x="4472108" y="4552878"/>
            <a:ext cx="4574461" cy="706933"/>
          </a:xfrm>
          <a:prstGeom prst="borderCallout2">
            <a:avLst>
              <a:gd name="adj1" fmla="val 9091"/>
              <a:gd name="adj2" fmla="val -3157"/>
              <a:gd name="adj3" fmla="val -4801"/>
              <a:gd name="adj4" fmla="val -3076"/>
              <a:gd name="adj5" fmla="val 76686"/>
              <a:gd name="adj6" fmla="val -32155"/>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毎年度の削減状況を記入します。</a:t>
            </a:r>
          </a:p>
          <a:p>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増加した場合は理由を</a:t>
            </a:r>
            <a:r>
              <a:rPr lang="ja-JP" altLang="en-US" sz="1400" b="1" dirty="0">
                <a:solidFill>
                  <a:srgbClr val="FF0000"/>
                </a:solidFill>
                <a:latin typeface="メイリオ" panose="020B0604030504040204" pitchFamily="50" charset="-128"/>
                <a:ea typeface="メイリオ" panose="020B0604030504040204" pitchFamily="50" charset="-128"/>
              </a:rPr>
              <a:t>必ず記載</a:t>
            </a:r>
            <a:r>
              <a:rPr lang="ja-JP" altLang="en-US" sz="1400" dirty="0">
                <a:solidFill>
                  <a:schemeClr val="tx1"/>
                </a:solidFill>
                <a:latin typeface="メイリオ" panose="020B0604030504040204" pitchFamily="50" charset="-128"/>
                <a:ea typeface="メイリオ" panose="020B0604030504040204" pitchFamily="50" charset="-128"/>
              </a:rPr>
              <a:t>してください。</a:t>
            </a:r>
          </a:p>
        </p:txBody>
      </p:sp>
      <p:sp>
        <p:nvSpPr>
          <p:cNvPr id="19" name="正方形/長方形 18"/>
          <p:cNvSpPr/>
          <p:nvPr/>
        </p:nvSpPr>
        <p:spPr>
          <a:xfrm>
            <a:off x="457200" y="5921328"/>
            <a:ext cx="3754760" cy="86606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線吹き出し 2 (枠付き) 14"/>
          <p:cNvSpPr/>
          <p:nvPr/>
        </p:nvSpPr>
        <p:spPr>
          <a:xfrm>
            <a:off x="4451825" y="5441337"/>
            <a:ext cx="4574461" cy="959983"/>
          </a:xfrm>
          <a:prstGeom prst="borderCallout2">
            <a:avLst>
              <a:gd name="adj1" fmla="val 9091"/>
              <a:gd name="adj2" fmla="val -3157"/>
              <a:gd name="adj3" fmla="val -4801"/>
              <a:gd name="adj4" fmla="val -3076"/>
              <a:gd name="adj5" fmla="val 76686"/>
              <a:gd name="adj6" fmla="val -32155"/>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排出抑制対策の推進組織、環境マネジメントシステムの導入、研修・教育の実施体制等について記載します。</a:t>
            </a:r>
          </a:p>
        </p:txBody>
      </p:sp>
    </p:spTree>
    <p:extLst>
      <p:ext uri="{BB962C8B-B14F-4D97-AF65-F5344CB8AC3E}">
        <p14:creationId xmlns:p14="http://schemas.microsoft.com/office/powerpoint/2010/main" val="29489058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Autofit/>
          </a:bodyPr>
          <a:lstStyle/>
          <a:p>
            <a:pPr algn="l"/>
            <a:r>
              <a:rPr lang="ja-JP" altLang="en-US" sz="3600" dirty="0"/>
              <a:t>６</a:t>
            </a:r>
            <a:r>
              <a:rPr lang="en-US" altLang="ja-JP" sz="3600" dirty="0"/>
              <a:t>.</a:t>
            </a:r>
            <a:r>
              <a:rPr lang="ja-JP" altLang="en-US" sz="3600" dirty="0"/>
              <a:t>実績報告書の書き方と留意点</a:t>
            </a:r>
            <a:endParaRPr kumimoji="1" lang="ja-JP" altLang="en-US" sz="3600" dirty="0"/>
          </a:p>
        </p:txBody>
      </p:sp>
      <p:sp>
        <p:nvSpPr>
          <p:cNvPr id="5" name="テキスト ボックス 4"/>
          <p:cNvSpPr txBox="1"/>
          <p:nvPr/>
        </p:nvSpPr>
        <p:spPr>
          <a:xfrm>
            <a:off x="323528" y="862342"/>
            <a:ext cx="4774064" cy="830997"/>
          </a:xfrm>
          <a:prstGeom prst="rect">
            <a:avLst/>
          </a:prstGeom>
          <a:noFill/>
        </p:spPr>
        <p:txBody>
          <a:bodyPr wrap="none" rtlCol="0">
            <a:spAutoFit/>
          </a:bodyPr>
          <a:lstStyle/>
          <a:p>
            <a:r>
              <a:rPr lang="ja-JP" altLang="en-US" sz="2000" b="1" dirty="0"/>
              <a:t>■「</a:t>
            </a:r>
            <a:r>
              <a:rPr lang="en-US" altLang="ja-JP" sz="2000" b="1" dirty="0"/>
              <a:t>4</a:t>
            </a:r>
            <a:r>
              <a:rPr lang="ja-JP" altLang="en-US" sz="2000" b="1" dirty="0"/>
              <a:t>　対策・評価」シート</a:t>
            </a:r>
            <a:r>
              <a:rPr lang="ja-JP" altLang="en-US" sz="1600" dirty="0"/>
              <a:t>（手引き</a:t>
            </a:r>
            <a:r>
              <a:rPr lang="en-US" altLang="ja-JP" sz="1600" dirty="0"/>
              <a:t> [</a:t>
            </a:r>
            <a:r>
              <a:rPr lang="ja-JP" altLang="en-US" sz="1600" dirty="0"/>
              <a:t>報告書</a:t>
            </a:r>
            <a:r>
              <a:rPr lang="en-US" altLang="ja-JP" sz="1600" dirty="0"/>
              <a:t>]P37</a:t>
            </a:r>
            <a:r>
              <a:rPr lang="ja-JP" altLang="en-US" sz="1600" dirty="0"/>
              <a:t>）</a:t>
            </a:r>
          </a:p>
          <a:p>
            <a:endParaRPr kumimoji="1" lang="en-US" altLang="ja-JP" sz="2800" dirty="0"/>
          </a:p>
        </p:txBody>
      </p:sp>
      <p:sp>
        <p:nvSpPr>
          <p:cNvPr id="26" name="テキスト ボックス 25"/>
          <p:cNvSpPr txBox="1"/>
          <p:nvPr/>
        </p:nvSpPr>
        <p:spPr>
          <a:xfrm>
            <a:off x="4424996" y="5779760"/>
            <a:ext cx="4654032" cy="738664"/>
          </a:xfrm>
          <a:prstGeom prst="rect">
            <a:avLst/>
          </a:prstGeom>
          <a:noFill/>
        </p:spPr>
        <p:txBody>
          <a:bodyPr wrap="square" rtlCol="0">
            <a:spAutoFit/>
          </a:bodyPr>
          <a:lstStyle/>
          <a:p>
            <a:r>
              <a:rPr lang="ja-JP" altLang="en-US" sz="1400" b="1" u="sng" dirty="0">
                <a:solidFill>
                  <a:srgbClr val="FF0000"/>
                </a:solidFill>
              </a:rPr>
              <a:t>集計表あります！</a:t>
            </a:r>
            <a:endParaRPr lang="en-US" altLang="ja-JP" sz="1400" b="1" u="sng" dirty="0">
              <a:solidFill>
                <a:srgbClr val="FF0000"/>
              </a:solidFill>
            </a:endParaRPr>
          </a:p>
          <a:p>
            <a:pPr marL="173038"/>
            <a:r>
              <a:rPr kumimoji="1" lang="ja-JP" altLang="en-US" sz="1400" b="1" dirty="0">
                <a:solidFill>
                  <a:srgbClr val="FF0000"/>
                </a:solidFill>
              </a:rPr>
              <a:t>複数の事業所を重点対策の対象とする場合は</a:t>
            </a:r>
            <a:endParaRPr kumimoji="1" lang="en-US" altLang="ja-JP" sz="1400" b="1" dirty="0">
              <a:solidFill>
                <a:srgbClr val="FF0000"/>
              </a:solidFill>
            </a:endParaRPr>
          </a:p>
          <a:p>
            <a:pPr marL="173038"/>
            <a:r>
              <a:rPr kumimoji="1" lang="ja-JP" altLang="en-US" sz="1400" b="1" dirty="0">
                <a:solidFill>
                  <a:srgbClr val="FF0000"/>
                </a:solidFill>
              </a:rPr>
              <a:t>「集計表」を添付してください。</a:t>
            </a:r>
          </a:p>
        </p:txBody>
      </p:sp>
      <p:sp>
        <p:nvSpPr>
          <p:cNvPr id="28" name="テキスト ボックス 27"/>
          <p:cNvSpPr txBox="1"/>
          <p:nvPr/>
        </p:nvSpPr>
        <p:spPr>
          <a:xfrm>
            <a:off x="138985" y="6606247"/>
            <a:ext cx="5189393" cy="184666"/>
          </a:xfrm>
          <a:prstGeom prst="rect">
            <a:avLst/>
          </a:prstGeom>
          <a:solidFill>
            <a:schemeClr val="bg1"/>
          </a:solidFill>
          <a:ln>
            <a:noFill/>
          </a:ln>
        </p:spPr>
        <p:txBody>
          <a:bodyPr wrap="square" lIns="0" tIns="0" rIns="0" bIns="0" rtlCol="0" anchor="ctr">
            <a:spAutoFit/>
          </a:bodyPr>
          <a:lstStyle/>
          <a:p>
            <a:r>
              <a:rPr lang="en-US" altLang="ja-JP" sz="1200" b="1"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１～４の重点対策は、１つでも実施しない場合は</a:t>
            </a:r>
            <a:r>
              <a:rPr lang="ja-JP" altLang="en-US" sz="1200" b="1" dirty="0">
                <a:solidFill>
                  <a:srgbClr val="FF0000"/>
                </a:solidFill>
                <a:latin typeface="メイリオ" panose="020B0604030504040204" pitchFamily="50" charset="-128"/>
                <a:ea typeface="メイリオ" panose="020B0604030504040204" pitchFamily="50" charset="-128"/>
              </a:rPr>
              <a:t>Ｃ評価</a:t>
            </a:r>
            <a:r>
              <a:rPr lang="ja-JP" altLang="en-US" sz="1200" b="1" dirty="0">
                <a:latin typeface="メイリオ" panose="020B0604030504040204" pitchFamily="50" charset="-128"/>
                <a:ea typeface="メイリオ" panose="020B0604030504040204" pitchFamily="50" charset="-128"/>
              </a:rPr>
              <a:t>となります。</a:t>
            </a:r>
          </a:p>
        </p:txBody>
      </p:sp>
      <p:sp>
        <p:nvSpPr>
          <p:cNvPr id="4" name="スライド番号プレースホルダー 3"/>
          <p:cNvSpPr>
            <a:spLocks noGrp="1"/>
          </p:cNvSpPr>
          <p:nvPr>
            <p:ph type="sldNum" sz="quarter" idx="12"/>
          </p:nvPr>
        </p:nvSpPr>
        <p:spPr/>
        <p:txBody>
          <a:bodyPr/>
          <a:lstStyle/>
          <a:p>
            <a:fld id="{55A7BED7-9510-4C4B-91BA-7696EE92F05C}" type="slidenum">
              <a:rPr kumimoji="1" lang="ja-JP" altLang="en-US" smtClean="0"/>
              <a:t>25</a:t>
            </a:fld>
            <a:endParaRPr kumimoji="1" lang="ja-JP" altLang="en-US"/>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798" y="1277840"/>
            <a:ext cx="4207197" cy="525213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0" name="線吹き出し 2 (枠付き) 9"/>
          <p:cNvSpPr/>
          <p:nvPr/>
        </p:nvSpPr>
        <p:spPr>
          <a:xfrm>
            <a:off x="4508200" y="2008669"/>
            <a:ext cx="4574461" cy="953612"/>
          </a:xfrm>
          <a:prstGeom prst="borderCallout2">
            <a:avLst>
              <a:gd name="adj1" fmla="val 9091"/>
              <a:gd name="adj2" fmla="val -3157"/>
              <a:gd name="adj3" fmla="val -4801"/>
              <a:gd name="adj4" fmla="val -3076"/>
              <a:gd name="adj5" fmla="val 8589"/>
              <a:gd name="adj6" fmla="val -43460"/>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（４）</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①</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１事業所の場合は事業所名を記載。</a:t>
            </a:r>
          </a:p>
          <a:p>
            <a:r>
              <a:rPr lang="ja-JP" altLang="en-US" sz="1400" dirty="0">
                <a:solidFill>
                  <a:schemeClr val="tx1"/>
                </a:solidFill>
                <a:latin typeface="メイリオ" panose="020B0604030504040204" pitchFamily="50" charset="-128"/>
                <a:ea typeface="メイリオ" panose="020B0604030504040204" pitchFamily="50" charset="-128"/>
              </a:rPr>
              <a:t>「主な事業所」が複数あるなど、複数事業所について記載する場合は「集計表参照」と記載し集計表を添付。</a:t>
            </a:r>
          </a:p>
        </p:txBody>
      </p:sp>
      <p:sp>
        <p:nvSpPr>
          <p:cNvPr id="11" name="線吹き出し 2 (枠付き) 10"/>
          <p:cNvSpPr/>
          <p:nvPr/>
        </p:nvSpPr>
        <p:spPr>
          <a:xfrm>
            <a:off x="4504566" y="3074696"/>
            <a:ext cx="4574461" cy="1532571"/>
          </a:xfrm>
          <a:prstGeom prst="borderCallout2">
            <a:avLst>
              <a:gd name="adj1" fmla="val 9091"/>
              <a:gd name="adj2" fmla="val -3157"/>
              <a:gd name="adj3" fmla="val -4801"/>
              <a:gd name="adj4" fmla="val -3076"/>
              <a:gd name="adj5" fmla="val 26416"/>
              <a:gd name="adj6" fmla="val -51854"/>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（４）</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②</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表の下側に注意が表示される場合は、実施状況を選択していない項目があります。</a:t>
            </a:r>
          </a:p>
          <a:p>
            <a:r>
              <a:rPr lang="ja-JP" altLang="en-US" sz="1400" dirty="0">
                <a:solidFill>
                  <a:schemeClr val="tx1"/>
                </a:solidFill>
                <a:latin typeface="メイリオ" panose="020B0604030504040204" pitchFamily="50" charset="-128"/>
                <a:ea typeface="メイリオ" panose="020B0604030504040204" pitchFamily="50" charset="-128"/>
              </a:rPr>
              <a:t>「実施予定」の場合は「実施年度」を必ず選択します。</a:t>
            </a:r>
          </a:p>
          <a:p>
            <a:r>
              <a:rPr lang="ja-JP" altLang="en-US" sz="1400" dirty="0">
                <a:solidFill>
                  <a:schemeClr val="tx1"/>
                </a:solidFill>
                <a:latin typeface="メイリオ" panose="020B0604030504040204" pitchFamily="50" charset="-128"/>
                <a:ea typeface="メイリオ" panose="020B0604030504040204" pitchFamily="50" charset="-128"/>
              </a:rPr>
              <a:t>計画最終年度の実績報告書は「実施予定」を選択できません。</a:t>
            </a:r>
          </a:p>
        </p:txBody>
      </p:sp>
      <p:sp>
        <p:nvSpPr>
          <p:cNvPr id="12" name="線吹き出し 2 (枠付き) 11"/>
          <p:cNvSpPr/>
          <p:nvPr/>
        </p:nvSpPr>
        <p:spPr>
          <a:xfrm>
            <a:off x="4504566" y="4719970"/>
            <a:ext cx="4574461" cy="981442"/>
          </a:xfrm>
          <a:prstGeom prst="borderCallout2">
            <a:avLst>
              <a:gd name="adj1" fmla="val 9091"/>
              <a:gd name="adj2" fmla="val -3157"/>
              <a:gd name="adj3" fmla="val -4801"/>
              <a:gd name="adj4" fmla="val -3076"/>
              <a:gd name="adj5" fmla="val 30740"/>
              <a:gd name="adj6" fmla="val -15352"/>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（４）</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④</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「予定なし」・「非該当」の場合はその理由を必ず記載してください。</a:t>
            </a:r>
          </a:p>
          <a:p>
            <a:r>
              <a:rPr lang="ja-JP" altLang="en-US" sz="1400" dirty="0">
                <a:solidFill>
                  <a:schemeClr val="tx1"/>
                </a:solidFill>
                <a:latin typeface="メイリオ" panose="020B0604030504040204" pitchFamily="50" charset="-128"/>
                <a:ea typeface="メイリオ" panose="020B0604030504040204" pitchFamily="50" charset="-128"/>
              </a:rPr>
              <a:t>記載していない場合、表の右側に注意が表示されます。</a:t>
            </a:r>
          </a:p>
        </p:txBody>
      </p:sp>
      <p:sp>
        <p:nvSpPr>
          <p:cNvPr id="14" name="線吹き出し 2 (枠付き) 13"/>
          <p:cNvSpPr/>
          <p:nvPr/>
        </p:nvSpPr>
        <p:spPr>
          <a:xfrm>
            <a:off x="4504566" y="1335364"/>
            <a:ext cx="4574461" cy="552161"/>
          </a:xfrm>
          <a:prstGeom prst="borderCallout2">
            <a:avLst>
              <a:gd name="adj1" fmla="val 9091"/>
              <a:gd name="adj2" fmla="val -3157"/>
              <a:gd name="adj3" fmla="val -4801"/>
              <a:gd name="adj4" fmla="val -3076"/>
              <a:gd name="adj5" fmla="val 103217"/>
              <a:gd name="adj6" fmla="val -58227"/>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空欄の場合、別シートで排出量等に未記載が考えられます。確認してください。</a:t>
            </a:r>
          </a:p>
        </p:txBody>
      </p:sp>
    </p:spTree>
    <p:extLst>
      <p:ext uri="{BB962C8B-B14F-4D97-AF65-F5344CB8AC3E}">
        <p14:creationId xmlns:p14="http://schemas.microsoft.com/office/powerpoint/2010/main" val="4129965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Autofit/>
          </a:bodyPr>
          <a:lstStyle/>
          <a:p>
            <a:pPr algn="l"/>
            <a:r>
              <a:rPr lang="ja-JP" altLang="en-US" sz="3600" dirty="0"/>
              <a:t>６</a:t>
            </a:r>
            <a:r>
              <a:rPr lang="en-US" altLang="ja-JP" sz="3600" dirty="0"/>
              <a:t>.</a:t>
            </a:r>
            <a:r>
              <a:rPr lang="ja-JP" altLang="en-US" sz="3600" dirty="0"/>
              <a:t>実績報告書の書き方と留意点</a:t>
            </a:r>
            <a:endParaRPr kumimoji="1" lang="ja-JP" altLang="en-US" sz="3600" dirty="0"/>
          </a:p>
        </p:txBody>
      </p:sp>
      <p:sp>
        <p:nvSpPr>
          <p:cNvPr id="5" name="テキスト ボックス 4"/>
          <p:cNvSpPr txBox="1"/>
          <p:nvPr/>
        </p:nvSpPr>
        <p:spPr>
          <a:xfrm>
            <a:off x="238455" y="814638"/>
            <a:ext cx="8424936" cy="369332"/>
          </a:xfrm>
          <a:prstGeom prst="rect">
            <a:avLst/>
          </a:prstGeom>
          <a:noFill/>
        </p:spPr>
        <p:txBody>
          <a:bodyPr wrap="square" rtlCol="0">
            <a:spAutoFit/>
          </a:bodyPr>
          <a:lstStyle/>
          <a:p>
            <a:r>
              <a:rPr lang="ja-JP" altLang="en-US" dirty="0"/>
              <a:t>■添付資料　「複数事業所で実施する重点対策」シート</a:t>
            </a:r>
            <a:endParaRPr lang="en-US" altLang="ja-JP" dirty="0"/>
          </a:p>
        </p:txBody>
      </p:sp>
      <p:pic>
        <p:nvPicPr>
          <p:cNvPr id="6" name="Picture 2" descr="E:\LIB\LIB\○温暖化対策Ｇ\sharefolder\条例説明会（Ｈ30年度）\資料\素材\添付　対策.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4635"/>
          <a:stretch/>
        </p:blipFill>
        <p:spPr bwMode="auto">
          <a:xfrm>
            <a:off x="334397" y="2717811"/>
            <a:ext cx="8615405" cy="3231469"/>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ボックス 21"/>
          <p:cNvSpPr txBox="1"/>
          <p:nvPr/>
        </p:nvSpPr>
        <p:spPr>
          <a:xfrm>
            <a:off x="1044163" y="1148552"/>
            <a:ext cx="6542096" cy="265973"/>
          </a:xfrm>
          <a:prstGeom prst="rect">
            <a:avLst/>
          </a:prstGeom>
          <a:solidFill>
            <a:srgbClr val="FFFF00"/>
          </a:solidFill>
          <a:ln>
            <a:solidFill>
              <a:srgbClr val="000000"/>
            </a:solidFill>
          </a:ln>
        </p:spPr>
        <p:txBody>
          <a:bodyPr wrap="none" rtlCol="0" anchor="t" anchorCtr="0">
            <a:noAutofit/>
          </a:bodyPr>
          <a:lstStyle/>
          <a:p>
            <a:pPr algn="ctr"/>
            <a:r>
              <a:rPr lang="ja-JP" altLang="en-US" dirty="0">
                <a:latin typeface="メイリオ" panose="020B0604030504040204" pitchFamily="50" charset="-128"/>
                <a:ea typeface="メイリオ" panose="020B0604030504040204" pitchFamily="50" charset="-128"/>
              </a:rPr>
              <a:t>「主な事業所」が複数ある場合は必ず添付資料が必要です！</a:t>
            </a:r>
            <a:endParaRPr lang="en-US" altLang="ja-JP" dirty="0">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480190" y="1487720"/>
            <a:ext cx="8275864" cy="738664"/>
          </a:xfrm>
          <a:prstGeom prst="rect">
            <a:avLst/>
          </a:prstGeom>
          <a:noFill/>
          <a:ln>
            <a:noFill/>
          </a:ln>
        </p:spPr>
        <p:txBody>
          <a:bodyPr wrap="square" rtlCol="0" anchor="ctr">
            <a:spAutoFit/>
          </a:bodyPr>
          <a:lstStyle/>
          <a:p>
            <a:r>
              <a:rPr lang="ja-JP" altLang="en-US" sz="1400" dirty="0"/>
              <a:t>その他、重点対策</a:t>
            </a:r>
            <a:r>
              <a:rPr lang="en-US" altLang="ja-JP" sz="1400" dirty="0"/>
              <a:t>2</a:t>
            </a:r>
            <a:r>
              <a:rPr lang="ja-JP" altLang="en-US" sz="1400" dirty="0"/>
              <a:t>～</a:t>
            </a:r>
            <a:r>
              <a:rPr lang="en-US" altLang="ja-JP" sz="1400" dirty="0"/>
              <a:t>29</a:t>
            </a:r>
            <a:r>
              <a:rPr lang="ja-JP" altLang="en-US" sz="1400" dirty="0"/>
              <a:t>を</a:t>
            </a:r>
            <a:r>
              <a:rPr lang="en-US" altLang="ja-JP" sz="1400" dirty="0"/>
              <a:t>A</a:t>
            </a:r>
            <a:r>
              <a:rPr lang="ja-JP" altLang="en-US" sz="1400" dirty="0"/>
              <a:t>事業所（主な事業所）、</a:t>
            </a:r>
            <a:endParaRPr lang="en-US" altLang="ja-JP" sz="1400" dirty="0"/>
          </a:p>
          <a:p>
            <a:r>
              <a:rPr lang="ja-JP" altLang="en-US" sz="1400" dirty="0"/>
              <a:t>重点対策</a:t>
            </a:r>
            <a:r>
              <a:rPr lang="en-US" altLang="ja-JP" sz="1400" dirty="0"/>
              <a:t>30</a:t>
            </a:r>
            <a:r>
              <a:rPr lang="ja-JP" altLang="en-US" sz="1400" dirty="0"/>
              <a:t>～</a:t>
            </a:r>
            <a:r>
              <a:rPr lang="en-US" altLang="ja-JP" sz="1400" dirty="0"/>
              <a:t>39</a:t>
            </a:r>
            <a:r>
              <a:rPr lang="ja-JP" altLang="en-US" sz="1400" dirty="0"/>
              <a:t>・</a:t>
            </a:r>
            <a:r>
              <a:rPr lang="en-US" altLang="ja-JP" sz="1400" dirty="0"/>
              <a:t>41</a:t>
            </a:r>
            <a:r>
              <a:rPr lang="ja-JP" altLang="en-US" sz="1400" dirty="0"/>
              <a:t>を</a:t>
            </a:r>
            <a:r>
              <a:rPr lang="en-US" altLang="ja-JP" sz="1400" dirty="0"/>
              <a:t>B</a:t>
            </a:r>
            <a:r>
              <a:rPr lang="ja-JP" altLang="en-US" sz="1400" dirty="0"/>
              <a:t>事業所（その他事業所）と異なって実施する場合、などにもお使いください。</a:t>
            </a:r>
            <a:endParaRPr lang="en-US" altLang="ja-JP" sz="1400" dirty="0"/>
          </a:p>
          <a:p>
            <a:pPr marL="365125"/>
            <a:r>
              <a:rPr lang="ja-JP" altLang="en-US" sz="1400" dirty="0"/>
              <a:t>（</a:t>
            </a:r>
            <a:r>
              <a:rPr lang="en-US" altLang="ja-JP" sz="1400" dirty="0"/>
              <a:t>30</a:t>
            </a:r>
            <a:r>
              <a:rPr lang="ja-JP" altLang="en-US" sz="1400" dirty="0"/>
              <a:t>～</a:t>
            </a:r>
            <a:r>
              <a:rPr lang="en-US" altLang="ja-JP" sz="1400" dirty="0"/>
              <a:t>39</a:t>
            </a:r>
            <a:r>
              <a:rPr lang="ja-JP" altLang="en-US" sz="1400" dirty="0"/>
              <a:t>・</a:t>
            </a:r>
            <a:r>
              <a:rPr lang="en-US" altLang="ja-JP" sz="1400" dirty="0"/>
              <a:t>41 </a:t>
            </a:r>
            <a:r>
              <a:rPr lang="ja-JP" altLang="en-US" sz="1400" dirty="0"/>
              <a:t>の対象となる事業所は統一すること）</a:t>
            </a:r>
          </a:p>
        </p:txBody>
      </p:sp>
      <p:sp>
        <p:nvSpPr>
          <p:cNvPr id="15" name="正方形/長方形 14"/>
          <p:cNvSpPr/>
          <p:nvPr/>
        </p:nvSpPr>
        <p:spPr>
          <a:xfrm>
            <a:off x="7038767" y="3779039"/>
            <a:ext cx="845601" cy="2177273"/>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72703" y="2618446"/>
            <a:ext cx="4473450" cy="184666"/>
          </a:xfrm>
          <a:prstGeom prst="rect">
            <a:avLst/>
          </a:prstGeom>
          <a:solidFill>
            <a:schemeClr val="bg1"/>
          </a:solidFill>
          <a:ln>
            <a:noFill/>
          </a:ln>
        </p:spPr>
        <p:txBody>
          <a:bodyPr wrap="square" lIns="0" tIns="0" rIns="0" bIns="0" rtlCol="0" anchor="ctr">
            <a:spAutoFit/>
          </a:bodyPr>
          <a:lstStyle/>
          <a:p>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添付資料</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複数事業所で実施する重点対策　集計表</a:t>
            </a:r>
          </a:p>
        </p:txBody>
      </p:sp>
      <p:sp>
        <p:nvSpPr>
          <p:cNvPr id="13" name="テキスト ボックス 12"/>
          <p:cNvSpPr txBox="1"/>
          <p:nvPr/>
        </p:nvSpPr>
        <p:spPr>
          <a:xfrm>
            <a:off x="6159496" y="2452518"/>
            <a:ext cx="2604141" cy="820738"/>
          </a:xfrm>
          <a:prstGeom prst="rect">
            <a:avLst/>
          </a:prstGeom>
          <a:solidFill>
            <a:schemeClr val="bg1"/>
          </a:solidFill>
          <a:ln>
            <a:noFill/>
          </a:ln>
        </p:spPr>
        <p:txBody>
          <a:bodyPr wrap="square" lIns="0" tIns="0" rIns="0" bIns="0" rtlCol="0" anchor="ctr">
            <a:spAutoFit/>
          </a:bodyPr>
          <a:lstStyle/>
          <a:p>
            <a:pPr marL="182563" indent="-182563">
              <a:lnSpc>
                <a:spcPts val="1600"/>
              </a:lnSpc>
            </a:pPr>
            <a:r>
              <a:rPr lang="en-US" altLang="ja-JP" sz="1600" dirty="0"/>
              <a:t>※</a:t>
            </a:r>
            <a:r>
              <a:rPr lang="ja-JP" altLang="en-US" sz="1600" dirty="0"/>
              <a:t>添付資料の様式（エクセル形式）</a:t>
            </a:r>
            <a:r>
              <a:rPr lang="en-US" altLang="ja-JP" sz="1600" dirty="0"/>
              <a:t> </a:t>
            </a:r>
            <a:r>
              <a:rPr lang="ja-JP" altLang="en-US" sz="1600" dirty="0"/>
              <a:t>は大阪府ホームページからダウンロードしていただけます。</a:t>
            </a:r>
          </a:p>
        </p:txBody>
      </p:sp>
      <p:sp>
        <p:nvSpPr>
          <p:cNvPr id="7" name="スライド番号プレースホルダー 6"/>
          <p:cNvSpPr>
            <a:spLocks noGrp="1"/>
          </p:cNvSpPr>
          <p:nvPr>
            <p:ph type="sldNum" sz="quarter" idx="12"/>
          </p:nvPr>
        </p:nvSpPr>
        <p:spPr/>
        <p:txBody>
          <a:bodyPr/>
          <a:lstStyle/>
          <a:p>
            <a:fld id="{55A7BED7-9510-4C4B-91BA-7696EE92F05C}" type="slidenum">
              <a:rPr kumimoji="1" lang="ja-JP" altLang="en-US" smtClean="0"/>
              <a:t>26</a:t>
            </a:fld>
            <a:endParaRPr kumimoji="1" lang="ja-JP" altLang="en-US" dirty="0"/>
          </a:p>
        </p:txBody>
      </p:sp>
      <p:sp>
        <p:nvSpPr>
          <p:cNvPr id="14" name="線吹き出し 2 (枠付き) 13"/>
          <p:cNvSpPr/>
          <p:nvPr/>
        </p:nvSpPr>
        <p:spPr>
          <a:xfrm>
            <a:off x="3419872" y="5730956"/>
            <a:ext cx="3236717" cy="635378"/>
          </a:xfrm>
          <a:prstGeom prst="borderCallout2">
            <a:avLst>
              <a:gd name="adj1" fmla="val -9151"/>
              <a:gd name="adj2" fmla="val 99899"/>
              <a:gd name="adj3" fmla="val -168984"/>
              <a:gd name="adj4" fmla="val 99184"/>
              <a:gd name="adj5" fmla="val -108815"/>
              <a:gd name="adj6" fmla="val 110684"/>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0000"/>
                </a:solidFill>
                <a:latin typeface="メイリオ" panose="020B0604030504040204" pitchFamily="50" charset="-128"/>
                <a:ea typeface="メイリオ" panose="020B0604030504040204" pitchFamily="50" charset="-128"/>
              </a:rPr>
              <a:t>「対策・評価シート」に転記します。</a:t>
            </a:r>
          </a:p>
        </p:txBody>
      </p:sp>
    </p:spTree>
    <p:extLst>
      <p:ext uri="{BB962C8B-B14F-4D97-AF65-F5344CB8AC3E}">
        <p14:creationId xmlns:p14="http://schemas.microsoft.com/office/powerpoint/2010/main" val="2741926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Autofit/>
          </a:bodyPr>
          <a:lstStyle/>
          <a:p>
            <a:pPr algn="l"/>
            <a:r>
              <a:rPr lang="ja-JP" altLang="en-US" sz="3600" dirty="0"/>
              <a:t>６</a:t>
            </a:r>
            <a:r>
              <a:rPr lang="en-US" altLang="ja-JP" sz="3600" dirty="0"/>
              <a:t>.</a:t>
            </a:r>
            <a:r>
              <a:rPr lang="ja-JP" altLang="en-US" sz="3600" dirty="0"/>
              <a:t>実績報告書の書き方と留意点</a:t>
            </a:r>
            <a:endParaRPr kumimoji="1" lang="ja-JP" altLang="en-US" sz="3600" dirty="0"/>
          </a:p>
        </p:txBody>
      </p:sp>
      <p:sp>
        <p:nvSpPr>
          <p:cNvPr id="5" name="テキスト ボックス 4"/>
          <p:cNvSpPr txBox="1"/>
          <p:nvPr/>
        </p:nvSpPr>
        <p:spPr>
          <a:xfrm>
            <a:off x="323528" y="879103"/>
            <a:ext cx="6454011" cy="461665"/>
          </a:xfrm>
          <a:prstGeom prst="rect">
            <a:avLst/>
          </a:prstGeom>
          <a:noFill/>
        </p:spPr>
        <p:txBody>
          <a:bodyPr wrap="none" rtlCol="0">
            <a:spAutoFit/>
          </a:bodyPr>
          <a:lstStyle/>
          <a:p>
            <a:r>
              <a:rPr lang="ja-JP" altLang="en-US" sz="2400" dirty="0"/>
              <a:t>■重点対策実施率の算定と事業者評価（その１）</a:t>
            </a:r>
            <a:endParaRPr kumimoji="1" lang="en-US" altLang="ja-JP" sz="2400" dirty="0"/>
          </a:p>
        </p:txBody>
      </p:sp>
      <p:graphicFrame>
        <p:nvGraphicFramePr>
          <p:cNvPr id="7" name="表 6"/>
          <p:cNvGraphicFramePr>
            <a:graphicFrameLocks noGrp="1" noChangeAspect="1"/>
          </p:cNvGraphicFramePr>
          <p:nvPr>
            <p:extLst>
              <p:ext uri="{D42A27DB-BD31-4B8C-83A1-F6EECF244321}">
                <p14:modId xmlns:p14="http://schemas.microsoft.com/office/powerpoint/2010/main" val="2471055537"/>
              </p:ext>
            </p:extLst>
          </p:nvPr>
        </p:nvGraphicFramePr>
        <p:xfrm>
          <a:off x="373487" y="2073227"/>
          <a:ext cx="8355303" cy="4352128"/>
        </p:xfrm>
        <a:graphic>
          <a:graphicData uri="http://schemas.openxmlformats.org/drawingml/2006/table">
            <a:tbl>
              <a:tblPr firstRow="1" bandRow="1">
                <a:tableStyleId>{5C22544A-7EE6-4342-B048-85BDC9FD1C3A}</a:tableStyleId>
              </a:tblPr>
              <a:tblGrid>
                <a:gridCol w="475282">
                  <a:extLst>
                    <a:ext uri="{9D8B030D-6E8A-4147-A177-3AD203B41FA5}">
                      <a16:colId xmlns:a16="http://schemas.microsoft.com/office/drawing/2014/main" val="20000"/>
                    </a:ext>
                  </a:extLst>
                </a:gridCol>
                <a:gridCol w="2980363">
                  <a:extLst>
                    <a:ext uri="{9D8B030D-6E8A-4147-A177-3AD203B41FA5}">
                      <a16:colId xmlns:a16="http://schemas.microsoft.com/office/drawing/2014/main" val="20001"/>
                    </a:ext>
                  </a:extLst>
                </a:gridCol>
                <a:gridCol w="4899658">
                  <a:extLst>
                    <a:ext uri="{9D8B030D-6E8A-4147-A177-3AD203B41FA5}">
                      <a16:colId xmlns:a16="http://schemas.microsoft.com/office/drawing/2014/main" val="20002"/>
                    </a:ext>
                  </a:extLst>
                </a:gridCol>
              </a:tblGrid>
              <a:tr h="347294">
                <a:tc>
                  <a:txBody>
                    <a:bodyPr/>
                    <a:lstStyle/>
                    <a:p>
                      <a:pPr algn="ctr"/>
                      <a:r>
                        <a:rPr kumimoji="1" lang="ja-JP" altLang="en-US" dirty="0"/>
                        <a:t>№</a:t>
                      </a:r>
                    </a:p>
                  </a:txBody>
                  <a:tcPr/>
                </a:tc>
                <a:tc>
                  <a:txBody>
                    <a:bodyPr/>
                    <a:lstStyle/>
                    <a:p>
                      <a:pPr algn="ctr"/>
                      <a:r>
                        <a:rPr kumimoji="1" lang="ja-JP" altLang="en-US" dirty="0"/>
                        <a:t>重点対策名</a:t>
                      </a:r>
                    </a:p>
                  </a:txBody>
                  <a:tcPr/>
                </a:tc>
                <a:tc>
                  <a:txBody>
                    <a:bodyPr/>
                    <a:lstStyle/>
                    <a:p>
                      <a:pPr algn="ctr"/>
                      <a:r>
                        <a:rPr kumimoji="1" lang="ja-JP" altLang="en-US" dirty="0"/>
                        <a:t>よくある間違い</a:t>
                      </a:r>
                    </a:p>
                  </a:txBody>
                  <a:tcPr/>
                </a:tc>
                <a:extLst>
                  <a:ext uri="{0D108BD9-81ED-4DB2-BD59-A6C34878D82A}">
                    <a16:rowId xmlns:a16="http://schemas.microsoft.com/office/drawing/2014/main" val="10000"/>
                  </a:ext>
                </a:extLst>
              </a:tr>
              <a:tr h="601217">
                <a:tc>
                  <a:txBody>
                    <a:bodyPr/>
                    <a:lstStyle/>
                    <a:p>
                      <a:r>
                        <a:rPr kumimoji="1" lang="en-US" altLang="ja-JP" b="0" dirty="0">
                          <a:latin typeface="メイリオ" panose="020B0604030504040204" pitchFamily="50" charset="-128"/>
                          <a:ea typeface="メイリオ" panose="020B0604030504040204" pitchFamily="50" charset="-128"/>
                        </a:rPr>
                        <a:t>27</a:t>
                      </a:r>
                      <a:endParaRPr kumimoji="1" lang="ja-JP" altLang="en-US" b="0" dirty="0">
                        <a:latin typeface="メイリオ" panose="020B0604030504040204" pitchFamily="50" charset="-128"/>
                        <a:ea typeface="メイリオ" panose="020B0604030504040204" pitchFamily="50" charset="-128"/>
                      </a:endParaRPr>
                    </a:p>
                  </a:txBody>
                  <a:tcPr/>
                </a:tc>
                <a:tc>
                  <a:txBody>
                    <a:bodyPr/>
                    <a:lstStyle/>
                    <a:p>
                      <a:r>
                        <a:rPr kumimoji="1" lang="ja-JP" altLang="en-US" sz="1800" b="0" dirty="0">
                          <a:latin typeface="メイリオ" panose="020B0604030504040204" pitchFamily="50" charset="-128"/>
                          <a:ea typeface="メイリオ" panose="020B0604030504040204" pitchFamily="50" charset="-128"/>
                        </a:rPr>
                        <a:t>エコドライブの励行</a:t>
                      </a:r>
                    </a:p>
                  </a:txBody>
                  <a:tcPr/>
                </a:tc>
                <a:tc rowSpan="4">
                  <a:txBody>
                    <a:bodyPr/>
                    <a:lstStyle/>
                    <a:p>
                      <a:r>
                        <a:rPr kumimoji="1" lang="ja-JP" altLang="en-US" b="0" dirty="0">
                          <a:latin typeface="メイリオ" panose="020B0604030504040204" pitchFamily="50" charset="-128"/>
                          <a:ea typeface="メイリオ" panose="020B0604030504040204" pitchFamily="50" charset="-128"/>
                        </a:rPr>
                        <a:t>・事業所で自動車を使用しないのに、「実施済み」「実施予定」「予定なし」を選択している。</a:t>
                      </a:r>
                      <a:endParaRPr kumimoji="1" lang="en-US" altLang="ja-JP" b="0" dirty="0">
                        <a:latin typeface="メイリオ" panose="020B0604030504040204" pitchFamily="50" charset="-128"/>
                        <a:ea typeface="メイリオ" panose="020B0604030504040204" pitchFamily="50" charset="-128"/>
                      </a:endParaRPr>
                    </a:p>
                    <a:p>
                      <a:endParaRPr kumimoji="1" lang="en-US" altLang="ja-JP" b="1" dirty="0">
                        <a:solidFill>
                          <a:schemeClr val="tx1"/>
                        </a:solidFill>
                        <a:latin typeface="メイリオ" panose="020B0604030504040204" pitchFamily="50" charset="-128"/>
                        <a:ea typeface="メイリオ" panose="020B0604030504040204" pitchFamily="50" charset="-128"/>
                      </a:endParaRPr>
                    </a:p>
                    <a:p>
                      <a:r>
                        <a:rPr kumimoji="1" lang="ja-JP" altLang="en-US" sz="1600" b="1" dirty="0">
                          <a:solidFill>
                            <a:schemeClr val="tx1"/>
                          </a:solidFill>
                          <a:latin typeface="メイリオ" panose="020B0604030504040204" pitchFamily="50" charset="-128"/>
                          <a:ea typeface="メイリオ" panose="020B0604030504040204" pitchFamily="50" charset="-128"/>
                        </a:rPr>
                        <a:t>⇒事業所で自動車を使用しない場合、</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en-US" altLang="ja-JP" sz="1600" b="1" dirty="0">
                          <a:solidFill>
                            <a:schemeClr val="tx1"/>
                          </a:solidFill>
                          <a:latin typeface="メイリオ" panose="020B0604030504040204" pitchFamily="50" charset="-128"/>
                          <a:ea typeface="メイリオ" panose="020B0604030504040204" pitchFamily="50" charset="-128"/>
                        </a:rPr>
                        <a:t>27</a:t>
                      </a:r>
                      <a:r>
                        <a:rPr kumimoji="1" lang="ja-JP" altLang="en-US" sz="1600" b="1" dirty="0">
                          <a:solidFill>
                            <a:schemeClr val="tx1"/>
                          </a:solidFill>
                          <a:latin typeface="メイリオ" panose="020B0604030504040204" pitchFamily="50" charset="-128"/>
                          <a:ea typeface="メイリオ" panose="020B0604030504040204" pitchFamily="50" charset="-128"/>
                        </a:rPr>
                        <a:t>～</a:t>
                      </a:r>
                      <a:r>
                        <a:rPr kumimoji="1" lang="en-US" altLang="ja-JP" sz="1600" b="1" dirty="0">
                          <a:solidFill>
                            <a:schemeClr val="tx1"/>
                          </a:solidFill>
                          <a:latin typeface="メイリオ" panose="020B0604030504040204" pitchFamily="50" charset="-128"/>
                          <a:ea typeface="メイリオ" panose="020B0604030504040204" pitchFamily="50" charset="-128"/>
                        </a:rPr>
                        <a:t>29</a:t>
                      </a:r>
                      <a:r>
                        <a:rPr kumimoji="1" lang="ja-JP" altLang="en-US" sz="1600" b="1" dirty="0" err="1">
                          <a:solidFill>
                            <a:schemeClr val="tx1"/>
                          </a:solidFill>
                          <a:latin typeface="メイリオ" panose="020B0604030504040204" pitchFamily="50" charset="-128"/>
                          <a:ea typeface="メイリオ" panose="020B0604030504040204" pitchFamily="50" charset="-128"/>
                        </a:rPr>
                        <a:t>、</a:t>
                      </a:r>
                      <a:r>
                        <a:rPr kumimoji="1" lang="en-US" altLang="ja-JP" sz="1600" b="1" dirty="0">
                          <a:solidFill>
                            <a:schemeClr val="tx1"/>
                          </a:solidFill>
                          <a:latin typeface="メイリオ" panose="020B0604030504040204" pitchFamily="50" charset="-128"/>
                          <a:ea typeface="メイリオ" panose="020B0604030504040204" pitchFamily="50" charset="-128"/>
                        </a:rPr>
                        <a:t>35</a:t>
                      </a:r>
                      <a:r>
                        <a:rPr kumimoji="1" lang="ja-JP" altLang="en-US" sz="1600" b="1" dirty="0">
                          <a:solidFill>
                            <a:schemeClr val="tx1"/>
                          </a:solidFill>
                          <a:latin typeface="メイリオ" panose="020B0604030504040204" pitchFamily="50" charset="-128"/>
                          <a:ea typeface="メイリオ" panose="020B0604030504040204" pitchFamily="50" charset="-128"/>
                        </a:rPr>
                        <a:t>は</a:t>
                      </a:r>
                      <a:r>
                        <a:rPr kumimoji="1" lang="ja-JP" altLang="en-US" sz="1600" b="1" dirty="0">
                          <a:solidFill>
                            <a:srgbClr val="FF0000"/>
                          </a:solidFill>
                          <a:latin typeface="メイリオ" panose="020B0604030504040204" pitchFamily="50" charset="-128"/>
                          <a:ea typeface="メイリオ" panose="020B0604030504040204" pitchFamily="50" charset="-128"/>
                        </a:rPr>
                        <a:t>全て「非該当」</a:t>
                      </a:r>
                      <a:r>
                        <a:rPr kumimoji="1" lang="ja-JP" altLang="en-US" sz="1600" b="1" dirty="0">
                          <a:solidFill>
                            <a:schemeClr val="tx1"/>
                          </a:solidFill>
                          <a:latin typeface="メイリオ" panose="020B0604030504040204" pitchFamily="50" charset="-128"/>
                          <a:ea typeface="メイリオ" panose="020B0604030504040204" pitchFamily="50" charset="-128"/>
                        </a:rPr>
                        <a:t>を選択。</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endParaRPr kumimoji="1" lang="en-US" altLang="ja-JP" sz="1600" b="1" dirty="0">
                        <a:solidFill>
                          <a:schemeClr val="tx1"/>
                        </a:solidFill>
                        <a:latin typeface="メイリオ" panose="020B0604030504040204" pitchFamily="50" charset="-128"/>
                        <a:ea typeface="メイリオ" panose="020B0604030504040204" pitchFamily="50" charset="-128"/>
                      </a:endParaRPr>
                    </a:p>
                    <a:p>
                      <a:r>
                        <a:rPr kumimoji="1" lang="ja-JP" altLang="en-US" sz="1600" b="1" dirty="0">
                          <a:solidFill>
                            <a:schemeClr val="tx1"/>
                          </a:solidFill>
                          <a:latin typeface="メイリオ" panose="020B0604030504040204" pitchFamily="50" charset="-128"/>
                          <a:ea typeface="メイリオ" panose="020B0604030504040204" pitchFamily="50" charset="-128"/>
                        </a:rPr>
                        <a:t>⇒社員が所有している自動車の対策があれば、</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a:solidFill>
                            <a:srgbClr val="FF0000"/>
                          </a:solidFill>
                          <a:latin typeface="メイリオ" panose="020B0604030504040204" pitchFamily="50" charset="-128"/>
                          <a:ea typeface="メイリオ" panose="020B0604030504040204" pitchFamily="50" charset="-128"/>
                        </a:rPr>
                        <a:t>№</a:t>
                      </a:r>
                      <a:r>
                        <a:rPr kumimoji="1" lang="en-US" altLang="ja-JP" sz="1600" b="1" dirty="0">
                          <a:solidFill>
                            <a:srgbClr val="FF0000"/>
                          </a:solidFill>
                          <a:latin typeface="メイリオ" panose="020B0604030504040204" pitchFamily="50" charset="-128"/>
                          <a:ea typeface="メイリオ" panose="020B0604030504040204" pitchFamily="50" charset="-128"/>
                        </a:rPr>
                        <a:t>41</a:t>
                      </a:r>
                      <a:r>
                        <a:rPr kumimoji="1" lang="ja-JP" altLang="en-US" sz="1600" b="1" dirty="0">
                          <a:solidFill>
                            <a:srgbClr val="FF0000"/>
                          </a:solidFill>
                          <a:latin typeface="メイリオ" panose="020B0604030504040204" pitchFamily="50" charset="-128"/>
                          <a:ea typeface="メイリオ" panose="020B0604030504040204" pitchFamily="50" charset="-128"/>
                        </a:rPr>
                        <a:t>「事業者独自の取組み」</a:t>
                      </a:r>
                      <a:r>
                        <a:rPr kumimoji="1" lang="ja-JP" altLang="en-US" sz="1600" b="1" dirty="0">
                          <a:solidFill>
                            <a:schemeClr val="tx1"/>
                          </a:solidFill>
                          <a:latin typeface="メイリオ" panose="020B0604030504040204" pitchFamily="50" charset="-128"/>
                          <a:ea typeface="メイリオ" panose="020B0604030504040204" pitchFamily="50" charset="-128"/>
                        </a:rPr>
                        <a:t>に記載。</a:t>
                      </a:r>
                      <a:endParaRPr kumimoji="1" lang="en-US" altLang="ja-JP" sz="1600" b="1"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001"/>
                  </a:ext>
                </a:extLst>
              </a:tr>
              <a:tr h="610717">
                <a:tc>
                  <a:txBody>
                    <a:bodyPr/>
                    <a:lstStyle/>
                    <a:p>
                      <a:r>
                        <a:rPr kumimoji="1" lang="en-US" altLang="ja-JP" b="0" dirty="0">
                          <a:latin typeface="メイリオ" panose="020B0604030504040204" pitchFamily="50" charset="-128"/>
                          <a:ea typeface="メイリオ" panose="020B0604030504040204" pitchFamily="50" charset="-128"/>
                        </a:rPr>
                        <a:t>28</a:t>
                      </a:r>
                      <a:endParaRPr kumimoji="1" lang="ja-JP" altLang="en-US" b="0" dirty="0">
                        <a:latin typeface="メイリオ" panose="020B0604030504040204" pitchFamily="50" charset="-128"/>
                        <a:ea typeface="メイリオ" panose="020B0604030504040204" pitchFamily="50" charset="-128"/>
                      </a:endParaRPr>
                    </a:p>
                  </a:txBody>
                  <a:tcPr/>
                </a:tc>
                <a:tc>
                  <a:txBody>
                    <a:bodyPr/>
                    <a:lstStyle/>
                    <a:p>
                      <a:r>
                        <a:rPr kumimoji="1" lang="ja-JP" altLang="en-US" sz="1800" b="0" dirty="0">
                          <a:latin typeface="メイリオ" panose="020B0604030504040204" pitchFamily="50" charset="-128"/>
                          <a:ea typeface="メイリオ" panose="020B0604030504040204" pitchFamily="50" charset="-128"/>
                        </a:rPr>
                        <a:t>自動車の適正な維持管理</a:t>
                      </a:r>
                    </a:p>
                  </a:txBody>
                  <a:tcPr/>
                </a:tc>
                <a:tc vMerge="1">
                  <a:txBody>
                    <a:bodyPr/>
                    <a:lstStyle/>
                    <a:p>
                      <a:endParaRPr kumimoji="1" lang="ja-JP" altLang="en-US" dirty="0"/>
                    </a:p>
                  </a:txBody>
                  <a:tcPr/>
                </a:tc>
                <a:extLst>
                  <a:ext uri="{0D108BD9-81ED-4DB2-BD59-A6C34878D82A}">
                    <a16:rowId xmlns:a16="http://schemas.microsoft.com/office/drawing/2014/main" val="10002"/>
                  </a:ext>
                </a:extLst>
              </a:tr>
              <a:tr h="670937">
                <a:tc>
                  <a:txBody>
                    <a:bodyPr/>
                    <a:lstStyle/>
                    <a:p>
                      <a:r>
                        <a:rPr kumimoji="1" lang="en-US" altLang="ja-JP" b="0" dirty="0">
                          <a:latin typeface="メイリオ" panose="020B0604030504040204" pitchFamily="50" charset="-128"/>
                          <a:ea typeface="メイリオ" panose="020B0604030504040204" pitchFamily="50" charset="-128"/>
                        </a:rPr>
                        <a:t>29</a:t>
                      </a:r>
                      <a:endParaRPr kumimoji="1" lang="ja-JP" altLang="en-US" b="0" dirty="0">
                        <a:latin typeface="メイリオ" panose="020B0604030504040204" pitchFamily="50" charset="-128"/>
                        <a:ea typeface="メイリオ" panose="020B0604030504040204" pitchFamily="50" charset="-128"/>
                      </a:endParaRPr>
                    </a:p>
                  </a:txBody>
                  <a:tcPr/>
                </a:tc>
                <a:tc>
                  <a:txBody>
                    <a:bodyPr/>
                    <a:lstStyle/>
                    <a:p>
                      <a:r>
                        <a:rPr kumimoji="1" lang="ja-JP" altLang="en-US" sz="1700" b="0" dirty="0">
                          <a:latin typeface="メイリオ" panose="020B0604030504040204" pitchFamily="50" charset="-128"/>
                          <a:ea typeface="メイリオ" panose="020B0604030504040204" pitchFamily="50" charset="-128"/>
                        </a:rPr>
                        <a:t>自動車の燃料使用量の把握</a:t>
                      </a:r>
                    </a:p>
                  </a:txBody>
                  <a:tcPr/>
                </a:tc>
                <a:tc vMerge="1">
                  <a:txBody>
                    <a:bodyPr/>
                    <a:lstStyle/>
                    <a:p>
                      <a:endParaRPr kumimoji="1" lang="ja-JP" altLang="en-US" dirty="0"/>
                    </a:p>
                  </a:txBody>
                  <a:tcPr/>
                </a:tc>
                <a:extLst>
                  <a:ext uri="{0D108BD9-81ED-4DB2-BD59-A6C34878D82A}">
                    <a16:rowId xmlns:a16="http://schemas.microsoft.com/office/drawing/2014/main" val="10003"/>
                  </a:ext>
                </a:extLst>
              </a:tr>
              <a:tr h="670937">
                <a:tc>
                  <a:txBody>
                    <a:bodyPr/>
                    <a:lstStyle/>
                    <a:p>
                      <a:r>
                        <a:rPr kumimoji="1" lang="en-US" altLang="ja-JP" b="0" dirty="0">
                          <a:latin typeface="メイリオ" panose="020B0604030504040204" pitchFamily="50" charset="-128"/>
                          <a:ea typeface="メイリオ" panose="020B0604030504040204" pitchFamily="50" charset="-128"/>
                        </a:rPr>
                        <a:t>35</a:t>
                      </a:r>
                      <a:endParaRPr kumimoji="1" lang="ja-JP" altLang="en-US" b="0" dirty="0">
                        <a:latin typeface="メイリオ" panose="020B0604030504040204" pitchFamily="50" charset="-128"/>
                        <a:ea typeface="メイリオ" panose="020B0604030504040204" pitchFamily="50" charset="-128"/>
                      </a:endParaRPr>
                    </a:p>
                  </a:txBody>
                  <a:tcPr/>
                </a:tc>
                <a:tc>
                  <a:txBody>
                    <a:bodyPr/>
                    <a:lstStyle/>
                    <a:p>
                      <a:r>
                        <a:rPr kumimoji="1" lang="ja-JP" altLang="en-US" sz="1800" b="0" dirty="0">
                          <a:latin typeface="メイリオ" panose="020B0604030504040204" pitchFamily="50" charset="-128"/>
                          <a:ea typeface="メイリオ" panose="020B0604030504040204" pitchFamily="50" charset="-128"/>
                        </a:rPr>
                        <a:t>エコカーの導入</a:t>
                      </a:r>
                    </a:p>
                  </a:txBody>
                  <a:tcPr/>
                </a:tc>
                <a:tc vMerge="1">
                  <a:txBody>
                    <a:bodyPr/>
                    <a:lstStyle/>
                    <a:p>
                      <a:endParaRPr kumimoji="1" lang="ja-JP" altLang="en-US"/>
                    </a:p>
                  </a:txBody>
                  <a:tcPr/>
                </a:tc>
                <a:extLst>
                  <a:ext uri="{0D108BD9-81ED-4DB2-BD59-A6C34878D82A}">
                    <a16:rowId xmlns:a16="http://schemas.microsoft.com/office/drawing/2014/main" val="10004"/>
                  </a:ext>
                </a:extLst>
              </a:tr>
              <a:tr h="1423913">
                <a:tc>
                  <a:txBody>
                    <a:bodyPr/>
                    <a:lstStyle/>
                    <a:p>
                      <a:r>
                        <a:rPr kumimoji="1" lang="en-US" altLang="ja-JP" b="0" dirty="0">
                          <a:latin typeface="メイリオ" panose="020B0604030504040204" pitchFamily="50" charset="-128"/>
                          <a:ea typeface="メイリオ" panose="020B0604030504040204" pitchFamily="50" charset="-128"/>
                        </a:rPr>
                        <a:t>34</a:t>
                      </a:r>
                      <a:endParaRPr kumimoji="1" lang="ja-JP" altLang="en-US" b="0" dirty="0">
                        <a:latin typeface="メイリオ" panose="020B0604030504040204" pitchFamily="50" charset="-128"/>
                        <a:ea typeface="メイリオ" panose="020B0604030504040204" pitchFamily="50" charset="-128"/>
                      </a:endParaRPr>
                    </a:p>
                  </a:txBody>
                  <a:tcPr/>
                </a:tc>
                <a:tc>
                  <a:txBody>
                    <a:bodyPr/>
                    <a:lstStyle/>
                    <a:p>
                      <a:r>
                        <a:rPr kumimoji="1" lang="ja-JP" altLang="en-US" b="0" dirty="0">
                          <a:latin typeface="メイリオ" panose="020B0604030504040204" pitchFamily="50" charset="-128"/>
                          <a:ea typeface="メイリオ" panose="020B0604030504040204" pitchFamily="50" charset="-128"/>
                        </a:rPr>
                        <a:t>太陽光発電の導入</a:t>
                      </a:r>
                    </a:p>
                  </a:txBody>
                  <a:tcPr/>
                </a:tc>
                <a:tc>
                  <a:txBody>
                    <a:bodyPr/>
                    <a:lstStyle/>
                    <a:p>
                      <a:r>
                        <a:rPr kumimoji="1" lang="ja-JP" altLang="en-US" b="0" dirty="0">
                          <a:latin typeface="メイリオ" panose="020B0604030504040204" pitchFamily="50" charset="-128"/>
                          <a:ea typeface="メイリオ" panose="020B0604030504040204" pitchFamily="50" charset="-128"/>
                        </a:rPr>
                        <a:t>太陽光発電の導入を検討したが、投資回収が見込めない・設置場所がないとの理由により、導入を見送った場合「予定なし」を選択している。</a:t>
                      </a:r>
                      <a:endParaRPr kumimoji="1" lang="en-US" altLang="ja-JP" b="0" dirty="0">
                        <a:latin typeface="メイリオ" panose="020B0604030504040204" pitchFamily="50" charset="-128"/>
                        <a:ea typeface="メイリオ" panose="020B0604030504040204" pitchFamily="50" charset="-128"/>
                      </a:endParaRPr>
                    </a:p>
                    <a:p>
                      <a:r>
                        <a:rPr kumimoji="1" lang="ja-JP" altLang="en-US" sz="1600" b="1" dirty="0">
                          <a:solidFill>
                            <a:schemeClr val="tx1"/>
                          </a:solidFill>
                          <a:latin typeface="メイリオ" panose="020B0604030504040204" pitchFamily="50" charset="-128"/>
                          <a:ea typeface="メイリオ" panose="020B0604030504040204" pitchFamily="50" charset="-128"/>
                        </a:rPr>
                        <a:t>⇒実施不可能なので</a:t>
                      </a:r>
                      <a:r>
                        <a:rPr kumimoji="1" lang="ja-JP" altLang="en-US" sz="1600" b="1" dirty="0">
                          <a:solidFill>
                            <a:srgbClr val="FF0000"/>
                          </a:solidFill>
                          <a:latin typeface="メイリオ" panose="020B0604030504040204" pitchFamily="50" charset="-128"/>
                          <a:ea typeface="メイリオ" panose="020B0604030504040204" pitchFamily="50" charset="-128"/>
                        </a:rPr>
                        <a:t>「非該当」</a:t>
                      </a:r>
                      <a:r>
                        <a:rPr kumimoji="1" lang="ja-JP" altLang="en-US" sz="1600" b="1" dirty="0">
                          <a:solidFill>
                            <a:schemeClr val="tx1"/>
                          </a:solidFill>
                          <a:latin typeface="メイリオ" panose="020B0604030504040204" pitchFamily="50" charset="-128"/>
                          <a:ea typeface="メイリオ" panose="020B0604030504040204" pitchFamily="50" charset="-128"/>
                        </a:rPr>
                        <a:t>を選択。</a:t>
                      </a:r>
                    </a:p>
                  </a:txBody>
                  <a:tcPr/>
                </a:tc>
                <a:extLst>
                  <a:ext uri="{0D108BD9-81ED-4DB2-BD59-A6C34878D82A}">
                    <a16:rowId xmlns:a16="http://schemas.microsoft.com/office/drawing/2014/main" val="10005"/>
                  </a:ext>
                </a:extLst>
              </a:tr>
            </a:tbl>
          </a:graphicData>
        </a:graphic>
      </p:graphicFrame>
      <p:sp>
        <p:nvSpPr>
          <p:cNvPr id="10" name="テキスト ボックス 9"/>
          <p:cNvSpPr txBox="1"/>
          <p:nvPr/>
        </p:nvSpPr>
        <p:spPr>
          <a:xfrm>
            <a:off x="823954" y="1502012"/>
            <a:ext cx="5476238" cy="307777"/>
          </a:xfrm>
          <a:prstGeom prst="rect">
            <a:avLst/>
          </a:prstGeom>
          <a:solidFill>
            <a:schemeClr val="bg1"/>
          </a:solidFill>
          <a:ln>
            <a:noFill/>
          </a:ln>
        </p:spPr>
        <p:txBody>
          <a:bodyPr wrap="square" lIns="0" tIns="0" rIns="0" bIns="0" rtlCol="0" anchor="ctr">
            <a:spAutoFit/>
          </a:bodyPr>
          <a:lstStyle/>
          <a:p>
            <a:r>
              <a:rPr lang="en-US" altLang="ja-JP" sz="2000" b="1" u="sng" dirty="0">
                <a:solidFill>
                  <a:srgbClr val="FF0000"/>
                </a:solidFill>
              </a:rPr>
              <a:t>※</a:t>
            </a:r>
            <a:r>
              <a:rPr lang="ja-JP" altLang="en-US" sz="2000" b="1" u="sng" dirty="0">
                <a:solidFill>
                  <a:srgbClr val="FF0000"/>
                </a:solidFill>
              </a:rPr>
              <a:t>必ず「重点対策ハンドブック」をご確認ください。</a:t>
            </a:r>
          </a:p>
        </p:txBody>
      </p:sp>
      <p:sp>
        <p:nvSpPr>
          <p:cNvPr id="11" name="スライド番号プレースホルダー 10"/>
          <p:cNvSpPr>
            <a:spLocks noGrp="1"/>
          </p:cNvSpPr>
          <p:nvPr>
            <p:ph type="sldNum" sz="quarter" idx="12"/>
          </p:nvPr>
        </p:nvSpPr>
        <p:spPr/>
        <p:txBody>
          <a:bodyPr/>
          <a:lstStyle/>
          <a:p>
            <a:fld id="{55A7BED7-9510-4C4B-91BA-7696EE92F05C}" type="slidenum">
              <a:rPr kumimoji="1" lang="ja-JP" altLang="en-US" smtClean="0"/>
              <a:t>27</a:t>
            </a:fld>
            <a:endParaRPr kumimoji="1" lang="ja-JP" altLang="en-US"/>
          </a:p>
        </p:txBody>
      </p:sp>
    </p:spTree>
    <p:extLst>
      <p:ext uri="{BB962C8B-B14F-4D97-AF65-F5344CB8AC3E}">
        <p14:creationId xmlns:p14="http://schemas.microsoft.com/office/powerpoint/2010/main" val="2266891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Autofit/>
          </a:bodyPr>
          <a:lstStyle/>
          <a:p>
            <a:pPr algn="l"/>
            <a:r>
              <a:rPr lang="ja-JP" altLang="en-US" sz="3600" dirty="0"/>
              <a:t>６</a:t>
            </a:r>
            <a:r>
              <a:rPr lang="en-US" altLang="ja-JP" sz="3600" dirty="0"/>
              <a:t>.</a:t>
            </a:r>
            <a:r>
              <a:rPr lang="ja-JP" altLang="en-US" sz="3600" dirty="0"/>
              <a:t>実績報告書の書き方と留意点</a:t>
            </a:r>
            <a:endParaRPr kumimoji="1" lang="ja-JP" altLang="en-US" sz="3600" dirty="0"/>
          </a:p>
        </p:txBody>
      </p:sp>
      <p:sp>
        <p:nvSpPr>
          <p:cNvPr id="5" name="テキスト ボックス 4"/>
          <p:cNvSpPr txBox="1"/>
          <p:nvPr/>
        </p:nvSpPr>
        <p:spPr>
          <a:xfrm>
            <a:off x="323528" y="879103"/>
            <a:ext cx="6454011" cy="461665"/>
          </a:xfrm>
          <a:prstGeom prst="rect">
            <a:avLst/>
          </a:prstGeom>
          <a:noFill/>
        </p:spPr>
        <p:txBody>
          <a:bodyPr wrap="none" rtlCol="0">
            <a:spAutoFit/>
          </a:bodyPr>
          <a:lstStyle/>
          <a:p>
            <a:r>
              <a:rPr lang="ja-JP" altLang="en-US" sz="2400" dirty="0"/>
              <a:t>■重点対策実施率の算定と事業者評価（その２）</a:t>
            </a:r>
            <a:endParaRPr kumimoji="1" lang="en-US" altLang="ja-JP" sz="2400" dirty="0"/>
          </a:p>
        </p:txBody>
      </p:sp>
      <p:graphicFrame>
        <p:nvGraphicFramePr>
          <p:cNvPr id="7" name="表 6"/>
          <p:cNvGraphicFramePr>
            <a:graphicFrameLocks noGrp="1" noChangeAspect="1"/>
          </p:cNvGraphicFramePr>
          <p:nvPr>
            <p:extLst>
              <p:ext uri="{D42A27DB-BD31-4B8C-83A1-F6EECF244321}">
                <p14:modId xmlns:p14="http://schemas.microsoft.com/office/powerpoint/2010/main" val="1173292825"/>
              </p:ext>
            </p:extLst>
          </p:nvPr>
        </p:nvGraphicFramePr>
        <p:xfrm>
          <a:off x="478886" y="1417287"/>
          <a:ext cx="8341586" cy="4973242"/>
        </p:xfrm>
        <a:graphic>
          <a:graphicData uri="http://schemas.openxmlformats.org/drawingml/2006/table">
            <a:tbl>
              <a:tblPr firstRow="1" bandRow="1">
                <a:tableStyleId>{5C22544A-7EE6-4342-B048-85BDC9FD1C3A}</a:tableStyleId>
              </a:tblPr>
              <a:tblGrid>
                <a:gridCol w="466898">
                  <a:extLst>
                    <a:ext uri="{9D8B030D-6E8A-4147-A177-3AD203B41FA5}">
                      <a16:colId xmlns:a16="http://schemas.microsoft.com/office/drawing/2014/main" val="20000"/>
                    </a:ext>
                  </a:extLst>
                </a:gridCol>
                <a:gridCol w="2402080">
                  <a:extLst>
                    <a:ext uri="{9D8B030D-6E8A-4147-A177-3AD203B41FA5}">
                      <a16:colId xmlns:a16="http://schemas.microsoft.com/office/drawing/2014/main" val="20001"/>
                    </a:ext>
                  </a:extLst>
                </a:gridCol>
                <a:gridCol w="5472608">
                  <a:extLst>
                    <a:ext uri="{9D8B030D-6E8A-4147-A177-3AD203B41FA5}">
                      <a16:colId xmlns:a16="http://schemas.microsoft.com/office/drawing/2014/main" val="20002"/>
                    </a:ext>
                  </a:extLst>
                </a:gridCol>
              </a:tblGrid>
              <a:tr h="427537">
                <a:tc>
                  <a:txBody>
                    <a:bodyPr/>
                    <a:lstStyle/>
                    <a:p>
                      <a:pPr algn="ctr"/>
                      <a:r>
                        <a:rPr kumimoji="1" lang="ja-JP" altLang="en-US" dirty="0"/>
                        <a:t>№</a:t>
                      </a:r>
                    </a:p>
                  </a:txBody>
                  <a:tcPr/>
                </a:tc>
                <a:tc>
                  <a:txBody>
                    <a:bodyPr/>
                    <a:lstStyle/>
                    <a:p>
                      <a:pPr algn="ctr"/>
                      <a:r>
                        <a:rPr kumimoji="1" lang="ja-JP" altLang="en-US" dirty="0"/>
                        <a:t>重点対策名</a:t>
                      </a:r>
                    </a:p>
                  </a:txBody>
                  <a:tcPr/>
                </a:tc>
                <a:tc>
                  <a:txBody>
                    <a:bodyPr/>
                    <a:lstStyle/>
                    <a:p>
                      <a:pPr algn="ctr"/>
                      <a:r>
                        <a:rPr kumimoji="1" lang="ja-JP" altLang="en-US" dirty="0"/>
                        <a:t>よくある間違い</a:t>
                      </a:r>
                    </a:p>
                  </a:txBody>
                  <a:tcPr/>
                </a:tc>
                <a:extLst>
                  <a:ext uri="{0D108BD9-81ED-4DB2-BD59-A6C34878D82A}">
                    <a16:rowId xmlns:a16="http://schemas.microsoft.com/office/drawing/2014/main" val="10000"/>
                  </a:ext>
                </a:extLst>
              </a:tr>
              <a:tr h="1923641">
                <a:tc>
                  <a:txBody>
                    <a:bodyPr/>
                    <a:lstStyle/>
                    <a:p>
                      <a:r>
                        <a:rPr kumimoji="1" lang="en-US" altLang="ja-JP" dirty="0">
                          <a:latin typeface="メイリオ" panose="020B0604030504040204" pitchFamily="50" charset="-128"/>
                          <a:ea typeface="メイリオ" panose="020B0604030504040204" pitchFamily="50" charset="-128"/>
                        </a:rPr>
                        <a:t>36</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kumimoji="1" lang="ja-JP" altLang="en-US" dirty="0">
                          <a:latin typeface="メイリオ" panose="020B0604030504040204" pitchFamily="50" charset="-128"/>
                          <a:ea typeface="メイリオ" panose="020B0604030504040204" pitchFamily="50" charset="-128"/>
                        </a:rPr>
                        <a:t>カーボン・オフセットの実施</a:t>
                      </a:r>
                    </a:p>
                  </a:txBody>
                  <a:tcPr/>
                </a:tc>
                <a:tc>
                  <a:txBody>
                    <a:bodyPr/>
                    <a:lstStyle/>
                    <a:p>
                      <a:r>
                        <a:rPr kumimoji="1" lang="ja-JP" altLang="en-US" dirty="0">
                          <a:latin typeface="メイリオ" panose="020B0604030504040204" pitchFamily="50" charset="-128"/>
                          <a:ea typeface="メイリオ" panose="020B0604030504040204" pitchFamily="50" charset="-128"/>
                        </a:rPr>
                        <a:t>３年間で３％以上の削減を予定しているのに「予定なし」を選択している。</a:t>
                      </a:r>
                      <a:endParaRPr kumimoji="1" lang="en-US" altLang="ja-JP" dirty="0">
                        <a:latin typeface="メイリオ" panose="020B0604030504040204" pitchFamily="50" charset="-128"/>
                        <a:ea typeface="メイリオ" panose="020B0604030504040204" pitchFamily="50" charset="-128"/>
                      </a:endParaRPr>
                    </a:p>
                    <a:p>
                      <a:r>
                        <a:rPr kumimoji="1" lang="ja-JP" altLang="en-US" sz="1600" b="1" dirty="0">
                          <a:solidFill>
                            <a:schemeClr val="tx1"/>
                          </a:solidFill>
                          <a:latin typeface="メイリオ" panose="020B0604030504040204" pitchFamily="50" charset="-128"/>
                          <a:ea typeface="メイリオ" panose="020B0604030504040204" pitchFamily="50" charset="-128"/>
                        </a:rPr>
                        <a:t>⇒温暖化対策指針においては、３％以上の削減が難しい場合にカーボン・オフセットを検討。</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３％以上削減している場合は</a:t>
                      </a:r>
                      <a:r>
                        <a:rPr kumimoji="1" lang="ja-JP" altLang="en-US" sz="1600" b="1" dirty="0">
                          <a:solidFill>
                            <a:srgbClr val="FF0000"/>
                          </a:solidFill>
                          <a:latin typeface="メイリオ" panose="020B0604030504040204" pitchFamily="50" charset="-128"/>
                          <a:ea typeface="メイリオ" panose="020B0604030504040204" pitchFamily="50" charset="-128"/>
                        </a:rPr>
                        <a:t>「非該当」を選択</a:t>
                      </a:r>
                      <a:r>
                        <a:rPr kumimoji="1" lang="ja-JP" altLang="en-US" sz="1600" b="1" dirty="0">
                          <a:solidFill>
                            <a:schemeClr val="tx1"/>
                          </a:solidFill>
                          <a:latin typeface="メイリオ" panose="020B0604030504040204" pitchFamily="50" charset="-128"/>
                          <a:ea typeface="メイリオ" panose="020B0604030504040204" pitchFamily="50" charset="-128"/>
                        </a:rPr>
                        <a:t>してもよい。</a:t>
                      </a:r>
                    </a:p>
                  </a:txBody>
                  <a:tcPr/>
                </a:tc>
                <a:extLst>
                  <a:ext uri="{0D108BD9-81ED-4DB2-BD59-A6C34878D82A}">
                    <a16:rowId xmlns:a16="http://schemas.microsoft.com/office/drawing/2014/main" val="10006"/>
                  </a:ext>
                </a:extLst>
              </a:tr>
              <a:tr h="1485920">
                <a:tc>
                  <a:txBody>
                    <a:bodyPr/>
                    <a:lstStyle/>
                    <a:p>
                      <a:r>
                        <a:rPr kumimoji="1" lang="en-US" altLang="ja-JP" dirty="0">
                          <a:latin typeface="メイリオ" panose="020B0604030504040204" pitchFamily="50" charset="-128"/>
                          <a:ea typeface="メイリオ" panose="020B0604030504040204" pitchFamily="50" charset="-128"/>
                        </a:rPr>
                        <a:t>37</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kumimoji="1" lang="ja-JP" altLang="en-US" dirty="0">
                          <a:latin typeface="メイリオ" panose="020B0604030504040204" pitchFamily="50" charset="-128"/>
                          <a:ea typeface="メイリオ" panose="020B0604030504040204" pitchFamily="50" charset="-128"/>
                        </a:rPr>
                        <a:t>省エネ診断の実施</a:t>
                      </a:r>
                    </a:p>
                  </a:txBody>
                  <a:tcPr/>
                </a:tc>
                <a:tc>
                  <a:txBody>
                    <a:bodyPr/>
                    <a:lstStyle/>
                    <a:p>
                      <a:r>
                        <a:rPr kumimoji="1" lang="ja-JP" altLang="en-US" dirty="0">
                          <a:latin typeface="メイリオ" panose="020B0604030504040204" pitchFamily="50" charset="-128"/>
                          <a:ea typeface="メイリオ" panose="020B0604030504040204" pitchFamily="50" charset="-128"/>
                        </a:rPr>
                        <a:t>ある設備のメンテナンス業者から当該設備のアドバイスを受けたことをもって省エネ診断について「実施済み」を選択している。</a:t>
                      </a:r>
                      <a:endParaRPr kumimoji="1" lang="en-US" altLang="ja-JP" dirty="0">
                        <a:latin typeface="メイリオ" panose="020B0604030504040204" pitchFamily="50" charset="-128"/>
                        <a:ea typeface="メイリオ" panose="020B0604030504040204" pitchFamily="50" charset="-128"/>
                      </a:endParaRPr>
                    </a:p>
                    <a:p>
                      <a:r>
                        <a:rPr kumimoji="1" lang="ja-JP" altLang="en-US" sz="1600" b="1" dirty="0">
                          <a:solidFill>
                            <a:schemeClr val="tx1"/>
                          </a:solidFill>
                          <a:latin typeface="メイリオ" panose="020B0604030504040204" pitchFamily="50" charset="-128"/>
                          <a:ea typeface="メイリオ" panose="020B0604030504040204" pitchFamily="50" charset="-128"/>
                        </a:rPr>
                        <a:t>⇒メンテナンス業者が設置した設備のアドバイスは省エネ診断に</a:t>
                      </a:r>
                      <a:r>
                        <a:rPr kumimoji="1" lang="ja-JP" altLang="en-US" sz="1600" b="1" dirty="0">
                          <a:solidFill>
                            <a:srgbClr val="FF0000"/>
                          </a:solidFill>
                          <a:latin typeface="メイリオ" panose="020B0604030504040204" pitchFamily="50" charset="-128"/>
                          <a:ea typeface="メイリオ" panose="020B0604030504040204" pitchFamily="50" charset="-128"/>
                        </a:rPr>
                        <a:t>該当しない。</a:t>
                      </a:r>
                    </a:p>
                  </a:txBody>
                  <a:tcPr/>
                </a:tc>
                <a:extLst>
                  <a:ext uri="{0D108BD9-81ED-4DB2-BD59-A6C34878D82A}">
                    <a16:rowId xmlns:a16="http://schemas.microsoft.com/office/drawing/2014/main" val="611715740"/>
                  </a:ext>
                </a:extLst>
              </a:tr>
              <a:tr h="1136144">
                <a:tc>
                  <a:txBody>
                    <a:bodyPr/>
                    <a:lstStyle/>
                    <a:p>
                      <a:r>
                        <a:rPr kumimoji="1" lang="en-US" altLang="ja-JP" dirty="0">
                          <a:latin typeface="メイリオ" panose="020B0604030504040204" pitchFamily="50" charset="-128"/>
                          <a:ea typeface="メイリオ" panose="020B0604030504040204" pitchFamily="50" charset="-128"/>
                        </a:rPr>
                        <a:t>38</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kumimoji="1" lang="ja-JP" altLang="en-US" dirty="0">
                          <a:latin typeface="メイリオ" panose="020B0604030504040204" pitchFamily="50" charset="-128"/>
                          <a:ea typeface="メイリオ" panose="020B0604030504040204" pitchFamily="50" charset="-128"/>
                        </a:rPr>
                        <a:t>環境配慮製品の開発・製造</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solidFill>
                            <a:schemeClr val="tx1"/>
                          </a:solidFill>
                          <a:latin typeface="メイリオ" panose="020B0604030504040204" pitchFamily="50" charset="-128"/>
                          <a:ea typeface="メイリオ" panose="020B0604030504040204" pitchFamily="50" charset="-128"/>
                        </a:rPr>
                        <a:t>製造業ではなく、製品の開発や製造は行っていないので「予定なし」を選択している。</a:t>
                      </a:r>
                    </a:p>
                    <a:p>
                      <a:r>
                        <a:rPr kumimoji="1" lang="ja-JP" altLang="en-US" sz="1600" b="1" dirty="0">
                          <a:solidFill>
                            <a:schemeClr val="tx1"/>
                          </a:solidFill>
                          <a:latin typeface="メイリオ" panose="020B0604030504040204" pitchFamily="50" charset="-128"/>
                          <a:ea typeface="メイリオ" panose="020B0604030504040204" pitchFamily="50" charset="-128"/>
                        </a:rPr>
                        <a:t>⇒製造業</a:t>
                      </a:r>
                      <a:r>
                        <a:rPr kumimoji="1" lang="ja-JP" altLang="en-US" sz="1600" b="1" dirty="0">
                          <a:solidFill>
                            <a:srgbClr val="FF0000"/>
                          </a:solidFill>
                          <a:latin typeface="メイリオ" panose="020B0604030504040204" pitchFamily="50" charset="-128"/>
                          <a:ea typeface="メイリオ" panose="020B0604030504040204" pitchFamily="50" charset="-128"/>
                        </a:rPr>
                        <a:t>以外</a:t>
                      </a:r>
                      <a:r>
                        <a:rPr kumimoji="1" lang="ja-JP" altLang="en-US" sz="1600" b="1" dirty="0">
                          <a:solidFill>
                            <a:schemeClr val="tx1"/>
                          </a:solidFill>
                          <a:latin typeface="メイリオ" panose="020B0604030504040204" pitchFamily="50" charset="-128"/>
                          <a:ea typeface="メイリオ" panose="020B0604030504040204" pitchFamily="50" charset="-128"/>
                        </a:rPr>
                        <a:t>の事業者は</a:t>
                      </a:r>
                      <a:r>
                        <a:rPr kumimoji="1" lang="ja-JP" altLang="en-US" sz="1600" b="1" dirty="0">
                          <a:solidFill>
                            <a:srgbClr val="FF0000"/>
                          </a:solidFill>
                          <a:latin typeface="メイリオ" panose="020B0604030504040204" pitchFamily="50" charset="-128"/>
                          <a:ea typeface="メイリオ" panose="020B0604030504040204" pitchFamily="50" charset="-128"/>
                        </a:rPr>
                        <a:t>「非該当」</a:t>
                      </a:r>
                      <a:r>
                        <a:rPr kumimoji="1" lang="ja-JP" altLang="en-US" sz="1600" b="1" dirty="0">
                          <a:solidFill>
                            <a:schemeClr val="tx1"/>
                          </a:solidFill>
                          <a:latin typeface="メイリオ" panose="020B0604030504040204" pitchFamily="50" charset="-128"/>
                          <a:ea typeface="メイリオ" panose="020B0604030504040204" pitchFamily="50" charset="-128"/>
                        </a:rPr>
                        <a:t>とすることができる。</a:t>
                      </a:r>
                    </a:p>
                  </a:txBody>
                  <a:tcPr/>
                </a:tc>
                <a:extLst>
                  <a:ext uri="{0D108BD9-81ED-4DB2-BD59-A6C34878D82A}">
                    <a16:rowId xmlns:a16="http://schemas.microsoft.com/office/drawing/2014/main" val="632900357"/>
                  </a:ext>
                </a:extLst>
              </a:tr>
            </a:tbl>
          </a:graphicData>
        </a:graphic>
      </p:graphicFrame>
      <p:sp>
        <p:nvSpPr>
          <p:cNvPr id="10" name="スライド番号プレースホルダー 9"/>
          <p:cNvSpPr>
            <a:spLocks noGrp="1"/>
          </p:cNvSpPr>
          <p:nvPr>
            <p:ph type="sldNum" sz="quarter" idx="12"/>
          </p:nvPr>
        </p:nvSpPr>
        <p:spPr/>
        <p:txBody>
          <a:bodyPr/>
          <a:lstStyle/>
          <a:p>
            <a:fld id="{55A7BED7-9510-4C4B-91BA-7696EE92F05C}" type="slidenum">
              <a:rPr kumimoji="1" lang="ja-JP" altLang="en-US" smtClean="0"/>
              <a:t>28</a:t>
            </a:fld>
            <a:endParaRPr kumimoji="1" lang="ja-JP" altLang="en-US"/>
          </a:p>
        </p:txBody>
      </p:sp>
    </p:spTree>
    <p:extLst>
      <p:ext uri="{BB962C8B-B14F-4D97-AF65-F5344CB8AC3E}">
        <p14:creationId xmlns:p14="http://schemas.microsoft.com/office/powerpoint/2010/main" val="556222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274638"/>
            <a:ext cx="8229600" cy="540000"/>
          </a:xfrm>
          <a:solidFill>
            <a:schemeClr val="tx2">
              <a:lumMod val="60000"/>
              <a:lumOff val="40000"/>
            </a:schemeClr>
          </a:solidFill>
        </p:spPr>
        <p:txBody>
          <a:bodyPr>
            <a:normAutofit fontScale="90000"/>
          </a:bodyPr>
          <a:lstStyle/>
          <a:p>
            <a:pPr algn="l"/>
            <a:r>
              <a:rPr lang="ja-JP" altLang="en-US" dirty="0"/>
              <a:t>目次</a:t>
            </a:r>
            <a:endParaRPr kumimoji="1" lang="ja-JP" altLang="en-US" dirty="0"/>
          </a:p>
        </p:txBody>
      </p:sp>
      <p:sp>
        <p:nvSpPr>
          <p:cNvPr id="4" name="テキスト ボックス 3"/>
          <p:cNvSpPr txBox="1"/>
          <p:nvPr/>
        </p:nvSpPr>
        <p:spPr>
          <a:xfrm>
            <a:off x="549896" y="1097861"/>
            <a:ext cx="8136904" cy="4985980"/>
          </a:xfrm>
          <a:prstGeom prst="rect">
            <a:avLst/>
          </a:prstGeom>
          <a:noFill/>
          <a:ln>
            <a:noFill/>
          </a:ln>
        </p:spPr>
        <p:txBody>
          <a:bodyPr wrap="square" rtlCol="0" anchor="ctr">
            <a:spAutoFit/>
          </a:bodyPr>
          <a:lstStyle/>
          <a:p>
            <a:pPr>
              <a:spcBef>
                <a:spcPts val="600"/>
              </a:spcBef>
            </a:pPr>
            <a:r>
              <a:rPr lang="ja-JP" altLang="en-US" sz="3600" dirty="0"/>
              <a:t>１．大阪府気候変動対策の推進に関する条例の目的</a:t>
            </a:r>
            <a:endParaRPr lang="en-US" altLang="ja-JP" sz="3600" dirty="0"/>
          </a:p>
          <a:p>
            <a:pPr>
              <a:spcBef>
                <a:spcPts val="600"/>
              </a:spcBef>
            </a:pPr>
            <a:r>
              <a:rPr lang="ja-JP" altLang="en-US" sz="3600" dirty="0"/>
              <a:t>２．届出制度の概要について</a:t>
            </a:r>
            <a:endParaRPr lang="en-US" altLang="ja-JP" sz="3200" dirty="0"/>
          </a:p>
          <a:p>
            <a:pPr>
              <a:spcBef>
                <a:spcPts val="600"/>
              </a:spcBef>
            </a:pPr>
            <a:r>
              <a:rPr lang="ja-JP" altLang="en-US" sz="3600" dirty="0"/>
              <a:t>３．評価制度について</a:t>
            </a:r>
            <a:endParaRPr lang="en-US" altLang="ja-JP" sz="3600" dirty="0"/>
          </a:p>
          <a:p>
            <a:pPr>
              <a:spcBef>
                <a:spcPts val="600"/>
              </a:spcBef>
            </a:pPr>
            <a:r>
              <a:rPr lang="ja-JP" altLang="en-US" sz="3600" dirty="0"/>
              <a:t>４．顕彰について</a:t>
            </a:r>
            <a:endParaRPr lang="en-US" altLang="ja-JP" sz="3600" dirty="0"/>
          </a:p>
          <a:p>
            <a:pPr>
              <a:spcBef>
                <a:spcPts val="600"/>
              </a:spcBef>
            </a:pPr>
            <a:r>
              <a:rPr lang="ja-JP" altLang="en-US" sz="3600" dirty="0"/>
              <a:t>５．立入調査について</a:t>
            </a:r>
            <a:endParaRPr lang="en-US" altLang="ja-JP" sz="3600" dirty="0"/>
          </a:p>
          <a:p>
            <a:pPr>
              <a:spcBef>
                <a:spcPts val="600"/>
              </a:spcBef>
            </a:pPr>
            <a:r>
              <a:rPr lang="ja-JP" altLang="en-US" sz="3600" dirty="0"/>
              <a:t>６．実績報告書の書き方と留意点</a:t>
            </a:r>
            <a:endParaRPr lang="en-US" altLang="ja-JP" sz="3600" dirty="0"/>
          </a:p>
          <a:p>
            <a:pPr>
              <a:spcBef>
                <a:spcPts val="600"/>
              </a:spcBef>
            </a:pPr>
            <a:r>
              <a:rPr lang="ja-JP" altLang="en-US" sz="3600" dirty="0"/>
              <a:t>７．よくある質問</a:t>
            </a:r>
          </a:p>
        </p:txBody>
      </p:sp>
      <p:sp>
        <p:nvSpPr>
          <p:cNvPr id="6" name="スライド番号プレースホルダー 5"/>
          <p:cNvSpPr>
            <a:spLocks noGrp="1"/>
          </p:cNvSpPr>
          <p:nvPr>
            <p:ph type="sldNum" sz="quarter" idx="12"/>
          </p:nvPr>
        </p:nvSpPr>
        <p:spPr/>
        <p:txBody>
          <a:bodyPr/>
          <a:lstStyle/>
          <a:p>
            <a:fld id="{55A7BED7-9510-4C4B-91BA-7696EE92F05C}" type="slidenum">
              <a:rPr kumimoji="1" lang="ja-JP" altLang="en-US" smtClean="0"/>
              <a:t>2</a:t>
            </a:fld>
            <a:endParaRPr kumimoji="1" lang="ja-JP" altLang="en-US" dirty="0"/>
          </a:p>
        </p:txBody>
      </p:sp>
    </p:spTree>
    <p:extLst>
      <p:ext uri="{BB962C8B-B14F-4D97-AF65-F5344CB8AC3E}">
        <p14:creationId xmlns:p14="http://schemas.microsoft.com/office/powerpoint/2010/main" val="42782318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Autofit/>
          </a:bodyPr>
          <a:lstStyle/>
          <a:p>
            <a:pPr algn="l"/>
            <a:r>
              <a:rPr lang="ja-JP" altLang="en-US" sz="3600" dirty="0"/>
              <a:t>６</a:t>
            </a:r>
            <a:r>
              <a:rPr lang="en-US" altLang="ja-JP" sz="3600" dirty="0"/>
              <a:t>.</a:t>
            </a:r>
            <a:r>
              <a:rPr lang="ja-JP" altLang="en-US" sz="3600" dirty="0"/>
              <a:t>実績報告書の書き方と留意点</a:t>
            </a:r>
            <a:endParaRPr kumimoji="1" lang="ja-JP" altLang="en-US" sz="3600" dirty="0"/>
          </a:p>
        </p:txBody>
      </p:sp>
      <p:sp>
        <p:nvSpPr>
          <p:cNvPr id="5" name="テキスト ボックス 4"/>
          <p:cNvSpPr txBox="1"/>
          <p:nvPr/>
        </p:nvSpPr>
        <p:spPr>
          <a:xfrm>
            <a:off x="323528" y="1196752"/>
            <a:ext cx="6454011" cy="461665"/>
          </a:xfrm>
          <a:prstGeom prst="rect">
            <a:avLst/>
          </a:prstGeom>
          <a:noFill/>
        </p:spPr>
        <p:txBody>
          <a:bodyPr wrap="none" rtlCol="0">
            <a:spAutoFit/>
          </a:bodyPr>
          <a:lstStyle/>
          <a:p>
            <a:r>
              <a:rPr lang="ja-JP" altLang="en-US" sz="2400" dirty="0"/>
              <a:t>■重点対策実施率の算定と事業者評価（その３）</a:t>
            </a:r>
            <a:endParaRPr kumimoji="1" lang="en-US" altLang="ja-JP" sz="2400" dirty="0"/>
          </a:p>
        </p:txBody>
      </p:sp>
      <p:graphicFrame>
        <p:nvGraphicFramePr>
          <p:cNvPr id="7" name="表 6"/>
          <p:cNvGraphicFramePr>
            <a:graphicFrameLocks noGrp="1" noChangeAspect="1"/>
          </p:cNvGraphicFramePr>
          <p:nvPr>
            <p:extLst>
              <p:ext uri="{D42A27DB-BD31-4B8C-83A1-F6EECF244321}">
                <p14:modId xmlns:p14="http://schemas.microsoft.com/office/powerpoint/2010/main" val="1366334601"/>
              </p:ext>
            </p:extLst>
          </p:nvPr>
        </p:nvGraphicFramePr>
        <p:xfrm>
          <a:off x="478885" y="1634440"/>
          <a:ext cx="8207915" cy="4815840"/>
        </p:xfrm>
        <a:graphic>
          <a:graphicData uri="http://schemas.openxmlformats.org/drawingml/2006/table">
            <a:tbl>
              <a:tblPr firstRow="1" bandRow="1">
                <a:tableStyleId>{5C22544A-7EE6-4342-B048-85BDC9FD1C3A}</a:tableStyleId>
              </a:tblPr>
              <a:tblGrid>
                <a:gridCol w="477409">
                  <a:extLst>
                    <a:ext uri="{9D8B030D-6E8A-4147-A177-3AD203B41FA5}">
                      <a16:colId xmlns:a16="http://schemas.microsoft.com/office/drawing/2014/main" val="20000"/>
                    </a:ext>
                  </a:extLst>
                </a:gridCol>
                <a:gridCol w="2040444">
                  <a:extLst>
                    <a:ext uri="{9D8B030D-6E8A-4147-A177-3AD203B41FA5}">
                      <a16:colId xmlns:a16="http://schemas.microsoft.com/office/drawing/2014/main" val="20001"/>
                    </a:ext>
                  </a:extLst>
                </a:gridCol>
                <a:gridCol w="5690062">
                  <a:extLst>
                    <a:ext uri="{9D8B030D-6E8A-4147-A177-3AD203B41FA5}">
                      <a16:colId xmlns:a16="http://schemas.microsoft.com/office/drawing/2014/main" val="20002"/>
                    </a:ext>
                  </a:extLst>
                </a:gridCol>
              </a:tblGrid>
              <a:tr h="0">
                <a:tc>
                  <a:txBody>
                    <a:bodyPr/>
                    <a:lstStyle/>
                    <a:p>
                      <a:pPr algn="ctr"/>
                      <a:r>
                        <a:rPr kumimoji="1" lang="ja-JP" altLang="en-US" dirty="0"/>
                        <a:t>№</a:t>
                      </a:r>
                    </a:p>
                  </a:txBody>
                  <a:tcPr/>
                </a:tc>
                <a:tc>
                  <a:txBody>
                    <a:bodyPr/>
                    <a:lstStyle/>
                    <a:p>
                      <a:pPr algn="ctr"/>
                      <a:r>
                        <a:rPr kumimoji="1" lang="ja-JP" altLang="en-US" dirty="0"/>
                        <a:t>重点対策名</a:t>
                      </a:r>
                    </a:p>
                  </a:txBody>
                  <a:tcPr/>
                </a:tc>
                <a:tc>
                  <a:txBody>
                    <a:bodyPr/>
                    <a:lstStyle/>
                    <a:p>
                      <a:pPr algn="ctr"/>
                      <a:r>
                        <a:rPr kumimoji="1" lang="ja-JP" altLang="en-US" dirty="0"/>
                        <a:t>よくある間違い</a:t>
                      </a:r>
                    </a:p>
                  </a:txBody>
                  <a:tcPr/>
                </a:tc>
                <a:extLst>
                  <a:ext uri="{0D108BD9-81ED-4DB2-BD59-A6C34878D82A}">
                    <a16:rowId xmlns:a16="http://schemas.microsoft.com/office/drawing/2014/main" val="10000"/>
                  </a:ext>
                </a:extLst>
              </a:tr>
              <a:tr h="568520">
                <a:tc>
                  <a:txBody>
                    <a:bodyPr/>
                    <a:lstStyle/>
                    <a:p>
                      <a:r>
                        <a:rPr kumimoji="1" lang="en-US" altLang="ja-JP" dirty="0">
                          <a:latin typeface="メイリオ" panose="020B0604030504040204" pitchFamily="50" charset="-128"/>
                          <a:ea typeface="メイリオ" panose="020B0604030504040204" pitchFamily="50" charset="-128"/>
                        </a:rPr>
                        <a:t>40</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kumimoji="1" lang="ja-JP" altLang="en-US" dirty="0">
                          <a:latin typeface="メイリオ" panose="020B0604030504040204" pitchFamily="50" charset="-128"/>
                          <a:ea typeface="メイリオ" panose="020B0604030504040204" pitchFamily="50" charset="-128"/>
                        </a:rPr>
                        <a:t>計画期間外の温室効果ガスの大幅な削減</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前計画期間は</a:t>
                      </a:r>
                      <a:r>
                        <a:rPr kumimoji="1" lang="en-US" altLang="ja-JP" dirty="0">
                          <a:latin typeface="メイリオ" panose="020B0604030504040204" pitchFamily="50" charset="-128"/>
                          <a:ea typeface="メイリオ" panose="020B0604030504040204" pitchFamily="50" charset="-128"/>
                        </a:rPr>
                        <a:t>12.8%</a:t>
                      </a:r>
                      <a:r>
                        <a:rPr kumimoji="1" lang="ja-JP" altLang="en-US" dirty="0">
                          <a:latin typeface="メイリオ" panose="020B0604030504040204" pitchFamily="50" charset="-128"/>
                          <a:ea typeface="メイリオ" panose="020B0604030504040204" pitchFamily="50" charset="-128"/>
                        </a:rPr>
                        <a:t>の削減だったため、「該当」を選択した（達成状況が記載されていない）。</a:t>
                      </a:r>
                      <a:endParaRPr kumimoji="1" lang="en-US" altLang="ja-JP" dirty="0">
                        <a:latin typeface="メイリオ" panose="020B0604030504040204" pitchFamily="50" charset="-128"/>
                        <a:ea typeface="メイリオ" panose="020B0604030504040204" pitchFamily="50" charset="-128"/>
                      </a:endParaRPr>
                    </a:p>
                    <a:p>
                      <a:r>
                        <a:rPr kumimoji="1" lang="ja-JP" altLang="en-US"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rgbClr val="FF0000"/>
                          </a:solidFill>
                          <a:latin typeface="メイリオ" panose="020B0604030504040204" pitchFamily="50" charset="-128"/>
                          <a:ea typeface="メイリオ" panose="020B0604030504040204" pitchFamily="50" charset="-128"/>
                        </a:rPr>
                        <a:t>「該当」を選択する場合</a:t>
                      </a:r>
                      <a:r>
                        <a:rPr kumimoji="1" lang="ja-JP" altLang="en-US" sz="1600" b="1" dirty="0">
                          <a:solidFill>
                            <a:schemeClr val="tx1"/>
                          </a:solidFill>
                          <a:latin typeface="メイリオ" panose="020B0604030504040204" pitchFamily="50" charset="-128"/>
                          <a:ea typeface="メイリオ" panose="020B0604030504040204" pitchFamily="50" charset="-128"/>
                        </a:rPr>
                        <a:t>は、達成した削減率を必ず記載してください。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r>
                        <a:rPr kumimoji="1" lang="ja-JP" altLang="en-US" sz="1600" b="1" dirty="0">
                          <a:solidFill>
                            <a:schemeClr val="tx1"/>
                          </a:solidFill>
                          <a:latin typeface="メイリオ" panose="020B0604030504040204" pitchFamily="50" charset="-128"/>
                          <a:ea typeface="メイリオ" panose="020B0604030504040204" pitchFamily="50" charset="-128"/>
                        </a:rPr>
                        <a:t>（例）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r>
                        <a:rPr kumimoji="1" lang="ja-JP" altLang="en-US" sz="1600" b="1" dirty="0">
                          <a:solidFill>
                            <a:schemeClr val="tx1"/>
                          </a:solidFill>
                          <a:latin typeface="メイリオ" panose="020B0604030504040204" pitchFamily="50" charset="-128"/>
                          <a:ea typeface="メイリオ" panose="020B0604030504040204" pitchFamily="50" charset="-128"/>
                        </a:rPr>
                        <a:t>「△△年度比で○○年実績■■％削減（原単位ベース）」</a:t>
                      </a:r>
                    </a:p>
                  </a:txBody>
                  <a:tcPr/>
                </a:tc>
                <a:extLst>
                  <a:ext uri="{0D108BD9-81ED-4DB2-BD59-A6C34878D82A}">
                    <a16:rowId xmlns:a16="http://schemas.microsoft.com/office/drawing/2014/main" val="10001"/>
                  </a:ext>
                </a:extLst>
              </a:tr>
              <a:tr h="568520">
                <a:tc>
                  <a:txBody>
                    <a:bodyPr/>
                    <a:lstStyle/>
                    <a:p>
                      <a:r>
                        <a:rPr kumimoji="1" lang="en-US" altLang="ja-JP" dirty="0">
                          <a:latin typeface="メイリオ" panose="020B0604030504040204" pitchFamily="50" charset="-128"/>
                          <a:ea typeface="メイリオ" panose="020B0604030504040204" pitchFamily="50" charset="-128"/>
                        </a:rPr>
                        <a:t>41</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kumimoji="1" lang="ja-JP" altLang="en-US" dirty="0">
                          <a:latin typeface="メイリオ" panose="020B0604030504040204" pitchFamily="50" charset="-128"/>
                          <a:ea typeface="メイリオ" panose="020B0604030504040204" pitchFamily="50" charset="-128"/>
                        </a:rPr>
                        <a:t>事業者独自の取組み</a:t>
                      </a:r>
                    </a:p>
                  </a:txBody>
                  <a:tcPr/>
                </a:tc>
                <a:tc>
                  <a:txBody>
                    <a:bodyPr/>
                    <a:lstStyle/>
                    <a:p>
                      <a:r>
                        <a:rPr kumimoji="1" lang="ja-JP" altLang="en-US" dirty="0">
                          <a:latin typeface="メイリオ" panose="020B0604030504040204" pitchFamily="50" charset="-128"/>
                          <a:ea typeface="メイリオ" panose="020B0604030504040204" pitchFamily="50" charset="-128"/>
                        </a:rPr>
                        <a:t>独自の取組みは難しいと思い「非該当」を選択している。</a:t>
                      </a:r>
                      <a:endParaRPr kumimoji="1" lang="en-US" altLang="ja-JP" dirty="0">
                        <a:latin typeface="メイリオ" panose="020B0604030504040204" pitchFamily="50" charset="-128"/>
                        <a:ea typeface="メイリオ" panose="020B0604030504040204" pitchFamily="50" charset="-128"/>
                      </a:endParaRPr>
                    </a:p>
                    <a:p>
                      <a:r>
                        <a:rPr kumimoji="1" lang="ja-JP" altLang="en-US" sz="1600" b="1" dirty="0">
                          <a:solidFill>
                            <a:schemeClr val="tx1"/>
                          </a:solidFill>
                          <a:latin typeface="メイリオ" panose="020B0604030504040204" pitchFamily="50" charset="-128"/>
                          <a:ea typeface="メイリオ" panose="020B0604030504040204" pitchFamily="50" charset="-128"/>
                        </a:rPr>
                        <a:t>⇒記載いただくとプラスの評価になるため、記載いただいているケースが多い。省エネ、コスト削減の視点で実施している事もあります。</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r>
                        <a:rPr kumimoji="1" lang="ja-JP" altLang="en-US" sz="1600" b="1" dirty="0">
                          <a:solidFill>
                            <a:schemeClr val="tx1"/>
                          </a:solidFill>
                          <a:latin typeface="メイリオ" panose="020B0604030504040204" pitchFamily="50" charset="-128"/>
                          <a:ea typeface="メイリオ" panose="020B0604030504040204" pitchFamily="50" charset="-128"/>
                        </a:rPr>
                        <a:t>（例）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r>
                        <a:rPr kumimoji="1" lang="ja-JP" altLang="en-US" sz="1600" b="1" dirty="0">
                          <a:solidFill>
                            <a:schemeClr val="tx1"/>
                          </a:solidFill>
                          <a:latin typeface="メイリオ" panose="020B0604030504040204" pitchFamily="50" charset="-128"/>
                          <a:ea typeface="メイリオ" panose="020B0604030504040204" pitchFamily="50" charset="-128"/>
                        </a:rPr>
                        <a:t>・社内の環境教育研修の実施</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r>
                        <a:rPr kumimoji="1" lang="ja-JP" altLang="en-US" sz="1600" b="1" dirty="0">
                          <a:solidFill>
                            <a:schemeClr val="tx1"/>
                          </a:solidFill>
                          <a:latin typeface="メイリオ" panose="020B0604030504040204" pitchFamily="50" charset="-128"/>
                          <a:ea typeface="メイリオ" panose="020B0604030504040204" pitchFamily="50" charset="-128"/>
                        </a:rPr>
                        <a:t>・クールビズの推奨</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r>
                        <a:rPr kumimoji="1" lang="ja-JP" altLang="en-US" sz="1600" b="1" dirty="0">
                          <a:solidFill>
                            <a:schemeClr val="tx1"/>
                          </a:solidFill>
                          <a:latin typeface="メイリオ" panose="020B0604030504040204" pitchFamily="50" charset="-128"/>
                          <a:ea typeface="メイリオ" panose="020B0604030504040204" pitchFamily="50" charset="-128"/>
                        </a:rPr>
                        <a:t>・公共交通機関による通勤の推奨</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r>
                        <a:rPr kumimoji="1" lang="ja-JP" altLang="en-US" sz="1600" b="1" dirty="0">
                          <a:solidFill>
                            <a:schemeClr val="tx1"/>
                          </a:solidFill>
                          <a:latin typeface="メイリオ" panose="020B0604030504040204" pitchFamily="50" charset="-128"/>
                          <a:ea typeface="メイリオ" panose="020B0604030504040204" pitchFamily="50" charset="-128"/>
                        </a:rPr>
                        <a:t>・社員が保有している自動車でのエコドライブの推奨</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r>
                        <a:rPr kumimoji="1" lang="ja-JP" altLang="en-US" sz="1600" b="1" dirty="0">
                          <a:solidFill>
                            <a:schemeClr val="tx1"/>
                          </a:solidFill>
                          <a:latin typeface="メイリオ" panose="020B0604030504040204" pitchFamily="50" charset="-128"/>
                          <a:ea typeface="メイリオ" panose="020B0604030504040204" pitchFamily="50" charset="-128"/>
                        </a:rPr>
                        <a:t>など</a:t>
                      </a:r>
                    </a:p>
                  </a:txBody>
                  <a:tcPr/>
                </a:tc>
                <a:extLst>
                  <a:ext uri="{0D108BD9-81ED-4DB2-BD59-A6C34878D82A}">
                    <a16:rowId xmlns:a16="http://schemas.microsoft.com/office/drawing/2014/main" val="10002"/>
                  </a:ext>
                </a:extLst>
              </a:tr>
            </a:tbl>
          </a:graphicData>
        </a:graphic>
      </p:graphicFrame>
      <p:sp>
        <p:nvSpPr>
          <p:cNvPr id="6" name="スライド番号プレースホルダー 5"/>
          <p:cNvSpPr>
            <a:spLocks noGrp="1"/>
          </p:cNvSpPr>
          <p:nvPr>
            <p:ph type="sldNum" sz="quarter" idx="12"/>
          </p:nvPr>
        </p:nvSpPr>
        <p:spPr/>
        <p:txBody>
          <a:bodyPr/>
          <a:lstStyle/>
          <a:p>
            <a:fld id="{55A7BED7-9510-4C4B-91BA-7696EE92F05C}" type="slidenum">
              <a:rPr kumimoji="1" lang="ja-JP" altLang="en-US" smtClean="0"/>
              <a:t>29</a:t>
            </a:fld>
            <a:endParaRPr kumimoji="1" lang="ja-JP" altLang="en-US"/>
          </a:p>
        </p:txBody>
      </p:sp>
    </p:spTree>
    <p:extLst>
      <p:ext uri="{BB962C8B-B14F-4D97-AF65-F5344CB8AC3E}">
        <p14:creationId xmlns:p14="http://schemas.microsoft.com/office/powerpoint/2010/main" val="19405288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ECF340D-6903-4ED1-A04C-9E3A3C84A0C8}"/>
              </a:ext>
            </a:extLst>
          </p:cNvPr>
          <p:cNvPicPr>
            <a:picLocks noChangeAspect="1"/>
          </p:cNvPicPr>
          <p:nvPr/>
        </p:nvPicPr>
        <p:blipFill>
          <a:blip r:embed="rId3"/>
          <a:stretch>
            <a:fillRect/>
          </a:stretch>
        </p:blipFill>
        <p:spPr>
          <a:xfrm>
            <a:off x="1347420" y="2185508"/>
            <a:ext cx="6668766" cy="4222391"/>
          </a:xfrm>
          <a:prstGeom prst="rect">
            <a:avLst/>
          </a:prstGeom>
          <a:ln>
            <a:solidFill>
              <a:schemeClr val="tx1"/>
            </a:solidFill>
          </a:ln>
        </p:spPr>
      </p:pic>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Autofit/>
          </a:bodyPr>
          <a:lstStyle/>
          <a:p>
            <a:pPr algn="l"/>
            <a:r>
              <a:rPr lang="ja-JP" altLang="en-US" sz="3600" dirty="0"/>
              <a:t>６</a:t>
            </a:r>
            <a:r>
              <a:rPr lang="en-US" altLang="ja-JP" sz="3600" dirty="0"/>
              <a:t>.</a:t>
            </a:r>
            <a:r>
              <a:rPr lang="ja-JP" altLang="en-US" sz="3600" dirty="0"/>
              <a:t>実績報告書の書き方と留意点</a:t>
            </a:r>
            <a:endParaRPr kumimoji="1" lang="ja-JP" altLang="en-US" sz="3600" dirty="0"/>
          </a:p>
        </p:txBody>
      </p:sp>
      <p:sp>
        <p:nvSpPr>
          <p:cNvPr id="5" name="テキスト ボックス 4"/>
          <p:cNvSpPr txBox="1"/>
          <p:nvPr/>
        </p:nvSpPr>
        <p:spPr>
          <a:xfrm>
            <a:off x="323528" y="931007"/>
            <a:ext cx="3259226" cy="461665"/>
          </a:xfrm>
          <a:prstGeom prst="rect">
            <a:avLst/>
          </a:prstGeom>
          <a:noFill/>
        </p:spPr>
        <p:txBody>
          <a:bodyPr wrap="none" rtlCol="0">
            <a:spAutoFit/>
          </a:bodyPr>
          <a:lstStyle/>
          <a:p>
            <a:r>
              <a:rPr lang="ja-JP" altLang="en-US" sz="2400" dirty="0"/>
              <a:t>■「チェックリスト」シート</a:t>
            </a:r>
            <a:endParaRPr kumimoji="1" lang="en-US" altLang="ja-JP" sz="2400" dirty="0"/>
          </a:p>
        </p:txBody>
      </p:sp>
      <p:sp>
        <p:nvSpPr>
          <p:cNvPr id="6" name="スライド番号プレースホルダー 5"/>
          <p:cNvSpPr>
            <a:spLocks noGrp="1"/>
          </p:cNvSpPr>
          <p:nvPr>
            <p:ph type="sldNum" sz="quarter" idx="12"/>
          </p:nvPr>
        </p:nvSpPr>
        <p:spPr/>
        <p:txBody>
          <a:bodyPr/>
          <a:lstStyle/>
          <a:p>
            <a:fld id="{55A7BED7-9510-4C4B-91BA-7696EE92F05C}" type="slidenum">
              <a:rPr kumimoji="1" lang="ja-JP" altLang="en-US" smtClean="0"/>
              <a:t>30</a:t>
            </a:fld>
            <a:endParaRPr kumimoji="1" lang="ja-JP" altLang="en-US"/>
          </a:p>
        </p:txBody>
      </p:sp>
      <p:sp>
        <p:nvSpPr>
          <p:cNvPr id="11" name="線吹き出し 2 (枠付き) 10"/>
          <p:cNvSpPr/>
          <p:nvPr/>
        </p:nvSpPr>
        <p:spPr>
          <a:xfrm>
            <a:off x="1115616" y="1540639"/>
            <a:ext cx="3236717" cy="1002303"/>
          </a:xfrm>
          <a:prstGeom prst="borderCallout2">
            <a:avLst>
              <a:gd name="adj1" fmla="val 86542"/>
              <a:gd name="adj2" fmla="val -4748"/>
              <a:gd name="adj3" fmla="val 128258"/>
              <a:gd name="adj4" fmla="val -4668"/>
              <a:gd name="adj5" fmla="val 144661"/>
              <a:gd name="adj6" fmla="val 18769"/>
            </a:avLst>
          </a:prstGeom>
          <a:solidFill>
            <a:srgbClr val="FFFF00"/>
          </a:solidFill>
          <a:ln w="47625">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実績報告書への入力いただきましたら、チェックリストを活用して</a:t>
            </a:r>
            <a:r>
              <a:rPr lang="ja-JP" altLang="en-US" sz="1400" b="1" dirty="0">
                <a:solidFill>
                  <a:srgbClr val="FF0000"/>
                </a:solidFill>
                <a:latin typeface="メイリオ" panose="020B0604030504040204" pitchFamily="50" charset="-128"/>
                <a:ea typeface="メイリオ" panose="020B0604030504040204" pitchFamily="50" charset="-128"/>
              </a:rPr>
              <a:t>記載不備の有無を確認</a:t>
            </a:r>
            <a:r>
              <a:rPr lang="ja-JP" altLang="en-US" sz="1400" dirty="0">
                <a:solidFill>
                  <a:schemeClr val="tx1"/>
                </a:solidFill>
                <a:latin typeface="メイリオ" panose="020B0604030504040204" pitchFamily="50" charset="-128"/>
                <a:ea typeface="メイリオ" panose="020B0604030504040204" pitchFamily="50" charset="-128"/>
              </a:rPr>
              <a:t>します。</a:t>
            </a:r>
          </a:p>
        </p:txBody>
      </p:sp>
    </p:spTree>
    <p:extLst>
      <p:ext uri="{BB962C8B-B14F-4D97-AF65-F5344CB8AC3E}">
        <p14:creationId xmlns:p14="http://schemas.microsoft.com/office/powerpoint/2010/main" val="32250634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rmAutofit fontScale="90000"/>
          </a:bodyPr>
          <a:lstStyle/>
          <a:p>
            <a:pPr algn="l"/>
            <a:r>
              <a:rPr kumimoji="1" lang="ja-JP" altLang="en-US" dirty="0"/>
              <a:t>７</a:t>
            </a:r>
            <a:r>
              <a:rPr kumimoji="1" lang="en-US" altLang="ja-JP" dirty="0"/>
              <a:t>.</a:t>
            </a:r>
            <a:r>
              <a:rPr kumimoji="1" lang="ja-JP" altLang="en-US" dirty="0"/>
              <a:t>よくある質問</a:t>
            </a:r>
          </a:p>
        </p:txBody>
      </p:sp>
      <p:graphicFrame>
        <p:nvGraphicFramePr>
          <p:cNvPr id="7" name="表 6"/>
          <p:cNvGraphicFramePr>
            <a:graphicFrameLocks noGrp="1" noChangeAspect="1"/>
          </p:cNvGraphicFramePr>
          <p:nvPr>
            <p:extLst>
              <p:ext uri="{D42A27DB-BD31-4B8C-83A1-F6EECF244321}">
                <p14:modId xmlns:p14="http://schemas.microsoft.com/office/powerpoint/2010/main" val="3220348308"/>
              </p:ext>
            </p:extLst>
          </p:nvPr>
        </p:nvGraphicFramePr>
        <p:xfrm>
          <a:off x="373487" y="1124744"/>
          <a:ext cx="8355304" cy="4663440"/>
        </p:xfrm>
        <a:graphic>
          <a:graphicData uri="http://schemas.openxmlformats.org/drawingml/2006/table">
            <a:tbl>
              <a:tblPr firstRow="1" bandRow="1">
                <a:tableStyleId>{5C22544A-7EE6-4342-B048-85BDC9FD1C3A}</a:tableStyleId>
              </a:tblPr>
              <a:tblGrid>
                <a:gridCol w="1174177">
                  <a:extLst>
                    <a:ext uri="{9D8B030D-6E8A-4147-A177-3AD203B41FA5}">
                      <a16:colId xmlns:a16="http://schemas.microsoft.com/office/drawing/2014/main" val="20000"/>
                    </a:ext>
                  </a:extLst>
                </a:gridCol>
                <a:gridCol w="2808312">
                  <a:extLst>
                    <a:ext uri="{9D8B030D-6E8A-4147-A177-3AD203B41FA5}">
                      <a16:colId xmlns:a16="http://schemas.microsoft.com/office/drawing/2014/main" val="320668706"/>
                    </a:ext>
                  </a:extLst>
                </a:gridCol>
                <a:gridCol w="4372815">
                  <a:extLst>
                    <a:ext uri="{9D8B030D-6E8A-4147-A177-3AD203B41FA5}">
                      <a16:colId xmlns:a16="http://schemas.microsoft.com/office/drawing/2014/main" val="20002"/>
                    </a:ext>
                  </a:extLst>
                </a:gridCol>
              </a:tblGrid>
              <a:tr h="347294">
                <a:tc>
                  <a:txBody>
                    <a:bodyPr/>
                    <a:lstStyle/>
                    <a:p>
                      <a:pPr algn="ctr"/>
                      <a:r>
                        <a:rPr kumimoji="1" lang="ja-JP" altLang="en-US" dirty="0"/>
                        <a:t>項目</a:t>
                      </a:r>
                    </a:p>
                  </a:txBody>
                  <a:tcPr/>
                </a:tc>
                <a:tc>
                  <a:txBody>
                    <a:bodyPr/>
                    <a:lstStyle/>
                    <a:p>
                      <a:pPr algn="ctr"/>
                      <a:r>
                        <a:rPr kumimoji="1" lang="ja-JP" altLang="en-US" dirty="0"/>
                        <a:t>質問</a:t>
                      </a:r>
                    </a:p>
                  </a:txBody>
                  <a:tcPr/>
                </a:tc>
                <a:tc>
                  <a:txBody>
                    <a:bodyPr/>
                    <a:lstStyle/>
                    <a:p>
                      <a:pPr algn="ctr"/>
                      <a:r>
                        <a:rPr kumimoji="1" lang="ja-JP" altLang="en-US" dirty="0"/>
                        <a:t>回答</a:t>
                      </a:r>
                    </a:p>
                  </a:txBody>
                  <a:tcPr/>
                </a:tc>
                <a:extLst>
                  <a:ext uri="{0D108BD9-81ED-4DB2-BD59-A6C34878D82A}">
                    <a16:rowId xmlns:a16="http://schemas.microsoft.com/office/drawing/2014/main" val="10000"/>
                  </a:ext>
                </a:extLst>
              </a:tr>
              <a:tr h="601217">
                <a:tc>
                  <a:txBody>
                    <a:bodyPr/>
                    <a:lstStyle/>
                    <a:p>
                      <a:r>
                        <a:rPr lang="ja-JP" altLang="en-US" dirty="0"/>
                        <a:t>電子申請</a:t>
                      </a:r>
                    </a:p>
                  </a:txBody>
                  <a:tcPr/>
                </a:tc>
                <a:tc>
                  <a:txBody>
                    <a:bodyPr/>
                    <a:lstStyle/>
                    <a:p>
                      <a:r>
                        <a:rPr lang="ja-JP" altLang="en-US" dirty="0"/>
                        <a:t>電子申請のＩＤ等も本社の代表者名義で行う必要があるのか。 </a:t>
                      </a:r>
                    </a:p>
                  </a:txBody>
                  <a:tcPr/>
                </a:tc>
                <a:tc>
                  <a:txBody>
                    <a:bodyPr/>
                    <a:lstStyle/>
                    <a:p>
                      <a:r>
                        <a:rPr lang="ja-JP" altLang="en-US" dirty="0"/>
                        <a:t>委任状があれば、代理申請が可能です。</a:t>
                      </a:r>
                    </a:p>
                    <a:p>
                      <a:r>
                        <a:rPr lang="en-US" altLang="ja-JP" dirty="0"/>
                        <a:t>【</a:t>
                      </a:r>
                      <a:r>
                        <a:rPr lang="ja-JP" altLang="en-US" dirty="0"/>
                        <a:t>参考</a:t>
                      </a:r>
                      <a:r>
                        <a:rPr lang="en-US" altLang="ja-JP" dirty="0"/>
                        <a:t>】</a:t>
                      </a:r>
                      <a:r>
                        <a:rPr lang="ja-JP" altLang="en-US" dirty="0"/>
                        <a:t>電子申請システム</a:t>
                      </a:r>
                      <a:r>
                        <a:rPr lang="en-US" altLang="ja-JP" dirty="0"/>
                        <a:t>FAQ</a:t>
                      </a:r>
                    </a:p>
                    <a:p>
                      <a:r>
                        <a:rPr lang="ja-JP" altLang="en-US" dirty="0"/>
                        <a:t>Ｑ５ 代理人が申請することはできますか。</a:t>
                      </a:r>
                    </a:p>
                    <a:p>
                      <a:r>
                        <a:rPr lang="ja-JP" altLang="en-US" dirty="0"/>
                        <a:t>　Ａ．代理人が当該代理人の電子署名を付して電子申請することは可能です。その際の委任状は電子申請、郵送、持参のいずれかの方法で提出していただくことになります。</a:t>
                      </a:r>
                    </a:p>
                  </a:txBody>
                  <a:tcPr/>
                </a:tc>
                <a:extLst>
                  <a:ext uri="{0D108BD9-81ED-4DB2-BD59-A6C34878D82A}">
                    <a16:rowId xmlns:a16="http://schemas.microsoft.com/office/drawing/2014/main" val="10001"/>
                  </a:ext>
                </a:extLst>
              </a:tr>
              <a:tr h="573482">
                <a:tc>
                  <a:txBody>
                    <a:bodyPr/>
                    <a:lstStyle/>
                    <a:p>
                      <a:r>
                        <a:rPr kumimoji="1" lang="ja-JP" altLang="en-US" dirty="0"/>
                        <a:t>温室効果ガスの削減目標（３％以上削減した時の扱い）</a:t>
                      </a:r>
                    </a:p>
                  </a:txBody>
                  <a:tcPr/>
                </a:tc>
                <a:tc>
                  <a:txBody>
                    <a:bodyPr/>
                    <a:lstStyle/>
                    <a:p>
                      <a:r>
                        <a:rPr kumimoji="1" lang="ja-JP" altLang="en-US" dirty="0"/>
                        <a:t>例えば、計画期間（３年間）で</a:t>
                      </a:r>
                      <a:r>
                        <a:rPr kumimoji="1" lang="en-US" altLang="ja-JP" dirty="0"/>
                        <a:t>10</a:t>
                      </a:r>
                      <a:r>
                        <a:rPr kumimoji="1" lang="ja-JP" altLang="en-US" dirty="0"/>
                        <a:t>％削減し、削減目安である３％以上の削減が達成した場合、余分の削減率（１０％－３％＝７％）を次期計画に繰り越して、削減率にカウントすることはできないでしょうか。</a:t>
                      </a:r>
                    </a:p>
                  </a:txBody>
                  <a:tcPr/>
                </a:tc>
                <a:tc>
                  <a:txBody>
                    <a:bodyPr/>
                    <a:lstStyle/>
                    <a:p>
                      <a:r>
                        <a:rPr lang="ja-JP" altLang="en-US" dirty="0"/>
                        <a:t>次期計画に余った削減率分を繰り越すことはできません。大きな排出削減を達成した場合には、抑制対策の内容と照らし合わせ、特に優れたものであれば顕彰の対象になりますので、積極的な対策の検討をお願いします。</a:t>
                      </a:r>
                    </a:p>
                  </a:txBody>
                  <a:tcPr/>
                </a:tc>
                <a:extLst>
                  <a:ext uri="{0D108BD9-81ED-4DB2-BD59-A6C34878D82A}">
                    <a16:rowId xmlns:a16="http://schemas.microsoft.com/office/drawing/2014/main" val="3322670506"/>
                  </a:ext>
                </a:extLst>
              </a:tr>
            </a:tbl>
          </a:graphicData>
        </a:graphic>
      </p:graphicFrame>
      <p:sp>
        <p:nvSpPr>
          <p:cNvPr id="11" name="スライド番号プレースホルダー 10"/>
          <p:cNvSpPr>
            <a:spLocks noGrp="1"/>
          </p:cNvSpPr>
          <p:nvPr>
            <p:ph type="sldNum" sz="quarter" idx="12"/>
          </p:nvPr>
        </p:nvSpPr>
        <p:spPr/>
        <p:txBody>
          <a:bodyPr/>
          <a:lstStyle/>
          <a:p>
            <a:fld id="{55A7BED7-9510-4C4B-91BA-7696EE92F05C}" type="slidenum">
              <a:rPr kumimoji="1" lang="ja-JP" altLang="en-US" smtClean="0"/>
              <a:t>31</a:t>
            </a:fld>
            <a:endParaRPr kumimoji="1" lang="ja-JP" altLang="en-US"/>
          </a:p>
        </p:txBody>
      </p:sp>
    </p:spTree>
    <p:extLst>
      <p:ext uri="{BB962C8B-B14F-4D97-AF65-F5344CB8AC3E}">
        <p14:creationId xmlns:p14="http://schemas.microsoft.com/office/powerpoint/2010/main" val="527853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rmAutofit fontScale="90000"/>
          </a:bodyPr>
          <a:lstStyle/>
          <a:p>
            <a:pPr algn="l"/>
            <a:r>
              <a:rPr kumimoji="1" lang="ja-JP" altLang="en-US" dirty="0"/>
              <a:t>７</a:t>
            </a:r>
            <a:r>
              <a:rPr kumimoji="1" lang="en-US" altLang="ja-JP" dirty="0"/>
              <a:t>.</a:t>
            </a:r>
            <a:r>
              <a:rPr kumimoji="1" lang="ja-JP" altLang="en-US" dirty="0"/>
              <a:t>よくある質問</a:t>
            </a:r>
          </a:p>
        </p:txBody>
      </p:sp>
      <p:graphicFrame>
        <p:nvGraphicFramePr>
          <p:cNvPr id="7" name="表 6"/>
          <p:cNvGraphicFramePr>
            <a:graphicFrameLocks noGrp="1" noChangeAspect="1"/>
          </p:cNvGraphicFramePr>
          <p:nvPr>
            <p:extLst>
              <p:ext uri="{D42A27DB-BD31-4B8C-83A1-F6EECF244321}">
                <p14:modId xmlns:p14="http://schemas.microsoft.com/office/powerpoint/2010/main" val="3312452250"/>
              </p:ext>
            </p:extLst>
          </p:nvPr>
        </p:nvGraphicFramePr>
        <p:xfrm>
          <a:off x="373487" y="1111344"/>
          <a:ext cx="8355304" cy="4693920"/>
        </p:xfrm>
        <a:graphic>
          <a:graphicData uri="http://schemas.openxmlformats.org/drawingml/2006/table">
            <a:tbl>
              <a:tblPr firstRow="1" bandRow="1">
                <a:tableStyleId>{5C22544A-7EE6-4342-B048-85BDC9FD1C3A}</a:tableStyleId>
              </a:tblPr>
              <a:tblGrid>
                <a:gridCol w="1174177">
                  <a:extLst>
                    <a:ext uri="{9D8B030D-6E8A-4147-A177-3AD203B41FA5}">
                      <a16:colId xmlns:a16="http://schemas.microsoft.com/office/drawing/2014/main" val="20000"/>
                    </a:ext>
                  </a:extLst>
                </a:gridCol>
                <a:gridCol w="2808312">
                  <a:extLst>
                    <a:ext uri="{9D8B030D-6E8A-4147-A177-3AD203B41FA5}">
                      <a16:colId xmlns:a16="http://schemas.microsoft.com/office/drawing/2014/main" val="320668706"/>
                    </a:ext>
                  </a:extLst>
                </a:gridCol>
                <a:gridCol w="4372815">
                  <a:extLst>
                    <a:ext uri="{9D8B030D-6E8A-4147-A177-3AD203B41FA5}">
                      <a16:colId xmlns:a16="http://schemas.microsoft.com/office/drawing/2014/main" val="20002"/>
                    </a:ext>
                  </a:extLst>
                </a:gridCol>
              </a:tblGrid>
              <a:tr h="283231">
                <a:tc>
                  <a:txBody>
                    <a:bodyPr/>
                    <a:lstStyle/>
                    <a:p>
                      <a:pPr algn="ctr"/>
                      <a:r>
                        <a:rPr kumimoji="1" lang="ja-JP" altLang="en-US" dirty="0"/>
                        <a:t>項目</a:t>
                      </a:r>
                    </a:p>
                  </a:txBody>
                  <a:tcPr/>
                </a:tc>
                <a:tc>
                  <a:txBody>
                    <a:bodyPr/>
                    <a:lstStyle/>
                    <a:p>
                      <a:pPr algn="ctr"/>
                      <a:r>
                        <a:rPr kumimoji="1" lang="ja-JP" altLang="en-US" dirty="0"/>
                        <a:t>質問</a:t>
                      </a:r>
                    </a:p>
                  </a:txBody>
                  <a:tcPr/>
                </a:tc>
                <a:tc>
                  <a:txBody>
                    <a:bodyPr/>
                    <a:lstStyle/>
                    <a:p>
                      <a:pPr algn="ctr"/>
                      <a:r>
                        <a:rPr kumimoji="1" lang="ja-JP" altLang="en-US" dirty="0"/>
                        <a:t>回答</a:t>
                      </a:r>
                    </a:p>
                  </a:txBody>
                  <a:tcPr/>
                </a:tc>
                <a:extLst>
                  <a:ext uri="{0D108BD9-81ED-4DB2-BD59-A6C34878D82A}">
                    <a16:rowId xmlns:a16="http://schemas.microsoft.com/office/drawing/2014/main" val="10000"/>
                  </a:ext>
                </a:extLst>
              </a:tr>
              <a:tr h="1770197">
                <a:tc>
                  <a:txBody>
                    <a:bodyPr/>
                    <a:lstStyle/>
                    <a:p>
                      <a:r>
                        <a:rPr lang="ja-JP" altLang="en-US" sz="1700" dirty="0"/>
                        <a:t>温室効果ガスの削減目標（原単位の指標を途中で変更したい場合）</a:t>
                      </a:r>
                    </a:p>
                  </a:txBody>
                  <a:tcPr/>
                </a:tc>
                <a:tc>
                  <a:txBody>
                    <a:bodyPr/>
                    <a:lstStyle/>
                    <a:p>
                      <a:r>
                        <a:rPr lang="ja-JP" altLang="en-US" sz="1700" dirty="0"/>
                        <a:t>削減目標に原単位を採用した場合、計画期間の途中で原単位の指標を変更（例えば、生産量から生産額に変更）することができるのでしょうか。</a:t>
                      </a:r>
                    </a:p>
                  </a:txBody>
                  <a:tcPr/>
                </a:tc>
                <a:tc>
                  <a:txBody>
                    <a:bodyPr/>
                    <a:lstStyle/>
                    <a:p>
                      <a:r>
                        <a:rPr lang="ja-JP" altLang="en-US" sz="1700" dirty="0"/>
                        <a:t>計画期間の３年間、原則的には原単位を変更することはできません。なお、大幅に業態が変わるような場合には、変更対策計画書を届け出ていただくことになりますが、その際は、原単位の指標を変更してもらって結構です。</a:t>
                      </a:r>
                    </a:p>
                  </a:txBody>
                  <a:tcPr/>
                </a:tc>
                <a:extLst>
                  <a:ext uri="{0D108BD9-81ED-4DB2-BD59-A6C34878D82A}">
                    <a16:rowId xmlns:a16="http://schemas.microsoft.com/office/drawing/2014/main" val="10001"/>
                  </a:ext>
                </a:extLst>
              </a:tr>
              <a:tr h="2195044">
                <a:tc>
                  <a:txBody>
                    <a:bodyPr/>
                    <a:lstStyle/>
                    <a:p>
                      <a:r>
                        <a:rPr kumimoji="1" lang="ja-JP" altLang="en-US" sz="1700" dirty="0"/>
                        <a:t>一般電気事業者の「昼間買電」、「夜間買電」</a:t>
                      </a:r>
                    </a:p>
                  </a:txBody>
                  <a:tcPr/>
                </a:tc>
                <a:tc>
                  <a:txBody>
                    <a:bodyPr/>
                    <a:lstStyle/>
                    <a:p>
                      <a:r>
                        <a:rPr kumimoji="1" lang="ja-JP" altLang="en-US" sz="1700" dirty="0"/>
                        <a:t>一般電気事業者の「昼間買電」、「夜間買電」は、電力会社から送られる検針票のどこの数値を見て求めるのでしょうか。</a:t>
                      </a:r>
                    </a:p>
                  </a:txBody>
                  <a:tcPr/>
                </a:tc>
                <a:tc>
                  <a:txBody>
                    <a:bodyPr/>
                    <a:lstStyle/>
                    <a:p>
                      <a:r>
                        <a:rPr lang="ja-JP" altLang="en-US" sz="1700" dirty="0"/>
                        <a:t>電力会社と時間帯別契約（昼間と夜間を区分した契約）をされている場合には、毎月の「電気使用量のお知らせ」に「昼間時間」、「夜間時間」の電力使用量が記載されていますので、その数値をもとに、「昼間買電」、「夜間買電」の年間使用量を算出してください。なお、時間帯別契約をされていない場合（一般的な契約の場合）は、これらの区分はありませんので、「昼間買電」として算出してください。</a:t>
                      </a:r>
                    </a:p>
                  </a:txBody>
                  <a:tcPr/>
                </a:tc>
                <a:extLst>
                  <a:ext uri="{0D108BD9-81ED-4DB2-BD59-A6C34878D82A}">
                    <a16:rowId xmlns:a16="http://schemas.microsoft.com/office/drawing/2014/main" val="3322670506"/>
                  </a:ext>
                </a:extLst>
              </a:tr>
            </a:tbl>
          </a:graphicData>
        </a:graphic>
      </p:graphicFrame>
      <p:sp>
        <p:nvSpPr>
          <p:cNvPr id="11" name="スライド番号プレースホルダー 10"/>
          <p:cNvSpPr>
            <a:spLocks noGrp="1"/>
          </p:cNvSpPr>
          <p:nvPr>
            <p:ph type="sldNum" sz="quarter" idx="12"/>
          </p:nvPr>
        </p:nvSpPr>
        <p:spPr/>
        <p:txBody>
          <a:bodyPr/>
          <a:lstStyle/>
          <a:p>
            <a:fld id="{55A7BED7-9510-4C4B-91BA-7696EE92F05C}" type="slidenum">
              <a:rPr kumimoji="1" lang="ja-JP" altLang="en-US" smtClean="0"/>
              <a:t>32</a:t>
            </a:fld>
            <a:endParaRPr kumimoji="1" lang="ja-JP" altLang="en-US"/>
          </a:p>
        </p:txBody>
      </p:sp>
      <p:sp>
        <p:nvSpPr>
          <p:cNvPr id="5" name="テキスト ボックス 4">
            <a:extLst>
              <a:ext uri="{FF2B5EF4-FFF2-40B4-BE49-F238E27FC236}">
                <a16:creationId xmlns:a16="http://schemas.microsoft.com/office/drawing/2014/main" id="{6AD61F07-D896-488C-8613-B19A2215CAAF}"/>
              </a:ext>
            </a:extLst>
          </p:cNvPr>
          <p:cNvSpPr txBox="1"/>
          <p:nvPr/>
        </p:nvSpPr>
        <p:spPr>
          <a:xfrm>
            <a:off x="107504" y="5919148"/>
            <a:ext cx="8928992" cy="646331"/>
          </a:xfrm>
          <a:prstGeom prst="rect">
            <a:avLst/>
          </a:prstGeom>
          <a:noFill/>
        </p:spPr>
        <p:txBody>
          <a:bodyPr wrap="square" rtlCol="0">
            <a:spAutoFit/>
          </a:bodyPr>
          <a:lstStyle/>
          <a:p>
            <a:r>
              <a:rPr lang="ja-JP" altLang="en-US" dirty="0"/>
              <a:t>■そのほか、主な質問に対する見解は、ホームページに掲載していますので、ご覧ください。（</a:t>
            </a:r>
            <a:r>
              <a:rPr lang="en-US" altLang="ja-JP" dirty="0">
                <a:hlinkClick r:id="rId3"/>
              </a:rPr>
              <a:t>http://www.pref.osaka.lg.jp/chikyukankyo/jigyotoppage/joureifaq2.html</a:t>
            </a:r>
            <a:r>
              <a:rPr lang="ja-JP" altLang="en-US" dirty="0"/>
              <a:t>）</a:t>
            </a:r>
            <a:endParaRPr lang="en-US" altLang="ja-JP" dirty="0"/>
          </a:p>
        </p:txBody>
      </p:sp>
    </p:spTree>
    <p:extLst>
      <p:ext uri="{BB962C8B-B14F-4D97-AF65-F5344CB8AC3E}">
        <p14:creationId xmlns:p14="http://schemas.microsoft.com/office/powerpoint/2010/main" val="39005837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上矢印 10"/>
          <p:cNvSpPr/>
          <p:nvPr/>
        </p:nvSpPr>
        <p:spPr>
          <a:xfrm rot="16200000">
            <a:off x="5907793" y="2929401"/>
            <a:ext cx="507970" cy="713522"/>
          </a:xfrm>
          <a:prstGeom prst="up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上矢印 9"/>
          <p:cNvSpPr/>
          <p:nvPr/>
        </p:nvSpPr>
        <p:spPr>
          <a:xfrm rot="18279530">
            <a:off x="5486853" y="1187413"/>
            <a:ext cx="507970" cy="2456121"/>
          </a:xfrm>
          <a:prstGeom prst="up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821624" y="1484784"/>
            <a:ext cx="3960000" cy="4680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6" name="角丸四角形 5"/>
          <p:cNvSpPr/>
          <p:nvPr/>
        </p:nvSpPr>
        <p:spPr>
          <a:xfrm>
            <a:off x="821624" y="3068960"/>
            <a:ext cx="4968000" cy="4680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5" name="テキスト ボックス 4"/>
          <p:cNvSpPr txBox="1"/>
          <p:nvPr/>
        </p:nvSpPr>
        <p:spPr>
          <a:xfrm>
            <a:off x="1698665" y="475752"/>
            <a:ext cx="5676554" cy="646331"/>
          </a:xfrm>
          <a:prstGeom prst="rect">
            <a:avLst/>
          </a:prstGeom>
          <a:noFill/>
        </p:spPr>
        <p:txBody>
          <a:bodyPr wrap="none" rtlCol="0">
            <a:spAutoFit/>
          </a:bodyPr>
          <a:lstStyle/>
          <a:p>
            <a:pPr algn="ctr"/>
            <a:r>
              <a:rPr kumimoji="1" lang="en-US" altLang="ja-JP" sz="3600" dirty="0"/>
              <a:t>《</a:t>
            </a:r>
            <a:r>
              <a:rPr kumimoji="1" lang="ja-JP" altLang="en-US" sz="3600" dirty="0"/>
              <a:t>届出書作成のご参考資料</a:t>
            </a:r>
            <a:r>
              <a:rPr kumimoji="1" lang="en-US" altLang="ja-JP" sz="3600" dirty="0"/>
              <a:t>》</a:t>
            </a:r>
            <a:endParaRPr kumimoji="1" lang="ja-JP" altLang="en-US" sz="3600" dirty="0"/>
          </a:p>
        </p:txBody>
      </p:sp>
      <p:sp>
        <p:nvSpPr>
          <p:cNvPr id="13" name="テキスト ボックス 12"/>
          <p:cNvSpPr txBox="1"/>
          <p:nvPr/>
        </p:nvSpPr>
        <p:spPr>
          <a:xfrm>
            <a:off x="6372200" y="2926685"/>
            <a:ext cx="2232248" cy="646331"/>
          </a:xfrm>
          <a:prstGeom prst="rect">
            <a:avLst/>
          </a:prstGeom>
          <a:solidFill>
            <a:srgbClr val="FFC000"/>
          </a:solidFill>
        </p:spPr>
        <p:txBody>
          <a:bodyPr wrap="square" rtlCol="0">
            <a:spAutoFit/>
          </a:bodyPr>
          <a:lstStyle/>
          <a:p>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この２つは</a:t>
            </a:r>
            <a:endParaRPr kumimoji="1" lang="en-US" altLang="ja-JP"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cs typeface="Meiryo UI" panose="020B0604030504040204" pitchFamily="50" charset="-128"/>
              </a:rPr>
              <a:t>必ずご確認ください。</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縦書きテキスト プレースホルダー 3"/>
          <p:cNvSpPr>
            <a:spLocks noGrp="1"/>
          </p:cNvSpPr>
          <p:nvPr>
            <p:ph type="body" orient="vert" idx="1"/>
          </p:nvPr>
        </p:nvSpPr>
        <p:spPr>
          <a:xfrm>
            <a:off x="457200" y="1196752"/>
            <a:ext cx="8229600" cy="5505475"/>
          </a:xfrm>
          <a:ln w="22225">
            <a:solidFill>
              <a:schemeClr val="tx1"/>
            </a:solidFill>
          </a:ln>
        </p:spPr>
        <p:txBody>
          <a:bodyPr vert="horz">
            <a:normAutofit fontScale="92500" lnSpcReduction="10000"/>
          </a:bodyPr>
          <a:lstStyle/>
          <a:p>
            <a:pPr marL="0" indent="0">
              <a:buNone/>
            </a:pPr>
            <a:endParaRPr lang="en-US" altLang="ja-JP" sz="2600" dirty="0"/>
          </a:p>
          <a:p>
            <a:pPr marL="0" indent="0">
              <a:buNone/>
            </a:pP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600" b="1" dirty="0">
                <a:latin typeface="メイリオ" panose="020B0604030504040204" pitchFamily="50" charset="-128"/>
                <a:ea typeface="メイリオ" panose="020B0604030504040204" pitchFamily="50" charset="-128"/>
                <a:cs typeface="メイリオ" panose="020B0604030504040204" pitchFamily="50" charset="-128"/>
              </a:rPr>
              <a:t>届出の手引き（記入例あり）</a:t>
            </a: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・よくあるご質問</a:t>
            </a:r>
            <a:r>
              <a:rPr kumimoji="1" lang="ja-JP" altLang="en-US" sz="2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hlinkClick r:id="rId3"/>
              </a:rPr>
              <a:t>　</a:t>
            </a:r>
            <a:r>
              <a:rPr lang="en-US" altLang="ja-JP" sz="3000" dirty="0">
                <a:latin typeface="メイリオ" panose="020B0604030504040204" pitchFamily="50" charset="-128"/>
                <a:ea typeface="メイリオ" panose="020B0604030504040204" pitchFamily="50" charset="-128"/>
                <a:cs typeface="メイリオ" panose="020B0604030504040204" pitchFamily="50" charset="-128"/>
                <a:hlinkClick r:id="rId3"/>
              </a:rPr>
              <a:t>http://www.pref.osaka.lg.jp/chikyukankyo/ondankaboushi_jourei/ondanka_todokede.html</a:t>
            </a:r>
            <a:endParaRPr lang="en-US" altLang="ja-JP" sz="30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600" b="1" dirty="0">
                <a:latin typeface="メイリオ" panose="020B0604030504040204" pitchFamily="50" charset="-128"/>
                <a:ea typeface="メイリオ" panose="020B0604030504040204" pitchFamily="50" charset="-128"/>
                <a:cs typeface="メイリオ" panose="020B0604030504040204" pitchFamily="50" charset="-128"/>
              </a:rPr>
              <a:t>特定事業者の重点対策ハンドブック</a:t>
            </a:r>
            <a:endParaRPr lang="en-US" altLang="ja-JP" sz="2600" b="1"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 （各々の重点対策についての説明）　　　</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2600" dirty="0">
                <a:latin typeface="メイリオ" panose="020B0604030504040204" pitchFamily="50" charset="-128"/>
                <a:ea typeface="メイリオ" panose="020B0604030504040204" pitchFamily="50" charset="-128"/>
                <a:cs typeface="メイリオ" panose="020B0604030504040204" pitchFamily="50" charset="-128"/>
                <a:hlinkClick r:id="rId4"/>
              </a:rPr>
              <a:t>https://www.pref.osaka.lg.jp/attach/21606/00139181/R4_zyuten_handbook_v2.pdf</a:t>
            </a:r>
            <a:endParaRPr lang="en-US" altLang="ja-JP" sz="2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■温暖化対策</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指針</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3000" dirty="0" smtClean="0">
                <a:latin typeface="メイリオ" panose="020B0604030504040204" pitchFamily="50" charset="-128"/>
                <a:ea typeface="メイリオ" panose="020B0604030504040204" pitchFamily="50" charset="-128"/>
                <a:cs typeface="メイリオ" panose="020B0604030504040204" pitchFamily="50" charset="-128"/>
                <a:hlinkClick r:id="rId5"/>
              </a:rPr>
              <a:t>https://www.pref.osaka.lg.jp/attach/21606/00139181/R5shishin.pdf</a:t>
            </a:r>
            <a:endParaRPr lang="ja-JP" altLang="en-US" sz="3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7"/>
          <p:cNvSpPr>
            <a:spLocks noGrp="1"/>
          </p:cNvSpPr>
          <p:nvPr>
            <p:ph type="sldNum" sz="quarter" idx="12"/>
          </p:nvPr>
        </p:nvSpPr>
        <p:spPr/>
        <p:txBody>
          <a:bodyPr/>
          <a:lstStyle/>
          <a:p>
            <a:fld id="{55A7BED7-9510-4C4B-91BA-7696EE92F05C}" type="slidenum">
              <a:rPr kumimoji="1" lang="ja-JP" altLang="en-US" smtClean="0"/>
              <a:t>33</a:t>
            </a:fld>
            <a:endParaRPr kumimoji="1" lang="ja-JP" altLang="en-US"/>
          </a:p>
        </p:txBody>
      </p:sp>
    </p:spTree>
    <p:extLst>
      <p:ext uri="{BB962C8B-B14F-4D97-AF65-F5344CB8AC3E}">
        <p14:creationId xmlns:p14="http://schemas.microsoft.com/office/powerpoint/2010/main" val="26269972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675785" y="404664"/>
            <a:ext cx="3826689" cy="646331"/>
          </a:xfrm>
          <a:prstGeom prst="rect">
            <a:avLst/>
          </a:prstGeom>
          <a:noFill/>
        </p:spPr>
        <p:txBody>
          <a:bodyPr wrap="none" rtlCol="0">
            <a:spAutoFit/>
          </a:bodyPr>
          <a:lstStyle/>
          <a:p>
            <a:pPr algn="ctr"/>
            <a:r>
              <a:rPr kumimoji="1" lang="en-US" altLang="ja-JP" sz="3600" dirty="0"/>
              <a:t>《</a:t>
            </a:r>
            <a:r>
              <a:rPr kumimoji="1" lang="ja-JP" altLang="en-US" sz="3600" dirty="0"/>
              <a:t>お</a:t>
            </a:r>
            <a:r>
              <a:rPr lang="ja-JP" altLang="en-US" sz="3600" dirty="0"/>
              <a:t>問い合わせ先</a:t>
            </a:r>
            <a:r>
              <a:rPr kumimoji="1" lang="en-US" altLang="ja-JP" sz="3600" dirty="0"/>
              <a:t>》</a:t>
            </a:r>
            <a:endParaRPr kumimoji="1" lang="ja-JP" altLang="en-US" sz="3600" dirty="0"/>
          </a:p>
        </p:txBody>
      </p:sp>
      <p:graphicFrame>
        <p:nvGraphicFramePr>
          <p:cNvPr id="9" name="表 8"/>
          <p:cNvGraphicFramePr>
            <a:graphicFrameLocks noGrp="1"/>
          </p:cNvGraphicFramePr>
          <p:nvPr>
            <p:extLst>
              <p:ext uri="{D42A27DB-BD31-4B8C-83A1-F6EECF244321}">
                <p14:modId xmlns:p14="http://schemas.microsoft.com/office/powerpoint/2010/main" val="1677759175"/>
              </p:ext>
            </p:extLst>
          </p:nvPr>
        </p:nvGraphicFramePr>
        <p:xfrm>
          <a:off x="251520" y="1196752"/>
          <a:ext cx="8662449" cy="4594230"/>
        </p:xfrm>
        <a:graphic>
          <a:graphicData uri="http://schemas.openxmlformats.org/drawingml/2006/table">
            <a:tbl>
              <a:tblPr firstRow="1" firstCol="1" bandRow="1">
                <a:tableStyleId>{5C22544A-7EE6-4342-B048-85BDC9FD1C3A}</a:tableStyleId>
              </a:tblPr>
              <a:tblGrid>
                <a:gridCol w="5673609">
                  <a:extLst>
                    <a:ext uri="{9D8B030D-6E8A-4147-A177-3AD203B41FA5}">
                      <a16:colId xmlns:a16="http://schemas.microsoft.com/office/drawing/2014/main" val="4240096893"/>
                    </a:ext>
                  </a:extLst>
                </a:gridCol>
                <a:gridCol w="2988840">
                  <a:extLst>
                    <a:ext uri="{9D8B030D-6E8A-4147-A177-3AD203B41FA5}">
                      <a16:colId xmlns:a16="http://schemas.microsoft.com/office/drawing/2014/main" val="3901181436"/>
                    </a:ext>
                  </a:extLst>
                </a:gridCol>
              </a:tblGrid>
              <a:tr h="439556">
                <a:tc>
                  <a:txBody>
                    <a:bodyPr/>
                    <a:lstStyle/>
                    <a:p>
                      <a:pPr algn="ctr">
                        <a:lnSpc>
                          <a:spcPct val="120000"/>
                        </a:lnSpc>
                        <a:spcAft>
                          <a:spcPts val="0"/>
                        </a:spcAft>
                      </a:pPr>
                      <a:r>
                        <a:rPr lang="ja-JP" sz="1600" kern="0" dirty="0">
                          <a:effectLst/>
                          <a:latin typeface="Meiryo UI" panose="020B0604030504040204" pitchFamily="50" charset="-128"/>
                          <a:ea typeface="Meiryo UI" panose="020B0604030504040204" pitchFamily="50" charset="-128"/>
                        </a:rPr>
                        <a:t>特定事業者の区分</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9525" anchor="ctr"/>
                </a:tc>
                <a:tc>
                  <a:txBody>
                    <a:bodyPr/>
                    <a:lstStyle/>
                    <a:p>
                      <a:pPr algn="ctr">
                        <a:lnSpc>
                          <a:spcPct val="120000"/>
                        </a:lnSpc>
                        <a:spcAft>
                          <a:spcPts val="0"/>
                        </a:spcAft>
                      </a:pPr>
                      <a:r>
                        <a:rPr lang="ja-JP" altLang="en-US" sz="1600" kern="0" dirty="0">
                          <a:effectLst/>
                          <a:latin typeface="Meiryo UI" panose="020B0604030504040204" pitchFamily="50" charset="-128"/>
                          <a:ea typeface="Meiryo UI" panose="020B0604030504040204" pitchFamily="50" charset="-128"/>
                        </a:rPr>
                        <a:t>お</a:t>
                      </a:r>
                      <a:r>
                        <a:rPr lang="ja-JP" sz="1600" kern="0" dirty="0">
                          <a:effectLst/>
                          <a:latin typeface="Meiryo UI" panose="020B0604030504040204" pitchFamily="50" charset="-128"/>
                          <a:ea typeface="Meiryo UI" panose="020B0604030504040204" pitchFamily="50" charset="-128"/>
                        </a:rPr>
                        <a:t>問い合わせ先</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9525" anchor="ctr"/>
                </a:tc>
                <a:extLst>
                  <a:ext uri="{0D108BD9-81ED-4DB2-BD59-A6C34878D82A}">
                    <a16:rowId xmlns:a16="http://schemas.microsoft.com/office/drawing/2014/main" val="2787119306"/>
                  </a:ext>
                </a:extLst>
              </a:tr>
              <a:tr h="890618">
                <a:tc>
                  <a:txBody>
                    <a:bodyPr/>
                    <a:lstStyle/>
                    <a:p>
                      <a:pPr algn="l">
                        <a:lnSpc>
                          <a:spcPct val="120000"/>
                        </a:lnSpc>
                        <a:spcAft>
                          <a:spcPts val="0"/>
                        </a:spcAft>
                      </a:pPr>
                      <a:r>
                        <a:rPr lang="en-US" sz="1150" kern="0" dirty="0">
                          <a:solidFill>
                            <a:schemeClr val="tx1"/>
                          </a:solidFill>
                          <a:effectLst/>
                          <a:latin typeface="Meiryo UI" panose="020B0604030504040204" pitchFamily="50" charset="-128"/>
                          <a:ea typeface="Meiryo UI" panose="020B0604030504040204" pitchFamily="50" charset="-128"/>
                        </a:rPr>
                        <a:t>(1)</a:t>
                      </a:r>
                      <a:r>
                        <a:rPr lang="ja-JP" sz="1150" kern="0" dirty="0">
                          <a:solidFill>
                            <a:schemeClr val="tx1"/>
                          </a:solidFill>
                          <a:effectLst/>
                          <a:latin typeface="Meiryo UI" panose="020B0604030504040204" pitchFamily="50" charset="-128"/>
                          <a:ea typeface="Meiryo UI" panose="020B0604030504040204" pitchFamily="50" charset="-128"/>
                        </a:rPr>
                        <a:t>府内に設置している事業所における燃料並びに熱及び電気を合算したエネルギー使用量の合計量が、</a:t>
                      </a:r>
                      <a:r>
                        <a:rPr lang="ja-JP" altLang="en-US" sz="1150" kern="0" dirty="0">
                          <a:solidFill>
                            <a:schemeClr val="tx1"/>
                          </a:solidFill>
                          <a:effectLst/>
                          <a:latin typeface="Meiryo UI" panose="020B0604030504040204" pitchFamily="50" charset="-128"/>
                          <a:ea typeface="Meiryo UI" panose="020B0604030504040204" pitchFamily="50" charset="-128"/>
                        </a:rPr>
                        <a:t>　　　</a:t>
                      </a:r>
                      <a:r>
                        <a:rPr lang="ja-JP" sz="1150" kern="0" dirty="0">
                          <a:solidFill>
                            <a:schemeClr val="tx1"/>
                          </a:solidFill>
                          <a:effectLst/>
                          <a:latin typeface="Meiryo UI" panose="020B0604030504040204" pitchFamily="50" charset="-128"/>
                          <a:ea typeface="Meiryo UI" panose="020B0604030504040204" pitchFamily="50" charset="-128"/>
                        </a:rPr>
                        <a:t>原油換算燃料等使用量で</a:t>
                      </a:r>
                      <a:r>
                        <a:rPr lang="en-US" sz="1150" kern="0" dirty="0">
                          <a:solidFill>
                            <a:schemeClr val="tx1"/>
                          </a:solidFill>
                          <a:effectLst/>
                          <a:latin typeface="Meiryo UI" panose="020B0604030504040204" pitchFamily="50" charset="-128"/>
                          <a:ea typeface="Meiryo UI" panose="020B0604030504040204" pitchFamily="50" charset="-128"/>
                        </a:rPr>
                        <a:t>1,500</a:t>
                      </a:r>
                      <a:r>
                        <a:rPr lang="ja-JP" sz="1150" kern="0" dirty="0">
                          <a:solidFill>
                            <a:schemeClr val="tx1"/>
                          </a:solidFill>
                          <a:effectLst/>
                          <a:latin typeface="Meiryo UI" panose="020B0604030504040204" pitchFamily="50" charset="-128"/>
                          <a:ea typeface="Meiryo UI" panose="020B0604030504040204" pitchFamily="50" charset="-128"/>
                        </a:rPr>
                        <a:t>キロリットル</a:t>
                      </a:r>
                      <a:r>
                        <a:rPr lang="en-US" sz="1150" kern="0" dirty="0">
                          <a:solidFill>
                            <a:schemeClr val="tx1"/>
                          </a:solidFill>
                          <a:effectLst/>
                          <a:latin typeface="Meiryo UI" panose="020B0604030504040204" pitchFamily="50" charset="-128"/>
                          <a:ea typeface="Meiryo UI" panose="020B0604030504040204" pitchFamily="50" charset="-128"/>
                        </a:rPr>
                        <a:t>/</a:t>
                      </a:r>
                      <a:r>
                        <a:rPr lang="ja-JP" sz="1150" kern="0" dirty="0">
                          <a:solidFill>
                            <a:schemeClr val="tx1"/>
                          </a:solidFill>
                          <a:effectLst/>
                          <a:latin typeface="Meiryo UI" panose="020B0604030504040204" pitchFamily="50" charset="-128"/>
                          <a:ea typeface="Meiryo UI" panose="020B0604030504040204" pitchFamily="50" charset="-128"/>
                        </a:rPr>
                        <a:t>年以上の特定事業者</a:t>
                      </a:r>
                      <a:endParaRPr lang="ja-JP" sz="11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9525" anchor="ctr">
                    <a:lnB w="12700" cap="flat" cmpd="sng" algn="ctr">
                      <a:solidFill>
                        <a:schemeClr val="tx1"/>
                      </a:solidFill>
                      <a:prstDash val="solid"/>
                      <a:round/>
                      <a:headEnd type="none" w="med" len="med"/>
                      <a:tailEnd type="none" w="med" len="med"/>
                    </a:lnB>
                    <a:solidFill>
                      <a:schemeClr val="bg1"/>
                    </a:solidFill>
                  </a:tcPr>
                </a:tc>
                <a:tc rowSpan="2">
                  <a:txBody>
                    <a:bodyPr/>
                    <a:lstStyle/>
                    <a:p>
                      <a:pPr algn="l">
                        <a:lnSpc>
                          <a:spcPct val="120000"/>
                        </a:lnSpc>
                        <a:spcAft>
                          <a:spcPts val="0"/>
                        </a:spcAft>
                      </a:pPr>
                      <a:r>
                        <a:rPr lang="ja-JP" altLang="en-US" sz="1150" b="1" kern="0" dirty="0">
                          <a:solidFill>
                            <a:schemeClr val="tx1"/>
                          </a:solidFill>
                          <a:effectLst/>
                          <a:latin typeface="Meiryo UI" panose="020B0604030504040204" pitchFamily="50" charset="-128"/>
                          <a:ea typeface="Meiryo UI" panose="020B0604030504040204" pitchFamily="50" charset="-128"/>
                        </a:rPr>
                        <a:t>脱炭素・</a:t>
                      </a:r>
                      <a:r>
                        <a:rPr lang="ja-JP" sz="1150" b="1" kern="0" dirty="0">
                          <a:solidFill>
                            <a:schemeClr val="tx1"/>
                          </a:solidFill>
                          <a:effectLst/>
                          <a:latin typeface="Meiryo UI" panose="020B0604030504040204" pitchFamily="50" charset="-128"/>
                          <a:ea typeface="Meiryo UI" panose="020B0604030504040204" pitchFamily="50" charset="-128"/>
                        </a:rPr>
                        <a:t>エネルギー政策課</a:t>
                      </a:r>
                      <a:endParaRPr lang="en-US" altLang="ja-JP" sz="1150" b="1" kern="0" dirty="0">
                        <a:solidFill>
                          <a:schemeClr val="tx1"/>
                        </a:solidFill>
                        <a:effectLst/>
                        <a:latin typeface="Meiryo UI" panose="020B0604030504040204" pitchFamily="50" charset="-128"/>
                        <a:ea typeface="Meiryo UI" panose="020B0604030504040204" pitchFamily="50" charset="-128"/>
                      </a:endParaRPr>
                    </a:p>
                    <a:p>
                      <a:pPr algn="l">
                        <a:lnSpc>
                          <a:spcPct val="120000"/>
                        </a:lnSpc>
                        <a:spcAft>
                          <a:spcPts val="0"/>
                        </a:spcAft>
                      </a:pPr>
                      <a:r>
                        <a:rPr lang="ja-JP" altLang="en-US" sz="1150" b="1" kern="0" dirty="0">
                          <a:solidFill>
                            <a:schemeClr val="tx1"/>
                          </a:solidFill>
                          <a:effectLst/>
                          <a:latin typeface="Meiryo UI" panose="020B0604030504040204" pitchFamily="50" charset="-128"/>
                          <a:ea typeface="Meiryo UI" panose="020B0604030504040204" pitchFamily="50" charset="-128"/>
                        </a:rPr>
                        <a:t>気候変動緩和・適応策推進</a:t>
                      </a:r>
                      <a:r>
                        <a:rPr lang="ja-JP" sz="1150" b="1" kern="0" dirty="0">
                          <a:solidFill>
                            <a:schemeClr val="tx1"/>
                          </a:solidFill>
                          <a:effectLst/>
                          <a:latin typeface="Meiryo UI" panose="020B0604030504040204" pitchFamily="50" charset="-128"/>
                          <a:ea typeface="Meiryo UI" panose="020B0604030504040204" pitchFamily="50" charset="-128"/>
                        </a:rPr>
                        <a:t>グループ</a:t>
                      </a:r>
                      <a:endParaRPr lang="en-US" altLang="ja-JP" sz="1150" b="1" kern="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ja-JP" sz="1150" kern="0" dirty="0">
                          <a:solidFill>
                            <a:schemeClr val="tx1"/>
                          </a:solidFill>
                          <a:effectLst/>
                          <a:latin typeface="Meiryo UI" panose="020B0604030504040204" pitchFamily="50" charset="-128"/>
                          <a:ea typeface="Meiryo UI" panose="020B0604030504040204" pitchFamily="50" charset="-128"/>
                        </a:rPr>
                        <a:t>電話：</a:t>
                      </a:r>
                      <a:r>
                        <a:rPr lang="en-US" altLang="ja-JP" sz="1150" kern="0" dirty="0">
                          <a:solidFill>
                            <a:schemeClr val="tx1"/>
                          </a:solidFill>
                          <a:effectLst/>
                          <a:latin typeface="Meiryo UI" panose="020B0604030504040204" pitchFamily="50" charset="-128"/>
                          <a:ea typeface="Meiryo UI" panose="020B0604030504040204" pitchFamily="50" charset="-128"/>
                        </a:rPr>
                        <a:t>06-6210-9553</a:t>
                      </a:r>
                      <a:endParaRPr lang="ja-JP" altLang="ja-JP" sz="11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20000"/>
                        </a:lnSpc>
                        <a:spcAft>
                          <a:spcPts val="0"/>
                        </a:spcAft>
                      </a:pPr>
                      <a:r>
                        <a:rPr lang="ja-JP" sz="1150" kern="0" dirty="0">
                          <a:solidFill>
                            <a:schemeClr val="tx1"/>
                          </a:solidFill>
                          <a:effectLst/>
                          <a:latin typeface="Meiryo UI" panose="020B0604030504040204" pitchFamily="50" charset="-128"/>
                          <a:ea typeface="Meiryo UI" panose="020B0604030504040204" pitchFamily="50" charset="-128"/>
                        </a:rPr>
                        <a:t>大阪市住之江区南港北１－</a:t>
                      </a:r>
                      <a:r>
                        <a:rPr lang="en-US" altLang="ja-JP" sz="1150" kern="0" dirty="0">
                          <a:solidFill>
                            <a:schemeClr val="tx1"/>
                          </a:solidFill>
                          <a:effectLst/>
                          <a:latin typeface="Meiryo UI" panose="020B0604030504040204" pitchFamily="50" charset="-128"/>
                          <a:ea typeface="Meiryo UI" panose="020B0604030504040204" pitchFamily="50" charset="-128"/>
                        </a:rPr>
                        <a:t>14</a:t>
                      </a:r>
                      <a:r>
                        <a:rPr lang="ja-JP" sz="1150" kern="0" dirty="0">
                          <a:solidFill>
                            <a:schemeClr val="tx1"/>
                          </a:solidFill>
                          <a:effectLst/>
                          <a:latin typeface="Meiryo UI" panose="020B0604030504040204" pitchFamily="50" charset="-128"/>
                          <a:ea typeface="Meiryo UI" panose="020B0604030504040204" pitchFamily="50" charset="-128"/>
                        </a:rPr>
                        <a:t>－</a:t>
                      </a:r>
                      <a:r>
                        <a:rPr lang="en-US" altLang="ja-JP" sz="1150" kern="0" dirty="0">
                          <a:solidFill>
                            <a:schemeClr val="tx1"/>
                          </a:solidFill>
                          <a:effectLst/>
                          <a:latin typeface="Meiryo UI" panose="020B0604030504040204" pitchFamily="50" charset="-128"/>
                          <a:ea typeface="Meiryo UI" panose="020B0604030504040204" pitchFamily="50" charset="-128"/>
                        </a:rPr>
                        <a:t>16</a:t>
                      </a:r>
                    </a:p>
                    <a:p>
                      <a:pPr algn="l">
                        <a:lnSpc>
                          <a:spcPct val="120000"/>
                        </a:lnSpc>
                        <a:spcAft>
                          <a:spcPts val="0"/>
                        </a:spcAft>
                      </a:pPr>
                      <a:r>
                        <a:rPr lang="ja-JP" sz="1150" kern="0" dirty="0">
                          <a:solidFill>
                            <a:schemeClr val="tx1"/>
                          </a:solidFill>
                          <a:effectLst/>
                          <a:latin typeface="Meiryo UI" panose="020B0604030504040204" pitchFamily="50" charset="-128"/>
                          <a:ea typeface="Meiryo UI" panose="020B0604030504040204" pitchFamily="50" charset="-128"/>
                        </a:rPr>
                        <a:t>大阪府咲洲庁舎</a:t>
                      </a:r>
                      <a:r>
                        <a:rPr lang="ja-JP" altLang="en-US" sz="1150" kern="0" dirty="0">
                          <a:solidFill>
                            <a:schemeClr val="tx1"/>
                          </a:solidFill>
                          <a:effectLst/>
                          <a:latin typeface="Meiryo UI" panose="020B0604030504040204" pitchFamily="50" charset="-128"/>
                          <a:ea typeface="Meiryo UI" panose="020B0604030504040204" pitchFamily="50" charset="-128"/>
                        </a:rPr>
                        <a:t>（さきしまコスモタワー）</a:t>
                      </a:r>
                      <a:r>
                        <a:rPr lang="ja-JP" sz="1150" kern="0" dirty="0">
                          <a:solidFill>
                            <a:schemeClr val="tx1"/>
                          </a:solidFill>
                          <a:effectLst/>
                          <a:latin typeface="Meiryo UI" panose="020B0604030504040204" pitchFamily="50" charset="-128"/>
                          <a:ea typeface="Meiryo UI" panose="020B0604030504040204" pitchFamily="50" charset="-128"/>
                        </a:rPr>
                        <a:t>２２階</a:t>
                      </a:r>
                      <a:endParaRPr lang="en-US" altLang="ja-JP" sz="1150" kern="0" dirty="0">
                        <a:solidFill>
                          <a:schemeClr val="tx1"/>
                        </a:solidFill>
                        <a:effectLst/>
                        <a:latin typeface="Meiryo UI" panose="020B0604030504040204" pitchFamily="50" charset="-128"/>
                        <a:ea typeface="Meiryo UI" panose="020B0604030504040204" pitchFamily="50" charset="-128"/>
                      </a:endParaRPr>
                    </a:p>
                    <a:p>
                      <a:pPr algn="l">
                        <a:lnSpc>
                          <a:spcPct val="120000"/>
                        </a:lnSpc>
                        <a:spcAft>
                          <a:spcPts val="0"/>
                        </a:spcAft>
                      </a:pPr>
                      <a:r>
                        <a:rPr lang="ja-JP" altLang="en-US" sz="115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メールアドレス：</a:t>
                      </a:r>
                      <a:endParaRPr lang="en-US" altLang="ja-JP" sz="115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hlinkClick r:id="rId3"/>
                      </a:endParaRPr>
                    </a:p>
                    <a:p>
                      <a:pPr algn="l">
                        <a:lnSpc>
                          <a:spcPct val="120000"/>
                        </a:lnSpc>
                        <a:spcAft>
                          <a:spcPts val="0"/>
                        </a:spcAft>
                      </a:pPr>
                      <a:r>
                        <a:rPr lang="en-US" altLang="ja-JP" sz="115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hlinkClick r:id="rId4"/>
                        </a:rPr>
                        <a:t>eneseisaku-03@gbox.pref.osaka.lg.jp</a:t>
                      </a:r>
                      <a:endParaRPr lang="en-US" altLang="ja-JP" sz="115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20000"/>
                        </a:lnSpc>
                        <a:spcAft>
                          <a:spcPts val="0"/>
                        </a:spcAft>
                      </a:pPr>
                      <a:endParaRPr lang="ja-JP" sz="11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9525"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4956797"/>
                  </a:ext>
                </a:extLst>
              </a:tr>
              <a:tr h="1186719">
                <a:tc>
                  <a:txBody>
                    <a:bodyPr/>
                    <a:lstStyle/>
                    <a:p>
                      <a:pPr algn="l">
                        <a:lnSpc>
                          <a:spcPct val="120000"/>
                        </a:lnSpc>
                        <a:spcAft>
                          <a:spcPts val="0"/>
                        </a:spcAft>
                      </a:pPr>
                      <a:r>
                        <a:rPr lang="en-US" sz="1150" kern="0" dirty="0">
                          <a:solidFill>
                            <a:schemeClr val="tx1"/>
                          </a:solidFill>
                          <a:effectLst/>
                          <a:latin typeface="Meiryo UI" panose="020B0604030504040204" pitchFamily="50" charset="-128"/>
                          <a:ea typeface="Meiryo UI" panose="020B0604030504040204" pitchFamily="50" charset="-128"/>
                        </a:rPr>
                        <a:t>(2)</a:t>
                      </a:r>
                      <a:r>
                        <a:rPr lang="ja-JP" sz="1150" kern="0" dirty="0">
                          <a:solidFill>
                            <a:schemeClr val="tx1"/>
                          </a:solidFill>
                          <a:effectLst/>
                          <a:latin typeface="Meiryo UI" panose="020B0604030504040204" pitchFamily="50" charset="-128"/>
                          <a:ea typeface="Meiryo UI" panose="020B0604030504040204" pitchFamily="50" charset="-128"/>
                        </a:rPr>
                        <a:t>連鎖化事業者のうち、当該連鎖化事業者が府内に設置している事業所及び当該加盟者が府内に設置している当該連鎖化事業に係る事業所における燃料並びに熱及び電気を合算したエネルギー使用量の合計量が、原油換算燃料等使用量で</a:t>
                      </a:r>
                      <a:r>
                        <a:rPr lang="en-US" sz="1150" kern="0" dirty="0">
                          <a:solidFill>
                            <a:schemeClr val="tx1"/>
                          </a:solidFill>
                          <a:effectLst/>
                          <a:latin typeface="Meiryo UI" panose="020B0604030504040204" pitchFamily="50" charset="-128"/>
                          <a:ea typeface="Meiryo UI" panose="020B0604030504040204" pitchFamily="50" charset="-128"/>
                        </a:rPr>
                        <a:t>1,500</a:t>
                      </a:r>
                      <a:r>
                        <a:rPr lang="ja-JP" sz="1150" kern="0" dirty="0">
                          <a:solidFill>
                            <a:schemeClr val="tx1"/>
                          </a:solidFill>
                          <a:effectLst/>
                          <a:latin typeface="Meiryo UI" panose="020B0604030504040204" pitchFamily="50" charset="-128"/>
                          <a:ea typeface="Meiryo UI" panose="020B0604030504040204" pitchFamily="50" charset="-128"/>
                        </a:rPr>
                        <a:t>キロリットル</a:t>
                      </a:r>
                      <a:r>
                        <a:rPr lang="en-US" sz="1150" kern="0" dirty="0">
                          <a:solidFill>
                            <a:schemeClr val="tx1"/>
                          </a:solidFill>
                          <a:effectLst/>
                          <a:latin typeface="Meiryo UI" panose="020B0604030504040204" pitchFamily="50" charset="-128"/>
                          <a:ea typeface="Meiryo UI" panose="020B0604030504040204" pitchFamily="50" charset="-128"/>
                        </a:rPr>
                        <a:t>/</a:t>
                      </a:r>
                      <a:r>
                        <a:rPr lang="ja-JP" sz="1150" kern="0" dirty="0">
                          <a:solidFill>
                            <a:schemeClr val="tx1"/>
                          </a:solidFill>
                          <a:effectLst/>
                          <a:latin typeface="Meiryo UI" panose="020B0604030504040204" pitchFamily="50" charset="-128"/>
                          <a:ea typeface="Meiryo UI" panose="020B0604030504040204" pitchFamily="50" charset="-128"/>
                        </a:rPr>
                        <a:t>年以上の特定事業者</a:t>
                      </a:r>
                      <a:endParaRPr lang="ja-JP" sz="11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952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2011734618"/>
                  </a:ext>
                </a:extLst>
              </a:tr>
              <a:tr h="2077337">
                <a:tc>
                  <a:txBody>
                    <a:bodyPr/>
                    <a:lstStyle/>
                    <a:p>
                      <a:pPr algn="l">
                        <a:lnSpc>
                          <a:spcPct val="120000"/>
                        </a:lnSpc>
                        <a:spcAft>
                          <a:spcPts val="0"/>
                        </a:spcAft>
                      </a:pPr>
                      <a:r>
                        <a:rPr lang="en-US" sz="1150" kern="0" dirty="0">
                          <a:solidFill>
                            <a:schemeClr val="tx1"/>
                          </a:solidFill>
                          <a:effectLst/>
                          <a:latin typeface="Meiryo UI" panose="020B0604030504040204" pitchFamily="50" charset="-128"/>
                          <a:ea typeface="Meiryo UI" panose="020B0604030504040204" pitchFamily="50" charset="-128"/>
                        </a:rPr>
                        <a:t>(3)</a:t>
                      </a:r>
                      <a:r>
                        <a:rPr lang="ja-JP" sz="1150" kern="0" dirty="0">
                          <a:solidFill>
                            <a:schemeClr val="tx1"/>
                          </a:solidFill>
                          <a:effectLst/>
                          <a:latin typeface="Meiryo UI" panose="020B0604030504040204" pitchFamily="50" charset="-128"/>
                          <a:ea typeface="Meiryo UI" panose="020B0604030504040204" pitchFamily="50" charset="-128"/>
                        </a:rPr>
                        <a:t>府内に使用の本拠の位置を有する自動車（軽自動車、特殊自動車及び二輪自動車を除く。）を</a:t>
                      </a:r>
                      <a:r>
                        <a:rPr lang="en-US" sz="1150" kern="0" dirty="0">
                          <a:solidFill>
                            <a:schemeClr val="tx1"/>
                          </a:solidFill>
                          <a:effectLst/>
                          <a:latin typeface="Meiryo UI" panose="020B0604030504040204" pitchFamily="50" charset="-128"/>
                          <a:ea typeface="Meiryo UI" panose="020B0604030504040204" pitchFamily="50" charset="-128"/>
                        </a:rPr>
                        <a:t>100</a:t>
                      </a:r>
                      <a:r>
                        <a:rPr lang="ja-JP" sz="1150" kern="0" dirty="0">
                          <a:solidFill>
                            <a:schemeClr val="tx1"/>
                          </a:solidFill>
                          <a:effectLst/>
                          <a:latin typeface="Meiryo UI" panose="020B0604030504040204" pitchFamily="50" charset="-128"/>
                          <a:ea typeface="Meiryo UI" panose="020B0604030504040204" pitchFamily="50" charset="-128"/>
                        </a:rPr>
                        <a:t>台以上使用する特定事業者（一般事業者（製造業、卸売・小売業など）・トラック事業者・バス事業者は</a:t>
                      </a:r>
                      <a:r>
                        <a:rPr lang="en-US" sz="1150" kern="0" dirty="0">
                          <a:solidFill>
                            <a:schemeClr val="tx1"/>
                          </a:solidFill>
                          <a:effectLst/>
                          <a:latin typeface="Meiryo UI" panose="020B0604030504040204" pitchFamily="50" charset="-128"/>
                          <a:ea typeface="Meiryo UI" panose="020B0604030504040204" pitchFamily="50" charset="-128"/>
                        </a:rPr>
                        <a:t>100</a:t>
                      </a:r>
                      <a:r>
                        <a:rPr lang="ja-JP" sz="1150" kern="0" dirty="0">
                          <a:solidFill>
                            <a:schemeClr val="tx1"/>
                          </a:solidFill>
                          <a:effectLst/>
                          <a:latin typeface="Meiryo UI" panose="020B0604030504040204" pitchFamily="50" charset="-128"/>
                          <a:ea typeface="Meiryo UI" panose="020B0604030504040204" pitchFamily="50" charset="-128"/>
                        </a:rPr>
                        <a:t>台以上、タクシー事業者は</a:t>
                      </a:r>
                      <a:r>
                        <a:rPr lang="en-US" sz="1150" kern="0" dirty="0">
                          <a:solidFill>
                            <a:schemeClr val="tx1"/>
                          </a:solidFill>
                          <a:effectLst/>
                          <a:latin typeface="Meiryo UI" panose="020B0604030504040204" pitchFamily="50" charset="-128"/>
                          <a:ea typeface="Meiryo UI" panose="020B0604030504040204" pitchFamily="50" charset="-128"/>
                        </a:rPr>
                        <a:t>250</a:t>
                      </a:r>
                      <a:r>
                        <a:rPr lang="ja-JP" sz="1150" kern="0" dirty="0">
                          <a:solidFill>
                            <a:schemeClr val="tx1"/>
                          </a:solidFill>
                          <a:effectLst/>
                          <a:latin typeface="Meiryo UI" panose="020B0604030504040204" pitchFamily="50" charset="-128"/>
                          <a:ea typeface="Meiryo UI" panose="020B0604030504040204" pitchFamily="50" charset="-128"/>
                        </a:rPr>
                        <a:t>台以上）</a:t>
                      </a:r>
                      <a:endPar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9525" anchor="ct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gn="l">
                        <a:lnSpc>
                          <a:spcPct val="120000"/>
                        </a:lnSpc>
                        <a:spcAft>
                          <a:spcPts val="0"/>
                        </a:spcAft>
                      </a:pPr>
                      <a:r>
                        <a:rPr lang="ja-JP" altLang="en-US" sz="1150" b="1" kern="0" dirty="0">
                          <a:solidFill>
                            <a:schemeClr val="tx1"/>
                          </a:solidFill>
                          <a:effectLst/>
                          <a:latin typeface="Meiryo UI" panose="020B0604030504040204" pitchFamily="50" charset="-128"/>
                          <a:ea typeface="Meiryo UI" panose="020B0604030504040204" pitchFamily="50" charset="-128"/>
                        </a:rPr>
                        <a:t>脱炭素・</a:t>
                      </a:r>
                      <a:r>
                        <a:rPr lang="ja-JP" altLang="ja-JP" sz="1150" b="1" kern="0" dirty="0">
                          <a:solidFill>
                            <a:schemeClr val="tx1"/>
                          </a:solidFill>
                          <a:effectLst/>
                          <a:latin typeface="Meiryo UI" panose="020B0604030504040204" pitchFamily="50" charset="-128"/>
                          <a:ea typeface="Meiryo UI" panose="020B0604030504040204" pitchFamily="50" charset="-128"/>
                        </a:rPr>
                        <a:t>エネルギー政策課</a:t>
                      </a:r>
                      <a:endParaRPr lang="en-US" altLang="ja-JP" sz="1150" b="1" kern="0" dirty="0">
                        <a:solidFill>
                          <a:schemeClr val="tx1"/>
                        </a:solidFill>
                        <a:effectLst/>
                        <a:latin typeface="Meiryo UI" panose="020B0604030504040204" pitchFamily="50" charset="-128"/>
                        <a:ea typeface="Meiryo UI" panose="020B0604030504040204" pitchFamily="50" charset="-128"/>
                      </a:endParaRPr>
                    </a:p>
                    <a:p>
                      <a:pPr algn="l">
                        <a:lnSpc>
                          <a:spcPct val="120000"/>
                        </a:lnSpc>
                        <a:spcAft>
                          <a:spcPts val="0"/>
                        </a:spcAft>
                      </a:pPr>
                      <a:r>
                        <a:rPr lang="ja-JP" altLang="en-US" sz="1150" b="1" kern="0" dirty="0">
                          <a:solidFill>
                            <a:schemeClr val="tx1"/>
                          </a:solidFill>
                          <a:effectLst/>
                          <a:latin typeface="Meiryo UI" panose="020B0604030504040204" pitchFamily="50" charset="-128"/>
                          <a:ea typeface="Meiryo UI" panose="020B0604030504040204" pitchFamily="50" charset="-128"/>
                        </a:rPr>
                        <a:t>脱炭素モビリティ</a:t>
                      </a:r>
                      <a:r>
                        <a:rPr lang="ja-JP" altLang="ja-JP" sz="1150" b="1" kern="0" dirty="0">
                          <a:solidFill>
                            <a:schemeClr val="tx1"/>
                          </a:solidFill>
                          <a:effectLst/>
                          <a:latin typeface="Meiryo UI" panose="020B0604030504040204" pitchFamily="50" charset="-128"/>
                          <a:ea typeface="Meiryo UI" panose="020B0604030504040204" pitchFamily="50" charset="-128"/>
                        </a:rPr>
                        <a:t>グループ</a:t>
                      </a:r>
                      <a:endParaRPr lang="en-US" altLang="ja-JP" sz="1150" b="1" kern="0" dirty="0">
                        <a:solidFill>
                          <a:schemeClr val="tx1"/>
                        </a:solidFill>
                        <a:effectLst/>
                        <a:latin typeface="Meiryo UI" panose="020B0604030504040204" pitchFamily="50" charset="-128"/>
                        <a:ea typeface="Meiryo UI" panose="020B0604030504040204" pitchFamily="50" charset="-128"/>
                      </a:endParaRPr>
                    </a:p>
                    <a:p>
                      <a:pPr algn="l">
                        <a:lnSpc>
                          <a:spcPct val="120000"/>
                        </a:lnSpc>
                        <a:spcAft>
                          <a:spcPts val="0"/>
                        </a:spcAft>
                      </a:pPr>
                      <a:r>
                        <a:rPr lang="ja-JP" altLang="ja-JP" sz="1150" kern="0" dirty="0">
                          <a:solidFill>
                            <a:schemeClr val="tx1"/>
                          </a:solidFill>
                          <a:effectLst/>
                          <a:latin typeface="Meiryo UI" panose="020B0604030504040204" pitchFamily="50" charset="-128"/>
                          <a:ea typeface="Meiryo UI" panose="020B0604030504040204" pitchFamily="50" charset="-128"/>
                        </a:rPr>
                        <a:t>電話：</a:t>
                      </a:r>
                      <a:r>
                        <a:rPr lang="en-US" altLang="ja-JP" sz="1150" kern="0" dirty="0">
                          <a:solidFill>
                            <a:schemeClr val="tx1"/>
                          </a:solidFill>
                          <a:effectLst/>
                          <a:latin typeface="Meiryo UI" panose="020B0604030504040204" pitchFamily="50" charset="-128"/>
                          <a:ea typeface="Meiryo UI" panose="020B0604030504040204" pitchFamily="50" charset="-128"/>
                        </a:rPr>
                        <a:t>06-6210-9586</a:t>
                      </a:r>
                      <a:endParaRPr lang="ja-JP" altLang="ja-JP" sz="1050" strike="sngStrik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20000"/>
                        </a:lnSpc>
                        <a:spcAft>
                          <a:spcPts val="0"/>
                        </a:spcAft>
                      </a:pPr>
                      <a:r>
                        <a:rPr lang="ja-JP" sz="1150" kern="0" dirty="0">
                          <a:solidFill>
                            <a:schemeClr val="tx1"/>
                          </a:solidFill>
                          <a:effectLst/>
                          <a:latin typeface="Meiryo UI" panose="020B0604030504040204" pitchFamily="50" charset="-128"/>
                          <a:ea typeface="Meiryo UI" panose="020B0604030504040204" pitchFamily="50" charset="-128"/>
                        </a:rPr>
                        <a:t>大阪市住之江区南港北</a:t>
                      </a:r>
                      <a:r>
                        <a:rPr lang="ja-JP" altLang="ja-JP" sz="1150" kern="0" dirty="0">
                          <a:solidFill>
                            <a:schemeClr val="tx1"/>
                          </a:solidFill>
                          <a:effectLst/>
                          <a:latin typeface="Meiryo UI" panose="020B0604030504040204" pitchFamily="50" charset="-128"/>
                          <a:ea typeface="Meiryo UI" panose="020B0604030504040204" pitchFamily="50" charset="-128"/>
                        </a:rPr>
                        <a:t>１－</a:t>
                      </a:r>
                      <a:r>
                        <a:rPr lang="en-US" altLang="ja-JP" sz="1150" kern="0" dirty="0">
                          <a:solidFill>
                            <a:schemeClr val="tx1"/>
                          </a:solidFill>
                          <a:effectLst/>
                          <a:latin typeface="Meiryo UI" panose="020B0604030504040204" pitchFamily="50" charset="-128"/>
                          <a:ea typeface="Meiryo UI" panose="020B0604030504040204" pitchFamily="50" charset="-128"/>
                        </a:rPr>
                        <a:t>14</a:t>
                      </a:r>
                      <a:r>
                        <a:rPr lang="ja-JP" altLang="ja-JP" sz="1150" kern="0" dirty="0">
                          <a:solidFill>
                            <a:schemeClr val="tx1"/>
                          </a:solidFill>
                          <a:effectLst/>
                          <a:latin typeface="Meiryo UI" panose="020B0604030504040204" pitchFamily="50" charset="-128"/>
                          <a:ea typeface="Meiryo UI" panose="020B0604030504040204" pitchFamily="50" charset="-128"/>
                        </a:rPr>
                        <a:t>－</a:t>
                      </a:r>
                      <a:r>
                        <a:rPr lang="en-US" altLang="ja-JP" sz="1150" kern="0" dirty="0">
                          <a:solidFill>
                            <a:schemeClr val="tx1"/>
                          </a:solidFill>
                          <a:effectLst/>
                          <a:latin typeface="Meiryo UI" panose="020B0604030504040204" pitchFamily="50" charset="-128"/>
                          <a:ea typeface="Meiryo UI" panose="020B0604030504040204" pitchFamily="50" charset="-128"/>
                        </a:rPr>
                        <a:t>16</a:t>
                      </a:r>
                    </a:p>
                    <a:p>
                      <a:pPr algn="l">
                        <a:lnSpc>
                          <a:spcPct val="120000"/>
                        </a:lnSpc>
                        <a:spcAft>
                          <a:spcPts val="0"/>
                        </a:spcAft>
                      </a:pPr>
                      <a:r>
                        <a:rPr lang="ja-JP" sz="1150" kern="0" dirty="0">
                          <a:solidFill>
                            <a:schemeClr val="tx1"/>
                          </a:solidFill>
                          <a:effectLst/>
                          <a:latin typeface="Meiryo UI" panose="020B0604030504040204" pitchFamily="50" charset="-128"/>
                          <a:ea typeface="Meiryo UI" panose="020B0604030504040204" pitchFamily="50" charset="-128"/>
                        </a:rPr>
                        <a:t>大阪府咲洲庁舎</a:t>
                      </a:r>
                      <a:r>
                        <a:rPr lang="ja-JP" altLang="en-US" sz="1150" kern="0" dirty="0">
                          <a:solidFill>
                            <a:schemeClr val="tx1"/>
                          </a:solidFill>
                          <a:effectLst/>
                          <a:latin typeface="Meiryo UI" panose="020B0604030504040204" pitchFamily="50" charset="-128"/>
                          <a:ea typeface="Meiryo UI" panose="020B0604030504040204" pitchFamily="50" charset="-128"/>
                        </a:rPr>
                        <a:t>（さきしまコスモタワー）</a:t>
                      </a:r>
                      <a:r>
                        <a:rPr lang="ja-JP" sz="1150" kern="0" dirty="0">
                          <a:solidFill>
                            <a:schemeClr val="tx1"/>
                          </a:solidFill>
                          <a:effectLst/>
                          <a:latin typeface="Meiryo UI" panose="020B0604030504040204" pitchFamily="50" charset="-128"/>
                          <a:ea typeface="Meiryo UI" panose="020B0604030504040204" pitchFamily="50" charset="-128"/>
                        </a:rPr>
                        <a:t>２</a:t>
                      </a:r>
                      <a:r>
                        <a:rPr lang="ja-JP" altLang="en-US" sz="1150" kern="0" dirty="0">
                          <a:solidFill>
                            <a:schemeClr val="tx1"/>
                          </a:solidFill>
                          <a:effectLst/>
                          <a:latin typeface="Meiryo UI" panose="020B0604030504040204" pitchFamily="50" charset="-128"/>
                          <a:ea typeface="Meiryo UI" panose="020B0604030504040204" pitchFamily="50" charset="-128"/>
                        </a:rPr>
                        <a:t>２</a:t>
                      </a:r>
                      <a:r>
                        <a:rPr lang="ja-JP" sz="1150" kern="0" dirty="0">
                          <a:solidFill>
                            <a:schemeClr val="tx1"/>
                          </a:solidFill>
                          <a:effectLst/>
                          <a:latin typeface="Meiryo UI" panose="020B0604030504040204" pitchFamily="50" charset="-128"/>
                          <a:ea typeface="Meiryo UI" panose="020B0604030504040204" pitchFamily="50" charset="-128"/>
                        </a:rPr>
                        <a:t>階</a:t>
                      </a:r>
                      <a:endParaRPr lang="en-US" altLang="ja-JP" sz="1150" kern="0" dirty="0">
                        <a:solidFill>
                          <a:schemeClr val="tx1"/>
                        </a:solidFill>
                        <a:effectLst/>
                        <a:latin typeface="Meiryo UI" panose="020B0604030504040204" pitchFamily="50" charset="-128"/>
                        <a:ea typeface="Meiryo UI" panose="020B0604030504040204" pitchFamily="50" charset="-128"/>
                      </a:endParaRPr>
                    </a:p>
                    <a:p>
                      <a:pPr algn="l">
                        <a:lnSpc>
                          <a:spcPct val="120000"/>
                        </a:lnSpc>
                        <a:spcAft>
                          <a:spcPts val="0"/>
                        </a:spcAft>
                      </a:pPr>
                      <a:r>
                        <a:rPr lang="ja-JP" altLang="en-US" sz="115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メールアドレス：</a:t>
                      </a:r>
                      <a:endParaRPr lang="en-US" altLang="ja-JP" sz="115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20000"/>
                        </a:lnSpc>
                        <a:spcAft>
                          <a:spcPts val="0"/>
                        </a:spcAft>
                      </a:pPr>
                      <a:r>
                        <a:rPr lang="en-US" altLang="ja-JP" sz="115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hlinkClick r:id="rId5"/>
                        </a:rPr>
                        <a:t>datsutanene-01@gbox.pref.osaka.lg.jp</a:t>
                      </a:r>
                      <a:endParaRPr lang="en-US" altLang="ja-JP" sz="115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ct val="120000"/>
                        </a:lnSpc>
                        <a:spcAft>
                          <a:spcPts val="0"/>
                        </a:spcAft>
                      </a:pPr>
                      <a:endParaRPr lang="en-US" altLang="ja-JP" sz="115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9525" anchor="ctr">
                    <a:lnT w="12700" cap="flat" cmpd="sng" algn="ctr">
                      <a:solidFill>
                        <a:schemeClr val="tx1"/>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3957654234"/>
                  </a:ext>
                </a:extLst>
              </a:tr>
            </a:tbl>
          </a:graphicData>
        </a:graphic>
      </p:graphicFrame>
      <p:sp>
        <p:nvSpPr>
          <p:cNvPr id="15" name="Rectangle 1"/>
          <p:cNvSpPr>
            <a:spLocks noChangeArrowheads="1"/>
          </p:cNvSpPr>
          <p:nvPr/>
        </p:nvSpPr>
        <p:spPr bwMode="auto">
          <a:xfrm>
            <a:off x="395536" y="170153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 name="スライド番号プレースホルダー 2"/>
          <p:cNvSpPr>
            <a:spLocks noGrp="1"/>
          </p:cNvSpPr>
          <p:nvPr>
            <p:ph type="sldNum" sz="quarter" idx="12"/>
          </p:nvPr>
        </p:nvSpPr>
        <p:spPr/>
        <p:txBody>
          <a:bodyPr/>
          <a:lstStyle/>
          <a:p>
            <a:fld id="{55A7BED7-9510-4C4B-91BA-7696EE92F05C}" type="slidenum">
              <a:rPr kumimoji="1" lang="ja-JP" altLang="en-US" smtClean="0"/>
              <a:t>34</a:t>
            </a:fld>
            <a:endParaRPr kumimoji="1" lang="ja-JP" altLang="en-US"/>
          </a:p>
        </p:txBody>
      </p:sp>
    </p:spTree>
    <p:extLst>
      <p:ext uri="{BB962C8B-B14F-4D97-AF65-F5344CB8AC3E}">
        <p14:creationId xmlns:p14="http://schemas.microsoft.com/office/powerpoint/2010/main" val="111909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0" y="4554"/>
            <a:ext cx="7058147"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１</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地球温暖化の現状と将来予測</a:t>
            </a:r>
            <a:endPar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タイトル 1"/>
          <p:cNvSpPr txBox="1">
            <a:spLocks/>
          </p:cNvSpPr>
          <p:nvPr/>
        </p:nvSpPr>
        <p:spPr>
          <a:xfrm>
            <a:off x="125921" y="132314"/>
            <a:ext cx="8892157" cy="540000"/>
          </a:xfrm>
          <a:prstGeom prst="rect">
            <a:avLst/>
          </a:prstGeom>
          <a:solidFill>
            <a:schemeClr val="tx2">
              <a:lumMod val="60000"/>
              <a:lumOff val="40000"/>
            </a:schemeClr>
          </a:solidFill>
          <a:ln>
            <a:noFill/>
          </a:ln>
        </p:spPr>
        <p:txBody>
          <a:bodyPr>
            <a:normAutofit fontScale="67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dirty="0"/>
              <a:t>１．大阪府気候変動対策の推進に関する条例の目的</a:t>
            </a:r>
          </a:p>
        </p:txBody>
      </p:sp>
      <p:sp>
        <p:nvSpPr>
          <p:cNvPr id="5" name="テキスト ボックス 4"/>
          <p:cNvSpPr txBox="1"/>
          <p:nvPr/>
        </p:nvSpPr>
        <p:spPr>
          <a:xfrm>
            <a:off x="539552" y="764704"/>
            <a:ext cx="2088232" cy="707886"/>
          </a:xfrm>
          <a:prstGeom prst="rect">
            <a:avLst/>
          </a:prstGeom>
          <a:solidFill>
            <a:srgbClr val="92D050"/>
          </a:solidFill>
          <a:ln w="19050">
            <a:noFill/>
          </a:ln>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rPr>
              <a:t>目的</a:t>
            </a:r>
            <a:endParaRPr kumimoji="1" lang="ja-JP" altLang="en-US" sz="4000" b="1"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55A7BED7-9510-4C4B-91BA-7696EE92F05C}" type="slidenum">
              <a:rPr kumimoji="1" lang="ja-JP" altLang="en-US" smtClean="0"/>
              <a:t>3</a:t>
            </a:fld>
            <a:endParaRPr kumimoji="1" lang="ja-JP" altLang="en-US" dirty="0"/>
          </a:p>
        </p:txBody>
      </p:sp>
      <p:sp>
        <p:nvSpPr>
          <p:cNvPr id="2" name="テキスト ボックス 1"/>
          <p:cNvSpPr txBox="1"/>
          <p:nvPr/>
        </p:nvSpPr>
        <p:spPr>
          <a:xfrm>
            <a:off x="323528" y="1493658"/>
            <a:ext cx="9721080" cy="584775"/>
          </a:xfrm>
          <a:prstGeom prst="rect">
            <a:avLst/>
          </a:prstGeom>
          <a:noFill/>
        </p:spPr>
        <p:txBody>
          <a:bodyPr wrap="square" rtlCol="0">
            <a:spAutoFit/>
          </a:bodyPr>
          <a:lstStyle/>
          <a:p>
            <a:r>
              <a:rPr lang="ja-JP" altLang="en-US" sz="3200" dirty="0">
                <a:latin typeface="Meiryo UI" panose="020B0604030504040204" pitchFamily="50" charset="-128"/>
                <a:ea typeface="Meiryo UI" panose="020B0604030504040204" pitchFamily="50" charset="-128"/>
              </a:rPr>
              <a:t>脱炭素社会の実現に向けた気候変動対策の推進</a:t>
            </a:r>
            <a:endParaRPr kumimoji="1" lang="ja-JP" altLang="en-US" sz="3200" strike="sngStrike"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648396" y="2348880"/>
            <a:ext cx="8604124" cy="1815882"/>
          </a:xfrm>
          <a:prstGeom prst="rect">
            <a:avLst/>
          </a:prstGeom>
          <a:noFill/>
        </p:spPr>
        <p:txBody>
          <a:bodyPr wrap="square" rtlCol="0">
            <a:spAutoFit/>
          </a:bodyPr>
          <a:lstStyle/>
          <a:p>
            <a:pPr marL="571500" indent="-571500">
              <a:buFont typeface="Wingdings" panose="05000000000000000000" pitchFamily="2" charset="2"/>
              <a:buChar char="l"/>
            </a:pPr>
            <a:r>
              <a:rPr kumimoji="1" lang="ja-JP" altLang="en-US" sz="2800" dirty="0">
                <a:latin typeface="Meiryo UI" panose="020B0604030504040204" pitchFamily="50" charset="-128"/>
                <a:ea typeface="Meiryo UI" panose="020B0604030504040204" pitchFamily="50" charset="-128"/>
              </a:rPr>
              <a:t>気候変動の緩和</a:t>
            </a:r>
            <a:endParaRPr kumimoji="1" lang="en-US" altLang="ja-JP" sz="2800" strike="sngStrike" dirty="0">
              <a:latin typeface="Meiryo UI" panose="020B0604030504040204" pitchFamily="50" charset="-128"/>
              <a:ea typeface="Meiryo UI" panose="020B0604030504040204" pitchFamily="50" charset="-128"/>
            </a:endParaRPr>
          </a:p>
          <a:p>
            <a:pPr marL="571500" indent="-571500">
              <a:buFont typeface="Wingdings" panose="05000000000000000000" pitchFamily="2" charset="2"/>
              <a:buChar char="l"/>
            </a:pPr>
            <a:r>
              <a:rPr lang="ja-JP" altLang="en-US" sz="2800" dirty="0">
                <a:latin typeface="Meiryo UI" panose="020B0604030504040204" pitchFamily="50" charset="-128"/>
                <a:ea typeface="Meiryo UI" panose="020B0604030504040204" pitchFamily="50" charset="-128"/>
              </a:rPr>
              <a:t>気候変動への適応</a:t>
            </a:r>
            <a:endParaRPr lang="en-US" altLang="ja-JP" sz="2800" strike="sngStrike" dirty="0">
              <a:latin typeface="Meiryo UI" panose="020B0604030504040204" pitchFamily="50" charset="-128"/>
              <a:ea typeface="Meiryo UI" panose="020B0604030504040204" pitchFamily="50" charset="-128"/>
            </a:endParaRPr>
          </a:p>
          <a:p>
            <a:pPr marL="571500" indent="-571500">
              <a:buFont typeface="Wingdings" panose="05000000000000000000" pitchFamily="2" charset="2"/>
              <a:buChar char="l"/>
            </a:pPr>
            <a:r>
              <a:rPr lang="ja-JP" altLang="en-US" sz="2800" dirty="0">
                <a:latin typeface="Meiryo UI" panose="020B0604030504040204" pitchFamily="50" charset="-128"/>
                <a:ea typeface="Meiryo UI" panose="020B0604030504040204" pitchFamily="50" charset="-128"/>
              </a:rPr>
              <a:t>電気</a:t>
            </a:r>
            <a:r>
              <a:rPr kumimoji="1" lang="ja-JP" altLang="en-US" sz="2800" dirty="0">
                <a:latin typeface="Meiryo UI" panose="020B0604030504040204" pitchFamily="50" charset="-128"/>
                <a:ea typeface="Meiryo UI" panose="020B0604030504040204" pitchFamily="50" charset="-128"/>
              </a:rPr>
              <a:t>の需要の最適化</a:t>
            </a:r>
            <a:endParaRPr kumimoji="1" lang="en-US" altLang="ja-JP" sz="2800" strike="sngStrike" dirty="0">
              <a:latin typeface="Meiryo UI" panose="020B0604030504040204" pitchFamily="50" charset="-128"/>
              <a:ea typeface="Meiryo UI" panose="020B0604030504040204" pitchFamily="50" charset="-128"/>
            </a:endParaRPr>
          </a:p>
          <a:p>
            <a:pPr marL="571500" indent="-571500">
              <a:buFont typeface="Wingdings" panose="05000000000000000000" pitchFamily="2" charset="2"/>
              <a:buChar char="l"/>
            </a:pPr>
            <a:r>
              <a:rPr lang="ja-JP" altLang="en-US" sz="2800" dirty="0">
                <a:latin typeface="Meiryo UI" panose="020B0604030504040204" pitchFamily="50" charset="-128"/>
                <a:ea typeface="Meiryo UI" panose="020B0604030504040204" pitchFamily="50" charset="-128"/>
              </a:rPr>
              <a:t>建築物の環境配慮　　等</a:t>
            </a:r>
            <a:endParaRPr kumimoji="1" lang="ja-JP" altLang="en-US" sz="2800" dirty="0">
              <a:latin typeface="Meiryo UI" panose="020B0604030504040204" pitchFamily="50" charset="-128"/>
              <a:ea typeface="Meiryo UI" panose="020B0604030504040204" pitchFamily="50" charset="-128"/>
            </a:endParaRPr>
          </a:p>
        </p:txBody>
      </p:sp>
      <p:sp>
        <p:nvSpPr>
          <p:cNvPr id="3" name="大かっこ 2"/>
          <p:cNvSpPr/>
          <p:nvPr/>
        </p:nvSpPr>
        <p:spPr>
          <a:xfrm>
            <a:off x="467544" y="2182673"/>
            <a:ext cx="5832648" cy="2038415"/>
          </a:xfrm>
          <a:prstGeom prst="bracketPair">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右矢印 5"/>
          <p:cNvSpPr/>
          <p:nvPr/>
        </p:nvSpPr>
        <p:spPr>
          <a:xfrm>
            <a:off x="801408" y="4623786"/>
            <a:ext cx="674248" cy="4811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1475656" y="4541182"/>
            <a:ext cx="5328592" cy="584775"/>
          </a:xfrm>
          <a:prstGeom prst="rect">
            <a:avLst/>
          </a:prstGeom>
          <a:noFill/>
        </p:spPr>
        <p:txBody>
          <a:bodyPr wrap="square" rtlCol="0">
            <a:spAutoFit/>
          </a:bodyPr>
          <a:lstStyle/>
          <a:p>
            <a:r>
              <a:rPr lang="ja-JP" altLang="en-US" sz="3200" dirty="0">
                <a:latin typeface="Meiryo UI" panose="020B0604030504040204" pitchFamily="50" charset="-128"/>
                <a:ea typeface="Meiryo UI" panose="020B0604030504040204" pitchFamily="50" charset="-128"/>
              </a:rPr>
              <a:t>良好な都市環境の形成</a:t>
            </a:r>
            <a:endParaRPr kumimoji="1" lang="ja-JP" altLang="en-US" sz="32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1475656" y="5445224"/>
            <a:ext cx="7128792" cy="1077218"/>
          </a:xfrm>
          <a:prstGeom prst="rect">
            <a:avLst/>
          </a:prstGeom>
          <a:noFill/>
        </p:spPr>
        <p:txBody>
          <a:bodyPr wrap="square" rtlCol="0">
            <a:spAutoFit/>
          </a:bodyPr>
          <a:lstStyle/>
          <a:p>
            <a:r>
              <a:rPr lang="ja-JP" altLang="en-US" sz="3200" dirty="0">
                <a:latin typeface="Meiryo UI" panose="020B0604030504040204" pitchFamily="50" charset="-128"/>
                <a:ea typeface="Meiryo UI" panose="020B0604030504040204" pitchFamily="50" charset="-128"/>
              </a:rPr>
              <a:t>現在及び将来の</a:t>
            </a:r>
            <a:endParaRPr lang="en-US" altLang="ja-JP" sz="3200" dirty="0">
              <a:latin typeface="Meiryo UI" panose="020B0604030504040204" pitchFamily="50" charset="-128"/>
              <a:ea typeface="Meiryo UI" panose="020B0604030504040204" pitchFamily="50" charset="-128"/>
            </a:endParaRPr>
          </a:p>
          <a:p>
            <a:r>
              <a:rPr lang="ja-JP" altLang="en-US" sz="3200" dirty="0">
                <a:latin typeface="Meiryo UI" panose="020B0604030504040204" pitchFamily="50" charset="-128"/>
                <a:ea typeface="Meiryo UI" panose="020B0604030504040204" pitchFamily="50" charset="-128"/>
              </a:rPr>
              <a:t>府民の健康で豊かな生活の確保</a:t>
            </a:r>
            <a:endParaRPr kumimoji="1" lang="ja-JP" altLang="en-US" sz="3200" dirty="0">
              <a:latin typeface="Meiryo UI" panose="020B0604030504040204" pitchFamily="50" charset="-128"/>
              <a:ea typeface="Meiryo UI" panose="020B0604030504040204" pitchFamily="50" charset="-128"/>
            </a:endParaRPr>
          </a:p>
        </p:txBody>
      </p:sp>
      <p:sp>
        <p:nvSpPr>
          <p:cNvPr id="18" name="右矢印 17"/>
          <p:cNvSpPr/>
          <p:nvPr/>
        </p:nvSpPr>
        <p:spPr>
          <a:xfrm>
            <a:off x="801408" y="5597380"/>
            <a:ext cx="674248" cy="4811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799885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1"/>
          <p:cNvSpPr txBox="1">
            <a:spLocks/>
          </p:cNvSpPr>
          <p:nvPr/>
        </p:nvSpPr>
        <p:spPr>
          <a:xfrm>
            <a:off x="457200" y="764704"/>
            <a:ext cx="8229600" cy="1080119"/>
          </a:xfrm>
          <a:prstGeom prst="rect">
            <a:avLst/>
          </a:prstGeom>
          <a:solidFill>
            <a:schemeClr val="accent5">
              <a:lumMod val="40000"/>
              <a:lumOff val="60000"/>
            </a:schemeClr>
          </a:solidFill>
          <a:ln w="15875">
            <a:noFill/>
          </a:ln>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just">
              <a:spcBef>
                <a:spcPts val="0"/>
              </a:spcBef>
              <a:buNone/>
            </a:pPr>
            <a:r>
              <a:rPr lang="ja-JP" altLang="en-US" sz="1400" dirty="0">
                <a:latin typeface="+mj-ea"/>
                <a:ea typeface="+mj-ea"/>
              </a:rPr>
              <a:t>●大阪府域では</a:t>
            </a:r>
            <a:r>
              <a:rPr lang="en-US" altLang="ja-JP" sz="1400" dirty="0">
                <a:latin typeface="+mj-ea"/>
                <a:ea typeface="+mj-ea"/>
              </a:rPr>
              <a:t>100 </a:t>
            </a:r>
            <a:r>
              <a:rPr lang="ja-JP" altLang="en-US" sz="1400" dirty="0">
                <a:latin typeface="+mj-ea"/>
                <a:ea typeface="+mj-ea"/>
              </a:rPr>
              <a:t>年間に約</a:t>
            </a:r>
            <a:r>
              <a:rPr lang="en-US" altLang="ja-JP" sz="1400" dirty="0">
                <a:latin typeface="+mj-ea"/>
                <a:ea typeface="+mj-ea"/>
              </a:rPr>
              <a:t>2℃</a:t>
            </a:r>
            <a:r>
              <a:rPr lang="ja-JP" altLang="en-US" sz="1400" dirty="0">
                <a:latin typeface="+mj-ea"/>
                <a:ea typeface="+mj-ea"/>
              </a:rPr>
              <a:t>気温が上昇しており、これは地球温暖化とヒートアイランド現象の２つの“温暖化”の影響と考えられています。</a:t>
            </a:r>
          </a:p>
          <a:p>
            <a:pPr marL="0" indent="0" algn="just">
              <a:spcBef>
                <a:spcPts val="0"/>
              </a:spcBef>
              <a:buNone/>
            </a:pPr>
            <a:r>
              <a:rPr lang="ja-JP" altLang="en-US" sz="1400" dirty="0">
                <a:latin typeface="+mj-ea"/>
                <a:ea typeface="+mj-ea"/>
              </a:rPr>
              <a:t>●これらの温暖化の防止等の対策を推進するため、大阪府では気候変動対策の推進に関する条例により、気候変動の緩和、気候変動への適応、電気の需要の最適化、建築物の環境配慮のための対策等を促進しています。</a:t>
            </a:r>
            <a:endParaRPr lang="en-US" altLang="ja-JP" sz="1400" dirty="0">
              <a:latin typeface="+mj-ea"/>
              <a:ea typeface="+mj-ea"/>
            </a:endParaRPr>
          </a:p>
        </p:txBody>
      </p:sp>
      <p:sp>
        <p:nvSpPr>
          <p:cNvPr id="5" name="テキスト ボックス 7"/>
          <p:cNvSpPr txBox="1">
            <a:spLocks noChangeArrowheads="1"/>
          </p:cNvSpPr>
          <p:nvPr/>
        </p:nvSpPr>
        <p:spPr bwMode="auto">
          <a:xfrm>
            <a:off x="601216" y="2479541"/>
            <a:ext cx="2592000" cy="3139320"/>
          </a:xfrm>
          <a:prstGeom prst="rect">
            <a:avLst/>
          </a:prstGeom>
          <a:solidFill>
            <a:schemeClr val="accent5">
              <a:lumMod val="20000"/>
              <a:lumOff val="80000"/>
            </a:schemeClr>
          </a:solidFill>
          <a:ln w="57150">
            <a:solidFill>
              <a:srgbClr val="000000"/>
            </a:solidFill>
            <a:prstDash val="solid"/>
            <a:miter lim="800000"/>
            <a:headEnd/>
            <a:tailEnd/>
          </a:ln>
        </p:spPr>
        <p:txBody>
          <a:bodyPr wrap="square">
            <a:no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pPr>
            <a:r>
              <a:rPr lang="ja-JP" altLang="en-US" sz="1800" b="1" u="sng" dirty="0">
                <a:latin typeface="Meiryo UI" panose="020B0604030504040204" pitchFamily="50" charset="-128"/>
                <a:ea typeface="Meiryo UI" panose="020B0604030504040204" pitchFamily="50" charset="-128"/>
              </a:rPr>
              <a:t>エネルギーの多量消費事業者による報告制度</a:t>
            </a:r>
          </a:p>
          <a:p>
            <a:pPr algn="just" eaLnBrk="1" hangingPunct="1">
              <a:spcBef>
                <a:spcPct val="0"/>
              </a:spcBef>
              <a:buFontTx/>
              <a:buNone/>
            </a:pPr>
            <a:endParaRPr lang="ja-JP" altLang="en-US" sz="1800" dirty="0">
              <a:latin typeface="+mn-ea"/>
              <a:ea typeface="+mn-ea"/>
            </a:endParaRPr>
          </a:p>
          <a:p>
            <a:pPr algn="just" eaLnBrk="1" hangingPunct="1">
              <a:spcBef>
                <a:spcPct val="0"/>
              </a:spcBef>
              <a:buFontTx/>
              <a:buNone/>
            </a:pPr>
            <a:r>
              <a:rPr lang="ja-JP" altLang="en-US" sz="1800" b="1" dirty="0">
                <a:latin typeface="+mn-ea"/>
                <a:ea typeface="+mn-ea"/>
              </a:rPr>
              <a:t>対象：</a:t>
            </a:r>
            <a:r>
              <a:rPr lang="ja-JP" altLang="en-US" sz="1800" dirty="0">
                <a:latin typeface="+mn-ea"/>
                <a:ea typeface="+mn-ea"/>
              </a:rPr>
              <a:t>エネルギーを多量に使用する事業者等</a:t>
            </a:r>
            <a:endParaRPr lang="en-US" altLang="ja-JP" sz="1800" dirty="0">
              <a:latin typeface="+mn-ea"/>
              <a:ea typeface="+mn-ea"/>
            </a:endParaRPr>
          </a:p>
          <a:p>
            <a:pPr algn="ctr" eaLnBrk="1" hangingPunct="1">
              <a:spcBef>
                <a:spcPct val="0"/>
              </a:spcBef>
              <a:buFontTx/>
              <a:buNone/>
            </a:pPr>
            <a:r>
              <a:rPr lang="en-US" altLang="ja-JP" sz="2400" b="1" dirty="0">
                <a:latin typeface="+mn-ea"/>
                <a:ea typeface="+mn-ea"/>
              </a:rPr>
              <a:t>〔</a:t>
            </a:r>
            <a:r>
              <a:rPr lang="ja-JP" altLang="en-US" sz="2400" b="1" dirty="0">
                <a:latin typeface="+mn-ea"/>
                <a:ea typeface="+mn-ea"/>
              </a:rPr>
              <a:t>特定事業者</a:t>
            </a:r>
            <a:r>
              <a:rPr lang="en-US" altLang="ja-JP" sz="2400" b="1" dirty="0">
                <a:latin typeface="+mn-ea"/>
                <a:ea typeface="+mn-ea"/>
              </a:rPr>
              <a:t>〕</a:t>
            </a:r>
          </a:p>
          <a:p>
            <a:pPr algn="just" eaLnBrk="1" hangingPunct="1">
              <a:lnSpc>
                <a:spcPts val="1200"/>
              </a:lnSpc>
              <a:spcBef>
                <a:spcPct val="0"/>
              </a:spcBef>
              <a:buFontTx/>
              <a:buNone/>
            </a:pPr>
            <a:endParaRPr lang="en-US" altLang="ja-JP" sz="1800" dirty="0">
              <a:latin typeface="+mn-ea"/>
              <a:ea typeface="+mn-ea"/>
            </a:endParaRPr>
          </a:p>
          <a:p>
            <a:pPr algn="just" eaLnBrk="1" hangingPunct="1">
              <a:spcBef>
                <a:spcPct val="0"/>
              </a:spcBef>
              <a:buFontTx/>
              <a:buNone/>
            </a:pPr>
            <a:r>
              <a:rPr lang="ja-JP" altLang="en-US" sz="1800" dirty="0">
                <a:latin typeface="+mn-ea"/>
                <a:ea typeface="+mn-ea"/>
              </a:rPr>
              <a:t>・温室効果ガスの排出抑制等のための対策計画書や実績報告書の届出と公表</a:t>
            </a:r>
          </a:p>
        </p:txBody>
      </p:sp>
      <p:sp>
        <p:nvSpPr>
          <p:cNvPr id="6" name="テキスト ボックス 7"/>
          <p:cNvSpPr txBox="1">
            <a:spLocks noChangeArrowheads="1"/>
          </p:cNvSpPr>
          <p:nvPr/>
        </p:nvSpPr>
        <p:spPr bwMode="auto">
          <a:xfrm>
            <a:off x="3265512" y="2479541"/>
            <a:ext cx="2592000" cy="3139321"/>
          </a:xfrm>
          <a:prstGeom prst="rect">
            <a:avLst/>
          </a:prstGeom>
          <a:solidFill>
            <a:schemeClr val="bg1"/>
          </a:solidFill>
          <a:ln w="9525">
            <a:solidFill>
              <a:srgbClr val="000000"/>
            </a:solidFill>
            <a:prstDash val="sysDash"/>
            <a:miter lim="800000"/>
            <a:headEnd/>
            <a:tailEnd/>
          </a:ln>
        </p:spPr>
        <p:txBody>
          <a:bodyPr wrap="square">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pPr>
            <a:r>
              <a:rPr lang="ja-JP" altLang="en-US" sz="1800" u="sng" dirty="0">
                <a:latin typeface="+mn-ea"/>
                <a:ea typeface="+mn-ea"/>
              </a:rPr>
              <a:t>建築物の環境配慮制度</a:t>
            </a:r>
            <a:endParaRPr lang="en-US" altLang="ja-JP" sz="1800" u="sng" dirty="0">
              <a:latin typeface="+mn-ea"/>
              <a:ea typeface="+mn-ea"/>
            </a:endParaRPr>
          </a:p>
          <a:p>
            <a:pPr algn="just" eaLnBrk="1" hangingPunct="1">
              <a:spcBef>
                <a:spcPct val="0"/>
              </a:spcBef>
              <a:buFontTx/>
              <a:buNone/>
            </a:pPr>
            <a:endParaRPr lang="en-US" altLang="ja-JP" sz="1800" dirty="0">
              <a:latin typeface="+mn-ea"/>
              <a:ea typeface="+mn-ea"/>
            </a:endParaRPr>
          </a:p>
          <a:p>
            <a:pPr algn="just" eaLnBrk="1" hangingPunct="1">
              <a:spcBef>
                <a:spcPct val="0"/>
              </a:spcBef>
              <a:buFontTx/>
              <a:buNone/>
            </a:pPr>
            <a:r>
              <a:rPr lang="ja-JP" altLang="en-US" sz="1800" dirty="0">
                <a:latin typeface="+mn-ea"/>
                <a:ea typeface="+mn-ea"/>
              </a:rPr>
              <a:t>対象：建築物を新築する方や増改築する方（新築・増改築に係る部分の床面積が</a:t>
            </a:r>
            <a:r>
              <a:rPr lang="en-US" altLang="ja-JP" sz="1800" dirty="0">
                <a:latin typeface="+mn-ea"/>
                <a:ea typeface="+mn-ea"/>
              </a:rPr>
              <a:t>2,000</a:t>
            </a:r>
            <a:r>
              <a:rPr lang="ja-JP" altLang="en-US" sz="1800" dirty="0">
                <a:latin typeface="+mn-ea"/>
                <a:ea typeface="+mn-ea"/>
              </a:rPr>
              <a:t>㎡以上）</a:t>
            </a:r>
            <a:endParaRPr lang="en-US" altLang="ja-JP" sz="1800" dirty="0">
              <a:latin typeface="+mn-ea"/>
              <a:ea typeface="+mn-ea"/>
            </a:endParaRPr>
          </a:p>
          <a:p>
            <a:pPr algn="just" eaLnBrk="1" hangingPunct="1">
              <a:spcBef>
                <a:spcPct val="0"/>
              </a:spcBef>
              <a:buFontTx/>
              <a:buNone/>
            </a:pPr>
            <a:endParaRPr lang="ja-JP" altLang="en-US" sz="1800" dirty="0">
              <a:latin typeface="+mn-ea"/>
              <a:ea typeface="+mn-ea"/>
            </a:endParaRPr>
          </a:p>
          <a:p>
            <a:pPr algn="just" eaLnBrk="1" hangingPunct="1">
              <a:spcBef>
                <a:spcPct val="0"/>
              </a:spcBef>
              <a:buFontTx/>
              <a:buNone/>
            </a:pPr>
            <a:r>
              <a:rPr lang="ja-JP" altLang="en-US" sz="1800" dirty="0">
                <a:latin typeface="+mn-ea"/>
                <a:ea typeface="+mn-ea"/>
              </a:rPr>
              <a:t>・建築物環境計画書等の届出と公表</a:t>
            </a:r>
            <a:endParaRPr lang="en-US" altLang="ja-JP" sz="1800" dirty="0">
              <a:latin typeface="+mn-ea"/>
              <a:ea typeface="+mn-ea"/>
            </a:endParaRPr>
          </a:p>
          <a:p>
            <a:pPr algn="just" eaLnBrk="1" hangingPunct="1">
              <a:spcBef>
                <a:spcPct val="0"/>
              </a:spcBef>
              <a:buFontTx/>
              <a:buNone/>
            </a:pPr>
            <a:r>
              <a:rPr lang="ja-JP" altLang="en-US" sz="1800" dirty="0">
                <a:latin typeface="+mn-ea"/>
                <a:ea typeface="+mn-ea"/>
              </a:rPr>
              <a:t>・建築物環境性能表示（表示ラベル）の表示</a:t>
            </a:r>
            <a:endParaRPr lang="en-US" altLang="ja-JP" sz="1800" dirty="0">
              <a:latin typeface="+mn-ea"/>
              <a:ea typeface="+mn-ea"/>
            </a:endParaRPr>
          </a:p>
        </p:txBody>
      </p:sp>
      <p:sp>
        <p:nvSpPr>
          <p:cNvPr id="7" name="テキスト ボックス 7"/>
          <p:cNvSpPr txBox="1">
            <a:spLocks noChangeArrowheads="1"/>
          </p:cNvSpPr>
          <p:nvPr/>
        </p:nvSpPr>
        <p:spPr bwMode="auto">
          <a:xfrm>
            <a:off x="5940152" y="2479541"/>
            <a:ext cx="2592000" cy="3139321"/>
          </a:xfrm>
          <a:prstGeom prst="rect">
            <a:avLst/>
          </a:prstGeom>
          <a:solidFill>
            <a:schemeClr val="bg1"/>
          </a:solidFill>
          <a:ln w="9525">
            <a:solidFill>
              <a:srgbClr val="000000"/>
            </a:solidFill>
            <a:prstDash val="sysDash"/>
            <a:miter lim="800000"/>
            <a:headEnd/>
            <a:tailEnd/>
          </a:ln>
        </p:spPr>
        <p:txBody>
          <a:bodyPr wrap="square">
            <a:no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pPr>
            <a:r>
              <a:rPr lang="ja-JP" altLang="en-US" sz="1800" u="sng" dirty="0">
                <a:latin typeface="+mn-ea"/>
                <a:ea typeface="+mn-ea"/>
              </a:rPr>
              <a:t>小売電気事業者等による報告制度</a:t>
            </a:r>
          </a:p>
          <a:p>
            <a:pPr algn="just" eaLnBrk="1" hangingPunct="1">
              <a:spcBef>
                <a:spcPct val="0"/>
              </a:spcBef>
              <a:buFontTx/>
              <a:buNone/>
            </a:pPr>
            <a:endParaRPr lang="en-US" altLang="ja-JP" sz="1800" dirty="0">
              <a:latin typeface="+mn-ea"/>
              <a:ea typeface="+mn-ea"/>
            </a:endParaRPr>
          </a:p>
          <a:p>
            <a:pPr algn="just" eaLnBrk="1" hangingPunct="1">
              <a:spcBef>
                <a:spcPct val="0"/>
              </a:spcBef>
              <a:buFontTx/>
              <a:buNone/>
            </a:pPr>
            <a:r>
              <a:rPr lang="ja-JP" altLang="en-US" sz="1800" dirty="0">
                <a:latin typeface="+mn-ea"/>
                <a:ea typeface="+mn-ea"/>
              </a:rPr>
              <a:t>対象：</a:t>
            </a:r>
            <a:r>
              <a:rPr lang="zh-TW" altLang="en-US" sz="1800" dirty="0">
                <a:latin typeface="ＭＳ Ｐゴシック" panose="020B0600070205080204" pitchFamily="50" charset="-128"/>
                <a:ea typeface="ＭＳ Ｐゴシック" panose="020B0600070205080204" pitchFamily="50" charset="-128"/>
              </a:rPr>
              <a:t>小売電気事業者等</a:t>
            </a:r>
            <a:endParaRPr lang="en-US" altLang="zh-TW" sz="1800" dirty="0">
              <a:latin typeface="ＭＳ Ｐゴシック" panose="020B0600070205080204" pitchFamily="50" charset="-128"/>
              <a:ea typeface="ＭＳ Ｐゴシック" panose="020B0600070205080204" pitchFamily="50" charset="-128"/>
            </a:endParaRPr>
          </a:p>
          <a:p>
            <a:pPr algn="just" eaLnBrk="1" hangingPunct="1">
              <a:spcBef>
                <a:spcPct val="0"/>
              </a:spcBef>
              <a:buFontTx/>
              <a:buNone/>
            </a:pPr>
            <a:endParaRPr lang="en-US" altLang="ja-JP" sz="1800" dirty="0">
              <a:latin typeface="ＭＳ Ｐゴシック" panose="020B0600070205080204" pitchFamily="50" charset="-128"/>
              <a:ea typeface="ＭＳ Ｐゴシック" panose="020B0600070205080204" pitchFamily="50" charset="-128"/>
            </a:endParaRPr>
          </a:p>
          <a:p>
            <a:pPr algn="just" eaLnBrk="1" hangingPunct="1">
              <a:spcBef>
                <a:spcPct val="0"/>
              </a:spcBef>
              <a:buFontTx/>
              <a:buNone/>
            </a:pPr>
            <a:r>
              <a:rPr lang="ja-JP" altLang="en-US" sz="1800" dirty="0">
                <a:latin typeface="+mn-ea"/>
                <a:ea typeface="+mn-ea"/>
              </a:rPr>
              <a:t>・電気需給に関する対策計画書や実績報告書の届出と公表</a:t>
            </a:r>
          </a:p>
        </p:txBody>
      </p:sp>
      <p:sp>
        <p:nvSpPr>
          <p:cNvPr id="8" name="テキスト ボックス 8"/>
          <p:cNvSpPr txBox="1">
            <a:spLocks noChangeArrowheads="1"/>
          </p:cNvSpPr>
          <p:nvPr/>
        </p:nvSpPr>
        <p:spPr bwMode="auto">
          <a:xfrm>
            <a:off x="601216" y="1946455"/>
            <a:ext cx="2592000" cy="461665"/>
          </a:xfrm>
          <a:prstGeom prst="rect">
            <a:avLst/>
          </a:prstGeom>
          <a:solidFill>
            <a:srgbClr val="0070C0"/>
          </a:solidFill>
          <a:ln w="57150">
            <a:solidFill>
              <a:schemeClr val="tx1"/>
            </a:solidFill>
            <a:miter lim="800000"/>
            <a:headEnd/>
            <a:tailEnd/>
          </a:ln>
        </p:spPr>
        <p:txBody>
          <a:bodyPr wrap="square" lIns="36000" rIns="36000" anchor="ctr">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産業・業務・運輸</a:t>
            </a:r>
          </a:p>
        </p:txBody>
      </p:sp>
      <p:sp>
        <p:nvSpPr>
          <p:cNvPr id="9" name="テキスト ボックス 8"/>
          <p:cNvSpPr txBox="1">
            <a:spLocks noChangeArrowheads="1"/>
          </p:cNvSpPr>
          <p:nvPr/>
        </p:nvSpPr>
        <p:spPr bwMode="auto">
          <a:xfrm>
            <a:off x="3265512" y="1946455"/>
            <a:ext cx="2592000" cy="461665"/>
          </a:xfrm>
          <a:prstGeom prst="rect">
            <a:avLst/>
          </a:prstGeom>
          <a:solidFill>
            <a:schemeClr val="tx2">
              <a:lumMod val="60000"/>
              <a:lumOff val="40000"/>
            </a:schemeClr>
          </a:solidFill>
          <a:ln w="9525">
            <a:noFill/>
            <a:miter lim="800000"/>
            <a:headEnd/>
            <a:tailEnd/>
          </a:ln>
        </p:spPr>
        <p:txBody>
          <a:bodyPr wrap="square" anchor="ctr">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建築物</a:t>
            </a:r>
          </a:p>
        </p:txBody>
      </p:sp>
      <p:sp>
        <p:nvSpPr>
          <p:cNvPr id="10" name="テキスト ボックス 9"/>
          <p:cNvSpPr txBox="1">
            <a:spLocks noChangeArrowheads="1"/>
          </p:cNvSpPr>
          <p:nvPr/>
        </p:nvSpPr>
        <p:spPr bwMode="auto">
          <a:xfrm>
            <a:off x="5940152" y="1946455"/>
            <a:ext cx="2592000" cy="461665"/>
          </a:xfrm>
          <a:prstGeom prst="rect">
            <a:avLst/>
          </a:prstGeom>
          <a:solidFill>
            <a:schemeClr val="tx2">
              <a:lumMod val="60000"/>
              <a:lumOff val="40000"/>
            </a:schemeClr>
          </a:solidFill>
          <a:ln w="9525">
            <a:noFill/>
            <a:miter lim="800000"/>
            <a:headEnd/>
            <a:tailEnd/>
          </a:ln>
        </p:spPr>
        <p:txBody>
          <a:bodyPr wrap="square" anchor="ctr">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電気事業者</a:t>
            </a:r>
          </a:p>
        </p:txBody>
      </p:sp>
      <p:sp>
        <p:nvSpPr>
          <p:cNvPr id="17" name="テキスト ボックス 7"/>
          <p:cNvSpPr txBox="1">
            <a:spLocks noChangeArrowheads="1"/>
          </p:cNvSpPr>
          <p:nvPr/>
        </p:nvSpPr>
        <p:spPr bwMode="auto">
          <a:xfrm>
            <a:off x="601216" y="5769463"/>
            <a:ext cx="2592000" cy="916079"/>
          </a:xfrm>
          <a:prstGeom prst="rect">
            <a:avLst/>
          </a:prstGeom>
          <a:solidFill>
            <a:schemeClr val="accent5">
              <a:lumMod val="20000"/>
              <a:lumOff val="80000"/>
            </a:schemeClr>
          </a:solidFill>
          <a:ln w="57150">
            <a:solidFill>
              <a:srgbClr val="000000"/>
            </a:solidFill>
            <a:prstDash val="solid"/>
            <a:miter lim="800000"/>
            <a:headEnd/>
            <a:tailEnd/>
          </a:ln>
        </p:spPr>
        <p:txBody>
          <a:bodyPr wrap="square" anchor="ctr" anchorCtr="0">
            <a:no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600" u="sng" dirty="0">
                <a:latin typeface="+mn-ea"/>
                <a:ea typeface="+mn-ea"/>
              </a:rPr>
              <a:t>おおさか気候変動対策賞</a:t>
            </a:r>
            <a:endParaRPr lang="ja-JP" altLang="en-US" sz="1600" strike="sngStrike" dirty="0">
              <a:latin typeface="+mn-ea"/>
              <a:ea typeface="+mn-ea"/>
            </a:endParaRPr>
          </a:p>
        </p:txBody>
      </p:sp>
      <p:sp>
        <p:nvSpPr>
          <p:cNvPr id="18" name="テキスト ボックス 7"/>
          <p:cNvSpPr txBox="1">
            <a:spLocks noChangeArrowheads="1"/>
          </p:cNvSpPr>
          <p:nvPr/>
        </p:nvSpPr>
        <p:spPr bwMode="auto">
          <a:xfrm>
            <a:off x="3265512" y="5703943"/>
            <a:ext cx="2592000" cy="474433"/>
          </a:xfrm>
          <a:prstGeom prst="rect">
            <a:avLst/>
          </a:prstGeom>
          <a:solidFill>
            <a:schemeClr val="bg1"/>
          </a:solidFill>
          <a:ln w="9525">
            <a:solidFill>
              <a:srgbClr val="000000"/>
            </a:solidFill>
            <a:prstDash val="sysDash"/>
            <a:miter lim="800000"/>
            <a:headEnd/>
            <a:tailEnd/>
          </a:ln>
        </p:spPr>
        <p:txBody>
          <a:bodyPr wrap="square" anchor="ctr" anchorCtr="0">
            <a:no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pPr>
            <a:r>
              <a:rPr lang="ja-JP" altLang="en-US" sz="1400" u="sng" dirty="0">
                <a:latin typeface="+mn-ea"/>
                <a:ea typeface="+mn-ea"/>
              </a:rPr>
              <a:t>おおさか環境にやさしい建築賞</a:t>
            </a:r>
            <a:endParaRPr lang="en-US" altLang="ja-JP" sz="1400" u="sng" dirty="0">
              <a:latin typeface="+mn-ea"/>
              <a:ea typeface="+mn-ea"/>
            </a:endParaRPr>
          </a:p>
        </p:txBody>
      </p:sp>
      <p:sp>
        <p:nvSpPr>
          <p:cNvPr id="20" name="タイトル 1"/>
          <p:cNvSpPr txBox="1">
            <a:spLocks/>
          </p:cNvSpPr>
          <p:nvPr/>
        </p:nvSpPr>
        <p:spPr>
          <a:xfrm>
            <a:off x="146894" y="145722"/>
            <a:ext cx="8850211" cy="540000"/>
          </a:xfrm>
          <a:prstGeom prst="rect">
            <a:avLst/>
          </a:prstGeom>
          <a:solidFill>
            <a:schemeClr val="tx2">
              <a:lumMod val="60000"/>
              <a:lumOff val="40000"/>
            </a:schemeClr>
          </a:solidFill>
          <a:ln>
            <a:noFill/>
          </a:ln>
        </p:spPr>
        <p:txBody>
          <a:bodyPr>
            <a:normAutofit fontScale="8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dirty="0"/>
              <a:t>２．届出制度の概要について</a:t>
            </a:r>
          </a:p>
        </p:txBody>
      </p:sp>
      <p:sp>
        <p:nvSpPr>
          <p:cNvPr id="4" name="スライド番号プレースホルダー 3"/>
          <p:cNvSpPr>
            <a:spLocks noGrp="1"/>
          </p:cNvSpPr>
          <p:nvPr>
            <p:ph type="sldNum" sz="quarter" idx="12"/>
          </p:nvPr>
        </p:nvSpPr>
        <p:spPr/>
        <p:txBody>
          <a:bodyPr/>
          <a:lstStyle/>
          <a:p>
            <a:fld id="{55A7BED7-9510-4C4B-91BA-7696EE92F05C}" type="slidenum">
              <a:rPr kumimoji="1" lang="ja-JP" altLang="en-US" smtClean="0"/>
              <a:t>4</a:t>
            </a:fld>
            <a:endParaRPr kumimoji="1" lang="ja-JP" altLang="en-US" dirty="0"/>
          </a:p>
        </p:txBody>
      </p:sp>
      <p:sp>
        <p:nvSpPr>
          <p:cNvPr id="13" name="テキスト ボックス 7"/>
          <p:cNvSpPr txBox="1">
            <a:spLocks noChangeArrowheads="1"/>
          </p:cNvSpPr>
          <p:nvPr/>
        </p:nvSpPr>
        <p:spPr bwMode="auto">
          <a:xfrm>
            <a:off x="3275999" y="6263456"/>
            <a:ext cx="2592000" cy="422085"/>
          </a:xfrm>
          <a:prstGeom prst="rect">
            <a:avLst/>
          </a:prstGeom>
          <a:noFill/>
          <a:ln w="9525">
            <a:solidFill>
              <a:srgbClr val="000000"/>
            </a:solidFill>
            <a:prstDash val="sysDash"/>
            <a:miter lim="800000"/>
            <a:headEnd/>
            <a:tailEnd/>
          </a:ln>
        </p:spPr>
        <p:txBody>
          <a:bodyPr wrap="square" anchor="ctr" anchorCtr="0">
            <a:no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600" u="sng" dirty="0">
                <a:latin typeface="+mn-ea"/>
                <a:ea typeface="+mn-ea"/>
              </a:rPr>
              <a:t>おおさか気候変動対策賞</a:t>
            </a:r>
            <a:endParaRPr lang="ja-JP" altLang="en-US" sz="1600" strike="sngStrike" dirty="0">
              <a:latin typeface="+mn-ea"/>
              <a:ea typeface="+mn-ea"/>
            </a:endParaRPr>
          </a:p>
        </p:txBody>
      </p:sp>
    </p:spTree>
    <p:extLst>
      <p:ext uri="{BB962C8B-B14F-4D97-AF65-F5344CB8AC3E}">
        <p14:creationId xmlns:p14="http://schemas.microsoft.com/office/powerpoint/2010/main" val="3459295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3796" y="350398"/>
            <a:ext cx="8493004" cy="540000"/>
          </a:xfrm>
          <a:solidFill>
            <a:schemeClr val="tx2">
              <a:lumMod val="60000"/>
              <a:lumOff val="40000"/>
            </a:schemeClr>
          </a:solidFill>
          <a:ln>
            <a:noFill/>
          </a:ln>
        </p:spPr>
        <p:txBody>
          <a:bodyPr>
            <a:normAutofit fontScale="90000"/>
          </a:bodyPr>
          <a:lstStyle/>
          <a:p>
            <a:pPr algn="l"/>
            <a:r>
              <a:rPr lang="ja-JP" altLang="en-US" dirty="0"/>
              <a:t>２．届出制度の概要について</a:t>
            </a:r>
          </a:p>
        </p:txBody>
      </p:sp>
      <p:sp>
        <p:nvSpPr>
          <p:cNvPr id="3" name="コンテンツ プレースホルダー 1"/>
          <p:cNvSpPr txBox="1">
            <a:spLocks/>
          </p:cNvSpPr>
          <p:nvPr/>
        </p:nvSpPr>
        <p:spPr>
          <a:xfrm>
            <a:off x="194319" y="4005065"/>
            <a:ext cx="8698159" cy="2376263"/>
          </a:xfrm>
          <a:prstGeom prst="rect">
            <a:avLst/>
          </a:prstGeom>
          <a:ln w="15875">
            <a:solidFill>
              <a:schemeClr val="tx1"/>
            </a:solidFill>
          </a:ln>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just">
              <a:spcBef>
                <a:spcPts val="0"/>
              </a:spcBef>
              <a:buNone/>
            </a:pPr>
            <a:r>
              <a:rPr lang="ja-JP" altLang="en-US" sz="2000" dirty="0">
                <a:latin typeface="Meiryo UI" panose="020B0604030504040204" pitchFamily="50" charset="-128"/>
                <a:ea typeface="Meiryo UI" panose="020B0604030504040204" pitchFamily="50" charset="-128"/>
              </a:rPr>
              <a:t>エネルギーの多量消費事業者（特定事業者）に対し、</a:t>
            </a:r>
            <a:r>
              <a:rPr lang="ja-JP" altLang="ja-JP" sz="2000" dirty="0">
                <a:latin typeface="Meiryo UI" panose="020B0604030504040204" pitchFamily="50" charset="-128"/>
                <a:ea typeface="Meiryo UI" panose="020B0604030504040204" pitchFamily="50" charset="-128"/>
              </a:rPr>
              <a:t>事業活動に係る</a:t>
            </a:r>
            <a:endParaRPr lang="en-US" altLang="ja-JP" sz="2000" dirty="0">
              <a:latin typeface="Meiryo UI" panose="020B0604030504040204" pitchFamily="50" charset="-128"/>
              <a:ea typeface="Meiryo UI" panose="020B0604030504040204" pitchFamily="50" charset="-128"/>
            </a:endParaRPr>
          </a:p>
          <a:p>
            <a:pPr marL="357188" indent="-357188" algn="just">
              <a:spcBef>
                <a:spcPts val="0"/>
              </a:spcBef>
              <a:buNone/>
            </a:pPr>
            <a:r>
              <a:rPr lang="en-US" altLang="ja-JP" sz="2000" dirty="0">
                <a:latin typeface="Meiryo UI" panose="020B0604030504040204" pitchFamily="50" charset="-128"/>
                <a:ea typeface="Meiryo UI" panose="020B0604030504040204" pitchFamily="50" charset="-128"/>
              </a:rPr>
              <a:t>(1)</a:t>
            </a:r>
            <a:r>
              <a:rPr lang="ja-JP" altLang="en-US" sz="2000" dirty="0">
                <a:latin typeface="Meiryo UI" panose="020B0604030504040204" pitchFamily="50" charset="-128"/>
                <a:ea typeface="Meiryo UI" panose="020B0604030504040204" pitchFamily="50" charset="-128"/>
              </a:rPr>
              <a:t>①</a:t>
            </a:r>
            <a:r>
              <a:rPr lang="ja-JP" altLang="ja-JP" sz="2000" dirty="0">
                <a:latin typeface="Meiryo UI" panose="020B0604030504040204" pitchFamily="50" charset="-128"/>
                <a:ea typeface="Meiryo UI" panose="020B0604030504040204" pitchFamily="50" charset="-128"/>
              </a:rPr>
              <a:t>温室効果ガスの排出</a:t>
            </a:r>
            <a:r>
              <a:rPr lang="ja-JP" altLang="en-US" sz="2000" dirty="0">
                <a:latin typeface="Meiryo UI" panose="020B0604030504040204" pitchFamily="50" charset="-128"/>
                <a:ea typeface="Meiryo UI" panose="020B0604030504040204" pitchFamily="50" charset="-128"/>
              </a:rPr>
              <a:t>の抑制、②</a:t>
            </a:r>
            <a:r>
              <a:rPr lang="ja-JP" altLang="ja-JP" sz="2000" dirty="0">
                <a:latin typeface="Meiryo UI" panose="020B0604030504040204" pitchFamily="50" charset="-128"/>
                <a:ea typeface="Meiryo UI" panose="020B0604030504040204" pitchFamily="50" charset="-128"/>
              </a:rPr>
              <a:t>人工排熱の抑制</a:t>
            </a:r>
            <a:r>
              <a:rPr lang="ja-JP" altLang="en-US" sz="2000" dirty="0">
                <a:latin typeface="Meiryo UI" panose="020B0604030504040204" pitchFamily="50" charset="-128"/>
                <a:ea typeface="Meiryo UI" panose="020B0604030504040204" pitchFamily="50" charset="-128"/>
              </a:rPr>
              <a:t>、③電気の需要の平準化のための対策</a:t>
            </a:r>
            <a:endParaRPr lang="en-US" altLang="ja-JP" sz="2000" dirty="0">
              <a:latin typeface="Meiryo UI" panose="020B0604030504040204" pitchFamily="50" charset="-128"/>
              <a:ea typeface="Meiryo UI" panose="020B0604030504040204" pitchFamily="50" charset="-128"/>
            </a:endParaRPr>
          </a:p>
          <a:p>
            <a:pPr marL="357188" indent="-357188" algn="just">
              <a:spcBef>
                <a:spcPts val="0"/>
              </a:spcBef>
              <a:buNone/>
            </a:pPr>
            <a:r>
              <a:rPr lang="en-US" altLang="ja-JP" sz="2000" dirty="0">
                <a:latin typeface="Meiryo UI" panose="020B0604030504040204" pitchFamily="50" charset="-128"/>
                <a:ea typeface="Meiryo UI" panose="020B0604030504040204" pitchFamily="50" charset="-128"/>
              </a:rPr>
              <a:t>(2)</a:t>
            </a:r>
            <a:r>
              <a:rPr lang="ja-JP" altLang="ja-JP" sz="2000" dirty="0">
                <a:latin typeface="Meiryo UI" panose="020B0604030504040204" pitchFamily="50" charset="-128"/>
                <a:ea typeface="Meiryo UI" panose="020B0604030504040204" pitchFamily="50" charset="-128"/>
              </a:rPr>
              <a:t>温室効果ガスの排出の抑制に関する目標</a:t>
            </a:r>
            <a:r>
              <a:rPr lang="ja-JP" altLang="en-US" sz="2000" dirty="0">
                <a:latin typeface="Meiryo UI" panose="020B0604030504040204" pitchFamily="50" charset="-128"/>
                <a:ea typeface="Meiryo UI" panose="020B0604030504040204" pitchFamily="50" charset="-128"/>
              </a:rPr>
              <a:t>など</a:t>
            </a:r>
            <a:r>
              <a:rPr lang="ja-JP" altLang="ja-JP" sz="2000" dirty="0">
                <a:latin typeface="Meiryo UI" panose="020B0604030504040204" pitchFamily="50" charset="-128"/>
                <a:ea typeface="Meiryo UI" panose="020B0604030504040204" pitchFamily="50" charset="-128"/>
              </a:rPr>
              <a:t>を記載した</a:t>
            </a:r>
            <a:r>
              <a:rPr lang="ja-JP" altLang="ja-JP" sz="2000" b="1" dirty="0">
                <a:latin typeface="Meiryo UI" panose="020B0604030504040204" pitchFamily="50" charset="-128"/>
                <a:ea typeface="Meiryo UI" panose="020B0604030504040204" pitchFamily="50" charset="-128"/>
              </a:rPr>
              <a:t>３年間を計画期間とする対策計画書を届出</a:t>
            </a:r>
            <a:r>
              <a:rPr lang="ja-JP" altLang="ja-JP" sz="2000" dirty="0">
                <a:latin typeface="Meiryo UI" panose="020B0604030504040204" pitchFamily="50" charset="-128"/>
                <a:ea typeface="Meiryo UI" panose="020B0604030504040204" pitchFamily="50" charset="-128"/>
              </a:rPr>
              <a:t>するとともに、</a:t>
            </a:r>
            <a:r>
              <a:rPr lang="ja-JP" altLang="en-US" sz="2000" dirty="0">
                <a:latin typeface="Meiryo UI" panose="020B0604030504040204" pitchFamily="50" charset="-128"/>
                <a:ea typeface="Meiryo UI" panose="020B0604030504040204" pitchFamily="50" charset="-128"/>
              </a:rPr>
              <a:t>対策計画書に基づき実施した結果を記載した</a:t>
            </a:r>
            <a:r>
              <a:rPr lang="ja-JP" altLang="en-US" sz="2000" b="1" dirty="0">
                <a:latin typeface="Meiryo UI" panose="020B0604030504040204" pitchFamily="50" charset="-128"/>
                <a:ea typeface="Meiryo UI" panose="020B0604030504040204" pitchFamily="50" charset="-128"/>
              </a:rPr>
              <a:t>実績報告書</a:t>
            </a:r>
            <a:r>
              <a:rPr lang="ja-JP" altLang="ja-JP" sz="2000" b="1" dirty="0">
                <a:latin typeface="Meiryo UI" panose="020B0604030504040204" pitchFamily="50" charset="-128"/>
                <a:ea typeface="Meiryo UI" panose="020B0604030504040204" pitchFamily="50" charset="-128"/>
              </a:rPr>
              <a:t>を</a:t>
            </a:r>
            <a:r>
              <a:rPr lang="ja-JP" altLang="en-US" sz="2000" b="1" dirty="0">
                <a:latin typeface="Meiryo UI" panose="020B0604030504040204" pitchFamily="50" charset="-128"/>
                <a:ea typeface="Meiryo UI" panose="020B0604030504040204" pitchFamily="50" charset="-128"/>
              </a:rPr>
              <a:t>年度ごとに届出</a:t>
            </a:r>
            <a:r>
              <a:rPr lang="ja-JP" altLang="en-US" sz="2000" dirty="0">
                <a:latin typeface="Meiryo UI" panose="020B0604030504040204" pitchFamily="50" charset="-128"/>
                <a:ea typeface="Meiryo UI" panose="020B0604030504040204" pitchFamily="50" charset="-128"/>
              </a:rPr>
              <a:t>す</a:t>
            </a:r>
            <a:r>
              <a:rPr lang="ja-JP" altLang="ja-JP" sz="2000" dirty="0">
                <a:latin typeface="Meiryo UI" panose="020B0604030504040204" pitchFamily="50" charset="-128"/>
                <a:ea typeface="Meiryo UI" panose="020B0604030504040204" pitchFamily="50" charset="-128"/>
              </a:rPr>
              <a:t>ることを義務付け</a:t>
            </a:r>
            <a:endParaRPr lang="en-US" altLang="ja-JP" sz="2000" dirty="0">
              <a:latin typeface="Meiryo UI" panose="020B0604030504040204" pitchFamily="50" charset="-128"/>
              <a:ea typeface="Meiryo UI" panose="020B0604030504040204" pitchFamily="50" charset="-128"/>
            </a:endParaRPr>
          </a:p>
          <a:p>
            <a:pPr marL="0" indent="0" algn="r">
              <a:spcBef>
                <a:spcPts val="0"/>
              </a:spcBef>
              <a:buNone/>
            </a:pPr>
            <a:r>
              <a:rPr lang="ja-JP" altLang="en-US" sz="22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条例第９条第１項、第</a:t>
            </a:r>
            <a:r>
              <a:rPr lang="en-US" altLang="ja-JP" sz="1600" dirty="0">
                <a:latin typeface="Meiryo UI" panose="020B0604030504040204" pitchFamily="50" charset="-128"/>
                <a:ea typeface="Meiryo UI" panose="020B0604030504040204" pitchFamily="50" charset="-128"/>
              </a:rPr>
              <a:t>11</a:t>
            </a:r>
            <a:r>
              <a:rPr lang="ja-JP" altLang="en-US" sz="1600" dirty="0">
                <a:latin typeface="Meiryo UI" panose="020B0604030504040204" pitchFamily="50" charset="-128"/>
                <a:ea typeface="Meiryo UI" panose="020B0604030504040204" pitchFamily="50" charset="-128"/>
              </a:rPr>
              <a:t>条第１項</a:t>
            </a:r>
            <a:r>
              <a:rPr lang="en-US" altLang="ja-JP" sz="1600" dirty="0">
                <a:latin typeface="Meiryo UI" panose="020B0604030504040204" pitchFamily="50" charset="-128"/>
                <a:ea typeface="Meiryo UI" panose="020B0604030504040204" pitchFamily="50" charset="-128"/>
              </a:rPr>
              <a:t>〕</a:t>
            </a:r>
          </a:p>
        </p:txBody>
      </p:sp>
      <p:sp>
        <p:nvSpPr>
          <p:cNvPr id="5" name="テキスト ボックス 7"/>
          <p:cNvSpPr txBox="1">
            <a:spLocks noChangeArrowheads="1"/>
          </p:cNvSpPr>
          <p:nvPr/>
        </p:nvSpPr>
        <p:spPr bwMode="auto">
          <a:xfrm>
            <a:off x="199618" y="1353189"/>
            <a:ext cx="8692861" cy="2554545"/>
          </a:xfrm>
          <a:prstGeom prst="rect">
            <a:avLst/>
          </a:prstGeom>
          <a:solidFill>
            <a:schemeClr val="bg1"/>
          </a:solidFill>
          <a:ln w="9525">
            <a:solidFill>
              <a:srgbClr val="000000"/>
            </a:solidFill>
            <a:prstDash val="dash"/>
            <a:miter lim="800000"/>
            <a:headEnd/>
            <a:tailEnd/>
          </a:ln>
        </p:spPr>
        <p:txBody>
          <a:bodyPr wrap="square">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FontTx/>
              <a:buNone/>
            </a:pPr>
            <a:r>
              <a:rPr lang="ja-JP" altLang="en-US" sz="2000" b="1" dirty="0">
                <a:latin typeface="Meiryo UI" panose="020B0604030504040204" pitchFamily="50" charset="-128"/>
                <a:ea typeface="Meiryo UI" panose="020B0604030504040204" pitchFamily="50" charset="-128"/>
              </a:rPr>
              <a:t>■特定事業者とは　　　　　　　　　　　　　　　　</a:t>
            </a:r>
            <a:endParaRPr lang="en-US" altLang="ja-JP" sz="1600" b="1" dirty="0">
              <a:latin typeface="Meiryo UI" panose="020B0604030504040204" pitchFamily="50" charset="-128"/>
              <a:ea typeface="Meiryo UI" panose="020B0604030504040204" pitchFamily="50" charset="-128"/>
            </a:endParaRPr>
          </a:p>
          <a:p>
            <a:pPr marL="898525" indent="-277813" algn="just" eaLnBrk="1" hangingPunct="1">
              <a:spcBef>
                <a:spcPct val="0"/>
              </a:spcBef>
              <a:buFontTx/>
              <a:buNone/>
            </a:pPr>
            <a:r>
              <a:rPr lang="ja-JP" altLang="en-US" sz="2000" dirty="0">
                <a:latin typeface="Meiryo UI" panose="020B0604030504040204" pitchFamily="50" charset="-128"/>
                <a:ea typeface="Meiryo UI" panose="020B0604030504040204" pitchFamily="50" charset="-128"/>
              </a:rPr>
              <a:t>１．府内の全ての事業所におけるエネルギー使用量が原油換算で合計</a:t>
            </a:r>
            <a:r>
              <a:rPr lang="en-US" altLang="ja-JP" sz="2000" dirty="0">
                <a:latin typeface="Meiryo UI" panose="020B0604030504040204" pitchFamily="50" charset="-128"/>
                <a:ea typeface="Meiryo UI" panose="020B0604030504040204" pitchFamily="50" charset="-128"/>
              </a:rPr>
              <a:t>1,500kL</a:t>
            </a:r>
            <a:r>
              <a:rPr lang="ja-JP" altLang="en-US" sz="2000" dirty="0">
                <a:latin typeface="Meiryo UI" panose="020B0604030504040204" pitchFamily="50" charset="-128"/>
                <a:ea typeface="Meiryo UI" panose="020B0604030504040204" pitchFamily="50" charset="-128"/>
              </a:rPr>
              <a:t>／年以上の事業者　　　　　　　</a:t>
            </a:r>
            <a:r>
              <a:rPr lang="en-US" altLang="ja-JP" sz="2000" b="1" dirty="0">
                <a:latin typeface="Meiryo UI" panose="020B0604030504040204" pitchFamily="50" charset="-128"/>
                <a:ea typeface="Meiryo UI" panose="020B0604030504040204" pitchFamily="50" charset="-128"/>
              </a:rPr>
              <a:t>〔</a:t>
            </a:r>
            <a:r>
              <a:rPr lang="zh-CN" altLang="en-US" sz="2000" b="1" dirty="0">
                <a:latin typeface="Meiryo UI" panose="020B0604030504040204" pitchFamily="50" charset="-128"/>
                <a:ea typeface="Meiryo UI" panose="020B0604030504040204" pitchFamily="50" charset="-128"/>
              </a:rPr>
              <a:t>条例施行規則第３条</a:t>
            </a:r>
            <a:r>
              <a:rPr lang="ja-JP" altLang="en-US" sz="2000" b="1" dirty="0">
                <a:latin typeface="Meiryo UI" panose="020B0604030504040204" pitchFamily="50" charset="-128"/>
                <a:ea typeface="Meiryo UI" panose="020B0604030504040204" pitchFamily="50" charset="-128"/>
              </a:rPr>
              <a:t>第１号</a:t>
            </a:r>
            <a:r>
              <a:rPr lang="en-US" altLang="ja-JP" sz="2000" b="1" dirty="0">
                <a:latin typeface="Meiryo UI" panose="020B0604030504040204" pitchFamily="50" charset="-128"/>
                <a:ea typeface="Meiryo UI" panose="020B0604030504040204" pitchFamily="50" charset="-128"/>
              </a:rPr>
              <a:t>〕</a:t>
            </a:r>
          </a:p>
          <a:p>
            <a:pPr marL="898525" indent="-277813" eaLnBrk="1" hangingPunct="1">
              <a:spcBef>
                <a:spcPct val="0"/>
              </a:spcBef>
              <a:buNone/>
            </a:pPr>
            <a:r>
              <a:rPr lang="ja-JP" altLang="en-US" sz="2000" dirty="0">
                <a:latin typeface="Meiryo UI" panose="020B0604030504040204" pitchFamily="50" charset="-128"/>
                <a:ea typeface="Meiryo UI" panose="020B0604030504040204" pitchFamily="50" charset="-128"/>
              </a:rPr>
              <a:t>２．連鎖化事業者（フランチャイズチェーン等）のうち、府内の加盟店を含む全ての事業所におけるエネルギー使用量が原油換算で合計</a:t>
            </a:r>
            <a:r>
              <a:rPr lang="en-US" altLang="ja-JP" sz="2000" dirty="0">
                <a:latin typeface="Meiryo UI" panose="020B0604030504040204" pitchFamily="50" charset="-128"/>
                <a:ea typeface="Meiryo UI" panose="020B0604030504040204" pitchFamily="50" charset="-128"/>
              </a:rPr>
              <a:t>1,500kL</a:t>
            </a:r>
            <a:r>
              <a:rPr lang="ja-JP" altLang="en-US" sz="2000" dirty="0">
                <a:latin typeface="Meiryo UI" panose="020B0604030504040204" pitchFamily="50" charset="-128"/>
                <a:ea typeface="Meiryo UI" panose="020B0604030504040204" pitchFamily="50" charset="-128"/>
              </a:rPr>
              <a:t> ／年以上の事業者　　　　　　　　　　　　　　　　</a:t>
            </a:r>
            <a:r>
              <a:rPr lang="en-US" altLang="ja-JP" sz="2000" b="1" dirty="0">
                <a:latin typeface="Meiryo UI" panose="020B0604030504040204" pitchFamily="50" charset="-128"/>
                <a:ea typeface="Meiryo UI" panose="020B0604030504040204" pitchFamily="50" charset="-128"/>
              </a:rPr>
              <a:t>〔</a:t>
            </a:r>
            <a:r>
              <a:rPr lang="zh-CN" altLang="en-US" sz="2000" b="1" dirty="0">
                <a:latin typeface="Meiryo UI" panose="020B0604030504040204" pitchFamily="50" charset="-128"/>
                <a:ea typeface="Meiryo UI" panose="020B0604030504040204" pitchFamily="50" charset="-128"/>
              </a:rPr>
              <a:t>条例施行規則第３条</a:t>
            </a:r>
            <a:r>
              <a:rPr lang="ja-JP" altLang="en-US" sz="2000" b="1" dirty="0">
                <a:latin typeface="Meiryo UI" panose="020B0604030504040204" pitchFamily="50" charset="-128"/>
                <a:ea typeface="Meiryo UI" panose="020B0604030504040204" pitchFamily="50" charset="-128"/>
              </a:rPr>
              <a:t>第２号</a:t>
            </a:r>
            <a:r>
              <a:rPr lang="en-US" altLang="ja-JP" sz="2000" b="1" dirty="0">
                <a:latin typeface="Meiryo UI" panose="020B0604030504040204" pitchFamily="50" charset="-128"/>
                <a:ea typeface="Meiryo UI" panose="020B0604030504040204" pitchFamily="50" charset="-128"/>
              </a:rPr>
              <a:t>〕</a:t>
            </a:r>
            <a:endParaRPr lang="zh-CN" altLang="en-US" sz="2000" b="1" dirty="0">
              <a:latin typeface="Meiryo UI" panose="020B0604030504040204" pitchFamily="50" charset="-128"/>
              <a:ea typeface="Meiryo UI" panose="020B0604030504040204" pitchFamily="50" charset="-128"/>
            </a:endParaRPr>
          </a:p>
          <a:p>
            <a:pPr marL="898525" indent="-277813" algn="just" eaLnBrk="1" hangingPunct="1">
              <a:spcBef>
                <a:spcPct val="0"/>
              </a:spcBef>
              <a:buNone/>
            </a:pPr>
            <a:r>
              <a:rPr lang="ja-JP" altLang="en-US" sz="2000" dirty="0">
                <a:latin typeface="Meiryo UI" panose="020B0604030504040204" pitchFamily="50" charset="-128"/>
                <a:ea typeface="Meiryo UI" panose="020B0604030504040204" pitchFamily="50" charset="-128"/>
              </a:rPr>
              <a:t>３．府内で自動車を</a:t>
            </a:r>
            <a:r>
              <a:rPr lang="en-US" altLang="ja-JP" sz="2000" dirty="0">
                <a:latin typeface="Meiryo UI" panose="020B0604030504040204" pitchFamily="50" charset="-128"/>
                <a:ea typeface="Meiryo UI" panose="020B0604030504040204" pitchFamily="50" charset="-128"/>
              </a:rPr>
              <a:t>100</a:t>
            </a:r>
            <a:r>
              <a:rPr lang="ja-JP" altLang="en-US" sz="2000" dirty="0">
                <a:latin typeface="Meiryo UI" panose="020B0604030504040204" pitchFamily="50" charset="-128"/>
                <a:ea typeface="Meiryo UI" panose="020B0604030504040204" pitchFamily="50" charset="-128"/>
              </a:rPr>
              <a:t>台以上（タクシー事業者の場合は</a:t>
            </a:r>
            <a:r>
              <a:rPr lang="en-US" altLang="ja-JP" sz="2000" dirty="0">
                <a:latin typeface="Meiryo UI" panose="020B0604030504040204" pitchFamily="50" charset="-128"/>
                <a:ea typeface="Meiryo UI" panose="020B0604030504040204" pitchFamily="50" charset="-128"/>
              </a:rPr>
              <a:t>250</a:t>
            </a:r>
            <a:r>
              <a:rPr lang="ja-JP" altLang="en-US" sz="2000" dirty="0">
                <a:latin typeface="Meiryo UI" panose="020B0604030504040204" pitchFamily="50" charset="-128"/>
                <a:ea typeface="Meiryo UI" panose="020B0604030504040204" pitchFamily="50" charset="-128"/>
              </a:rPr>
              <a:t>台以上）使用する事業者 　　　　　　　　　　　　　　　　</a:t>
            </a:r>
            <a:r>
              <a:rPr lang="en-US" altLang="ja-JP" sz="2000" b="1" dirty="0">
                <a:latin typeface="Meiryo UI" panose="020B0604030504040204" pitchFamily="50" charset="-128"/>
                <a:ea typeface="Meiryo UI" panose="020B0604030504040204" pitchFamily="50" charset="-128"/>
              </a:rPr>
              <a:t>〔</a:t>
            </a:r>
            <a:r>
              <a:rPr lang="zh-CN" altLang="en-US" sz="2000" b="1" dirty="0">
                <a:latin typeface="Meiryo UI" panose="020B0604030504040204" pitchFamily="50" charset="-128"/>
                <a:ea typeface="Meiryo UI" panose="020B0604030504040204" pitchFamily="50" charset="-128"/>
              </a:rPr>
              <a:t>条例施行規則第３条</a:t>
            </a:r>
            <a:r>
              <a:rPr lang="ja-JP" altLang="en-US" sz="2000" b="1" dirty="0">
                <a:latin typeface="Meiryo UI" panose="020B0604030504040204" pitchFamily="50" charset="-128"/>
                <a:ea typeface="Meiryo UI" panose="020B0604030504040204" pitchFamily="50" charset="-128"/>
              </a:rPr>
              <a:t>第３号</a:t>
            </a:r>
            <a:r>
              <a:rPr lang="en-US" altLang="ja-JP" sz="2000" b="1" dirty="0">
                <a:latin typeface="Meiryo UI" panose="020B0604030504040204" pitchFamily="50" charset="-128"/>
                <a:ea typeface="Meiryo UI" panose="020B0604030504040204" pitchFamily="50" charset="-128"/>
              </a:rPr>
              <a:t>〕</a:t>
            </a:r>
          </a:p>
        </p:txBody>
      </p:sp>
      <p:sp>
        <p:nvSpPr>
          <p:cNvPr id="6" name="テキスト ボックス 5"/>
          <p:cNvSpPr txBox="1"/>
          <p:nvPr/>
        </p:nvSpPr>
        <p:spPr>
          <a:xfrm>
            <a:off x="1658382" y="980728"/>
            <a:ext cx="5827236" cy="400110"/>
          </a:xfrm>
          <a:prstGeom prst="rect">
            <a:avLst/>
          </a:prstGeom>
          <a:noFill/>
        </p:spPr>
        <p:txBody>
          <a:bodyPr wrap="none" rtlCol="0">
            <a:spAutoFit/>
          </a:bodyPr>
          <a:lstStyle/>
          <a:p>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エネルギーの多量消費事業者による報告制度</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050" name="図 24" descr="説明: C:\Users\NakajimaMar\AppData\Local\Microsoft\Windows\Temporary Internet Files\Content.IE5\994MKWXL\MC90031134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3635" y="1765205"/>
            <a:ext cx="52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図 25" descr="説明: C:\Users\NakajimaMar\AppData\Local\Microsoft\Windows\Temporary Internet Files\Content.IE5\YNR02SKU\MC900223680[2].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5059" y="2415077"/>
            <a:ext cx="5429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図 23" descr="説明: C:\Users\NakajimaMar\AppData\Local\Microsoft\Windows\Temporary Internet Files\Content.IE5\YNR02SKU\MC90043482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284" y="3192307"/>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スライド番号プレースホルダー 7"/>
          <p:cNvSpPr>
            <a:spLocks noGrp="1"/>
          </p:cNvSpPr>
          <p:nvPr>
            <p:ph type="sldNum" sz="quarter" idx="12"/>
          </p:nvPr>
        </p:nvSpPr>
        <p:spPr/>
        <p:txBody>
          <a:bodyPr/>
          <a:lstStyle/>
          <a:p>
            <a:fld id="{55A7BED7-9510-4C4B-91BA-7696EE92F05C}" type="slidenum">
              <a:rPr kumimoji="1" lang="ja-JP" altLang="en-US" smtClean="0"/>
              <a:t>5</a:t>
            </a:fld>
            <a:endParaRPr kumimoji="1" lang="ja-JP" altLang="en-US" dirty="0"/>
          </a:p>
        </p:txBody>
      </p:sp>
    </p:spTree>
    <p:extLst>
      <p:ext uri="{BB962C8B-B14F-4D97-AF65-F5344CB8AC3E}">
        <p14:creationId xmlns:p14="http://schemas.microsoft.com/office/powerpoint/2010/main" val="1435946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40000"/>
          </a:xfrm>
          <a:solidFill>
            <a:schemeClr val="tx2">
              <a:lumMod val="60000"/>
              <a:lumOff val="40000"/>
            </a:schemeClr>
          </a:solidFill>
          <a:ln>
            <a:noFill/>
          </a:ln>
        </p:spPr>
        <p:txBody>
          <a:bodyPr>
            <a:normAutofit fontScale="90000"/>
          </a:bodyPr>
          <a:lstStyle/>
          <a:p>
            <a:pPr algn="l"/>
            <a:r>
              <a:rPr lang="ja-JP" altLang="en-US" dirty="0"/>
              <a:t>２．届出制度の概要について</a:t>
            </a:r>
          </a:p>
        </p:txBody>
      </p:sp>
      <p:grpSp>
        <p:nvGrpSpPr>
          <p:cNvPr id="39" name="グループ化 38"/>
          <p:cNvGrpSpPr/>
          <p:nvPr/>
        </p:nvGrpSpPr>
        <p:grpSpPr>
          <a:xfrm>
            <a:off x="338787" y="1916832"/>
            <a:ext cx="3060000" cy="1878576"/>
            <a:chOff x="566709" y="2420889"/>
            <a:chExt cx="3060000" cy="1878576"/>
          </a:xfrm>
        </p:grpSpPr>
        <p:sp>
          <p:nvSpPr>
            <p:cNvPr id="7" name="メモ 6"/>
            <p:cNvSpPr/>
            <p:nvPr/>
          </p:nvSpPr>
          <p:spPr>
            <a:xfrm>
              <a:off x="566709" y="2420889"/>
              <a:ext cx="3060000" cy="1878576"/>
            </a:xfrm>
            <a:prstGeom prst="foldedCorner">
              <a:avLst>
                <a:gd name="adj" fmla="val 12398"/>
              </a:avLst>
            </a:prstGeom>
            <a:solidFill>
              <a:schemeClr val="accent1">
                <a:lumMod val="40000"/>
                <a:lumOff val="60000"/>
              </a:schemeClr>
            </a:solidFill>
            <a:ln w="3175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HGP創英角ｺﾞｼｯｸUB" panose="020B0900000000000000" pitchFamily="50" charset="-128"/>
                <a:ea typeface="HGP創英角ｺﾞｼｯｸUB" panose="020B0900000000000000" pitchFamily="50" charset="-128"/>
              </a:endParaRPr>
            </a:p>
          </p:txBody>
        </p:sp>
        <p:sp>
          <p:nvSpPr>
            <p:cNvPr id="8" name="テキスト ボックス 8"/>
            <p:cNvSpPr txBox="1">
              <a:spLocks noChangeArrowheads="1"/>
            </p:cNvSpPr>
            <p:nvPr/>
          </p:nvSpPr>
          <p:spPr bwMode="auto">
            <a:xfrm>
              <a:off x="1031019" y="2492896"/>
              <a:ext cx="2089519" cy="461665"/>
            </a:xfrm>
            <a:prstGeom prst="rect">
              <a:avLst/>
            </a:prstGeom>
            <a:solidFill>
              <a:schemeClr val="bg1"/>
            </a:solidFill>
            <a:ln w="9525">
              <a:solidFill>
                <a:schemeClr val="tx1"/>
              </a:solidFill>
              <a:miter lim="800000"/>
              <a:headEnd/>
              <a:tailEnd/>
            </a:ln>
          </p:spPr>
          <p:txBody>
            <a:bodyPr wrap="square" anchor="ctr">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400" dirty="0">
                  <a:latin typeface="HGP創英角ｺﾞｼｯｸUB" panose="020B0900000000000000" pitchFamily="50" charset="-128"/>
                  <a:ea typeface="HGP創英角ｺﾞｼｯｸUB" panose="020B0900000000000000" pitchFamily="50" charset="-128"/>
                </a:rPr>
                <a:t>対策計画書</a:t>
              </a:r>
            </a:p>
          </p:txBody>
        </p:sp>
      </p:grpSp>
      <p:grpSp>
        <p:nvGrpSpPr>
          <p:cNvPr id="41" name="グループ化 40"/>
          <p:cNvGrpSpPr/>
          <p:nvPr/>
        </p:nvGrpSpPr>
        <p:grpSpPr>
          <a:xfrm>
            <a:off x="1140117" y="3815501"/>
            <a:ext cx="1457340" cy="755580"/>
            <a:chOff x="1372633" y="4365104"/>
            <a:chExt cx="1457340" cy="755580"/>
          </a:xfrm>
        </p:grpSpPr>
        <p:sp>
          <p:nvSpPr>
            <p:cNvPr id="10" name="テキスト ボックス 14"/>
            <p:cNvSpPr txBox="1">
              <a:spLocks noChangeArrowheads="1"/>
            </p:cNvSpPr>
            <p:nvPr/>
          </p:nvSpPr>
          <p:spPr bwMode="auto">
            <a:xfrm>
              <a:off x="1459952" y="4365104"/>
              <a:ext cx="12827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800" dirty="0">
                  <a:latin typeface="HGP創英角ｺﾞｼｯｸUB" panose="020B0900000000000000" pitchFamily="50" charset="-128"/>
                  <a:ea typeface="HGP創英角ｺﾞｼｯｸUB" panose="020B0900000000000000" pitchFamily="50" charset="-128"/>
                </a:rPr>
                <a:t>対策の</a:t>
              </a:r>
              <a:endParaRPr lang="en-US" altLang="ja-JP" sz="1800" dirty="0">
                <a:latin typeface="HGP創英角ｺﾞｼｯｸUB" panose="020B0900000000000000" pitchFamily="50" charset="-128"/>
                <a:ea typeface="HGP創英角ｺﾞｼｯｸUB" panose="020B0900000000000000" pitchFamily="50" charset="-128"/>
              </a:endParaRPr>
            </a:p>
            <a:p>
              <a:pPr algn="ctr" eaLnBrk="1" hangingPunct="1">
                <a:spcBef>
                  <a:spcPct val="0"/>
                </a:spcBef>
                <a:buFontTx/>
                <a:buNone/>
              </a:pPr>
              <a:r>
                <a:rPr lang="ja-JP" altLang="en-US" sz="1800" dirty="0">
                  <a:latin typeface="HGP創英角ｺﾞｼｯｸUB" panose="020B0900000000000000" pitchFamily="50" charset="-128"/>
                  <a:ea typeface="HGP創英角ｺﾞｼｯｸUB" panose="020B0900000000000000" pitchFamily="50" charset="-128"/>
                </a:rPr>
                <a:t>実施</a:t>
              </a:r>
            </a:p>
          </p:txBody>
        </p:sp>
        <p:sp>
          <p:nvSpPr>
            <p:cNvPr id="11" name="右矢印 10"/>
            <p:cNvSpPr/>
            <p:nvPr/>
          </p:nvSpPr>
          <p:spPr>
            <a:xfrm rot="5400000">
              <a:off x="1738551" y="4029263"/>
              <a:ext cx="725503" cy="1457340"/>
            </a:xfrm>
            <a:prstGeom prst="rightArrow">
              <a:avLst>
                <a:gd name="adj1" fmla="val 64169"/>
                <a:gd name="adj2" fmla="val 48419"/>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2" name="正方形/長方形 11"/>
          <p:cNvSpPr/>
          <p:nvPr/>
        </p:nvSpPr>
        <p:spPr bwMode="auto">
          <a:xfrm rot="5400000">
            <a:off x="3499873" y="3727452"/>
            <a:ext cx="5030397" cy="7094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3" name="テキスト ボックス 12"/>
          <p:cNvSpPr txBox="1"/>
          <p:nvPr/>
        </p:nvSpPr>
        <p:spPr bwMode="auto">
          <a:xfrm>
            <a:off x="5707866" y="3468978"/>
            <a:ext cx="615553" cy="1169551"/>
          </a:xfrm>
          <a:prstGeom prst="rect">
            <a:avLst/>
          </a:prstGeom>
          <a:noFill/>
        </p:spPr>
        <p:txBody>
          <a:bodyPr vert="eaVert" wrap="none">
            <a:spAutoFit/>
          </a:bodyPr>
          <a:lstStyle/>
          <a:p>
            <a:pPr>
              <a:defRPr/>
            </a:pPr>
            <a:r>
              <a:rPr lang="ja-JP" altLang="en-US" sz="2800" dirty="0">
                <a:latin typeface="HGP創英角ｺﾞｼｯｸUB" panose="020B0900000000000000" pitchFamily="50" charset="-128"/>
                <a:ea typeface="HGP創英角ｺﾞｼｯｸUB" panose="020B0900000000000000" pitchFamily="50" charset="-128"/>
              </a:rPr>
              <a:t>大阪府</a:t>
            </a:r>
          </a:p>
        </p:txBody>
      </p:sp>
      <p:sp>
        <p:nvSpPr>
          <p:cNvPr id="14" name="下矢印 13"/>
          <p:cNvSpPr/>
          <p:nvPr/>
        </p:nvSpPr>
        <p:spPr>
          <a:xfrm rot="16200000">
            <a:off x="5458472" y="3333578"/>
            <a:ext cx="3530554" cy="1476377"/>
          </a:xfrm>
          <a:prstGeom prst="downArrow">
            <a:avLst/>
          </a:prstGeom>
          <a:solidFill>
            <a:schemeClr val="accent5">
              <a:lumMod val="20000"/>
              <a:lumOff val="80000"/>
            </a:schemeClr>
          </a:solidFill>
          <a:ln w="31750"/>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ja-JP" altLang="en-US" sz="2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5" name="テキスト ボックス 28"/>
          <p:cNvSpPr txBox="1">
            <a:spLocks noChangeArrowheads="1"/>
          </p:cNvSpPr>
          <p:nvPr/>
        </p:nvSpPr>
        <p:spPr bwMode="auto">
          <a:xfrm>
            <a:off x="6370900" y="3257902"/>
            <a:ext cx="1729492" cy="1313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spcAft>
                <a:spcPts val="400"/>
              </a:spcAft>
              <a:buNone/>
            </a:pPr>
            <a:r>
              <a:rPr lang="ja-JP" altLang="en-US" sz="2800" dirty="0">
                <a:latin typeface="HGP創英角ｺﾞｼｯｸUB" panose="020B0900000000000000" pitchFamily="50" charset="-128"/>
                <a:ea typeface="HGP創英角ｺﾞｼｯｸUB" panose="020B0900000000000000" pitchFamily="50" charset="-128"/>
              </a:rPr>
              <a:t>　公表</a:t>
            </a:r>
            <a:endParaRPr lang="en-US" altLang="ja-JP" sz="2800" dirty="0">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・届出の概要</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spcBef>
                <a:spcPct val="0"/>
              </a:spcBef>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・評価結果</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spcBef>
                <a:spcPct val="0"/>
              </a:spcBef>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（優良事業者）</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rot="5400000">
            <a:off x="6329915" y="3787306"/>
            <a:ext cx="4140000" cy="76479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7" name="テキスト ボックス 23"/>
          <p:cNvSpPr txBox="1">
            <a:spLocks noChangeArrowheads="1"/>
          </p:cNvSpPr>
          <p:nvPr/>
        </p:nvSpPr>
        <p:spPr bwMode="auto">
          <a:xfrm>
            <a:off x="8159020" y="3767671"/>
            <a:ext cx="54373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800" dirty="0">
                <a:latin typeface="HGP創英角ｺﾞｼｯｸUB" panose="020B0900000000000000" pitchFamily="50" charset="-128"/>
                <a:ea typeface="HGP創英角ｺﾞｼｯｸUB" panose="020B0900000000000000" pitchFamily="50" charset="-128"/>
              </a:rPr>
              <a:t>府</a:t>
            </a:r>
            <a:endParaRPr lang="en-US" altLang="ja-JP" sz="2800" dirty="0">
              <a:latin typeface="HGP創英角ｺﾞｼｯｸUB" panose="020B0900000000000000" pitchFamily="50" charset="-128"/>
              <a:ea typeface="HGP創英角ｺﾞｼｯｸUB" panose="020B0900000000000000" pitchFamily="50" charset="-128"/>
            </a:endParaRPr>
          </a:p>
          <a:p>
            <a:pPr algn="ctr" eaLnBrk="1" hangingPunct="1">
              <a:spcBef>
                <a:spcPct val="0"/>
              </a:spcBef>
              <a:buFontTx/>
              <a:buNone/>
            </a:pPr>
            <a:r>
              <a:rPr lang="ja-JP" altLang="en-US" sz="2800" dirty="0">
                <a:latin typeface="HGP創英角ｺﾞｼｯｸUB" panose="020B0900000000000000" pitchFamily="50" charset="-128"/>
                <a:ea typeface="HGP創英角ｺﾞｼｯｸUB" panose="020B0900000000000000" pitchFamily="50" charset="-128"/>
              </a:rPr>
              <a:t>民</a:t>
            </a:r>
          </a:p>
        </p:txBody>
      </p:sp>
      <p:grpSp>
        <p:nvGrpSpPr>
          <p:cNvPr id="40" name="グループ化 39"/>
          <p:cNvGrpSpPr/>
          <p:nvPr/>
        </p:nvGrpSpPr>
        <p:grpSpPr>
          <a:xfrm>
            <a:off x="268736" y="4618111"/>
            <a:ext cx="3130051" cy="1489993"/>
            <a:chOff x="554021" y="5129761"/>
            <a:chExt cx="3130051" cy="1489993"/>
          </a:xfrm>
        </p:grpSpPr>
        <p:sp>
          <p:nvSpPr>
            <p:cNvPr id="19" name="メモ 18"/>
            <p:cNvSpPr/>
            <p:nvPr/>
          </p:nvSpPr>
          <p:spPr>
            <a:xfrm>
              <a:off x="624072" y="5129761"/>
              <a:ext cx="3060000" cy="1465138"/>
            </a:xfrm>
            <a:prstGeom prst="foldedCorner">
              <a:avLst>
                <a:gd name="adj" fmla="val 13096"/>
              </a:avLst>
            </a:prstGeom>
            <a:solidFill>
              <a:schemeClr val="accent1">
                <a:lumMod val="40000"/>
                <a:lumOff val="60000"/>
              </a:schemeClr>
            </a:solidFill>
            <a:ln w="3175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HGP創英角ｺﾞｼｯｸUB" panose="020B0900000000000000" pitchFamily="50" charset="-128"/>
                <a:ea typeface="HGP創英角ｺﾞｼｯｸUB" panose="020B0900000000000000" pitchFamily="50" charset="-128"/>
              </a:endParaRPr>
            </a:p>
          </p:txBody>
        </p:sp>
        <p:sp>
          <p:nvSpPr>
            <p:cNvPr id="20" name="テキスト ボックス 15"/>
            <p:cNvSpPr txBox="1">
              <a:spLocks noChangeArrowheads="1"/>
            </p:cNvSpPr>
            <p:nvPr/>
          </p:nvSpPr>
          <p:spPr bwMode="auto">
            <a:xfrm>
              <a:off x="554021" y="5788757"/>
              <a:ext cx="303924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・対策計画書に記載した対策の</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spcBef>
                  <a:spcPct val="0"/>
                </a:spcBef>
                <a:buFontTx/>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実施状況</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spcBef>
                  <a:spcPct val="0"/>
                </a:spcBef>
                <a:buFontTx/>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・温室効果ガスの削減状況　等</a:t>
              </a:r>
            </a:p>
          </p:txBody>
        </p:sp>
        <p:sp>
          <p:nvSpPr>
            <p:cNvPr id="21" name="テキスト ボックス 8"/>
            <p:cNvSpPr txBox="1">
              <a:spLocks noChangeArrowheads="1"/>
            </p:cNvSpPr>
            <p:nvPr/>
          </p:nvSpPr>
          <p:spPr bwMode="auto">
            <a:xfrm>
              <a:off x="1110072" y="5279850"/>
              <a:ext cx="2088000" cy="461665"/>
            </a:xfrm>
            <a:prstGeom prst="rect">
              <a:avLst/>
            </a:prstGeom>
            <a:solidFill>
              <a:schemeClr val="bg1"/>
            </a:solidFill>
            <a:ln w="9525">
              <a:solidFill>
                <a:schemeClr val="tx1"/>
              </a:solidFill>
              <a:miter lim="800000"/>
              <a:headEnd/>
              <a:tailEnd/>
            </a:ln>
          </p:spPr>
          <p:txBody>
            <a:bodyPr wrap="square" anchor="ctr">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400" dirty="0">
                  <a:latin typeface="HGP創英角ｺﾞｼｯｸUB" panose="020B0900000000000000" pitchFamily="50" charset="-128"/>
                  <a:ea typeface="HGP創英角ｺﾞｼｯｸUB" panose="020B0900000000000000" pitchFamily="50" charset="-128"/>
                </a:rPr>
                <a:t>実績報告書</a:t>
              </a:r>
            </a:p>
          </p:txBody>
        </p:sp>
      </p:grpSp>
      <p:grpSp>
        <p:nvGrpSpPr>
          <p:cNvPr id="46" name="グループ化 45"/>
          <p:cNvGrpSpPr/>
          <p:nvPr/>
        </p:nvGrpSpPr>
        <p:grpSpPr>
          <a:xfrm>
            <a:off x="3536242" y="2099705"/>
            <a:ext cx="2062452" cy="739737"/>
            <a:chOff x="3725120" y="2181760"/>
            <a:chExt cx="1709501" cy="739737"/>
          </a:xfrm>
          <a:solidFill>
            <a:srgbClr val="0070C0"/>
          </a:solidFill>
        </p:grpSpPr>
        <p:sp>
          <p:nvSpPr>
            <p:cNvPr id="33" name="下矢印 32"/>
            <p:cNvSpPr/>
            <p:nvPr/>
          </p:nvSpPr>
          <p:spPr>
            <a:xfrm rot="16200000">
              <a:off x="4210002" y="1696878"/>
              <a:ext cx="739737" cy="1709501"/>
            </a:xfrm>
            <a:prstGeom prst="downArrow">
              <a:avLst>
                <a:gd name="adj1" fmla="val 62477"/>
                <a:gd name="adj2" fmla="val 90697"/>
              </a:avLst>
            </a:prstGeom>
            <a:grpFill/>
            <a:ln w="22225"/>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32" name="テキスト ボックス 19"/>
            <p:cNvSpPr txBox="1">
              <a:spLocks noChangeArrowheads="1"/>
            </p:cNvSpPr>
            <p:nvPr/>
          </p:nvSpPr>
          <p:spPr bwMode="auto">
            <a:xfrm>
              <a:off x="3785871" y="2370366"/>
              <a:ext cx="1434200" cy="3385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３年に１回届出</a:t>
              </a:r>
            </a:p>
          </p:txBody>
        </p:sp>
      </p:grpSp>
      <p:grpSp>
        <p:nvGrpSpPr>
          <p:cNvPr id="48" name="グループ化 47"/>
          <p:cNvGrpSpPr/>
          <p:nvPr/>
        </p:nvGrpSpPr>
        <p:grpSpPr>
          <a:xfrm>
            <a:off x="3609537" y="4365104"/>
            <a:ext cx="1989158" cy="739737"/>
            <a:chOff x="3808345" y="5140813"/>
            <a:chExt cx="1709501" cy="739737"/>
          </a:xfrm>
          <a:solidFill>
            <a:srgbClr val="0070C0"/>
          </a:solidFill>
        </p:grpSpPr>
        <p:sp>
          <p:nvSpPr>
            <p:cNvPr id="43" name="下矢印 42"/>
            <p:cNvSpPr/>
            <p:nvPr/>
          </p:nvSpPr>
          <p:spPr>
            <a:xfrm rot="16200000">
              <a:off x="4293227" y="4655931"/>
              <a:ext cx="739737" cy="1709501"/>
            </a:xfrm>
            <a:prstGeom prst="downArrow">
              <a:avLst>
                <a:gd name="adj1" fmla="val 62477"/>
                <a:gd name="adj2" fmla="val 90697"/>
              </a:avLst>
            </a:prstGeom>
            <a:grpFill/>
            <a:ln w="22225"/>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29" name="テキスト ボックス 19"/>
            <p:cNvSpPr txBox="1">
              <a:spLocks noChangeArrowheads="1"/>
            </p:cNvSpPr>
            <p:nvPr/>
          </p:nvSpPr>
          <p:spPr bwMode="auto">
            <a:xfrm>
              <a:off x="3902656" y="5346791"/>
              <a:ext cx="1325726" cy="3385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600" b="1" dirty="0">
                  <a:solidFill>
                    <a:schemeClr val="bg1"/>
                  </a:solidFill>
                  <a:latin typeface="HGP創英角ｺﾞｼｯｸUB" panose="020B0900000000000000" pitchFamily="50" charset="-128"/>
                  <a:ea typeface="HGP創英角ｺﾞｼｯｸUB" panose="020B0900000000000000" pitchFamily="50" charset="-128"/>
                </a:rPr>
                <a:t>毎年届出</a:t>
              </a:r>
            </a:p>
          </p:txBody>
        </p:sp>
      </p:grpSp>
      <p:grpSp>
        <p:nvGrpSpPr>
          <p:cNvPr id="49" name="グループ化 48"/>
          <p:cNvGrpSpPr/>
          <p:nvPr/>
        </p:nvGrpSpPr>
        <p:grpSpPr>
          <a:xfrm>
            <a:off x="3585650" y="5104842"/>
            <a:ext cx="2113854" cy="886114"/>
            <a:chOff x="3747817" y="5880550"/>
            <a:chExt cx="1832295" cy="886114"/>
          </a:xfrm>
          <a:solidFill>
            <a:schemeClr val="accent5">
              <a:lumMod val="20000"/>
              <a:lumOff val="80000"/>
            </a:schemeClr>
          </a:solidFill>
        </p:grpSpPr>
        <p:sp>
          <p:nvSpPr>
            <p:cNvPr id="44" name="下矢印 43"/>
            <p:cNvSpPr/>
            <p:nvPr/>
          </p:nvSpPr>
          <p:spPr>
            <a:xfrm rot="5400000" flipH="1">
              <a:off x="4159511" y="5468856"/>
              <a:ext cx="886114" cy="1709501"/>
            </a:xfrm>
            <a:prstGeom prst="downArrow">
              <a:avLst>
                <a:gd name="adj1" fmla="val 62477"/>
                <a:gd name="adj2" fmla="val 90697"/>
              </a:avLst>
            </a:prstGeom>
            <a:grpFill/>
            <a:ln w="22225"/>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45" name="テキスト ボックス 19"/>
            <p:cNvSpPr txBox="1">
              <a:spLocks noChangeArrowheads="1"/>
            </p:cNvSpPr>
            <p:nvPr/>
          </p:nvSpPr>
          <p:spPr bwMode="auto">
            <a:xfrm>
              <a:off x="3889552" y="6021288"/>
              <a:ext cx="1690560"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600" dirty="0">
                  <a:latin typeface="HGP創英角ｺﾞｼｯｸUB" panose="020B0900000000000000" pitchFamily="50" charset="-128"/>
                  <a:ea typeface="HGP創英角ｺﾞｼｯｸUB" panose="020B0900000000000000" pitchFamily="50" charset="-128"/>
                </a:rPr>
                <a:t>評価結果の通知</a:t>
              </a:r>
              <a:endParaRPr lang="en-US" altLang="ja-JP" sz="1600" dirty="0">
                <a:latin typeface="HGP創英角ｺﾞｼｯｸUB" panose="020B0900000000000000" pitchFamily="50" charset="-128"/>
                <a:ea typeface="HGP創英角ｺﾞｼｯｸUB" panose="020B0900000000000000" pitchFamily="50" charset="-128"/>
              </a:endParaRPr>
            </a:p>
            <a:p>
              <a:pPr algn="ctr" eaLnBrk="1" hangingPunct="1">
                <a:spcBef>
                  <a:spcPct val="0"/>
                </a:spcBef>
                <a:buFontTx/>
                <a:buNone/>
              </a:pPr>
              <a:r>
                <a:rPr lang="ja-JP" altLang="en-US" sz="1600" dirty="0">
                  <a:latin typeface="HGP創英角ｺﾞｼｯｸUB" panose="020B0900000000000000" pitchFamily="50" charset="-128"/>
                  <a:ea typeface="HGP創英角ｺﾞｼｯｸUB" panose="020B0900000000000000" pitchFamily="50" charset="-128"/>
                </a:rPr>
                <a:t>（最終年度）</a:t>
              </a:r>
            </a:p>
          </p:txBody>
        </p:sp>
      </p:grpSp>
      <p:sp>
        <p:nvSpPr>
          <p:cNvPr id="38" name="テキスト ボックス 37"/>
          <p:cNvSpPr txBox="1">
            <a:spLocks noChangeArrowheads="1"/>
          </p:cNvSpPr>
          <p:nvPr/>
        </p:nvSpPr>
        <p:spPr bwMode="auto">
          <a:xfrm>
            <a:off x="304048" y="2560788"/>
            <a:ext cx="301813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温室効果ガスの排出抑制対策</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spcBef>
                <a:spcPct val="0"/>
              </a:spcBef>
              <a:buFontTx/>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・人工排熱の抑制対策</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spcBef>
                <a:spcPct val="0"/>
              </a:spcBef>
              <a:buFontTx/>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・電気の需要の平準化対策</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spcBef>
                <a:spcPct val="0"/>
              </a:spcBef>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温室効果ガスの削減目標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等</a:t>
            </a:r>
          </a:p>
        </p:txBody>
      </p:sp>
      <p:sp>
        <p:nvSpPr>
          <p:cNvPr id="3" name="角丸四角形 2"/>
          <p:cNvSpPr/>
          <p:nvPr/>
        </p:nvSpPr>
        <p:spPr>
          <a:xfrm>
            <a:off x="251520" y="1566957"/>
            <a:ext cx="3207272" cy="5030396"/>
          </a:xfrm>
          <a:prstGeom prst="roundRect">
            <a:avLst>
              <a:gd name="adj" fmla="val 7956"/>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テキスト ボックス 36"/>
          <p:cNvSpPr txBox="1"/>
          <p:nvPr/>
        </p:nvSpPr>
        <p:spPr>
          <a:xfrm>
            <a:off x="857012" y="1380537"/>
            <a:ext cx="2085827" cy="461665"/>
          </a:xfrm>
          <a:prstGeom prst="rect">
            <a:avLst/>
          </a:prstGeom>
          <a:solidFill>
            <a:schemeClr val="bg1"/>
          </a:solidFill>
        </p:spPr>
        <p:txBody>
          <a:bodyPr wrap="none" rtlCol="0">
            <a:spAutoFit/>
          </a:bodyPr>
          <a:lstStyle/>
          <a:p>
            <a:r>
              <a:rPr kumimoji="1" lang="en-US" altLang="ja-JP" sz="2400" dirty="0">
                <a:latin typeface="HGP創英角ｺﾞｼｯｸUB" panose="020B0900000000000000" pitchFamily="50" charset="-128"/>
                <a:ea typeface="HGP創英角ｺﾞｼｯｸUB" panose="020B0900000000000000" pitchFamily="50" charset="-128"/>
              </a:rPr>
              <a:t>《</a:t>
            </a:r>
            <a:r>
              <a:rPr kumimoji="1" lang="ja-JP" altLang="en-US" sz="2400" dirty="0">
                <a:latin typeface="HGP創英角ｺﾞｼｯｸUB" panose="020B0900000000000000" pitchFamily="50" charset="-128"/>
                <a:ea typeface="HGP創英角ｺﾞｼｯｸUB" panose="020B0900000000000000" pitchFamily="50" charset="-128"/>
              </a:rPr>
              <a:t>特定事業者</a:t>
            </a:r>
            <a:r>
              <a:rPr kumimoji="1" lang="en-US" altLang="ja-JP" sz="2400" dirty="0">
                <a:latin typeface="HGP創英角ｺﾞｼｯｸUB" panose="020B0900000000000000" pitchFamily="50" charset="-128"/>
                <a:ea typeface="HGP創英角ｺﾞｼｯｸUB" panose="020B0900000000000000" pitchFamily="50" charset="-128"/>
              </a:rPr>
              <a:t>》</a:t>
            </a:r>
            <a:endParaRPr kumimoji="1" lang="ja-JP" altLang="en-US" sz="2400" dirty="0">
              <a:latin typeface="HGP創英角ｺﾞｼｯｸUB" panose="020B0900000000000000" pitchFamily="50" charset="-128"/>
              <a:ea typeface="HGP創英角ｺﾞｼｯｸUB" panose="020B0900000000000000" pitchFamily="50" charset="-128"/>
            </a:endParaRPr>
          </a:p>
        </p:txBody>
      </p:sp>
      <p:sp>
        <p:nvSpPr>
          <p:cNvPr id="53" name="テキスト ボックス 52"/>
          <p:cNvSpPr txBox="1"/>
          <p:nvPr/>
        </p:nvSpPr>
        <p:spPr>
          <a:xfrm>
            <a:off x="1658382" y="1052736"/>
            <a:ext cx="5827236" cy="400110"/>
          </a:xfrm>
          <a:prstGeom prst="rect">
            <a:avLst/>
          </a:prstGeom>
          <a:noFill/>
        </p:spPr>
        <p:txBody>
          <a:bodyPr wrap="none" rtlCol="0">
            <a:spAutoFit/>
          </a:bodyPr>
          <a:lstStyle/>
          <a:p>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エネルギーの多量消費事業者による報告制度</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ホームベース 54"/>
          <p:cNvSpPr/>
          <p:nvPr/>
        </p:nvSpPr>
        <p:spPr>
          <a:xfrm rot="10800000">
            <a:off x="3468837" y="5997578"/>
            <a:ext cx="2156639" cy="515793"/>
          </a:xfrm>
          <a:prstGeom prst="homePlate">
            <a:avLst>
              <a:gd name="adj" fmla="val 81983"/>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 name="テキスト ボックス 55"/>
          <p:cNvSpPr txBox="1"/>
          <p:nvPr/>
        </p:nvSpPr>
        <p:spPr>
          <a:xfrm>
            <a:off x="3728241" y="5979115"/>
            <a:ext cx="2036400" cy="584775"/>
          </a:xfrm>
          <a:prstGeom prst="rect">
            <a:avLst/>
          </a:prstGeom>
          <a:noFill/>
        </p:spPr>
        <p:txBody>
          <a:bodyPr wrap="square" rtlCol="0">
            <a:spAutoFit/>
          </a:bodyPr>
          <a:lstStyle/>
          <a:p>
            <a:r>
              <a:rPr kumimoji="1" lang="ja-JP" altLang="en-US" sz="1600" i="1" dirty="0">
                <a:latin typeface="メイリオ" panose="020B0604030504040204" pitchFamily="50" charset="-128"/>
                <a:ea typeface="メイリオ" panose="020B0604030504040204" pitchFamily="50" charset="-128"/>
                <a:cs typeface="メイリオ" panose="020B0604030504040204" pitchFamily="50" charset="-128"/>
              </a:rPr>
              <a:t>必要に応じて指導・助言・立入調査</a:t>
            </a:r>
          </a:p>
        </p:txBody>
      </p:sp>
      <p:grpSp>
        <p:nvGrpSpPr>
          <p:cNvPr id="52" name="グループ化 51"/>
          <p:cNvGrpSpPr/>
          <p:nvPr/>
        </p:nvGrpSpPr>
        <p:grpSpPr>
          <a:xfrm>
            <a:off x="3573372" y="2988202"/>
            <a:ext cx="2126131" cy="886114"/>
            <a:chOff x="3747817" y="5880550"/>
            <a:chExt cx="1842937" cy="886114"/>
          </a:xfrm>
          <a:solidFill>
            <a:schemeClr val="accent5">
              <a:lumMod val="20000"/>
              <a:lumOff val="80000"/>
            </a:schemeClr>
          </a:solidFill>
        </p:grpSpPr>
        <p:sp>
          <p:nvSpPr>
            <p:cNvPr id="57" name="下矢印 56"/>
            <p:cNvSpPr/>
            <p:nvPr/>
          </p:nvSpPr>
          <p:spPr>
            <a:xfrm rot="5400000" flipH="1">
              <a:off x="4159511" y="5468856"/>
              <a:ext cx="886114" cy="1709501"/>
            </a:xfrm>
            <a:prstGeom prst="downArrow">
              <a:avLst>
                <a:gd name="adj1" fmla="val 62477"/>
                <a:gd name="adj2" fmla="val 90697"/>
              </a:avLst>
            </a:prstGeom>
            <a:grpFill/>
            <a:ln w="22225"/>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58" name="テキスト ボックス 19"/>
            <p:cNvSpPr txBox="1">
              <a:spLocks noChangeArrowheads="1"/>
            </p:cNvSpPr>
            <p:nvPr/>
          </p:nvSpPr>
          <p:spPr bwMode="auto">
            <a:xfrm>
              <a:off x="3900194" y="6157554"/>
              <a:ext cx="1690560" cy="33855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600" dirty="0">
                  <a:latin typeface="HGP創英角ｺﾞｼｯｸUB" panose="020B0900000000000000" pitchFamily="50" charset="-128"/>
                  <a:ea typeface="HGP創英角ｺﾞｼｯｸUB" panose="020B0900000000000000" pitchFamily="50" charset="-128"/>
                </a:rPr>
                <a:t>評価結果の通知</a:t>
              </a:r>
              <a:endParaRPr lang="en-US" altLang="ja-JP" sz="1600" dirty="0">
                <a:latin typeface="HGP創英角ｺﾞｼｯｸUB" panose="020B0900000000000000" pitchFamily="50" charset="-128"/>
                <a:ea typeface="HGP創英角ｺﾞｼｯｸUB" panose="020B0900000000000000" pitchFamily="50" charset="-128"/>
              </a:endParaRPr>
            </a:p>
          </p:txBody>
        </p:sp>
      </p:grpSp>
      <p:sp>
        <p:nvSpPr>
          <p:cNvPr id="6" name="スライド番号プレースホルダー 5"/>
          <p:cNvSpPr>
            <a:spLocks noGrp="1"/>
          </p:cNvSpPr>
          <p:nvPr>
            <p:ph type="sldNum" sz="quarter" idx="12"/>
          </p:nvPr>
        </p:nvSpPr>
        <p:spPr/>
        <p:txBody>
          <a:bodyPr/>
          <a:lstStyle/>
          <a:p>
            <a:fld id="{55A7BED7-9510-4C4B-91BA-7696EE92F05C}" type="slidenum">
              <a:rPr kumimoji="1" lang="ja-JP" altLang="en-US" smtClean="0"/>
              <a:t>6</a:t>
            </a:fld>
            <a:endParaRPr kumimoji="1" lang="ja-JP" altLang="en-US" dirty="0"/>
          </a:p>
        </p:txBody>
      </p:sp>
    </p:spTree>
    <p:extLst>
      <p:ext uri="{BB962C8B-B14F-4D97-AF65-F5344CB8AC3E}">
        <p14:creationId xmlns:p14="http://schemas.microsoft.com/office/powerpoint/2010/main" val="402075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3"/>
          <p:cNvSpPr>
            <a:spLocks noGrp="1"/>
          </p:cNvSpPr>
          <p:nvPr>
            <p:ph type="title"/>
          </p:nvPr>
        </p:nvSpPr>
        <p:spPr>
          <a:xfrm>
            <a:off x="323528" y="274638"/>
            <a:ext cx="8496000" cy="540000"/>
          </a:xfrm>
          <a:solidFill>
            <a:schemeClr val="tx2">
              <a:lumMod val="60000"/>
              <a:lumOff val="40000"/>
            </a:schemeClr>
          </a:solidFill>
        </p:spPr>
        <p:txBody>
          <a:bodyPr>
            <a:noAutofit/>
          </a:bodyPr>
          <a:lstStyle/>
          <a:p>
            <a:pPr algn="l"/>
            <a:r>
              <a:rPr lang="ja-JP" altLang="en-US" sz="3300" dirty="0"/>
              <a:t>２．届出制度の概要について</a:t>
            </a:r>
          </a:p>
        </p:txBody>
      </p:sp>
      <p:graphicFrame>
        <p:nvGraphicFramePr>
          <p:cNvPr id="11" name="表 10"/>
          <p:cNvGraphicFramePr>
            <a:graphicFrameLocks noGrp="1"/>
          </p:cNvGraphicFramePr>
          <p:nvPr>
            <p:extLst>
              <p:ext uri="{D42A27DB-BD31-4B8C-83A1-F6EECF244321}">
                <p14:modId xmlns:p14="http://schemas.microsoft.com/office/powerpoint/2010/main" val="485768921"/>
              </p:ext>
            </p:extLst>
          </p:nvPr>
        </p:nvGraphicFramePr>
        <p:xfrm>
          <a:off x="1547664" y="1594430"/>
          <a:ext cx="5865806" cy="2800080"/>
        </p:xfrm>
        <a:graphic>
          <a:graphicData uri="http://schemas.openxmlformats.org/drawingml/2006/table">
            <a:tbl>
              <a:tblPr firstRow="1" bandRow="1">
                <a:tableStyleId>{35758FB7-9AC5-4552-8A53-C91805E547FA}</a:tableStyleId>
              </a:tblPr>
              <a:tblGrid>
                <a:gridCol w="2265806">
                  <a:extLst>
                    <a:ext uri="{9D8B030D-6E8A-4147-A177-3AD203B41FA5}">
                      <a16:colId xmlns:a16="http://schemas.microsoft.com/office/drawing/2014/main" val="20000"/>
                    </a:ext>
                  </a:extLst>
                </a:gridCol>
                <a:gridCol w="900000">
                  <a:extLst>
                    <a:ext uri="{9D8B030D-6E8A-4147-A177-3AD203B41FA5}">
                      <a16:colId xmlns:a16="http://schemas.microsoft.com/office/drawing/2014/main" val="20003"/>
                    </a:ext>
                  </a:extLst>
                </a:gridCol>
                <a:gridCol w="900000">
                  <a:extLst>
                    <a:ext uri="{9D8B030D-6E8A-4147-A177-3AD203B41FA5}">
                      <a16:colId xmlns:a16="http://schemas.microsoft.com/office/drawing/2014/main" val="20004"/>
                    </a:ext>
                  </a:extLst>
                </a:gridCol>
                <a:gridCol w="900000">
                  <a:extLst>
                    <a:ext uri="{9D8B030D-6E8A-4147-A177-3AD203B41FA5}">
                      <a16:colId xmlns:a16="http://schemas.microsoft.com/office/drawing/2014/main" val="20005"/>
                    </a:ext>
                  </a:extLst>
                </a:gridCol>
                <a:gridCol w="900000">
                  <a:extLst>
                    <a:ext uri="{9D8B030D-6E8A-4147-A177-3AD203B41FA5}">
                      <a16:colId xmlns:a16="http://schemas.microsoft.com/office/drawing/2014/main" val="20006"/>
                    </a:ext>
                  </a:extLst>
                </a:gridCol>
              </a:tblGrid>
              <a:tr h="59095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nchor="ctr">
                    <a:lnTlToBr w="12700" cap="flat" cmpd="sng" algn="ctr">
                      <a:solidFill>
                        <a:schemeClr val="tx1"/>
                      </a:solidFill>
                      <a:prstDash val="solid"/>
                      <a:round/>
                      <a:headEnd type="none" w="med" len="med"/>
                      <a:tailEnd type="none" w="med" len="med"/>
                    </a:lnTlToBr>
                  </a:tcPr>
                </a:tc>
                <a:tc>
                  <a:txBody>
                    <a:bodyPr/>
                    <a:lstStyle/>
                    <a:p>
                      <a:pPr algn="ctr"/>
                      <a:r>
                        <a:rPr kumimoji="1" lang="en-US" altLang="ja-JP" dirty="0"/>
                        <a:t>2020</a:t>
                      </a:r>
                    </a:p>
                    <a:p>
                      <a:pPr algn="ctr"/>
                      <a:r>
                        <a:rPr kumimoji="1" lang="ja-JP" altLang="en-US" dirty="0"/>
                        <a:t>年度</a:t>
                      </a:r>
                    </a:p>
                  </a:txBody>
                  <a:tcPr anchor="ctr"/>
                </a:tc>
                <a:tc>
                  <a:txBody>
                    <a:bodyPr/>
                    <a:lstStyle/>
                    <a:p>
                      <a:pPr algn="ctr"/>
                      <a:r>
                        <a:rPr kumimoji="1" lang="en-US" altLang="ja-JP" dirty="0"/>
                        <a:t>2021</a:t>
                      </a:r>
                    </a:p>
                    <a:p>
                      <a:pPr algn="ctr"/>
                      <a:r>
                        <a:rPr kumimoji="1" lang="ja-JP" altLang="en-US" dirty="0"/>
                        <a:t>年度</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2022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年度</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2023</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年度</a:t>
                      </a:r>
                    </a:p>
                  </a:txBody>
                  <a:tcPr anchor="ctr"/>
                </a:tc>
                <a:extLst>
                  <a:ext uri="{0D108BD9-81ED-4DB2-BD59-A6C34878D82A}">
                    <a16:rowId xmlns:a16="http://schemas.microsoft.com/office/drawing/2014/main" val="10000"/>
                  </a:ext>
                </a:extLst>
              </a:tr>
              <a:tr h="720000">
                <a:tc>
                  <a:txBody>
                    <a:bodyPr/>
                    <a:lstStyle/>
                    <a:p>
                      <a:pPr algn="ctr"/>
                      <a:r>
                        <a:rPr kumimoji="1" lang="en-US" altLang="ja-JP" dirty="0">
                          <a:solidFill>
                            <a:schemeClr val="tx1"/>
                          </a:solidFill>
                        </a:rPr>
                        <a:t>2020</a:t>
                      </a:r>
                      <a:r>
                        <a:rPr kumimoji="1" lang="ja-JP" altLang="en-US" dirty="0">
                          <a:solidFill>
                            <a:schemeClr val="tx1"/>
                          </a:solidFill>
                        </a:rPr>
                        <a:t>～</a:t>
                      </a:r>
                      <a:r>
                        <a:rPr kumimoji="1" lang="en-US" altLang="ja-JP" dirty="0">
                          <a:solidFill>
                            <a:schemeClr val="tx1"/>
                          </a:solidFill>
                        </a:rPr>
                        <a:t>2022</a:t>
                      </a:r>
                      <a:r>
                        <a:rPr kumimoji="1" lang="ja-JP" altLang="en-US" dirty="0">
                          <a:solidFill>
                            <a:schemeClr val="tx1"/>
                          </a:solidFill>
                        </a:rPr>
                        <a:t>年度</a:t>
                      </a:r>
                      <a:endParaRPr kumimoji="1" lang="en-US" altLang="ja-JP" dirty="0">
                        <a:solidFill>
                          <a:schemeClr val="tx1"/>
                        </a:solidFill>
                      </a:endParaRPr>
                    </a:p>
                    <a:p>
                      <a:pPr algn="ctr"/>
                      <a:r>
                        <a:rPr kumimoji="1" lang="ja-JP" altLang="en-US" sz="1600" dirty="0">
                          <a:solidFill>
                            <a:schemeClr val="tx1"/>
                          </a:solidFill>
                        </a:rPr>
                        <a:t>（約</a:t>
                      </a:r>
                      <a:r>
                        <a:rPr kumimoji="1" lang="en-US" altLang="ja-JP" sz="1600" dirty="0">
                          <a:solidFill>
                            <a:schemeClr val="tx1"/>
                          </a:solidFill>
                        </a:rPr>
                        <a:t>100</a:t>
                      </a:r>
                      <a:r>
                        <a:rPr kumimoji="1" lang="ja-JP" altLang="en-US" sz="1600" dirty="0">
                          <a:solidFill>
                            <a:schemeClr val="tx1"/>
                          </a:solidFill>
                        </a:rPr>
                        <a:t>事業者）</a:t>
                      </a: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u="none" dirty="0">
                          <a:latin typeface="+mn-ea"/>
                          <a:ea typeface="+mn-ea"/>
                        </a:rPr>
                        <a:t>報告書</a:t>
                      </a:r>
                      <a:r>
                        <a:rPr kumimoji="1" lang="ja-JP" altLang="en-US" sz="1800" u="none" dirty="0"/>
                        <a:t>計画書</a:t>
                      </a:r>
                      <a:endParaRPr kumimoji="1" lang="en-US" altLang="ja-JP" sz="1800" u="none" dirty="0"/>
                    </a:p>
                  </a:txBody>
                  <a:tcPr anchor="ctr"/>
                </a:tc>
                <a:tc>
                  <a:txBody>
                    <a:bodyPr/>
                    <a:lstStyle/>
                    <a:p>
                      <a:pPr algn="ctr"/>
                      <a:r>
                        <a:rPr kumimoji="1" lang="ja-JP" altLang="en-US" sz="1800" u="none" dirty="0"/>
                        <a:t>報告書</a:t>
                      </a:r>
                    </a:p>
                  </a:txBody>
                  <a:tcPr anchor="ctr"/>
                </a:tc>
                <a:tc>
                  <a:txBody>
                    <a:bodyPr/>
                    <a:lstStyle/>
                    <a:p>
                      <a:pPr algn="ctr"/>
                      <a:r>
                        <a:rPr kumimoji="1" lang="ja-JP" altLang="en-US" sz="1800" u="none" dirty="0"/>
                        <a:t>報告書</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u="none" dirty="0">
                          <a:latin typeface="+mn-ea"/>
                          <a:ea typeface="+mn-ea"/>
                        </a:rPr>
                        <a:t>報告書</a:t>
                      </a:r>
                      <a:endParaRPr kumimoji="1" lang="en-US" altLang="ja-JP" sz="1800" u="none" dirty="0"/>
                    </a:p>
                  </a:txBody>
                  <a:tcPr anchor="ctr"/>
                </a:tc>
                <a:extLst>
                  <a:ext uri="{0D108BD9-81ED-4DB2-BD59-A6C34878D82A}">
                    <a16:rowId xmlns:a16="http://schemas.microsoft.com/office/drawing/2014/main" val="10003"/>
                  </a:ext>
                </a:extLst>
              </a:tr>
              <a:tr h="720000">
                <a:tc>
                  <a:txBody>
                    <a:bodyPr/>
                    <a:lstStyle/>
                    <a:p>
                      <a:pPr algn="ctr"/>
                      <a:r>
                        <a:rPr kumimoji="1" lang="en-US" altLang="ja-JP" dirty="0">
                          <a:solidFill>
                            <a:schemeClr val="tx1"/>
                          </a:solidFill>
                        </a:rPr>
                        <a:t>2021</a:t>
                      </a:r>
                      <a:r>
                        <a:rPr kumimoji="1" lang="ja-JP" altLang="en-US" dirty="0">
                          <a:solidFill>
                            <a:schemeClr val="tx1"/>
                          </a:solidFill>
                        </a:rPr>
                        <a:t>～</a:t>
                      </a:r>
                      <a:r>
                        <a:rPr kumimoji="1" lang="en-US" altLang="ja-JP" dirty="0">
                          <a:solidFill>
                            <a:schemeClr val="tx1"/>
                          </a:solidFill>
                        </a:rPr>
                        <a:t>2023</a:t>
                      </a:r>
                      <a:r>
                        <a:rPr kumimoji="1" lang="ja-JP" altLang="en-US" dirty="0">
                          <a:solidFill>
                            <a:schemeClr val="tx1"/>
                          </a:solidFill>
                        </a:rPr>
                        <a:t>年度</a:t>
                      </a:r>
                      <a:endParaRPr kumimoji="1" lang="en-US" altLang="ja-JP" dirty="0">
                        <a:solidFill>
                          <a:schemeClr val="tx1"/>
                        </a:solidFill>
                      </a:endParaRPr>
                    </a:p>
                    <a:p>
                      <a:pPr algn="ctr"/>
                      <a:r>
                        <a:rPr kumimoji="1" lang="ja-JP" altLang="en-US" sz="1600" dirty="0">
                          <a:solidFill>
                            <a:schemeClr val="tx1"/>
                          </a:solidFill>
                        </a:rPr>
                        <a:t>（約</a:t>
                      </a:r>
                      <a:r>
                        <a:rPr kumimoji="1" lang="en-US" altLang="ja-JP" sz="1600" dirty="0">
                          <a:solidFill>
                            <a:schemeClr val="tx1"/>
                          </a:solidFill>
                        </a:rPr>
                        <a:t>600</a:t>
                      </a:r>
                      <a:r>
                        <a:rPr kumimoji="1" lang="ja-JP" altLang="en-US" sz="1600" dirty="0">
                          <a:solidFill>
                            <a:schemeClr val="tx1"/>
                          </a:solidFill>
                        </a:rPr>
                        <a:t>事業者）</a:t>
                      </a: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t>報告書</a:t>
                      </a:r>
                      <a:endParaRPr kumimoji="1" lang="en-US" altLang="ja-JP" sz="1800" b="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u="none" dirty="0">
                          <a:latin typeface="+mn-ea"/>
                          <a:ea typeface="+mn-ea"/>
                        </a:rPr>
                        <a:t>報告書</a:t>
                      </a:r>
                      <a:r>
                        <a:rPr kumimoji="1" lang="ja-JP" altLang="en-US" sz="1800" u="none" dirty="0"/>
                        <a:t>計画書</a:t>
                      </a:r>
                      <a:endParaRPr kumimoji="1" lang="en-US" altLang="ja-JP" sz="1800" u="none"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u="none" dirty="0"/>
                        <a:t>報告書</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u="none" dirty="0"/>
                        <a:t>報告書</a:t>
                      </a:r>
                      <a:endParaRPr kumimoji="1" lang="ja-JP" altLang="en-US" sz="1800" u="sng" dirty="0"/>
                    </a:p>
                  </a:txBody>
                  <a:tcPr anchor="ctr"/>
                </a:tc>
                <a:extLst>
                  <a:ext uri="{0D108BD9-81ED-4DB2-BD59-A6C34878D82A}">
                    <a16:rowId xmlns:a16="http://schemas.microsoft.com/office/drawing/2014/main" val="1130480213"/>
                  </a:ext>
                </a:extLst>
              </a:tr>
              <a:tr h="720000">
                <a:tc>
                  <a:txBody>
                    <a:bodyPr/>
                    <a:lstStyle/>
                    <a:p>
                      <a:pPr algn="ctr"/>
                      <a:r>
                        <a:rPr kumimoji="1" lang="en-US" altLang="ja-JP" sz="1800" dirty="0">
                          <a:solidFill>
                            <a:schemeClr val="tx1"/>
                          </a:solidFill>
                        </a:rPr>
                        <a:t>2022</a:t>
                      </a:r>
                      <a:r>
                        <a:rPr kumimoji="1" lang="ja-JP" altLang="en-US" sz="1800" dirty="0">
                          <a:solidFill>
                            <a:schemeClr val="tx1"/>
                          </a:solidFill>
                        </a:rPr>
                        <a:t>～</a:t>
                      </a:r>
                      <a:r>
                        <a:rPr kumimoji="1" lang="en-US" altLang="ja-JP" sz="1800" dirty="0">
                          <a:solidFill>
                            <a:schemeClr val="tx1"/>
                          </a:solidFill>
                        </a:rPr>
                        <a:t>2024</a:t>
                      </a:r>
                      <a:r>
                        <a:rPr kumimoji="1" lang="ja-JP" altLang="en-US" sz="1800" dirty="0">
                          <a:solidFill>
                            <a:schemeClr val="tx1"/>
                          </a:solidFill>
                        </a:rPr>
                        <a:t>年度</a:t>
                      </a:r>
                      <a:endParaRPr kumimoji="1" lang="en-US" altLang="ja-JP" sz="1800" dirty="0">
                        <a:solidFill>
                          <a:schemeClr val="tx1"/>
                        </a:solidFill>
                      </a:endParaRPr>
                    </a:p>
                    <a:p>
                      <a:pPr algn="ctr"/>
                      <a:r>
                        <a:rPr kumimoji="1" lang="ja-JP" altLang="en-US" sz="1800" dirty="0">
                          <a:solidFill>
                            <a:schemeClr val="tx1"/>
                          </a:solidFill>
                        </a:rPr>
                        <a:t>（約</a:t>
                      </a:r>
                      <a:r>
                        <a:rPr kumimoji="1" lang="en-US" altLang="ja-JP" sz="1800" dirty="0">
                          <a:solidFill>
                            <a:schemeClr val="tx1"/>
                          </a:solidFill>
                        </a:rPr>
                        <a:t>200</a:t>
                      </a:r>
                      <a:r>
                        <a:rPr kumimoji="1" lang="ja-JP" altLang="en-US" sz="1800" dirty="0">
                          <a:solidFill>
                            <a:schemeClr val="tx1"/>
                          </a:solidFill>
                        </a:rPr>
                        <a:t>事業者）</a:t>
                      </a:r>
                    </a:p>
                  </a:txBody>
                  <a:tcPr anchor="ctr"/>
                </a:tc>
                <a:tc>
                  <a:txBody>
                    <a:bodyPr/>
                    <a:lstStyle/>
                    <a:p>
                      <a:pPr algn="ctr"/>
                      <a:r>
                        <a:rPr kumimoji="1" lang="ja-JP" altLang="en-US" sz="1800" u="none" dirty="0"/>
                        <a:t>報告書</a:t>
                      </a:r>
                    </a:p>
                  </a:txBody>
                  <a:tcPr anchor="ctr"/>
                </a:tc>
                <a:tc>
                  <a:txBody>
                    <a:bodyPr/>
                    <a:lstStyle/>
                    <a:p>
                      <a:pPr algn="ctr"/>
                      <a:r>
                        <a:rPr kumimoji="1" lang="ja-JP" altLang="en-US" sz="1800" u="none" dirty="0"/>
                        <a:t>報告書</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u="none" dirty="0">
                          <a:latin typeface="+mn-ea"/>
                          <a:ea typeface="+mn-ea"/>
                        </a:rPr>
                        <a:t>報告書</a:t>
                      </a:r>
                      <a:r>
                        <a:rPr kumimoji="1" lang="ja-JP" altLang="en-US" sz="1800" u="none" dirty="0"/>
                        <a:t>計画書</a:t>
                      </a:r>
                      <a:endParaRPr kumimoji="1" lang="en-US" altLang="ja-JP" sz="1800" u="none"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u="none" dirty="0"/>
                        <a:t>報告書</a:t>
                      </a:r>
                    </a:p>
                  </a:txBody>
                  <a:tcPr anchor="ctr"/>
                </a:tc>
                <a:extLst>
                  <a:ext uri="{0D108BD9-81ED-4DB2-BD59-A6C34878D82A}">
                    <a16:rowId xmlns:a16="http://schemas.microsoft.com/office/drawing/2014/main" val="1713512249"/>
                  </a:ext>
                </a:extLst>
              </a:tr>
            </a:tbl>
          </a:graphicData>
        </a:graphic>
      </p:graphicFrame>
      <p:sp>
        <p:nvSpPr>
          <p:cNvPr id="18" name="正方形/長方形 17"/>
          <p:cNvSpPr/>
          <p:nvPr/>
        </p:nvSpPr>
        <p:spPr>
          <a:xfrm>
            <a:off x="6493765" y="1514190"/>
            <a:ext cx="919705" cy="2956317"/>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テキスト ボックス 23"/>
          <p:cNvSpPr txBox="1"/>
          <p:nvPr/>
        </p:nvSpPr>
        <p:spPr>
          <a:xfrm>
            <a:off x="2796955" y="5242998"/>
            <a:ext cx="3836306" cy="1077218"/>
          </a:xfrm>
          <a:prstGeom prst="rect">
            <a:avLst/>
          </a:prstGeom>
          <a:noFill/>
        </p:spPr>
        <p:txBody>
          <a:bodyPr wrap="square" rtlCol="0">
            <a:spAutoFit/>
          </a:bodyPr>
          <a:lstStyle/>
          <a:p>
            <a:pPr lvl="1">
              <a:spcBef>
                <a:spcPts val="600"/>
              </a:spcBef>
            </a:pPr>
            <a:r>
              <a:rPr lang="ja-JP" altLang="en-US" b="1" u="sng" dirty="0">
                <a:latin typeface="メイリオ" panose="020B0604030504040204" pitchFamily="50" charset="-128"/>
                <a:ea typeface="メイリオ" panose="020B0604030504040204" pitchFamily="50" charset="-128"/>
                <a:cs typeface="メイリオ" panose="020B0604030504040204" pitchFamily="50" charset="-128"/>
              </a:rPr>
              <a:t>全ての特定事業者</a:t>
            </a:r>
          </a:p>
          <a:p>
            <a:pPr lvl="1"/>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実績報告書</a:t>
            </a:r>
            <a:endParaRPr lang="en-US" altLang="ja-JP" sz="3200" b="1"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〔2022</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年度実績</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a:p>
        </p:txBody>
      </p:sp>
      <p:sp>
        <p:nvSpPr>
          <p:cNvPr id="16" name="テキスト ボックス 15"/>
          <p:cNvSpPr txBox="1"/>
          <p:nvPr/>
        </p:nvSpPr>
        <p:spPr>
          <a:xfrm>
            <a:off x="1570931" y="1823708"/>
            <a:ext cx="1005403" cy="338554"/>
          </a:xfrm>
          <a:prstGeom prst="rect">
            <a:avLst/>
          </a:prstGeom>
          <a:noFill/>
        </p:spPr>
        <p:txBody>
          <a:bodyPr wrap="none" rtlCol="0">
            <a:spAutoFit/>
          </a:bodyPr>
          <a:lstStyle/>
          <a:p>
            <a:r>
              <a:rPr lang="ja-JP" altLang="en-US" sz="1600" b="1" dirty="0"/>
              <a:t>計画期間</a:t>
            </a:r>
          </a:p>
        </p:txBody>
      </p:sp>
      <p:sp>
        <p:nvSpPr>
          <p:cNvPr id="17" name="テキスト ボックス 16"/>
          <p:cNvSpPr txBox="1"/>
          <p:nvPr/>
        </p:nvSpPr>
        <p:spPr>
          <a:xfrm>
            <a:off x="2743067" y="1607684"/>
            <a:ext cx="1005403" cy="338554"/>
          </a:xfrm>
          <a:prstGeom prst="rect">
            <a:avLst/>
          </a:prstGeom>
          <a:noFill/>
        </p:spPr>
        <p:txBody>
          <a:bodyPr wrap="none" rtlCol="0">
            <a:spAutoFit/>
          </a:bodyPr>
          <a:lstStyle/>
          <a:p>
            <a:r>
              <a:rPr lang="ja-JP" altLang="en-US" sz="1600" b="1" dirty="0"/>
              <a:t>提出年度</a:t>
            </a:r>
            <a:endParaRPr lang="en-US" altLang="ja-JP" sz="1600" b="1" dirty="0"/>
          </a:p>
        </p:txBody>
      </p:sp>
      <p:sp>
        <p:nvSpPr>
          <p:cNvPr id="28" name="角丸四角形 27"/>
          <p:cNvSpPr/>
          <p:nvPr/>
        </p:nvSpPr>
        <p:spPr>
          <a:xfrm>
            <a:off x="2743067" y="4632377"/>
            <a:ext cx="3273757" cy="1913438"/>
          </a:xfrm>
          <a:prstGeom prst="roundRect">
            <a:avLst>
              <a:gd name="adj" fmla="val 7956"/>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テキスト ボックス 30"/>
          <p:cNvSpPr txBox="1"/>
          <p:nvPr/>
        </p:nvSpPr>
        <p:spPr>
          <a:xfrm>
            <a:off x="2599053" y="4869160"/>
            <a:ext cx="2152676" cy="369332"/>
          </a:xfrm>
          <a:prstGeom prst="rect">
            <a:avLst/>
          </a:prstGeom>
          <a:noFill/>
        </p:spPr>
        <p:txBody>
          <a:bodyPr wrap="square" rtlCol="0">
            <a:spAutoFit/>
          </a:bodyPr>
          <a:lstStyle/>
          <a:p>
            <a:pPr lvl="1"/>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８月末まで</a:t>
            </a:r>
            <a:endParaRPr lang="en-US" altLang="ja-JP" sz="2000" b="1" dirty="0"/>
          </a:p>
        </p:txBody>
      </p:sp>
      <p:sp>
        <p:nvSpPr>
          <p:cNvPr id="34" name="テキスト ボックス 33"/>
          <p:cNvSpPr txBox="1"/>
          <p:nvPr/>
        </p:nvSpPr>
        <p:spPr>
          <a:xfrm>
            <a:off x="-188520" y="836712"/>
            <a:ext cx="8352928" cy="523220"/>
          </a:xfrm>
          <a:prstGeom prst="rect">
            <a:avLst/>
          </a:prstGeom>
          <a:noFill/>
        </p:spPr>
        <p:txBody>
          <a:bodyPr wrap="square" rtlCol="0">
            <a:spAutoFit/>
          </a:bodyPr>
          <a:lstStyle/>
          <a:p>
            <a:pPr marL="914400" lvl="1" indent="-457200">
              <a:buFont typeface="Wingdings" panose="05000000000000000000" pitchFamily="2" charset="2"/>
              <a:buChar char="ü"/>
            </a:pPr>
            <a:r>
              <a:rPr lang="ja-JP" altLang="en-US" sz="2800" dirty="0"/>
              <a:t>特定事業者により計画期間は異なります。</a:t>
            </a:r>
            <a:endParaRPr kumimoji="1" lang="en-US" altLang="ja-JP" sz="2800" dirty="0"/>
          </a:p>
        </p:txBody>
      </p:sp>
      <p:sp>
        <p:nvSpPr>
          <p:cNvPr id="6" name="スライド番号プレースホルダー 5"/>
          <p:cNvSpPr>
            <a:spLocks noGrp="1"/>
          </p:cNvSpPr>
          <p:nvPr>
            <p:ph type="sldNum" sz="quarter" idx="12"/>
          </p:nvPr>
        </p:nvSpPr>
        <p:spPr>
          <a:xfrm>
            <a:off x="7066572" y="6597352"/>
            <a:ext cx="2133600" cy="365125"/>
          </a:xfrm>
        </p:spPr>
        <p:txBody>
          <a:bodyPr/>
          <a:lstStyle/>
          <a:p>
            <a:r>
              <a:rPr kumimoji="1" lang="en-US" altLang="ja-JP" dirty="0"/>
              <a:t>6</a:t>
            </a:r>
            <a:endParaRPr kumimoji="1" lang="ja-JP" altLang="en-US" dirty="0"/>
          </a:p>
        </p:txBody>
      </p:sp>
    </p:spTree>
    <p:extLst>
      <p:ext uri="{BB962C8B-B14F-4D97-AF65-F5344CB8AC3E}">
        <p14:creationId xmlns:p14="http://schemas.microsoft.com/office/powerpoint/2010/main" val="2907762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328850"/>
            <a:ext cx="8229600" cy="540000"/>
          </a:xfrm>
          <a:solidFill>
            <a:schemeClr val="tx2">
              <a:lumMod val="60000"/>
              <a:lumOff val="40000"/>
            </a:schemeClr>
          </a:solidFill>
          <a:ln>
            <a:noFill/>
          </a:ln>
        </p:spPr>
        <p:txBody>
          <a:bodyPr>
            <a:noAutofit/>
          </a:bodyPr>
          <a:lstStyle/>
          <a:p>
            <a:pPr algn="l"/>
            <a:r>
              <a:rPr lang="ja-JP" altLang="en-US" sz="3300" dirty="0"/>
              <a:t>２．届出制度の概要について</a:t>
            </a:r>
            <a:endParaRPr kumimoji="1" lang="ja-JP" altLang="en-US" sz="3300" dirty="0"/>
          </a:p>
        </p:txBody>
      </p:sp>
      <p:sp>
        <p:nvSpPr>
          <p:cNvPr id="5" name="テキスト ボックス 4"/>
          <p:cNvSpPr txBox="1"/>
          <p:nvPr/>
        </p:nvSpPr>
        <p:spPr>
          <a:xfrm>
            <a:off x="251520" y="1173555"/>
            <a:ext cx="8892480" cy="2400657"/>
          </a:xfrm>
          <a:prstGeom prst="rect">
            <a:avLst/>
          </a:prstGeom>
          <a:noFill/>
        </p:spPr>
        <p:txBody>
          <a:bodyPr wrap="square" rtlCol="0">
            <a:spAutoFit/>
          </a:bodyPr>
          <a:lstStyle/>
          <a:p>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■様式（</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入力用エクセルファイル）</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の入手方法</a:t>
            </a:r>
            <a:endPar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①昨年度に届出をした特定事業者</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大阪府から届出事業者毎に今年度用のエクセルファイルをメールで送信</a:t>
            </a:r>
            <a:endParaRPr lang="en-US" altLang="ja-JP"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②新たに届出対象となる特定事業者</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・大阪府ホームページから対策計画書の様式をダウンロードしてください。</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1223698" y="2276872"/>
            <a:ext cx="6813463" cy="430887"/>
          </a:xfrm>
          <a:prstGeom prst="rect">
            <a:avLst/>
          </a:prstGeom>
          <a:noFill/>
          <a:ln>
            <a:solidFill>
              <a:srgbClr val="FF0000"/>
            </a:solidFill>
          </a:ln>
        </p:spPr>
        <p:txBody>
          <a:bodyPr wrap="square" rtlCol="0">
            <a:spAutoFit/>
          </a:bodyPr>
          <a:lstStyle/>
          <a:p>
            <a:r>
              <a:rPr kumimoji="1" lang="en-US" altLang="ja-JP" sz="2200" b="1" dirty="0">
                <a:solidFill>
                  <a:srgbClr val="FF0000"/>
                </a:solidFill>
                <a:latin typeface="Meiryo UI" panose="020B0604030504040204" pitchFamily="50" charset="-128"/>
                <a:ea typeface="Meiryo UI" panose="020B0604030504040204" pitchFamily="50" charset="-128"/>
              </a:rPr>
              <a:t>【</a:t>
            </a:r>
            <a:r>
              <a:rPr kumimoji="1" lang="ja-JP" altLang="en-US" sz="2200" b="1" dirty="0">
                <a:solidFill>
                  <a:srgbClr val="FF0000"/>
                </a:solidFill>
                <a:latin typeface="Meiryo UI" panose="020B0604030504040204" pitchFamily="50" charset="-128"/>
                <a:ea typeface="Meiryo UI" panose="020B0604030504040204" pitchFamily="50" charset="-128"/>
              </a:rPr>
              <a:t>ご注意</a:t>
            </a:r>
            <a:r>
              <a:rPr kumimoji="1" lang="en-US" altLang="ja-JP" sz="2200" b="1" dirty="0">
                <a:solidFill>
                  <a:srgbClr val="FF0000"/>
                </a:solidFill>
                <a:latin typeface="Meiryo UI" panose="020B0604030504040204" pitchFamily="50" charset="-128"/>
                <a:ea typeface="Meiryo UI" panose="020B0604030504040204" pitchFamily="50" charset="-128"/>
              </a:rPr>
              <a:t>】</a:t>
            </a:r>
            <a:r>
              <a:rPr lang="ja-JP" altLang="en-US" sz="2200" b="1" dirty="0">
                <a:solidFill>
                  <a:srgbClr val="FF0000"/>
                </a:solidFill>
                <a:latin typeface="Meiryo UI" panose="020B0604030504040204" pitchFamily="50" charset="-128"/>
                <a:ea typeface="Meiryo UI" panose="020B0604030504040204" pitchFamily="50" charset="-128"/>
              </a:rPr>
              <a:t>　　昨年度の様式は使用しないでください</a:t>
            </a:r>
            <a:r>
              <a:rPr lang="en-US" altLang="ja-JP" sz="2200" b="1" dirty="0">
                <a:solidFill>
                  <a:srgbClr val="FF0000"/>
                </a:solidFill>
                <a:latin typeface="Meiryo UI" panose="020B0604030504040204" pitchFamily="50" charset="-128"/>
                <a:ea typeface="Meiryo UI" panose="020B0604030504040204" pitchFamily="50" charset="-128"/>
              </a:rPr>
              <a:t>!!</a:t>
            </a:r>
          </a:p>
        </p:txBody>
      </p:sp>
      <p:sp>
        <p:nvSpPr>
          <p:cNvPr id="7" name="テキスト ボックス 6"/>
          <p:cNvSpPr txBox="1"/>
          <p:nvPr/>
        </p:nvSpPr>
        <p:spPr>
          <a:xfrm>
            <a:off x="251520" y="3573016"/>
            <a:ext cx="8712969" cy="3262432"/>
          </a:xfrm>
          <a:prstGeom prst="rect">
            <a:avLst/>
          </a:prstGeom>
          <a:noFill/>
        </p:spPr>
        <p:txBody>
          <a:bodyPr wrap="square" rtlCol="0">
            <a:spAutoFit/>
          </a:bodyPr>
          <a:lstStyle/>
          <a:p>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■提出期限</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実績報告書：８月末</a:t>
            </a:r>
            <a:endPar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■提出方法</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ペーパーレスの電子申請を推奨</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電子申請の</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URL〕</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2"/>
            <a:r>
              <a:rPr lang="en-US" altLang="ja-JP" dirty="0">
                <a:latin typeface="メイリオ" panose="020B0604030504040204" pitchFamily="50" charset="-128"/>
                <a:ea typeface="メイリオ" panose="020B0604030504040204" pitchFamily="50" charset="-128"/>
                <a:cs typeface="メイリオ" panose="020B0604030504040204" pitchFamily="50" charset="-128"/>
                <a:hlinkClick r:id="rId3"/>
              </a:rPr>
              <a:t>http://www.pref.osaka.lg.jp/chikyukankyo/ondankaboushi_jourei/ondanka_todokede.html</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⇧ココをクリック（☆）</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届出の提出は可能な限り電子申請を！</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郵送・持参の場合は、原本と併せて様式（入力用エクセルファイル）の電子データをメール等でご提出ください。</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スライド番号プレースホルダー 9"/>
          <p:cNvSpPr>
            <a:spLocks noGrp="1"/>
          </p:cNvSpPr>
          <p:nvPr>
            <p:ph type="sldNum" sz="quarter" idx="12"/>
          </p:nvPr>
        </p:nvSpPr>
        <p:spPr/>
        <p:txBody>
          <a:bodyPr/>
          <a:lstStyle/>
          <a:p>
            <a:fld id="{55A7BED7-9510-4C4B-91BA-7696EE92F05C}" type="slidenum">
              <a:rPr kumimoji="1" lang="ja-JP" altLang="en-US" smtClean="0"/>
              <a:t>8</a:t>
            </a:fld>
            <a:endParaRPr kumimoji="1" lang="ja-JP" altLang="en-US" dirty="0"/>
          </a:p>
        </p:txBody>
      </p:sp>
    </p:spTree>
    <p:extLst>
      <p:ext uri="{BB962C8B-B14F-4D97-AF65-F5344CB8AC3E}">
        <p14:creationId xmlns:p14="http://schemas.microsoft.com/office/powerpoint/2010/main" val="22716070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5417</Words>
  <Application>Microsoft Office PowerPoint</Application>
  <PresentationFormat>画面に合わせる (4:3)</PresentationFormat>
  <Paragraphs>581</Paragraphs>
  <Slides>35</Slides>
  <Notes>35</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35</vt:i4>
      </vt:variant>
    </vt:vector>
  </HeadingPairs>
  <TitlesOfParts>
    <vt:vector size="49" baseType="lpstr">
      <vt:lpstr>HGPｺﾞｼｯｸM</vt:lpstr>
      <vt:lpstr>HGP創英角ｺﾞｼｯｸUB</vt:lpstr>
      <vt:lpstr>Meiryo UI</vt:lpstr>
      <vt:lpstr>ＭＳ Ｐゴシック</vt:lpstr>
      <vt:lpstr>ＭＳ ゴシック</vt:lpstr>
      <vt:lpstr>ＭＳ 明朝</vt:lpstr>
      <vt:lpstr>メイリオ</vt:lpstr>
      <vt:lpstr>Arial</vt:lpstr>
      <vt:lpstr>Calibri</vt:lpstr>
      <vt:lpstr>Cambria Math</vt:lpstr>
      <vt:lpstr>Century</vt:lpstr>
      <vt:lpstr>Times New Roman</vt:lpstr>
      <vt:lpstr>Wingdings</vt:lpstr>
      <vt:lpstr>Office ​​テーマ</vt:lpstr>
      <vt:lpstr>大阪府気候変動対策の推進に関する条例に基づく  令和４年度実績報告書の書き方説明資料</vt:lpstr>
      <vt:lpstr>    （注意）  　大阪府気候変動対策の推進に関する条例及び同規則（以下「条例等」という）は令和5年4月1日付で改正されていますが、この資料は、改正前に届出された対策計画書等に係る実績報告書の書き方について説明するものです。  　このため、本資料では、改正前の条例等に基づいて記載しています。  　改正後の条例等については、大阪府ホームページ「大阪府／大阪府気候変動対策の推進に関する条例 (osaka.lg.jp) 」 よりご確認ください。</vt:lpstr>
      <vt:lpstr>目次</vt:lpstr>
      <vt:lpstr>PowerPoint プレゼンテーション</vt:lpstr>
      <vt:lpstr>PowerPoint プレゼンテーション</vt:lpstr>
      <vt:lpstr>２．届出制度の概要について</vt:lpstr>
      <vt:lpstr>２．届出制度の概要について</vt:lpstr>
      <vt:lpstr>２．届出制度の概要について</vt:lpstr>
      <vt:lpstr>２．届出制度の概要について</vt:lpstr>
      <vt:lpstr>２．届出制度の概要について</vt:lpstr>
      <vt:lpstr>３．評価制度について</vt:lpstr>
      <vt:lpstr>３．評価制度について</vt:lpstr>
      <vt:lpstr>重点対策の対象事業所</vt:lpstr>
      <vt:lpstr>重点対策の対象事業所</vt:lpstr>
      <vt:lpstr>重点対策の対象事業所</vt:lpstr>
      <vt:lpstr>４．顕彰について</vt:lpstr>
      <vt:lpstr>５．立入調査について</vt:lpstr>
      <vt:lpstr>６.実績報告書の書き方と留意点</vt:lpstr>
      <vt:lpstr>６.実績報告書の書き方と留意点</vt:lpstr>
      <vt:lpstr>６.実績報告書の書き方と留意点</vt:lpstr>
      <vt:lpstr>６.実績報告書の書き方と留意点</vt:lpstr>
      <vt:lpstr>６.実績報告書の書き方と留意点</vt:lpstr>
      <vt:lpstr>６.実績報告書の書き方と留意点</vt:lpstr>
      <vt:lpstr>６.実績報告書の書き方と留意点</vt:lpstr>
      <vt:lpstr>６.実績報告書の書き方と留意点</vt:lpstr>
      <vt:lpstr>６.実績報告書の書き方と留意点</vt:lpstr>
      <vt:lpstr>６.実績報告書の書き方と留意点</vt:lpstr>
      <vt:lpstr>６.実績報告書の書き方と留意点</vt:lpstr>
      <vt:lpstr>６.実績報告書の書き方と留意点</vt:lpstr>
      <vt:lpstr>６.実績報告書の書き方と留意点</vt:lpstr>
      <vt:lpstr>６.実績報告書の書き方と留意点</vt:lpstr>
      <vt:lpstr>７.よくある質問</vt:lpstr>
      <vt:lpstr>７.よくある質問</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2022-06-08T10:35:41Z</dcterms:created>
  <dcterms:modified xsi:type="dcterms:W3CDTF">2023-06-09T01:58:47Z</dcterms:modified>
</cp:coreProperties>
</file>