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2"/>
  </p:notesMasterIdLst>
  <p:handoutMasterIdLst>
    <p:handoutMasterId r:id="rId43"/>
  </p:handoutMasterIdLst>
  <p:sldIdLst>
    <p:sldId id="256" r:id="rId2"/>
    <p:sldId id="332" r:id="rId3"/>
    <p:sldId id="410" r:id="rId4"/>
    <p:sldId id="258" r:id="rId5"/>
    <p:sldId id="367" r:id="rId6"/>
    <p:sldId id="512" r:id="rId7"/>
    <p:sldId id="526" r:id="rId8"/>
    <p:sldId id="513" r:id="rId9"/>
    <p:sldId id="514" r:id="rId10"/>
    <p:sldId id="515" r:id="rId11"/>
    <p:sldId id="480" r:id="rId12"/>
    <p:sldId id="516" r:id="rId13"/>
    <p:sldId id="517" r:id="rId14"/>
    <p:sldId id="518" r:id="rId15"/>
    <p:sldId id="535" r:id="rId16"/>
    <p:sldId id="542" r:id="rId17"/>
    <p:sldId id="532" r:id="rId18"/>
    <p:sldId id="320" r:id="rId19"/>
    <p:sldId id="430" r:id="rId20"/>
    <p:sldId id="487" r:id="rId21"/>
    <p:sldId id="388" r:id="rId22"/>
    <p:sldId id="521" r:id="rId23"/>
    <p:sldId id="522" r:id="rId24"/>
    <p:sldId id="523" r:id="rId25"/>
    <p:sldId id="540" r:id="rId26"/>
    <p:sldId id="541" r:id="rId27"/>
    <p:sldId id="525" r:id="rId28"/>
    <p:sldId id="511" r:id="rId29"/>
    <p:sldId id="506" r:id="rId30"/>
    <p:sldId id="423" r:id="rId31"/>
    <p:sldId id="505" r:id="rId32"/>
    <p:sldId id="507" r:id="rId33"/>
    <p:sldId id="335" r:id="rId34"/>
    <p:sldId id="524" r:id="rId35"/>
    <p:sldId id="536" r:id="rId36"/>
    <p:sldId id="510" r:id="rId37"/>
    <p:sldId id="277" r:id="rId38"/>
    <p:sldId id="394" r:id="rId39"/>
    <p:sldId id="538" r:id="rId40"/>
    <p:sldId id="539" r:id="rId4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8" autoAdjust="0"/>
    <p:restoredTop sz="97647" autoAdjust="0"/>
  </p:normalViewPr>
  <p:slideViewPr>
    <p:cSldViewPr snapToGrid="0">
      <p:cViewPr varScale="1">
        <p:scale>
          <a:sx n="71" d="100"/>
          <a:sy n="71" d="100"/>
        </p:scale>
        <p:origin x="-1104"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03" tIns="45705" rIns="9140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0"/>
            <a:ext cx="2949575" cy="496888"/>
          </a:xfrm>
          <a:prstGeom prst="rect">
            <a:avLst/>
          </a:prstGeom>
        </p:spPr>
        <p:txBody>
          <a:bodyPr vert="horz" lIns="91403" tIns="45705" rIns="91403" bIns="45705" rtlCol="0"/>
          <a:lstStyle>
            <a:lvl1pPr algn="r">
              <a:defRPr sz="1200"/>
            </a:lvl1pPr>
          </a:lstStyle>
          <a:p>
            <a:fld id="{754D6AE8-8F66-4CB1-9FB2-59D48F5AD3D9}" type="datetimeFigureOut">
              <a:rPr kumimoji="1" lang="ja-JP" altLang="en-US" smtClean="0"/>
              <a:pPr/>
              <a:t>2017/5/9</a:t>
            </a:fld>
            <a:endParaRPr kumimoji="1" lang="ja-JP" altLang="en-US"/>
          </a:p>
        </p:txBody>
      </p:sp>
      <p:sp>
        <p:nvSpPr>
          <p:cNvPr id="4" name="フッター プレースホルダー 3"/>
          <p:cNvSpPr>
            <a:spLocks noGrp="1"/>
          </p:cNvSpPr>
          <p:nvPr>
            <p:ph type="ftr" sz="quarter" idx="2"/>
          </p:nvPr>
        </p:nvSpPr>
        <p:spPr>
          <a:xfrm>
            <a:off x="5" y="9440863"/>
            <a:ext cx="2949575" cy="496887"/>
          </a:xfrm>
          <a:prstGeom prst="rect">
            <a:avLst/>
          </a:prstGeom>
        </p:spPr>
        <p:txBody>
          <a:bodyPr vert="horz" lIns="91403" tIns="45705" rIns="9140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3"/>
            <a:ext cx="2949575" cy="496887"/>
          </a:xfrm>
          <a:prstGeom prst="rect">
            <a:avLst/>
          </a:prstGeom>
        </p:spPr>
        <p:txBody>
          <a:bodyPr vert="horz" lIns="91403" tIns="45705" rIns="91403" bIns="45705"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8"/>
            <a:ext cx="2949788" cy="496967"/>
          </a:xfrm>
          <a:prstGeom prst="rect">
            <a:avLst/>
          </a:prstGeom>
        </p:spPr>
        <p:txBody>
          <a:bodyPr vert="horz" lIns="91398" tIns="45702" rIns="91398"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8"/>
            <a:ext cx="2949788" cy="496967"/>
          </a:xfrm>
          <a:prstGeom prst="rect">
            <a:avLst/>
          </a:prstGeom>
        </p:spPr>
        <p:txBody>
          <a:bodyPr vert="horz" lIns="91398" tIns="45702" rIns="91398" bIns="45702" rtlCol="0"/>
          <a:lstStyle>
            <a:lvl1pPr algn="r">
              <a:defRPr sz="1200"/>
            </a:lvl1pPr>
          </a:lstStyle>
          <a:p>
            <a:fld id="{053C139E-BDA4-4D3D-AFA7-E87CA0FBBD34}" type="datetimeFigureOut">
              <a:rPr kumimoji="1" lang="ja-JP" altLang="en-US" smtClean="0"/>
              <a:pPr/>
              <a:t>2017/5/9</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398" tIns="45702" rIns="91398"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8" tIns="45702" rIns="91398"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654"/>
            <a:ext cx="2949788" cy="496967"/>
          </a:xfrm>
          <a:prstGeom prst="rect">
            <a:avLst/>
          </a:prstGeom>
        </p:spPr>
        <p:txBody>
          <a:bodyPr vert="horz" lIns="91398" tIns="45702" rIns="91398"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54"/>
            <a:ext cx="2949788" cy="496967"/>
          </a:xfrm>
          <a:prstGeom prst="rect">
            <a:avLst/>
          </a:prstGeom>
        </p:spPr>
        <p:txBody>
          <a:bodyPr vert="horz" lIns="91398" tIns="45702" rIns="91398" bIns="45702"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51887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41023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37</a:t>
            </a:fld>
            <a:endParaRPr kumimoji="1" lang="ja-JP" altLang="en-US"/>
          </a:p>
        </p:txBody>
      </p:sp>
    </p:spTree>
    <p:extLst>
      <p:ext uri="{BB962C8B-B14F-4D97-AF65-F5344CB8AC3E}">
        <p14:creationId xmlns:p14="http://schemas.microsoft.com/office/powerpoint/2010/main" val="204733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7196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2017/5/9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2017/5/9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2.png"/><Relationship Id="rId3" Type="http://schemas.openxmlformats.org/officeDocument/2006/relationships/image" Target="../media/image43.gif"/><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gif"/><Relationship Id="rId10" Type="http://schemas.openxmlformats.org/officeDocument/2006/relationships/image" Target="../media/image49.png"/><Relationship Id="rId4" Type="http://schemas.openxmlformats.org/officeDocument/2006/relationships/image" Target="../media/image44.gif"/><Relationship Id="rId9" Type="http://schemas.openxmlformats.org/officeDocument/2006/relationships/image" Target="../media/image48.png"/><Relationship Id="rId1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14.jpeg"/><Relationship Id="rId10" Type="http://schemas.openxmlformats.org/officeDocument/2006/relationships/image" Target="../media/image57.png"/><Relationship Id="rId4" Type="http://schemas.openxmlformats.org/officeDocument/2006/relationships/image" Target="../media/image10.emf"/><Relationship Id="rId9" Type="http://schemas.openxmlformats.org/officeDocument/2006/relationships/image" Target="../media/image56.wmf"/></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emf"/><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70.jp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7" Type="http://schemas.openxmlformats.org/officeDocument/2006/relationships/image" Target="../media/image76.jp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5" Type="http://schemas.microsoft.com/office/2007/relationships/hdphoto" Target="../media/hdphoto2.wdp"/><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3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emf"/><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13" Type="http://schemas.microsoft.com/office/2007/relationships/hdphoto" Target="../media/hdphoto4.wdp"/><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8.png"/><Relationship Id="rId17" Type="http://schemas.openxmlformats.org/officeDocument/2006/relationships/image" Target="../media/image111.png"/><Relationship Id="rId2" Type="http://schemas.openxmlformats.org/officeDocument/2006/relationships/notesSlide" Target="../notesSlides/notesSlide9.xml"/><Relationship Id="rId16"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3.png"/><Relationship Id="rId11" Type="http://schemas.microsoft.com/office/2007/relationships/hdphoto" Target="../media/hdphoto3.wdp"/><Relationship Id="rId5" Type="http://schemas.openxmlformats.org/officeDocument/2006/relationships/image" Target="../media/image102.jpeg"/><Relationship Id="rId15" Type="http://schemas.microsoft.com/office/2007/relationships/hdphoto" Target="../media/hdphoto5.wdp"/><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2017</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２０１７年</a:t>
            </a:r>
            <a:r>
              <a:rPr lang="ja-JP" altLang="en-US" sz="2400" b="1" dirty="0"/>
              <a:t>４</a:t>
            </a:r>
            <a:r>
              <a:rPr kumimoji="1" lang="ja-JP" altLang="en-US" sz="2400" b="1" dirty="0" smtClean="0"/>
              <a:t>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3538" y="567996"/>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3" y="642829"/>
            <a:ext cx="3223736"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1049916"/>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3124905"/>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　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lgn="r"/>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15343644"/>
              </p:ext>
            </p:extLst>
          </p:nvPr>
        </p:nvGraphicFramePr>
        <p:xfrm>
          <a:off x="1187355" y="3120561"/>
          <a:ext cx="8516203" cy="1605658"/>
        </p:xfrm>
        <a:graphic>
          <a:graphicData uri="http://schemas.openxmlformats.org/drawingml/2006/table">
            <a:tbl>
              <a:tblPr firstRow="1" bandRow="1">
                <a:tableStyleId>{5940675A-B579-460E-94D1-54222C63F5DA}</a:tableStyleId>
              </a:tblPr>
              <a:tblGrid>
                <a:gridCol w="1553547"/>
                <a:gridCol w="6962656"/>
              </a:tblGrid>
              <a:tr h="420157">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198153">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752218">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登録パネルメーカー製のパネルを登録施工店が施工する工事販売実績</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太陽光パネルに関する相談窓口を設置していること。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itchFamily="50" charset="-128"/>
                          <a:ea typeface="Meiryo UI" pitchFamily="50" charset="-128"/>
                          <a:cs typeface="Meiryo UI" pitchFamily="50" charset="-128"/>
                        </a:rPr>
                        <a:t> 登録メーカー製のパネルを使用し、過去</a:t>
                      </a:r>
                      <a:r>
                        <a:rPr lang="en-US" altLang="ja-JP" sz="1100" dirty="0" smtClean="0">
                          <a:solidFill>
                            <a:schemeClr val="tx1"/>
                          </a:solidFill>
                          <a:latin typeface="Meiryo UI" pitchFamily="50" charset="-128"/>
                          <a:ea typeface="Meiryo UI" pitchFamily="50" charset="-128"/>
                          <a:cs typeface="Meiryo UI" pitchFamily="50" charset="-128"/>
                        </a:rPr>
                        <a:t>3</a:t>
                      </a:r>
                      <a:r>
                        <a:rPr lang="ja-JP" altLang="en-US" sz="1100" dirty="0" smtClean="0">
                          <a:solidFill>
                            <a:schemeClr val="tx1"/>
                          </a:solidFill>
                          <a:latin typeface="Meiryo UI" pitchFamily="50" charset="-128"/>
                          <a:ea typeface="Meiryo UI" pitchFamily="50" charset="-128"/>
                          <a:cs typeface="Meiryo UI" pitchFamily="50" charset="-128"/>
                        </a:rPr>
                        <a:t>年間に</a:t>
                      </a:r>
                      <a:r>
                        <a:rPr lang="en-US" altLang="ja-JP" sz="1100" dirty="0" smtClean="0">
                          <a:solidFill>
                            <a:schemeClr val="tx1"/>
                          </a:solidFill>
                          <a:latin typeface="Meiryo UI" pitchFamily="50" charset="-128"/>
                          <a:ea typeface="Meiryo UI" pitchFamily="50" charset="-128"/>
                          <a:cs typeface="Meiryo UI" pitchFamily="50" charset="-128"/>
                        </a:rPr>
                        <a:t>10</a:t>
                      </a:r>
                      <a:r>
                        <a:rPr lang="ja-JP" altLang="en-US" sz="1100" dirty="0" smtClean="0">
                          <a:solidFill>
                            <a:schemeClr val="tx1"/>
                          </a:solidFill>
                          <a:latin typeface="Meiryo UI" pitchFamily="50" charset="-128"/>
                          <a:ea typeface="Meiryo UI" pitchFamily="50" charset="-128"/>
                          <a:cs typeface="Meiryo UI" pitchFamily="50" charset="-128"/>
                        </a:rPr>
                        <a:t>件以上の販売実績があり、</a:t>
                      </a:r>
                      <a:r>
                        <a:rPr lang="ja-JP" altLang="en-US" sz="1100" u="sng" dirty="0" smtClean="0">
                          <a:solidFill>
                            <a:schemeClr val="tx1"/>
                          </a:solidFill>
                          <a:latin typeface="Meiryo UI" pitchFamily="50" charset="-128"/>
                          <a:ea typeface="Meiryo UI" pitchFamily="50" charset="-128"/>
                          <a:cs typeface="Meiryo UI" pitchFamily="50" charset="-128"/>
                        </a:rPr>
                        <a:t>メーカーの保証書</a:t>
                      </a:r>
                      <a:r>
                        <a:rPr lang="ja-JP" altLang="en-US" sz="1100" dirty="0" smtClean="0">
                          <a:solidFill>
                            <a:schemeClr val="tx1"/>
                          </a:solidFill>
                          <a:latin typeface="Meiryo UI" pitchFamily="50" charset="-128"/>
                          <a:ea typeface="Meiryo UI" pitchFamily="50" charset="-128"/>
                          <a:cs typeface="Meiryo UI" pitchFamily="50" charset="-128"/>
                        </a:rPr>
                        <a:t>の添付が可能であること。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20" name="正方形/長方形 19"/>
          <p:cNvSpPr/>
          <p:nvPr/>
        </p:nvSpPr>
        <p:spPr>
          <a:xfrm>
            <a:off x="3555453" y="779066"/>
            <a:ext cx="367845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3" y="1728498"/>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2562767"/>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2566688"/>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5" y="2602788"/>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2" y="2549567"/>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2542547"/>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4" y="1942226"/>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7" y="1942226"/>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4" y="1981851"/>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5" y="1906451"/>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2855032"/>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2" y="2726484"/>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1" y="1957483"/>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3" y="2195219"/>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1949052"/>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1" y="2229340"/>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2501298"/>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2901790"/>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2" name="正方形/長方形 41"/>
          <p:cNvSpPr/>
          <p:nvPr/>
        </p:nvSpPr>
        <p:spPr>
          <a:xfrm>
            <a:off x="6677594" y="1057262"/>
            <a:ext cx="2998258"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90</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chemeClr val="tx1"/>
                </a:solidFill>
                <a:latin typeface="Meiryo UI" pitchFamily="50" charset="-128"/>
                <a:ea typeface="Meiryo UI" pitchFamily="50" charset="-128"/>
                <a:cs typeface="Meiryo UI" pitchFamily="50" charset="-128"/>
              </a:rPr>
              <a:t>16</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chemeClr val="tx1"/>
                </a:solidFill>
                <a:latin typeface="Meiryo UI" pitchFamily="50" charset="-128"/>
                <a:ea typeface="Meiryo UI" pitchFamily="50" charset="-128"/>
                <a:cs typeface="Meiryo UI" pitchFamily="50" charset="-128"/>
              </a:rPr>
              <a:t>34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chemeClr val="tx1"/>
                </a:solidFill>
                <a:latin typeface="Meiryo UI" pitchFamily="50" charset="-128"/>
                <a:ea typeface="Meiryo UI" pitchFamily="50" charset="-128"/>
                <a:cs typeface="Meiryo UI" pitchFamily="50" charset="-128"/>
              </a:rPr>
              <a:t>40</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3" name="角丸四角形 42"/>
          <p:cNvSpPr/>
          <p:nvPr/>
        </p:nvSpPr>
        <p:spPr>
          <a:xfrm>
            <a:off x="103644" y="4936514"/>
            <a:ext cx="4693156"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2946942" y="5112352"/>
            <a:ext cx="849049" cy="182954"/>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4953000" y="4925618"/>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4" name="角丸四角形 73"/>
          <p:cNvSpPr/>
          <p:nvPr/>
        </p:nvSpPr>
        <p:spPr>
          <a:xfrm>
            <a:off x="220883" y="5009397"/>
            <a:ext cx="2701963"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低利ソーラークレジット事業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5" name="角丸四角形 74"/>
          <p:cNvSpPr/>
          <p:nvPr/>
        </p:nvSpPr>
        <p:spPr>
          <a:xfrm>
            <a:off x="5029156" y="4994785"/>
            <a:ext cx="3876567" cy="5177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76" name="テキスト ボックス 75"/>
          <p:cNvSpPr txBox="1"/>
          <p:nvPr/>
        </p:nvSpPr>
        <p:spPr>
          <a:xfrm>
            <a:off x="33984" y="5344877"/>
            <a:ext cx="4663466"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a:t>
            </a:r>
            <a:r>
              <a:rPr lang="ja-JP" altLang="en-US" sz="1300" dirty="0" smtClean="0">
                <a:solidFill>
                  <a:prstClr val="black"/>
                </a:solidFill>
                <a:latin typeface="Meiryo UI" pitchFamily="50" charset="-128"/>
                <a:ea typeface="Meiryo UI" pitchFamily="50" charset="-128"/>
                <a:cs typeface="Meiryo UI" pitchFamily="50" charset="-128"/>
              </a:rPr>
              <a:t>の初期</a:t>
            </a:r>
            <a:r>
              <a:rPr lang="ja-JP" altLang="en-US" sz="1300" dirty="0">
                <a:solidFill>
                  <a:prstClr val="black"/>
                </a:solidFill>
                <a:latin typeface="Meiryo UI" pitchFamily="50" charset="-128"/>
                <a:ea typeface="Meiryo UI" pitchFamily="50" charset="-128"/>
                <a:cs typeface="Meiryo UI" pitchFamily="50" charset="-128"/>
              </a:rPr>
              <a:t>費用の負担軽減のため</a:t>
            </a:r>
            <a:r>
              <a:rPr lang="ja-JP" altLang="en-US" sz="1300" dirty="0" smtClean="0">
                <a:solidFill>
                  <a:prstClr val="black"/>
                </a:solidFill>
                <a:latin typeface="Meiryo UI" pitchFamily="50" charset="-128"/>
                <a:ea typeface="Meiryo UI" pitchFamily="50" charset="-128"/>
                <a:cs typeface="Meiryo UI" pitchFamily="50" charset="-128"/>
              </a:rPr>
              <a:t>、低利ソーラークレジット事業を</a:t>
            </a:r>
            <a:r>
              <a:rPr lang="ja-JP" altLang="en-US" sz="1300" dirty="0">
                <a:solidFill>
                  <a:prstClr val="black"/>
                </a:solidFill>
                <a:latin typeface="Meiryo UI" pitchFamily="50" charset="-128"/>
                <a:ea typeface="Meiryo UI" pitchFamily="50" charset="-128"/>
                <a:cs typeface="Meiryo UI" pitchFamily="50" charset="-128"/>
              </a:rPr>
              <a:t>信販会社と</a:t>
            </a:r>
            <a:r>
              <a:rPr lang="ja-JP" altLang="en-US" sz="1300" dirty="0" smtClean="0">
                <a:solidFill>
                  <a:prstClr val="black"/>
                </a:solidFill>
                <a:latin typeface="Meiryo UI" pitchFamily="50" charset="-128"/>
                <a:ea typeface="Meiryo UI" pitchFamily="50" charset="-128"/>
                <a:cs typeface="Meiryo UI" pitchFamily="50" charset="-128"/>
              </a:rPr>
              <a:t>連携して実施しています。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141600" y="5769081"/>
            <a:ext cx="4153390" cy="1015663"/>
          </a:xfrm>
          <a:prstGeom prst="rect">
            <a:avLst/>
          </a:prstGeom>
          <a:noFill/>
        </p:spPr>
        <p:txBody>
          <a:bodyPr wrap="square" rtlCol="0">
            <a:spAutoFit/>
          </a:bodyPr>
          <a:lstStyle/>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対象：</a:t>
            </a:r>
            <a:r>
              <a:rPr lang="ja-JP" altLang="en-US" sz="1200" dirty="0">
                <a:latin typeface="Meiryo UI" pitchFamily="50" charset="-128"/>
                <a:ea typeface="Meiryo UI" pitchFamily="50" charset="-128"/>
                <a:cs typeface="Meiryo UI" pitchFamily="50" charset="-128"/>
              </a:rPr>
              <a:t>府内居住者（</a:t>
            </a:r>
            <a:r>
              <a:rPr lang="ja-JP" altLang="en-US" sz="1200" dirty="0" smtClean="0">
                <a:latin typeface="Meiryo UI" pitchFamily="50" charset="-128"/>
                <a:ea typeface="Meiryo UI" pitchFamily="50" charset="-128"/>
                <a:cs typeface="Meiryo UI" pitchFamily="50" charset="-128"/>
              </a:rPr>
              <a:t>新築、既築）</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利率：年</a:t>
            </a:r>
            <a:r>
              <a:rPr lang="en-US" altLang="ja-JP" sz="1200" dirty="0" smtClean="0">
                <a:latin typeface="Meiryo UI" pitchFamily="50" charset="-128"/>
                <a:ea typeface="Meiryo UI" pitchFamily="50" charset="-128"/>
                <a:cs typeface="Meiryo UI" pitchFamily="50" charset="-128"/>
              </a:rPr>
              <a:t>2.05%</a:t>
            </a:r>
            <a:r>
              <a:rPr lang="ja-JP" altLang="en-US" sz="1200" dirty="0" smtClean="0">
                <a:latin typeface="Meiryo UI" pitchFamily="50" charset="-128"/>
                <a:ea typeface="Meiryo UI" pitchFamily="50" charset="-128"/>
                <a:cs typeface="Meiryo UI" pitchFamily="50" charset="-128"/>
              </a:rPr>
              <a:t>（固定）</a:t>
            </a:r>
            <a:endParaRPr lang="ja-JP" altLang="en-US"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・対象設備：</a:t>
            </a:r>
            <a:r>
              <a:rPr lang="ja-JP" altLang="en-US" sz="1200" dirty="0">
                <a:latin typeface="Meiryo UI" pitchFamily="50" charset="-128"/>
                <a:ea typeface="Meiryo UI" pitchFamily="50" charset="-128"/>
                <a:cs typeface="Meiryo UI" pitchFamily="50" charset="-128"/>
              </a:rPr>
              <a:t>上記</a:t>
            </a:r>
            <a:r>
              <a:rPr lang="ja-JP" altLang="en-US" sz="1200" dirty="0" smtClean="0">
                <a:latin typeface="Meiryo UI" pitchFamily="50" charset="-128"/>
                <a:ea typeface="Meiryo UI" pitchFamily="50" charset="-128"/>
                <a:cs typeface="Meiryo UI" pitchFamily="50" charset="-128"/>
              </a:rPr>
              <a:t>事業の登録パネルメーカー製、</a:t>
            </a:r>
            <a:r>
              <a:rPr lang="en-US" altLang="ja-JP" sz="1200" dirty="0" smtClean="0">
                <a:latin typeface="Meiryo UI" pitchFamily="50" charset="-128"/>
                <a:ea typeface="Meiryo UI" pitchFamily="50" charset="-128"/>
                <a:cs typeface="Meiryo UI" pitchFamily="50" charset="-128"/>
              </a:rPr>
              <a:t>10kW</a:t>
            </a:r>
            <a:r>
              <a:rPr lang="ja-JP" altLang="en-US" sz="1200" dirty="0" smtClean="0">
                <a:latin typeface="Meiryo UI" pitchFamily="50" charset="-128"/>
                <a:ea typeface="Meiryo UI" pitchFamily="50" charset="-128"/>
                <a:cs typeface="Meiryo UI" pitchFamily="50" charset="-128"/>
              </a:rPr>
              <a:t>未満</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固定</a:t>
            </a:r>
            <a:r>
              <a:rPr lang="ja-JP" altLang="en-US" sz="1200" dirty="0">
                <a:latin typeface="Meiryo UI" pitchFamily="50" charset="-128"/>
                <a:ea typeface="Meiryo UI" pitchFamily="50" charset="-128"/>
                <a:cs typeface="Meiryo UI" pitchFamily="50" charset="-128"/>
              </a:rPr>
              <a:t>価格買取</a:t>
            </a:r>
            <a:r>
              <a:rPr lang="ja-JP" altLang="en-US" sz="1200" dirty="0" smtClean="0">
                <a:latin typeface="Meiryo UI" pitchFamily="50" charset="-128"/>
                <a:ea typeface="Meiryo UI" pitchFamily="50" charset="-128"/>
                <a:cs typeface="Meiryo UI" pitchFamily="50" charset="-128"/>
              </a:rPr>
              <a:t>制度対象の太陽光発電を含む</a:t>
            </a:r>
            <a:r>
              <a:rPr lang="ja-JP" altLang="en-US" sz="1200" dirty="0">
                <a:latin typeface="Meiryo UI" pitchFamily="50" charset="-128"/>
                <a:ea typeface="Meiryo UI" pitchFamily="50" charset="-128"/>
                <a:cs typeface="Meiryo UI" pitchFamily="50" charset="-128"/>
              </a:rPr>
              <a:t>もの</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利用</a:t>
            </a:r>
            <a:r>
              <a:rPr lang="ja-JP" altLang="en-US" sz="1200" dirty="0" smtClean="0">
                <a:latin typeface="Meiryo UI" pitchFamily="50" charset="-128"/>
                <a:ea typeface="Meiryo UI" pitchFamily="50" charset="-128"/>
                <a:cs typeface="Meiryo UI" pitchFamily="50" charset="-128"/>
              </a:rPr>
              <a:t>額：</a:t>
            </a:r>
            <a:r>
              <a:rPr lang="en-US" altLang="ja-JP" sz="1200" dirty="0" smtClean="0">
                <a:latin typeface="Meiryo UI" pitchFamily="50" charset="-128"/>
                <a:ea typeface="Meiryo UI" pitchFamily="50" charset="-128"/>
                <a:cs typeface="Meiryo UI" pitchFamily="50" charset="-128"/>
              </a:rPr>
              <a:t>20</a:t>
            </a:r>
            <a:r>
              <a:rPr lang="ja-JP" altLang="en-US" sz="1200" dirty="0" smtClean="0">
                <a:latin typeface="Meiryo UI" pitchFamily="50" charset="-128"/>
                <a:ea typeface="Meiryo UI" pitchFamily="50" charset="-128"/>
                <a:cs typeface="Meiryo UI" pitchFamily="50" charset="-128"/>
              </a:rPr>
              <a:t>万円から</a:t>
            </a:r>
            <a:r>
              <a:rPr lang="en-US" altLang="ja-JP" sz="1200" dirty="0" smtClean="0">
                <a:latin typeface="Meiryo UI" pitchFamily="50" charset="-128"/>
                <a:ea typeface="Meiryo UI" pitchFamily="50" charset="-128"/>
                <a:cs typeface="Meiryo UI" pitchFamily="50" charset="-128"/>
              </a:rPr>
              <a:t>1,000</a:t>
            </a:r>
            <a:r>
              <a:rPr lang="ja-JP" altLang="en-US" sz="1200" dirty="0" smtClean="0">
                <a:latin typeface="Meiryo UI" pitchFamily="50" charset="-128"/>
                <a:ea typeface="Meiryo UI" pitchFamily="50" charset="-128"/>
                <a:cs typeface="Meiryo UI" pitchFamily="50" charset="-128"/>
              </a:rPr>
              <a:t>万円まで　　・</a:t>
            </a:r>
            <a:r>
              <a:rPr lang="ja-JP" altLang="en-US" sz="1200" dirty="0">
                <a:latin typeface="Meiryo UI" pitchFamily="50" charset="-128"/>
                <a:ea typeface="Meiryo UI" pitchFamily="50" charset="-128"/>
                <a:cs typeface="Meiryo UI" pitchFamily="50" charset="-128"/>
              </a:rPr>
              <a:t>融資</a:t>
            </a:r>
            <a:r>
              <a:rPr lang="ja-JP" altLang="en-US" sz="1200" dirty="0" smtClean="0">
                <a:latin typeface="Meiryo UI" pitchFamily="50" charset="-128"/>
                <a:ea typeface="Meiryo UI" pitchFamily="50" charset="-128"/>
                <a:cs typeface="Meiryo UI" pitchFamily="50" charset="-128"/>
              </a:rPr>
              <a:t>期間：</a:t>
            </a:r>
            <a:r>
              <a:rPr lang="en-US" altLang="ja-JP" sz="1200" dirty="0">
                <a:latin typeface="Meiryo UI" pitchFamily="50" charset="-128"/>
                <a:ea typeface="Meiryo UI" pitchFamily="50" charset="-128"/>
                <a:cs typeface="Meiryo UI" pitchFamily="50" charset="-128"/>
              </a:rPr>
              <a:t>15</a:t>
            </a:r>
            <a:r>
              <a:rPr lang="ja-JP" altLang="en-US" sz="1200" dirty="0" smtClean="0">
                <a:latin typeface="Meiryo UI" pitchFamily="50" charset="-128"/>
                <a:ea typeface="Meiryo UI" pitchFamily="50" charset="-128"/>
                <a:cs typeface="Meiryo UI" pitchFamily="50" charset="-128"/>
              </a:rPr>
              <a:t>年</a:t>
            </a:r>
            <a:endParaRPr lang="ja-JP" altLang="en-US" sz="1200" dirty="0">
              <a:latin typeface="Meiryo UI" pitchFamily="50" charset="-128"/>
              <a:ea typeface="Meiryo UI" pitchFamily="50" charset="-128"/>
              <a:cs typeface="Meiryo UI" pitchFamily="50" charset="-128"/>
            </a:endParaRPr>
          </a:p>
        </p:txBody>
      </p:sp>
      <p:sp>
        <p:nvSpPr>
          <p:cNvPr id="79" name="テキスト ボックス 78"/>
          <p:cNvSpPr txBox="1"/>
          <p:nvPr/>
        </p:nvSpPr>
        <p:spPr>
          <a:xfrm>
            <a:off x="4988133" y="6091448"/>
            <a:ext cx="4789786" cy="600164"/>
          </a:xfrm>
          <a:prstGeom prst="rect">
            <a:avLst/>
          </a:prstGeom>
          <a:noFill/>
        </p:spPr>
        <p:txBody>
          <a:bodyPr wrap="square" lIns="0" tIns="0" rIns="0" bIns="0" rtlCol="0" anchor="ctr" anchorCtr="0">
            <a:spAutoFit/>
          </a:bodyPr>
          <a:lstStyle/>
          <a:p>
            <a:pPr marL="87313" indent="-87313"/>
            <a:r>
              <a:rPr lang="ja-JP" altLang="en-US" sz="1300" dirty="0" smtClean="0">
                <a:latin typeface="Meiryo UI" pitchFamily="50" charset="-128"/>
                <a:ea typeface="Meiryo UI" pitchFamily="50" charset="-128"/>
                <a:cs typeface="Meiryo UI" pitchFamily="50" charset="-128"/>
              </a:rPr>
              <a:t>◆金融機関との連携により、個人が太陽光発電設備等の設置に必要となる資金について、低利の融資を</a:t>
            </a:r>
            <a:r>
              <a:rPr lang="ja-JP" altLang="en-US" sz="1300" dirty="0">
                <a:latin typeface="Meiryo UI" pitchFamily="50" charset="-128"/>
                <a:ea typeface="Meiryo UI" pitchFamily="50" charset="-128"/>
                <a:cs typeface="Meiryo UI" pitchFamily="50" charset="-128"/>
              </a:rPr>
              <a:t>行って</a:t>
            </a:r>
            <a:r>
              <a:rPr lang="ja-JP" altLang="en-US" sz="1300" dirty="0" smtClean="0">
                <a:latin typeface="Meiryo UI" pitchFamily="50" charset="-128"/>
                <a:ea typeface="Meiryo UI" pitchFamily="50" charset="-128"/>
                <a:cs typeface="Meiryo UI" pitchFamily="50" charset="-128"/>
              </a:rPr>
              <a:t>きました。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（新規受付は平成</a:t>
            </a:r>
            <a:r>
              <a:rPr lang="en-US" altLang="ja-JP" sz="1300" dirty="0" smtClean="0">
                <a:latin typeface="Meiryo UI" pitchFamily="50" charset="-128"/>
                <a:ea typeface="Meiryo UI" pitchFamily="50" charset="-128"/>
                <a:cs typeface="Meiryo UI" pitchFamily="50" charset="-128"/>
              </a:rPr>
              <a:t>28</a:t>
            </a:r>
            <a:r>
              <a:rPr lang="ja-JP" altLang="en-US" sz="1300" dirty="0" smtClean="0">
                <a:latin typeface="Meiryo UI" pitchFamily="50" charset="-128"/>
                <a:ea typeface="Meiryo UI" pitchFamily="50" charset="-128"/>
                <a:cs typeface="Meiryo UI" pitchFamily="50" charset="-128"/>
              </a:rPr>
              <a:t>年度で終了）</a:t>
            </a:r>
            <a:endParaRPr lang="ja-JP" altLang="en-US" sz="1300" dirty="0">
              <a:latin typeface="Meiryo UI" pitchFamily="50" charset="-128"/>
              <a:ea typeface="Meiryo UI" pitchFamily="50" charset="-128"/>
              <a:cs typeface="Meiryo UI" pitchFamily="50" charset="-128"/>
            </a:endParaRPr>
          </a:p>
        </p:txBody>
      </p:sp>
      <p:sp>
        <p:nvSpPr>
          <p:cNvPr id="80" name="テキスト ボックス 79"/>
          <p:cNvSpPr txBox="1"/>
          <p:nvPr/>
        </p:nvSpPr>
        <p:spPr>
          <a:xfrm>
            <a:off x="7260754" y="5577261"/>
            <a:ext cx="2530612"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418,000</a:t>
            </a:r>
            <a:r>
              <a:rPr lang="zh-TW" altLang="en-US" sz="1200" dirty="0" smtClean="0">
                <a:solidFill>
                  <a:prstClr val="black"/>
                </a:solidFill>
                <a:latin typeface="Meiryo UI" pitchFamily="50" charset="-128"/>
                <a:ea typeface="Meiryo UI" pitchFamily="50" charset="-128"/>
                <a:cs typeface="Meiryo UI" pitchFamily="50" charset="-128"/>
              </a:rPr>
              <a:t>千円</a:t>
            </a:r>
            <a:r>
              <a:rPr lang="ja-JP" altLang="en-US" sz="1200" dirty="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過年度融資分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81" name="正方形/長方形 80"/>
          <p:cNvSpPr/>
          <p:nvPr/>
        </p:nvSpPr>
        <p:spPr>
          <a:xfrm>
            <a:off x="5008438" y="5568476"/>
            <a:ext cx="2225473" cy="48689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・融資件数：</a:t>
            </a:r>
            <a:r>
              <a:rPr lang="en-US" altLang="ja-JP" sz="1000" dirty="0">
                <a:solidFill>
                  <a:schemeClr val="tx1"/>
                </a:solidFill>
                <a:latin typeface="Meiryo UI" pitchFamily="50" charset="-128"/>
                <a:ea typeface="Meiryo UI" pitchFamily="50" charset="-128"/>
                <a:cs typeface="Meiryo UI" pitchFamily="50" charset="-128"/>
              </a:rPr>
              <a:t>16</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取扱金融機関：</a:t>
            </a:r>
            <a:r>
              <a:rPr lang="en-US" altLang="ja-JP" sz="900" dirty="0" smtClean="0">
                <a:solidFill>
                  <a:schemeClr val="tx1"/>
                </a:solidFill>
                <a:latin typeface="Meiryo UI" pitchFamily="50" charset="-128"/>
                <a:ea typeface="Meiryo UI" pitchFamily="50" charset="-128"/>
                <a:cs typeface="Meiryo UI" pitchFamily="50" charset="-128"/>
              </a:rPr>
              <a:t>7</a:t>
            </a:r>
            <a:r>
              <a:rPr lang="ja-JP" altLang="en-US" sz="900" dirty="0" smtClean="0">
                <a:solidFill>
                  <a:schemeClr val="tx1"/>
                </a:solidFill>
                <a:latin typeface="Meiryo UI" pitchFamily="50" charset="-128"/>
                <a:ea typeface="Meiryo UI" pitchFamily="50" charset="-128"/>
                <a:cs typeface="Meiryo UI" pitchFamily="50" charset="-128"/>
              </a:rPr>
              <a:t>金融機関（</a:t>
            </a:r>
            <a:r>
              <a:rPr lang="en-US" altLang="ja-JP" sz="900" dirty="0" smtClean="0">
                <a:solidFill>
                  <a:schemeClr val="tx1"/>
                </a:solidFill>
                <a:latin typeface="Meiryo UI" pitchFamily="50" charset="-128"/>
                <a:ea typeface="Meiryo UI" pitchFamily="50" charset="-128"/>
                <a:cs typeface="Meiryo UI" pitchFamily="50" charset="-128"/>
              </a:rPr>
              <a:t>408</a:t>
            </a:r>
            <a:r>
              <a:rPr lang="ja-JP" altLang="en-US" sz="900" dirty="0" smtClean="0">
                <a:solidFill>
                  <a:schemeClr val="tx1"/>
                </a:solidFill>
                <a:latin typeface="Meiryo UI" pitchFamily="50" charset="-128"/>
                <a:ea typeface="Meiryo UI" pitchFamily="50" charset="-128"/>
                <a:cs typeface="Meiryo UI" pitchFamily="50" charset="-128"/>
              </a:rPr>
              <a:t>店舗）</a:t>
            </a:r>
            <a:endParaRPr lang="ja-JP" altLang="en-US" sz="900" dirty="0">
              <a:solidFill>
                <a:schemeClr val="tx1"/>
              </a:solidFill>
              <a:latin typeface="Meiryo UI" pitchFamily="50" charset="-128"/>
              <a:ea typeface="Meiryo UI" pitchFamily="50" charset="-128"/>
              <a:cs typeface="Meiryo UI" pitchFamily="50" charset="-128"/>
            </a:endParaRPr>
          </a:p>
        </p:txBody>
      </p:sp>
      <p:sp>
        <p:nvSpPr>
          <p:cNvPr id="40" name="円/楕円 39"/>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９</a:t>
            </a:r>
          </a:p>
        </p:txBody>
      </p:sp>
      <p:sp>
        <p:nvSpPr>
          <p:cNvPr id="45" name="正方形/長方形 44"/>
          <p:cNvSpPr/>
          <p:nvPr/>
        </p:nvSpPr>
        <p:spPr>
          <a:xfrm>
            <a:off x="3538610" y="5708139"/>
            <a:ext cx="1233445" cy="36237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・利用</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28</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2138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1032"/>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5176357" y="692696"/>
            <a:ext cx="3611712" cy="49020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200" b="1" dirty="0">
              <a:solidFill>
                <a:prstClr val="black"/>
              </a:solidFill>
              <a:latin typeface="Meiryo UI" pitchFamily="50" charset="-128"/>
              <a:ea typeface="Meiryo UI" pitchFamily="50" charset="-128"/>
              <a:cs typeface="Meiryo UI" pitchFamily="50" charset="-128"/>
            </a:endParaRPr>
          </a:p>
          <a:p>
            <a:pPr algn="ctr"/>
            <a:r>
              <a:rPr lang="ja-JP" altLang="en-US" sz="1200" b="1" dirty="0" err="1">
                <a:solidFill>
                  <a:prstClr val="black"/>
                </a:solidFill>
                <a:latin typeface="Meiryo UI" pitchFamily="50" charset="-128"/>
                <a:ea typeface="Meiryo UI" pitchFamily="50" charset="-128"/>
                <a:cs typeface="Meiryo UI" pitchFamily="50" charset="-128"/>
              </a:rPr>
              <a:t>ー</a:t>
            </a:r>
            <a:r>
              <a:rPr lang="ja-JP" altLang="en-US" sz="1200" b="1" dirty="0">
                <a:solidFill>
                  <a:prstClr val="black"/>
                </a:solidFill>
                <a:latin typeface="Meiryo UI" pitchFamily="50" charset="-128"/>
                <a:ea typeface="Meiryo UI" pitchFamily="50" charset="-128"/>
                <a:cs typeface="Meiryo UI" pitchFamily="50" charset="-128"/>
              </a:rPr>
              <a:t>環境にもおとくや</a:t>
            </a:r>
            <a:r>
              <a:rPr lang="ja-JP" altLang="en-US" sz="1200" b="1" dirty="0" err="1">
                <a:solidFill>
                  <a:prstClr val="black"/>
                </a:solidFill>
                <a:latin typeface="Meiryo UI" pitchFamily="50" charset="-128"/>
                <a:ea typeface="Meiryo UI" pitchFamily="50" charset="-128"/>
                <a:cs typeface="Meiryo UI" pitchFamily="50" charset="-128"/>
              </a:rPr>
              <a:t>ねん</a:t>
            </a:r>
            <a:r>
              <a:rPr lang="ja-JP" altLang="en-US" sz="1200" b="1" dirty="0">
                <a:solidFill>
                  <a:prstClr val="black"/>
                </a:solidFill>
                <a:latin typeface="Meiryo UI" pitchFamily="50" charset="-128"/>
                <a:ea typeface="Meiryo UI" pitchFamily="50" charset="-128"/>
                <a:cs typeface="Meiryo UI" pitchFamily="50" charset="-128"/>
              </a:rPr>
              <a:t>ー</a:t>
            </a:r>
            <a:endParaRPr lang="en-US" altLang="ja-JP" sz="1200" b="1" dirty="0">
              <a:solidFill>
                <a:prstClr val="black"/>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5104737" y="1223846"/>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5185881" y="4499441"/>
            <a:ext cx="4498797" cy="2054409"/>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7065950" y="1951548"/>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251848" y="69269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01216"/>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0375" y="136296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r>
              <a:rPr lang="ja-JP" altLang="en-US" sz="1300" dirty="0" smtClean="0">
                <a:latin typeface="Meiryo UI" pitchFamily="50" charset="-128"/>
                <a:ea typeface="Meiryo UI" pitchFamily="50" charset="-128"/>
                <a:cs typeface="Meiryo UI" pitchFamily="50" charset="-128"/>
              </a:rPr>
              <a:t>します。</a:t>
            </a:r>
            <a:endParaRPr lang="en-US" altLang="ja-JP" sz="1300" dirty="0" smtClean="0">
              <a:latin typeface="Meiryo UI" pitchFamily="50" charset="-128"/>
              <a:ea typeface="Meiryo UI" pitchFamily="50" charset="-128"/>
              <a:cs typeface="Meiryo UI" pitchFamily="50" charset="-128"/>
            </a:endParaRPr>
          </a:p>
        </p:txBody>
      </p:sp>
      <p:sp>
        <p:nvSpPr>
          <p:cNvPr id="30" name="正方形/長方形 29"/>
          <p:cNvSpPr/>
          <p:nvPr/>
        </p:nvSpPr>
        <p:spPr>
          <a:xfrm>
            <a:off x="295615" y="2473813"/>
            <a:ext cx="4502924" cy="1446550"/>
          </a:xfrm>
          <a:prstGeom prst="rect">
            <a:avLst/>
          </a:prstGeom>
          <a:ln>
            <a:solidFill>
              <a:schemeClr val="tx1"/>
            </a:solidFill>
            <a:prstDash val="dash"/>
          </a:ln>
        </p:spPr>
        <p:txBody>
          <a:bodyPr wrap="square">
            <a:spAutoFit/>
          </a:bodyPr>
          <a:lstStyle/>
          <a:p>
            <a:pPr marL="85725" indent="-85725"/>
            <a:r>
              <a:rPr lang="ja-JP" altLang="en-US" sz="1100" dirty="0">
                <a:latin typeface="Meiryo UI" panose="020B0604030504040204" pitchFamily="50" charset="-128"/>
                <a:ea typeface="Meiryo UI" panose="020B0604030504040204" pitchFamily="50" charset="-128"/>
              </a:rPr>
              <a:t>補助対象：公益を目的とした活動等をする</a:t>
            </a:r>
            <a:r>
              <a:rPr lang="ja-JP" altLang="en-US" sz="1100" dirty="0" smtClean="0">
                <a:latin typeface="Meiryo UI" panose="020B0604030504040204" pitchFamily="50" charset="-128"/>
                <a:ea typeface="Meiryo UI" panose="020B0604030504040204" pitchFamily="50" charset="-128"/>
              </a:rPr>
              <a:t>団体</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NPO</a:t>
            </a:r>
            <a:r>
              <a:rPr lang="ja-JP" altLang="en-US" sz="1100" dirty="0" smtClean="0">
                <a:latin typeface="Meiryo UI" panose="020B0604030504040204" pitchFamily="50" charset="-128"/>
                <a:ea typeface="Meiryo UI" panose="020B0604030504040204" pitchFamily="50" charset="-128"/>
              </a:rPr>
              <a:t>法人、市民</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、自治会、学校</a:t>
            </a:r>
            <a:r>
              <a:rPr lang="ja-JP" altLang="en-US" sz="1100" dirty="0">
                <a:latin typeface="Meiryo UI" panose="020B0604030504040204" pitchFamily="50" charset="-128"/>
                <a:ea typeface="Meiryo UI" panose="020B0604030504040204" pitchFamily="50" charset="-128"/>
              </a:rPr>
              <a:t>法人、社会福祉法人</a:t>
            </a:r>
            <a:r>
              <a:rPr lang="ja-JP" altLang="en-US" sz="1100" dirty="0" smtClean="0">
                <a:latin typeface="Meiryo UI" panose="020B0604030504040204" pitchFamily="50" charset="-128"/>
                <a:ea typeface="Meiryo UI" panose="020B0604030504040204" pitchFamily="50" charset="-128"/>
              </a:rPr>
              <a:t>等）</a:t>
            </a:r>
            <a:endParaRPr lang="en-US" altLang="ja-JP" sz="1100" dirty="0">
              <a:latin typeface="Meiryo UI" panose="020B0604030504040204" pitchFamily="50" charset="-128"/>
              <a:ea typeface="Meiryo UI" panose="020B0604030504040204" pitchFamily="50" charset="-128"/>
            </a:endParaRPr>
          </a:p>
          <a:p>
            <a:pPr marL="622300" indent="-622300"/>
            <a:r>
              <a:rPr lang="ja-JP" altLang="en-US" sz="1100" dirty="0">
                <a:latin typeface="Meiryo UI" panose="020B0604030504040204" pitchFamily="50" charset="-128"/>
                <a:ea typeface="Meiryo UI" panose="020B0604030504040204" pitchFamily="50" charset="-128"/>
              </a:rPr>
              <a:t>対象施設：公益的施設</a:t>
            </a:r>
            <a:r>
              <a:rPr lang="ja-JP" altLang="en-US" sz="1100" dirty="0" smtClean="0">
                <a:latin typeface="Meiryo UI" panose="020B0604030504040204" pitchFamily="50" charset="-128"/>
                <a:ea typeface="Meiryo UI" panose="020B0604030504040204" pitchFamily="50" charset="-128"/>
              </a:rPr>
              <a:t>（市町村施設、</a:t>
            </a:r>
            <a:r>
              <a:rPr lang="ja-JP" altLang="en-US" sz="1100" dirty="0">
                <a:latin typeface="Meiryo UI" panose="020B0604030504040204" pitchFamily="50" charset="-128"/>
                <a:ea typeface="Meiryo UI" panose="020B0604030504040204" pitchFamily="50" charset="-128"/>
              </a:rPr>
              <a:t>小学校</a:t>
            </a:r>
            <a:r>
              <a:rPr lang="ja-JP" altLang="en-US" sz="1100" dirty="0" smtClean="0">
                <a:latin typeface="Meiryo UI" panose="020B0604030504040204" pitchFamily="50" charset="-128"/>
                <a:ea typeface="Meiryo UI" panose="020B0604030504040204" pitchFamily="50" charset="-128"/>
              </a:rPr>
              <a:t>、幼稚園、保育園、社会</a:t>
            </a:r>
            <a:r>
              <a:rPr lang="ja-JP" altLang="en-US" sz="1100" dirty="0">
                <a:latin typeface="Meiryo UI" panose="020B0604030504040204" pitchFamily="50" charset="-128"/>
                <a:ea typeface="Meiryo UI" panose="020B0604030504040204" pitchFamily="50" charset="-128"/>
              </a:rPr>
              <a:t>福祉施設等）のうち補助</a:t>
            </a:r>
            <a:r>
              <a:rPr lang="ja-JP" altLang="en-US" sz="1100" dirty="0" smtClean="0">
                <a:latin typeface="Meiryo UI" panose="020B0604030504040204" pitchFamily="50" charset="-128"/>
                <a:ea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が管理する</a:t>
            </a:r>
            <a:r>
              <a:rPr lang="ja-JP" altLang="en-US" sz="1100" dirty="0">
                <a:latin typeface="Meiryo UI" panose="020B0604030504040204" pitchFamily="50" charset="-128"/>
                <a:ea typeface="Meiryo UI" panose="020B0604030504040204" pitchFamily="50" charset="-128"/>
              </a:rPr>
              <a:t>ものを除く。</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予定</a:t>
            </a:r>
            <a:r>
              <a:rPr lang="ja-JP" altLang="en-US" sz="1100" dirty="0">
                <a:latin typeface="Meiryo UI" panose="020B0604030504040204" pitchFamily="50" charset="-128"/>
                <a:ea typeface="Meiryo UI" panose="020B0604030504040204" pitchFamily="50" charset="-128"/>
              </a:rPr>
              <a:t>件数</a:t>
            </a:r>
            <a:r>
              <a:rPr lang="ja-JP" altLang="en-US" sz="1100" dirty="0" smtClean="0">
                <a:latin typeface="Meiryo UI" panose="020B0604030504040204" pitchFamily="50" charset="-128"/>
                <a:ea typeface="Meiryo UI" panose="020B0604030504040204" pitchFamily="50" charset="-128"/>
              </a:rPr>
              <a:t>：２件</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補 助 率</a:t>
            </a:r>
            <a:r>
              <a:rPr lang="ja-JP" altLang="en-US" sz="1100" dirty="0">
                <a:latin typeface="Meiryo UI" panose="020B0604030504040204" pitchFamily="50" charset="-128"/>
                <a:ea typeface="Meiryo UI" panose="020B0604030504040204" pitchFamily="50" charset="-128"/>
              </a:rPr>
              <a:t>：対象</a:t>
            </a:r>
            <a:r>
              <a:rPr lang="ja-JP" altLang="en-US" sz="1100" dirty="0" smtClean="0">
                <a:latin typeface="Meiryo UI" panose="020B0604030504040204" pitchFamily="50" charset="-128"/>
                <a:ea typeface="Meiryo UI" panose="020B0604030504040204" pitchFamily="50" charset="-128"/>
              </a:rPr>
              <a:t>経費の</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（最大</a:t>
            </a:r>
            <a:r>
              <a:rPr lang="en-US" altLang="ja-JP" sz="1100" dirty="0" smtClean="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条　　　件</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初期負担額のうち</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％以上かつ</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者以上は寄付によること</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設置後</a:t>
            </a:r>
            <a:r>
              <a:rPr lang="en-US" altLang="ja-JP" sz="1100" dirty="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、施設と連携して</a:t>
            </a:r>
            <a:r>
              <a:rPr lang="ja-JP" altLang="en-US" sz="1100" dirty="0" smtClean="0">
                <a:latin typeface="Meiryo UI" panose="020B0604030504040204" pitchFamily="50" charset="-128"/>
                <a:ea typeface="Meiryo UI" panose="020B0604030504040204" pitchFamily="50" charset="-128"/>
              </a:rPr>
              <a:t>環境活動等を</a:t>
            </a:r>
            <a:r>
              <a:rPr lang="ja-JP" altLang="en-US" sz="1100" dirty="0">
                <a:latin typeface="Meiryo UI" panose="020B0604030504040204" pitchFamily="50" charset="-128"/>
                <a:ea typeface="Meiryo UI" panose="020B0604030504040204" pitchFamily="50" charset="-128"/>
              </a:rPr>
              <a:t>行う</a:t>
            </a:r>
            <a:r>
              <a:rPr lang="ja-JP" altLang="en-US" sz="1100" dirty="0" smtClean="0">
                <a:latin typeface="Meiryo UI" panose="020B0604030504040204" pitchFamily="50" charset="-128"/>
                <a:ea typeface="Meiryo UI" panose="020B0604030504040204" pitchFamily="50" charset="-128"/>
              </a:rPr>
              <a:t>こと</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51848" y="4005866"/>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600" y="2323186"/>
            <a:ext cx="2706624" cy="209702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177" y="2410891"/>
            <a:ext cx="1645784" cy="172502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456" y="4153931"/>
            <a:ext cx="1584829" cy="138977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684" y="5554012"/>
            <a:ext cx="1590925" cy="99356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403" y="3901747"/>
            <a:ext cx="4122095" cy="2109243"/>
          </a:xfrm>
          <a:prstGeom prst="rect">
            <a:avLst/>
          </a:prstGeom>
        </p:spPr>
      </p:pic>
      <p:sp>
        <p:nvSpPr>
          <p:cNvPr id="20" name="正方形/長方形 19"/>
          <p:cNvSpPr/>
          <p:nvPr/>
        </p:nvSpPr>
        <p:spPr>
          <a:xfrm>
            <a:off x="1698971" y="6023901"/>
            <a:ext cx="3099568" cy="66272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補助</a:t>
            </a:r>
            <a:r>
              <a:rPr lang="ja-JP" altLang="en-US" sz="1000" dirty="0" smtClean="0">
                <a:solidFill>
                  <a:schemeClr val="tx1"/>
                </a:solidFill>
                <a:latin typeface="Meiryo UI" pitchFamily="50" charset="-128"/>
                <a:ea typeface="Meiryo UI" pitchFamily="50" charset="-128"/>
                <a:cs typeface="Meiryo UI" pitchFamily="50" charset="-128"/>
              </a:rPr>
              <a:t>件数：</a:t>
            </a:r>
            <a:r>
              <a:rPr lang="en-US" altLang="ja-JP" sz="1000" dirty="0" smtClean="0">
                <a:solidFill>
                  <a:schemeClr val="tx1"/>
                </a:solidFill>
                <a:latin typeface="Meiryo UI" pitchFamily="50" charset="-128"/>
                <a:ea typeface="Meiryo UI" pitchFamily="50" charset="-128"/>
                <a:cs typeface="Meiryo UI" pitchFamily="50" charset="-128"/>
              </a:rPr>
              <a:t>2</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NPO</a:t>
            </a:r>
            <a:r>
              <a:rPr lang="ja-JP" altLang="en-US" sz="1000" dirty="0" smtClean="0">
                <a:solidFill>
                  <a:schemeClr val="tx1"/>
                </a:solidFill>
                <a:latin typeface="Meiryo UI" pitchFamily="50" charset="-128"/>
                <a:ea typeface="Meiryo UI" pitchFamily="50" charset="-128"/>
                <a:cs typeface="Meiryo UI" pitchFamily="50" charset="-128"/>
              </a:rPr>
              <a:t>法人すいた市民環境会議（障がい者作業所）</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NPO</a:t>
            </a:r>
            <a:r>
              <a:rPr lang="ja-JP" altLang="en-US" sz="1000" dirty="0" smtClean="0">
                <a:solidFill>
                  <a:schemeClr val="tx1"/>
                </a:solidFill>
                <a:latin typeface="Meiryo UI" pitchFamily="50" charset="-128"/>
                <a:ea typeface="Meiryo UI" pitchFamily="50" charset="-128"/>
                <a:cs typeface="Meiryo UI" pitchFamily="50" charset="-128"/>
              </a:rPr>
              <a:t>法人豊中市民エネルギーの会（こども園）</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0385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4939" y="567725"/>
            <a:ext cx="9694076" cy="617833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17" name="角丸四角形 16"/>
          <p:cNvSpPr/>
          <p:nvPr/>
        </p:nvSpPr>
        <p:spPr>
          <a:xfrm>
            <a:off x="230952" y="718888"/>
            <a:ext cx="6681004"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公共施設や</a:t>
            </a:r>
            <a:r>
              <a:rPr lang="ja-JP" altLang="en-US" sz="1600" b="1" dirty="0">
                <a:solidFill>
                  <a:prstClr val="black"/>
                </a:solidFill>
                <a:latin typeface="Meiryo UI" pitchFamily="50" charset="-128"/>
                <a:ea typeface="Meiryo UI" pitchFamily="50" charset="-128"/>
                <a:cs typeface="Meiryo UI" pitchFamily="50" charset="-128"/>
              </a:rPr>
              <a:t>民間施設の</a:t>
            </a:r>
            <a:r>
              <a:rPr lang="ja-JP" altLang="en-US" sz="1600" b="1" dirty="0" smtClean="0">
                <a:solidFill>
                  <a:prstClr val="black"/>
                </a:solidFill>
                <a:latin typeface="Meiryo UI" pitchFamily="50" charset="-128"/>
                <a:ea typeface="Meiryo UI" pitchFamily="50" charset="-128"/>
                <a:cs typeface="Meiryo UI" pitchFamily="50" charset="-128"/>
              </a:rPr>
              <a:t>屋根や遊休地</a:t>
            </a:r>
            <a:r>
              <a:rPr lang="ja-JP" altLang="en-US" sz="1600" b="1" dirty="0">
                <a:solidFill>
                  <a:prstClr val="black"/>
                </a:solidFill>
                <a:latin typeface="Meiryo UI" pitchFamily="50" charset="-128"/>
                <a:ea typeface="Meiryo UI" pitchFamily="50" charset="-128"/>
                <a:cs typeface="Meiryo UI" pitchFamily="50" charset="-128"/>
              </a:rPr>
              <a:t>と太陽光発電事</a:t>
            </a:r>
            <a:r>
              <a:rPr lang="ja-JP" altLang="en-US" sz="1600" b="1" dirty="0" smtClean="0">
                <a:solidFill>
                  <a:prstClr val="black"/>
                </a:solidFill>
                <a:latin typeface="Meiryo UI" pitchFamily="50" charset="-128"/>
                <a:ea typeface="Meiryo UI" pitchFamily="50" charset="-128"/>
                <a:cs typeface="Meiryo UI" pitchFamily="50" charset="-128"/>
              </a:rPr>
              <a:t>業者とマッチング等</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314763" y="1536792"/>
            <a:ext cx="90192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◆市町村には、</a:t>
            </a:r>
            <a:r>
              <a:rPr lang="ja-JP" altLang="en-US" sz="1400" b="0" i="0" dirty="0">
                <a:solidFill>
                  <a:prstClr val="black"/>
                </a:solidFill>
                <a:latin typeface="Meiryo UI" pitchFamily="50" charset="-128"/>
                <a:ea typeface="Meiryo UI" pitchFamily="50" charset="-128"/>
                <a:cs typeface="Meiryo UI" pitchFamily="50" charset="-128"/>
              </a:rPr>
              <a:t>屋根・土地貸し事業制度に</a:t>
            </a:r>
            <a:r>
              <a:rPr lang="ja-JP" altLang="en-US" sz="1400" b="0" i="0" dirty="0" smtClean="0">
                <a:solidFill>
                  <a:prstClr val="black"/>
                </a:solidFill>
                <a:latin typeface="Meiryo UI" pitchFamily="50" charset="-128"/>
                <a:ea typeface="Meiryo UI" pitchFamily="50" charset="-128"/>
                <a:cs typeface="Meiryo UI" pitchFamily="50" charset="-128"/>
              </a:rPr>
              <a:t>関する助言</a:t>
            </a:r>
            <a:r>
              <a:rPr lang="ja-JP" altLang="en-US" sz="1400" b="0" i="0" dirty="0">
                <a:solidFill>
                  <a:prstClr val="black"/>
                </a:solidFill>
                <a:latin typeface="Meiryo UI" pitchFamily="50" charset="-128"/>
                <a:ea typeface="Meiryo UI" pitchFamily="50" charset="-128"/>
                <a:cs typeface="Meiryo UI" pitchFamily="50" charset="-128"/>
              </a:rPr>
              <a:t>を行う</a:t>
            </a:r>
            <a:r>
              <a:rPr lang="ja-JP" altLang="en-US" sz="1400" b="0" i="0" dirty="0" smtClean="0">
                <a:solidFill>
                  <a:prstClr val="black"/>
                </a:solidFill>
                <a:latin typeface="Meiryo UI" pitchFamily="50" charset="-128"/>
                <a:ea typeface="Meiryo UI" pitchFamily="50" charset="-128"/>
                <a:cs typeface="Meiryo UI" pitchFamily="50" charset="-128"/>
              </a:rPr>
              <a:t>などして、市町村施設</a:t>
            </a:r>
            <a:r>
              <a:rPr lang="ja-JP" altLang="en-US" sz="1400"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sz="1400" b="0" i="0" dirty="0" smtClean="0">
                <a:solidFill>
                  <a:prstClr val="black"/>
                </a:solidFill>
                <a:latin typeface="Meiryo UI" pitchFamily="50" charset="-128"/>
                <a:ea typeface="Meiryo UI" pitchFamily="50" charset="-128"/>
                <a:cs typeface="Meiryo UI" pitchFamily="50" charset="-128"/>
              </a:rPr>
              <a:t>します。</a:t>
            </a:r>
            <a:endParaRPr lang="en-US" altLang="ja-JP" sz="1400"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sz="1400" b="0" i="0" dirty="0" smtClean="0">
              <a:solidFill>
                <a:prstClr val="black"/>
              </a:solidFill>
              <a:latin typeface="Meiryo UI" pitchFamily="50" charset="-128"/>
              <a:ea typeface="Meiryo UI" pitchFamily="50" charset="-128"/>
              <a:cs typeface="Meiryo UI" pitchFamily="50" charset="-128"/>
            </a:endParaRPr>
          </a:p>
        </p:txBody>
      </p:sp>
      <p:pic>
        <p:nvPicPr>
          <p:cNvPr id="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513" y="2746286"/>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0748"/>
          <a:stretch/>
        </p:blipFill>
        <p:spPr bwMode="auto">
          <a:xfrm>
            <a:off x="5842129" y="2763719"/>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1260" y="2497251"/>
            <a:ext cx="614009" cy="82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626" y="2518048"/>
            <a:ext cx="614623" cy="554874"/>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129" y="2595135"/>
            <a:ext cx="686699" cy="815726"/>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329993" y="2433214"/>
            <a:ext cx="2376264" cy="1202695"/>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3" name="角丸四角形 52"/>
          <p:cNvSpPr/>
          <p:nvPr/>
        </p:nvSpPr>
        <p:spPr>
          <a:xfrm>
            <a:off x="2837327" y="2242449"/>
            <a:ext cx="1796072" cy="51752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400" dirty="0">
                <a:solidFill>
                  <a:srgbClr val="000000"/>
                </a:solidFill>
                <a:latin typeface="ＭＳ Ｐゴシック"/>
                <a:ea typeface="HG創英角ﾎﾟｯﾌﾟ体"/>
                <a:cs typeface="Times New Roman"/>
              </a:rPr>
              <a:t>おおさかスマート</a:t>
            </a:r>
            <a:endParaRPr lang="ja-JP" altLang="en-US" sz="1400" dirty="0">
              <a:solidFill>
                <a:prstClr val="white"/>
              </a:solidFill>
              <a:latin typeface="ＭＳ Ｐゴシック"/>
              <a:cs typeface="ＭＳ Ｐゴシック"/>
            </a:endParaRPr>
          </a:p>
          <a:p>
            <a:pPr algn="ctr"/>
            <a:r>
              <a:rPr lang="ja-JP" altLang="en-US" sz="1400" dirty="0">
                <a:solidFill>
                  <a:srgbClr val="000000"/>
                </a:solidFill>
                <a:latin typeface="ＭＳ Ｐゴシック"/>
                <a:ea typeface="HG創英角ﾎﾟｯﾌﾟ体"/>
                <a:cs typeface="Times New Roman"/>
              </a:rPr>
              <a:t>エネルギーセンター</a:t>
            </a:r>
            <a:endParaRPr lang="ja-JP" altLang="en-US" sz="1400" dirty="0">
              <a:solidFill>
                <a:prstClr val="white"/>
              </a:solidFill>
              <a:latin typeface="ＭＳ Ｐゴシック"/>
              <a:cs typeface="ＭＳ Ｐゴシック"/>
            </a:endParaRPr>
          </a:p>
        </p:txBody>
      </p:sp>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2692394"/>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2482201"/>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2630310"/>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57" name="左右矢印 56"/>
          <p:cNvSpPr/>
          <p:nvPr/>
        </p:nvSpPr>
        <p:spPr>
          <a:xfrm>
            <a:off x="2809618" y="2827535"/>
            <a:ext cx="1796072" cy="473866"/>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sp>
        <p:nvSpPr>
          <p:cNvPr id="59" name="大かっこ 58"/>
          <p:cNvSpPr/>
          <p:nvPr/>
        </p:nvSpPr>
        <p:spPr>
          <a:xfrm>
            <a:off x="872530" y="3319839"/>
            <a:ext cx="1401679" cy="257139"/>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0" name="大かっこ 59"/>
          <p:cNvSpPr/>
          <p:nvPr/>
        </p:nvSpPr>
        <p:spPr>
          <a:xfrm>
            <a:off x="5081545" y="3343976"/>
            <a:ext cx="1956114" cy="274955"/>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1" name="正方形/長方形 60"/>
          <p:cNvSpPr/>
          <p:nvPr/>
        </p:nvSpPr>
        <p:spPr>
          <a:xfrm>
            <a:off x="5918245" y="1217048"/>
            <a:ext cx="367906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34"/>
          <p:cNvSpPr txBox="1">
            <a:spLocks noChangeArrowheads="1"/>
          </p:cNvSpPr>
          <p:nvPr/>
        </p:nvSpPr>
        <p:spPr bwMode="auto">
          <a:xfrm>
            <a:off x="428397" y="1991916"/>
            <a:ext cx="78150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3" name="テキスト ボックス 34"/>
          <p:cNvSpPr txBox="1">
            <a:spLocks noChangeArrowheads="1"/>
          </p:cNvSpPr>
          <p:nvPr/>
        </p:nvSpPr>
        <p:spPr bwMode="auto">
          <a:xfrm>
            <a:off x="2803672" y="3354227"/>
            <a:ext cx="1829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0070C0"/>
                </a:solidFill>
                <a:latin typeface="Meiryo UI" pitchFamily="50" charset="-128"/>
                <a:ea typeface="Meiryo UI" pitchFamily="50" charset="-128"/>
                <a:cs typeface="Meiryo UI" pitchFamily="50" charset="-128"/>
              </a:rPr>
              <a:t>府民、民間事業者や</a:t>
            </a:r>
            <a:endParaRPr lang="en-US" altLang="ja-JP" sz="1400" dirty="0" smtClean="0">
              <a:solidFill>
                <a:srgbClr val="0070C0"/>
              </a:solidFill>
              <a:latin typeface="Meiryo UI" pitchFamily="50" charset="-128"/>
              <a:ea typeface="Meiryo UI" pitchFamily="50" charset="-128"/>
              <a:cs typeface="Meiryo UI" pitchFamily="50" charset="-128"/>
            </a:endParaRPr>
          </a:p>
          <a:p>
            <a:pPr eaLnBrk="1" hangingPunct="1"/>
            <a:r>
              <a:rPr lang="ja-JP" altLang="en-US" sz="1400" dirty="0" smtClean="0">
                <a:solidFill>
                  <a:srgbClr val="0070C0"/>
                </a:solidFill>
                <a:latin typeface="Meiryo UI" pitchFamily="50" charset="-128"/>
                <a:ea typeface="Meiryo UI" pitchFamily="50" charset="-128"/>
                <a:cs typeface="Meiryo UI" pitchFamily="50" charset="-128"/>
              </a:rPr>
              <a:t>発電事業者のマッチング</a:t>
            </a:r>
            <a:endParaRPr lang="ja-JP" altLang="en-US" sz="1400" dirty="0">
              <a:solidFill>
                <a:srgbClr val="0070C0"/>
              </a:solidFill>
              <a:latin typeface="Meiryo UI" pitchFamily="50" charset="-128"/>
              <a:ea typeface="Meiryo UI" pitchFamily="50" charset="-128"/>
              <a:cs typeface="Meiryo UI" pitchFamily="50" charset="-128"/>
            </a:endParaRPr>
          </a:p>
        </p:txBody>
      </p:sp>
      <p:sp>
        <p:nvSpPr>
          <p:cNvPr id="65" name="角丸四角形 64"/>
          <p:cNvSpPr/>
          <p:nvPr/>
        </p:nvSpPr>
        <p:spPr>
          <a:xfrm>
            <a:off x="289290" y="4037099"/>
            <a:ext cx="4344110" cy="33010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6" name="テキスト ボックス 65"/>
          <p:cNvSpPr txBox="1"/>
          <p:nvPr/>
        </p:nvSpPr>
        <p:spPr>
          <a:xfrm>
            <a:off x="349954" y="4475741"/>
            <a:ext cx="4875189" cy="600164"/>
          </a:xfrm>
          <a:prstGeom prst="rect">
            <a:avLst/>
          </a:prstGeom>
          <a:noFill/>
        </p:spPr>
        <p:txBody>
          <a:bodyPr wrap="square" lIns="0" tIns="0" rIns="0" bIns="0" rtlCol="0" anchor="ctr" anchorCtr="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◆市町村の学校、廃棄物処分場等において、公募選定した民間事業者により、太陽光発電設備が設置されます。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333315" y="5259240"/>
            <a:ext cx="5040560" cy="200055"/>
          </a:xfrm>
          <a:prstGeom prst="rect">
            <a:avLst/>
          </a:prstGeom>
          <a:noFill/>
        </p:spPr>
        <p:txBody>
          <a:bodyPr wrap="square" lIns="0" tIns="0" rIns="0" bIns="0" rtlCol="0" anchor="ctr" anchorCtr="0">
            <a:spAutoFit/>
          </a:bodyPr>
          <a:lstStyle/>
          <a:p>
            <a:pPr marL="87313" indent="-87313"/>
            <a:r>
              <a:rPr lang="ja-JP" altLang="en-US" sz="1300" b="1" dirty="0" smtClean="0">
                <a:latin typeface="Meiryo UI" pitchFamily="50" charset="-128"/>
                <a:ea typeface="Meiryo UI" pitchFamily="50" charset="-128"/>
                <a:cs typeface="Meiryo UI" pitchFamily="50" charset="-128"/>
              </a:rPr>
              <a:t>＜</a:t>
            </a:r>
            <a:r>
              <a:rPr lang="en-US" altLang="ja-JP" sz="1300" b="1" dirty="0" smtClean="0">
                <a:latin typeface="Meiryo UI" pitchFamily="50" charset="-128"/>
                <a:ea typeface="Meiryo UI" pitchFamily="50" charset="-128"/>
                <a:cs typeface="Meiryo UI" pitchFamily="50" charset="-128"/>
              </a:rPr>
              <a:t>2016</a:t>
            </a:r>
            <a:r>
              <a:rPr lang="ja-JP" altLang="en-US" sz="1300" b="1" dirty="0" smtClean="0">
                <a:latin typeface="Meiryo UI" pitchFamily="50" charset="-128"/>
                <a:ea typeface="Meiryo UI" pitchFamily="50" charset="-128"/>
                <a:cs typeface="Meiryo UI" pitchFamily="50" charset="-128"/>
              </a:rPr>
              <a:t>年度公募実績＞（順次、太陽光発電設備が設置されます。）</a:t>
            </a:r>
            <a:endParaRPr lang="en-US" altLang="ja-JP" sz="1300" b="1" dirty="0" smtClean="0">
              <a:latin typeface="Meiryo UI" pitchFamily="50" charset="-128"/>
              <a:ea typeface="Meiryo UI" pitchFamily="50" charset="-128"/>
              <a:cs typeface="Meiryo UI"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307496924"/>
              </p:ext>
            </p:extLst>
          </p:nvPr>
        </p:nvGraphicFramePr>
        <p:xfrm>
          <a:off x="503896" y="5500987"/>
          <a:ext cx="4320481" cy="895084"/>
        </p:xfrm>
        <a:graphic>
          <a:graphicData uri="http://schemas.openxmlformats.org/drawingml/2006/table">
            <a:tbl>
              <a:tblPr firstRow="1">
                <a:tableStyleId>{7DF18680-E054-41AD-8BC1-D1AEF772440D}</a:tableStyleId>
              </a:tblPr>
              <a:tblGrid>
                <a:gridCol w="1049055"/>
                <a:gridCol w="711271"/>
                <a:gridCol w="1010551"/>
                <a:gridCol w="1549604"/>
              </a:tblGrid>
              <a:tr h="316044">
                <a:tc>
                  <a:txBody>
                    <a:bodyPr/>
                    <a:lstStyle/>
                    <a:p>
                      <a:pPr algn="ctr">
                        <a:spcAft>
                          <a:spcPts val="0"/>
                        </a:spcAft>
                      </a:pPr>
                      <a:r>
                        <a:rPr lang="ja-JP" altLang="en-US" sz="1200" kern="100" dirty="0">
                          <a:solidFill>
                            <a:schemeClr val="tx1"/>
                          </a:solidFill>
                          <a:effectLst/>
                        </a:rPr>
                        <a:t>市町村</a:t>
                      </a:r>
                      <a:endParaRPr lang="ja-JP" sz="1200" kern="1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200" kern="100" dirty="0">
                          <a:solidFill>
                            <a:schemeClr val="tx1"/>
                          </a:solidFill>
                          <a:effectLst/>
                        </a:rPr>
                        <a:t>施設数</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n-lt"/>
                          <a:ea typeface="+mn-ea"/>
                          <a:cs typeface="+mn-cs"/>
                        </a:rPr>
                        <a:t>発電能力</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673</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下水処理場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正方形/長方形 29"/>
          <p:cNvSpPr/>
          <p:nvPr/>
        </p:nvSpPr>
        <p:spPr>
          <a:xfrm>
            <a:off x="7589015" y="2321831"/>
            <a:ext cx="2095503" cy="845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市町村施設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屋根：</a:t>
            </a:r>
            <a:r>
              <a:rPr lang="ja-JP" altLang="en-US" sz="1050" dirty="0">
                <a:solidFill>
                  <a:schemeClr val="tx1"/>
                </a:solidFill>
                <a:latin typeface="Meiryo UI" pitchFamily="50" charset="-128"/>
                <a:ea typeface="Meiryo UI" pitchFamily="50" charset="-128"/>
                <a:cs typeface="Meiryo UI" pitchFamily="50" charset="-128"/>
              </a:rPr>
              <a:t>３</a:t>
            </a:r>
            <a:r>
              <a:rPr lang="ja-JP" altLang="en-US" sz="1050" dirty="0" smtClean="0">
                <a:solidFill>
                  <a:schemeClr val="tx1"/>
                </a:solidFill>
                <a:latin typeface="Meiryo UI" pitchFamily="50" charset="-128"/>
                <a:ea typeface="Meiryo UI" pitchFamily="50" charset="-128"/>
                <a:cs typeface="Meiryo UI" pitchFamily="50" charset="-128"/>
              </a:rPr>
              <a:t>施設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計 </a:t>
            </a:r>
            <a:r>
              <a:rPr lang="en-US" altLang="ja-JP" sz="1050" dirty="0" smtClean="0">
                <a:solidFill>
                  <a:schemeClr val="tx1"/>
                </a:solidFill>
                <a:latin typeface="Meiryo UI" pitchFamily="50" charset="-128"/>
                <a:ea typeface="Meiryo UI" pitchFamily="50" charset="-128"/>
                <a:cs typeface="Meiryo UI" pitchFamily="50" charset="-128"/>
              </a:rPr>
              <a:t>769kW)</a:t>
            </a:r>
          </a:p>
        </p:txBody>
      </p:sp>
      <p:sp>
        <p:nvSpPr>
          <p:cNvPr id="32" name="角丸四角形 31"/>
          <p:cNvSpPr/>
          <p:nvPr/>
        </p:nvSpPr>
        <p:spPr>
          <a:xfrm>
            <a:off x="5349643" y="4023050"/>
            <a:ext cx="4212266" cy="32319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民間施設の屋根・土地貸し等による太陽光発電事業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5420021" y="4394095"/>
            <a:ext cx="4146658" cy="1492716"/>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◆岸和田市の傍示池（ほうじいけ）において、土地所有者、　</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太陽光発電事業者、大阪府、岸和田市の四者で再生可能エネルギー普及、農業振興・農空間の保全を目的とする連携協定を締結し、大阪府内初の水上太陽光発電設備が設置されました。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さらに多くの施設で設置が進むよう、候補となる施設等の</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発掘に努めます。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4" name="大かっこ 33"/>
          <p:cNvSpPr/>
          <p:nvPr/>
        </p:nvSpPr>
        <p:spPr>
          <a:xfrm>
            <a:off x="6252201" y="5875986"/>
            <a:ext cx="2482298" cy="76944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事業面積</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a:t>
            </a:r>
            <a:r>
              <a:rPr lang="ja-JP" altLang="en-US" sz="1050" dirty="0" smtClean="0">
                <a:solidFill>
                  <a:prstClr val="black"/>
                </a:solidFill>
                <a:latin typeface="Meiryo UI" pitchFamily="50" charset="-128"/>
                <a:ea typeface="Meiryo UI" pitchFamily="50" charset="-128"/>
                <a:cs typeface="Meiryo UI" pitchFamily="50" charset="-128"/>
              </a:rPr>
              <a:t>万</a:t>
            </a:r>
            <a:r>
              <a:rPr lang="en-US" altLang="ja-JP" sz="1050" dirty="0" smtClean="0">
                <a:solidFill>
                  <a:prstClr val="black"/>
                </a:solidFill>
                <a:latin typeface="Meiryo UI" pitchFamily="50" charset="-128"/>
                <a:ea typeface="Meiryo UI" pitchFamily="50" charset="-128"/>
                <a:cs typeface="Meiryo UI" pitchFamily="50" charset="-128"/>
              </a:rPr>
              <a:t>m</a:t>
            </a:r>
            <a:r>
              <a:rPr lang="ja-JP" altLang="en-US" sz="1050" baseline="30000" dirty="0" smtClean="0">
                <a:solidFill>
                  <a:prstClr val="black"/>
                </a:solidFill>
                <a:latin typeface="Meiryo UI" pitchFamily="50" charset="-128"/>
                <a:ea typeface="Meiryo UI" pitchFamily="50" charset="-128"/>
                <a:cs typeface="Meiryo UI" pitchFamily="50" charset="-128"/>
              </a:rPr>
              <a:t>２</a:t>
            </a:r>
            <a:endParaRPr lang="en-US" altLang="ja-JP" sz="1050" baseline="3000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予定出力</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1,000kW</a:t>
            </a:r>
            <a:endParaRPr lang="en-US" altLang="ja-JP" sz="1050" dirty="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推定</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年間発電量：</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1,150,000kWh</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家庭約</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世帯分</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smtClean="0">
                <a:solidFill>
                  <a:prstClr val="black"/>
                </a:solidFill>
                <a:latin typeface="Meiryo UI" pitchFamily="50" charset="-128"/>
                <a:ea typeface="Meiryo UI" pitchFamily="50" charset="-128"/>
                <a:cs typeface="Meiryo UI" pitchFamily="50" charset="-128"/>
              </a:rPr>
              <a:t>8</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schemeClr val="tx1"/>
                </a:solidFill>
                <a:latin typeface="Meiryo UI" pitchFamily="50" charset="-128"/>
                <a:ea typeface="Meiryo UI" pitchFamily="50" charset="-128"/>
                <a:cs typeface="Meiryo UI" pitchFamily="50" charset="-128"/>
              </a:rPr>
              <a:t>供用</a:t>
            </a:r>
            <a:r>
              <a:rPr lang="ja-JP" altLang="en-US" sz="1050" dirty="0" smtClean="0">
                <a:solidFill>
                  <a:schemeClr val="tx1"/>
                </a:solidFill>
                <a:latin typeface="Meiryo UI" pitchFamily="50" charset="-128"/>
                <a:ea typeface="Meiryo UI" pitchFamily="50" charset="-128"/>
                <a:cs typeface="Meiryo UI" pitchFamily="50" charset="-128"/>
              </a:rPr>
              <a:t>開</a:t>
            </a:r>
            <a:r>
              <a:rPr lang="ja-JP" altLang="en-US" sz="1050" dirty="0" smtClean="0">
                <a:solidFill>
                  <a:prstClr val="black"/>
                </a:solidFill>
                <a:latin typeface="Meiryo UI" pitchFamily="50" charset="-128"/>
                <a:ea typeface="Meiryo UI" pitchFamily="50" charset="-128"/>
                <a:cs typeface="Meiryo UI" pitchFamily="50" charset="-128"/>
              </a:rPr>
              <a:t>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00859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299322" y="614894"/>
            <a:ext cx="721270"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strike="sngStrike" dirty="0">
              <a:solidFill>
                <a:prstClr val="black"/>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303974667"/>
              </p:ext>
            </p:extLst>
          </p:nvPr>
        </p:nvGraphicFramePr>
        <p:xfrm>
          <a:off x="183068" y="2167061"/>
          <a:ext cx="4651060" cy="3369604"/>
        </p:xfrm>
        <a:graphic>
          <a:graphicData uri="http://schemas.openxmlformats.org/drawingml/2006/table">
            <a:tbl>
              <a:tblPr/>
              <a:tblGrid>
                <a:gridCol w="2199914"/>
                <a:gridCol w="665018"/>
                <a:gridCol w="609600"/>
                <a:gridCol w="1176528"/>
              </a:tblGrid>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92">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86239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1" y="620688"/>
            <a:ext cx="591498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859523482"/>
              </p:ext>
            </p:extLst>
          </p:nvPr>
        </p:nvGraphicFramePr>
        <p:xfrm>
          <a:off x="4950085" y="2167848"/>
          <a:ext cx="4810935" cy="1689540"/>
        </p:xfrm>
        <a:graphic>
          <a:graphicData uri="http://schemas.openxmlformats.org/drawingml/2006/table">
            <a:tbl>
              <a:tblPr/>
              <a:tblGrid>
                <a:gridCol w="2545223"/>
                <a:gridCol w="637309"/>
                <a:gridCol w="665018"/>
                <a:gridCol w="963385"/>
              </a:tblGrid>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12">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875512" y="1857932"/>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47" name="角丸四角形 46"/>
          <p:cNvSpPr/>
          <p:nvPr/>
        </p:nvSpPr>
        <p:spPr>
          <a:xfrm>
            <a:off x="5190362" y="5009414"/>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7368501" y="5011193"/>
            <a:ext cx="2253055"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5161647" y="6430555"/>
            <a:ext cx="2003440"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2" name="角丸四角形 51"/>
          <p:cNvSpPr/>
          <p:nvPr/>
        </p:nvSpPr>
        <p:spPr>
          <a:xfrm>
            <a:off x="7535139" y="6455735"/>
            <a:ext cx="1940394" cy="285633"/>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恩智川治水緑地　池島</a:t>
            </a:r>
            <a:r>
              <a:rPr lang="en-US" altLang="ja-JP" sz="1100" kern="100" dirty="0" smtClean="0">
                <a:solidFill>
                  <a:prstClr val="black"/>
                </a:solidFill>
                <a:latin typeface="Meiryo UI" pitchFamily="50" charset="-128"/>
                <a:ea typeface="Meiryo UI" pitchFamily="50" charset="-128"/>
                <a:cs typeface="Meiryo UI" pitchFamily="50" charset="-128"/>
              </a:rPr>
              <a:t>Ⅱ</a:t>
            </a:r>
            <a:r>
              <a:rPr lang="ja-JP" altLang="en-US" sz="1100" kern="100" dirty="0" smtClean="0">
                <a:solidFill>
                  <a:prstClr val="black"/>
                </a:solidFill>
                <a:latin typeface="Meiryo UI" pitchFamily="50" charset="-128"/>
                <a:ea typeface="Meiryo UI" pitchFamily="50" charset="-128"/>
                <a:cs typeface="Meiryo UI" pitchFamily="50" charset="-128"/>
              </a:rPr>
              <a:t>期地区</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1784316" y="6443200"/>
            <a:ext cx="1446397" cy="261610"/>
          </a:xfrm>
          <a:prstGeom prst="rect">
            <a:avLst/>
          </a:prstGeom>
          <a:noFill/>
        </p:spPr>
        <p:txBody>
          <a:bodyPr wrap="square" rtlCol="0">
            <a:spAutoFit/>
          </a:bodyPr>
          <a:lstStyle/>
          <a:p>
            <a:pPr algn="ctr"/>
            <a:r>
              <a:rPr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447766" y="6452777"/>
            <a:ext cx="1241389"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富田林支援学校</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347028" y="6456681"/>
            <a:ext cx="1241389" cy="261610"/>
          </a:xfrm>
          <a:prstGeom prst="rect">
            <a:avLst/>
          </a:prstGeom>
          <a:noFill/>
        </p:spPr>
        <p:txBody>
          <a:bodyPr wrap="square" rtlCol="0">
            <a:spAutoFit/>
          </a:bodyPr>
          <a:lstStyle/>
          <a:p>
            <a:pPr algn="ctr"/>
            <a:r>
              <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86688" y="1914649"/>
            <a:ext cx="4666" cy="4750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82298" y="106637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引き続き</a:t>
            </a:r>
            <a:r>
              <a:rPr lang="ja-JP" altLang="en-US" sz="1300" dirty="0" smtClean="0">
                <a:latin typeface="Meiryo UI" pitchFamily="50" charset="-128"/>
                <a:ea typeface="Meiryo UI" pitchFamily="50" charset="-128"/>
                <a:cs typeface="Meiryo UI" pitchFamily="50" charset="-128"/>
              </a:rPr>
              <a:t>、応募</a:t>
            </a:r>
            <a:r>
              <a:rPr lang="ja-JP" altLang="en-US" sz="1300" dirty="0">
                <a:latin typeface="Meiryo UI" pitchFamily="50" charset="-128"/>
                <a:ea typeface="Meiryo UI" pitchFamily="50" charset="-128"/>
                <a:cs typeface="Meiryo UI" pitchFamily="50" charset="-128"/>
              </a:rPr>
              <a:t>が見込まれる</a:t>
            </a:r>
            <a:r>
              <a:rPr lang="ja-JP" altLang="en-US" sz="1300" dirty="0" smtClean="0">
                <a:latin typeface="Meiryo UI" pitchFamily="50" charset="-128"/>
                <a:ea typeface="Meiryo UI" pitchFamily="50" charset="-128"/>
                <a:cs typeface="Meiryo UI" pitchFamily="50" charset="-128"/>
              </a:rPr>
              <a:t>施設等について屋根や土地などの</a:t>
            </a:r>
            <a:r>
              <a:rPr lang="ja-JP" altLang="en-US" sz="1300" dirty="0">
                <a:latin typeface="Meiryo UI" pitchFamily="50" charset="-128"/>
                <a:ea typeface="Meiryo UI" pitchFamily="50" charset="-128"/>
                <a:cs typeface="Meiryo UI" pitchFamily="50" charset="-128"/>
              </a:rPr>
              <a:t>有効</a:t>
            </a:r>
            <a:r>
              <a:rPr lang="ja-JP" altLang="en-US" sz="1300" dirty="0" smtClean="0">
                <a:latin typeface="Meiryo UI" pitchFamily="50" charset="-128"/>
                <a:ea typeface="Meiryo UI" pitchFamily="50" charset="-128"/>
                <a:cs typeface="Meiryo UI" pitchFamily="50" charset="-128"/>
              </a:rPr>
              <a:t>活用による太陽光発電</a:t>
            </a:r>
            <a:r>
              <a:rPr lang="ja-JP" altLang="en-US" sz="1300" dirty="0" smtClean="0">
                <a:solidFill>
                  <a:prstClr val="black"/>
                </a:solidFill>
                <a:latin typeface="Meiryo UI" pitchFamily="50" charset="-128"/>
                <a:ea typeface="Meiryo UI" pitchFamily="50" charset="-128"/>
                <a:cs typeface="Meiryo UI" pitchFamily="50" charset="-128"/>
              </a:rPr>
              <a:t>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28" y="5635458"/>
            <a:ext cx="1261872" cy="82905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86" y="5635482"/>
            <a:ext cx="1450728" cy="82898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45" y="5643431"/>
            <a:ext cx="1785980" cy="80460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719" y="3973648"/>
            <a:ext cx="1651880" cy="1005757"/>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7075" y="3987295"/>
            <a:ext cx="1578864" cy="975360"/>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421" y="5475794"/>
            <a:ext cx="1908048" cy="100584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5726" y="5452979"/>
            <a:ext cx="1578734" cy="1005757"/>
          </a:xfrm>
          <a:prstGeom prst="rect">
            <a:avLst/>
          </a:prstGeom>
        </p:spPr>
      </p:pic>
    </p:spTree>
    <p:extLst>
      <p:ext uri="{BB962C8B-B14F-4D97-AF65-F5344CB8AC3E}">
        <p14:creationId xmlns:p14="http://schemas.microsoft.com/office/powerpoint/2010/main" val="719209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19" name="角丸四角形 18"/>
          <p:cNvSpPr/>
          <p:nvPr/>
        </p:nvSpPr>
        <p:spPr>
          <a:xfrm>
            <a:off x="140630" y="511910"/>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265788" y="692696"/>
            <a:ext cx="3960439" cy="53521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a:t>
            </a:r>
            <a:r>
              <a:rPr lang="ja-JP" altLang="en-US" sz="1600" b="1" dirty="0" smtClean="0">
                <a:solidFill>
                  <a:prstClr val="black"/>
                </a:solidFill>
                <a:latin typeface="Meiryo UI" pitchFamily="50" charset="-128"/>
                <a:ea typeface="Meiryo UI" pitchFamily="50" charset="-128"/>
                <a:cs typeface="Meiryo UI" pitchFamily="50" charset="-128"/>
              </a:rPr>
              <a:t>導入</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85871" y="1851359"/>
            <a:ext cx="4797293"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2545163" y="1309268"/>
            <a:ext cx="217312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344,295</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1714059"/>
              </p:ext>
            </p:extLst>
          </p:nvPr>
        </p:nvGraphicFramePr>
        <p:xfrm>
          <a:off x="224194" y="2642111"/>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102338" y="5208474"/>
            <a:ext cx="4885330" cy="492443"/>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区</a:t>
            </a:r>
            <a:r>
              <a:rPr lang="ja-JP" altLang="en-US" sz="1300" dirty="0">
                <a:solidFill>
                  <a:prstClr val="black"/>
                </a:solidFill>
                <a:latin typeface="Meiryo UI" pitchFamily="50" charset="-128"/>
                <a:ea typeface="Meiryo UI" pitchFamily="50" charset="-128"/>
                <a:cs typeface="Meiryo UI" pitchFamily="50" charset="-128"/>
              </a:rPr>
              <a:t>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549832" y="1513522"/>
            <a:ext cx="755069" cy="189419"/>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71586" y="574154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2015</a:t>
            </a:r>
            <a:r>
              <a:rPr lang="ja-JP" altLang="en-US" sz="1100" dirty="0" smtClean="0">
                <a:solidFill>
                  <a:schemeClr val="tx1"/>
                </a:solidFill>
                <a:latin typeface="Meiryo UI" pitchFamily="50" charset="-128"/>
                <a:ea typeface="Meiryo UI" pitchFamily="50" charset="-128"/>
                <a:cs typeface="Meiryo UI" pitchFamily="50" charset="-128"/>
              </a:rPr>
              <a:t>年度末）＞</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●大阪府の施設： </a:t>
            </a:r>
            <a:r>
              <a:rPr lang="en-US" altLang="ja-JP" sz="1100" dirty="0" smtClean="0">
                <a:solidFill>
                  <a:schemeClr val="tx1"/>
                </a:solidFill>
                <a:latin typeface="Meiryo UI" pitchFamily="50" charset="-128"/>
                <a:ea typeface="Meiryo UI" pitchFamily="50" charset="-128"/>
                <a:cs typeface="Meiryo UI" pitchFamily="50" charset="-128"/>
              </a:rPr>
              <a:t>79</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12,742kW</a:t>
            </a:r>
            <a:r>
              <a:rPr lang="ja-JP" altLang="en-US" sz="1100" dirty="0" smtClean="0">
                <a:solidFill>
                  <a:schemeClr val="tx1"/>
                </a:solidFill>
                <a:latin typeface="Meiryo UI" pitchFamily="50" charset="-128"/>
                <a:ea typeface="Meiryo UI" pitchFamily="50" charset="-128"/>
                <a:cs typeface="Meiryo UI" pitchFamily="50" charset="-128"/>
              </a:rPr>
              <a:t>（府立高等学校ほか</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●大阪市の施設：</a:t>
            </a:r>
            <a:r>
              <a:rPr lang="en-US" altLang="ja-JP" sz="1100" dirty="0" smtClean="0">
                <a:solidFill>
                  <a:schemeClr val="tx1"/>
                </a:solidFill>
                <a:latin typeface="Meiryo UI" pitchFamily="50" charset="-128"/>
                <a:ea typeface="Meiryo UI" pitchFamily="50" charset="-128"/>
                <a:cs typeface="Meiryo UI" pitchFamily="50" charset="-128"/>
              </a:rPr>
              <a:t>128</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2,478kW</a:t>
            </a:r>
            <a:r>
              <a:rPr lang="ja-JP" altLang="en-US" sz="1100" dirty="0" smtClean="0">
                <a:solidFill>
                  <a:schemeClr val="tx1"/>
                </a:solidFill>
                <a:latin typeface="Meiryo UI" pitchFamily="50" charset="-128"/>
                <a:ea typeface="Meiryo UI" pitchFamily="50" charset="-128"/>
                <a:cs typeface="Meiryo UI" pitchFamily="50" charset="-128"/>
              </a:rPr>
              <a:t>（市立小学校</a:t>
            </a:r>
            <a:r>
              <a:rPr lang="ja-JP" altLang="en-US" sz="1100" dirty="0">
                <a:solidFill>
                  <a:schemeClr val="tx1"/>
                </a:solidFill>
                <a:latin typeface="Meiryo UI" pitchFamily="50" charset="-128"/>
                <a:ea typeface="Meiryo UI" pitchFamily="50" charset="-128"/>
                <a:cs typeface="Meiryo UI" pitchFamily="50" charset="-128"/>
              </a:rPr>
              <a:t>ほか</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屋根貸し・土地貸し事業</a:t>
            </a:r>
            <a:r>
              <a:rPr lang="ja-JP" altLang="en-US" sz="1000" dirty="0">
                <a:solidFill>
                  <a:schemeClr val="tx1"/>
                </a:solidFill>
                <a:latin typeface="Meiryo UI" pitchFamily="50" charset="-128"/>
                <a:ea typeface="Meiryo UI" pitchFamily="50" charset="-128"/>
                <a:cs typeface="Meiryo UI" pitchFamily="50" charset="-128"/>
              </a:rPr>
              <a:t>を</a:t>
            </a:r>
            <a:r>
              <a:rPr lang="ja-JP" altLang="en-US" sz="1000" dirty="0" smtClean="0">
                <a:solidFill>
                  <a:schemeClr val="tx1"/>
                </a:solidFill>
                <a:latin typeface="Meiryo UI" pitchFamily="50" charset="-128"/>
                <a:ea typeface="Meiryo UI" pitchFamily="50" charset="-128"/>
                <a:cs typeface="Meiryo UI" pitchFamily="50" charset="-128"/>
              </a:rPr>
              <a:t>除く。</a:t>
            </a:r>
            <a:endParaRPr lang="en-US" altLang="ja-JP" sz="1100" dirty="0">
              <a:solidFill>
                <a:schemeClr val="tx1"/>
              </a:solidFill>
              <a:latin typeface="Meiryo UI" pitchFamily="50" charset="-128"/>
              <a:ea typeface="Meiryo UI" pitchFamily="50" charset="-128"/>
              <a:cs typeface="Meiryo UI" pitchFamily="50" charset="-128"/>
            </a:endParaRPr>
          </a:p>
        </p:txBody>
      </p:sp>
      <p:cxnSp>
        <p:nvCxnSpPr>
          <p:cNvPr id="32" name="直線コネクタ 31"/>
          <p:cNvCxnSpPr/>
          <p:nvPr/>
        </p:nvCxnSpPr>
        <p:spPr>
          <a:xfrm>
            <a:off x="4969732" y="741774"/>
            <a:ext cx="0" cy="59103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300664" y="3492969"/>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5239891" y="3787907"/>
            <a:ext cx="4393841" cy="1461939"/>
          </a:xfrm>
          <a:prstGeom prst="rect">
            <a:avLst/>
          </a:prstGeom>
          <a:noFill/>
        </p:spPr>
        <p:txBody>
          <a:bodyPr wrap="square" rtlCol="0">
            <a:spAutoFit/>
          </a:bodyPr>
          <a:lstStyle/>
          <a:p>
            <a:pPr marL="88900" indent="-88900"/>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大阪市</a:t>
            </a:r>
            <a:r>
              <a:rPr lang="ja-JP" altLang="en-US" sz="1200" dirty="0" smtClean="0">
                <a:solidFill>
                  <a:prstClr val="black"/>
                </a:solidFill>
                <a:latin typeface="Meiryo UI" pitchFamily="50" charset="-128"/>
                <a:ea typeface="Meiryo UI" pitchFamily="50" charset="-128"/>
                <a:cs typeface="Meiryo UI" pitchFamily="50" charset="-128"/>
              </a:rPr>
              <a:t>住之江区（</a:t>
            </a:r>
            <a:r>
              <a:rPr lang="en-US" altLang="ja-JP" sz="1200" dirty="0" smtClean="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号池水面</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泉北郡忠岡町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5369016" y="6475104"/>
            <a:ext cx="17767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59" name="テキスト ボックス 28"/>
          <p:cNvSpPr txBox="1">
            <a:spLocks noChangeArrowheads="1"/>
          </p:cNvSpPr>
          <p:nvPr/>
        </p:nvSpPr>
        <p:spPr bwMode="auto">
          <a:xfrm>
            <a:off x="7760495" y="6440702"/>
            <a:ext cx="16974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大阪市住之江区での実証実験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60" name="角丸四角形 59"/>
          <p:cNvSpPr/>
          <p:nvPr/>
        </p:nvSpPr>
        <p:spPr>
          <a:xfrm>
            <a:off x="5190658" y="3459075"/>
            <a:ext cx="3093534" cy="32883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sp>
        <p:nvSpPr>
          <p:cNvPr id="61" name="角丸四角形 60"/>
          <p:cNvSpPr/>
          <p:nvPr/>
        </p:nvSpPr>
        <p:spPr>
          <a:xfrm>
            <a:off x="5045427" y="736187"/>
            <a:ext cx="407127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2" name="テキスト ボックス 61"/>
          <p:cNvSpPr txBox="1"/>
          <p:nvPr/>
        </p:nvSpPr>
        <p:spPr>
          <a:xfrm>
            <a:off x="5190658" y="1825099"/>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3" name="正方形/長方形 62"/>
          <p:cNvSpPr/>
          <p:nvPr/>
        </p:nvSpPr>
        <p:spPr>
          <a:xfrm>
            <a:off x="7046619" y="1575828"/>
            <a:ext cx="2751819"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879723" y="2517596"/>
            <a:ext cx="2723161" cy="73230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＜泉大津市民</a:t>
            </a:r>
            <a:r>
              <a:rPr lang="ja-JP" altLang="en-US" sz="1050" dirty="0">
                <a:solidFill>
                  <a:prstClr val="black"/>
                </a:solidFill>
                <a:latin typeface="Meiryo UI" pitchFamily="50" charset="-128"/>
                <a:ea typeface="Meiryo UI" pitchFamily="50" charset="-128"/>
                <a:cs typeface="Meiryo UI" pitchFamily="50" charset="-128"/>
              </a:rPr>
              <a:t>共同</a:t>
            </a:r>
            <a:r>
              <a:rPr lang="ja-JP" altLang="en-US" sz="1050" dirty="0" smtClean="0">
                <a:solidFill>
                  <a:prstClr val="black"/>
                </a:solidFill>
                <a:latin typeface="Meiryo UI" pitchFamily="50" charset="-128"/>
                <a:ea typeface="Meiryo UI" pitchFamily="50" charset="-128"/>
                <a:cs typeface="Meiryo UI" pitchFamily="50" charset="-128"/>
              </a:rPr>
              <a:t>発電＞</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場所：汐見</a:t>
            </a:r>
            <a:r>
              <a:rPr lang="ja-JP" altLang="en-US" sz="1050" dirty="0" smtClean="0">
                <a:solidFill>
                  <a:prstClr val="black"/>
                </a:solidFill>
                <a:latin typeface="Meiryo UI" pitchFamily="50" charset="-128"/>
                <a:ea typeface="Meiryo UI" pitchFamily="50" charset="-128"/>
                <a:cs typeface="Meiryo UI" pitchFamily="50" charset="-128"/>
              </a:rPr>
              <a:t>ポンプ場（泉大津市</a:t>
            </a:r>
            <a:r>
              <a:rPr lang="ja-JP" altLang="en-US" sz="1050" dirty="0">
                <a:solidFill>
                  <a:prstClr val="black"/>
                </a:solidFill>
                <a:latin typeface="Meiryo UI" pitchFamily="50" charset="-128"/>
                <a:ea typeface="Meiryo UI" pitchFamily="50" charset="-128"/>
                <a:cs typeface="Meiryo UI" pitchFamily="50" charset="-128"/>
              </a:rPr>
              <a:t>汐見町）</a:t>
            </a:r>
          </a:p>
          <a:p>
            <a:r>
              <a:rPr lang="ja-JP" altLang="en-US" sz="1050" dirty="0">
                <a:solidFill>
                  <a:prstClr val="black"/>
                </a:solidFill>
                <a:latin typeface="Meiryo UI" pitchFamily="50" charset="-128"/>
                <a:ea typeface="Meiryo UI" pitchFamily="50" charset="-128"/>
                <a:cs typeface="Meiryo UI" pitchFamily="50" charset="-128"/>
              </a:rPr>
              <a:t>　　・設置可能面積：約</a:t>
            </a:r>
            <a:r>
              <a:rPr lang="en-US" altLang="ja-JP" sz="1050" dirty="0" smtClean="0">
                <a:solidFill>
                  <a:prstClr val="black"/>
                </a:solidFill>
                <a:latin typeface="Meiryo UI" pitchFamily="50" charset="-128"/>
                <a:ea typeface="Meiryo UI" pitchFamily="50" charset="-128"/>
                <a:cs typeface="Meiryo UI" pitchFamily="50" charset="-128"/>
              </a:rPr>
              <a:t>500m</a:t>
            </a:r>
            <a:r>
              <a:rPr lang="en-US" altLang="ja-JP" sz="1050" baseline="3000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約</a:t>
            </a:r>
            <a:r>
              <a:rPr lang="en-US" altLang="ja-JP" sz="1050" dirty="0">
                <a:solidFill>
                  <a:prstClr val="black"/>
                </a:solidFill>
                <a:latin typeface="Meiryo UI" pitchFamily="50" charset="-128"/>
                <a:ea typeface="Meiryo UI" pitchFamily="50" charset="-128"/>
                <a:cs typeface="Meiryo UI" pitchFamily="50" charset="-128"/>
              </a:rPr>
              <a:t>50kW</a:t>
            </a:r>
            <a:r>
              <a:rPr lang="ja-JP" altLang="en-US" sz="1050" dirty="0">
                <a:solidFill>
                  <a:prstClr val="black"/>
                </a:solidFill>
                <a:latin typeface="Meiryo UI" pitchFamily="50" charset="-128"/>
                <a:ea typeface="Meiryo UI" pitchFamily="50" charset="-128"/>
                <a:cs typeface="Meiryo UI" pitchFamily="50" charset="-128"/>
              </a:rPr>
              <a:t>）</a:t>
            </a:r>
          </a:p>
          <a:p>
            <a:r>
              <a:rPr lang="ja-JP" altLang="en-US" sz="1050" dirty="0">
                <a:solidFill>
                  <a:prstClr val="black"/>
                </a:solidFill>
                <a:latin typeface="Meiryo UI" pitchFamily="50" charset="-128"/>
                <a:ea typeface="Meiryo UI" pitchFamily="50" charset="-128"/>
                <a:cs typeface="Meiryo UI" pitchFamily="50" charset="-128"/>
              </a:rPr>
              <a:t>　　・発電開始：</a:t>
            </a:r>
            <a:r>
              <a:rPr lang="en-US" altLang="ja-JP" sz="1050" dirty="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5</a:t>
            </a:r>
            <a:r>
              <a:rPr lang="ja-JP" altLang="en-US" sz="1050" dirty="0" smtClean="0">
                <a:solidFill>
                  <a:prstClr val="black"/>
                </a:solidFill>
                <a:latin typeface="Meiryo UI" pitchFamily="50" charset="-128"/>
                <a:ea typeface="Meiryo UI" pitchFamily="50" charset="-128"/>
                <a:cs typeface="Meiryo UI" pitchFamily="50" charset="-128"/>
              </a:rPr>
              <a:t>月</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65" name="角丸四角形 64"/>
          <p:cNvSpPr/>
          <p:nvPr/>
        </p:nvSpPr>
        <p:spPr>
          <a:xfrm>
            <a:off x="5190658" y="1204141"/>
            <a:ext cx="2936142" cy="358039"/>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府民参加型太陽光発電促進事業</a:t>
            </a:r>
            <a:endParaRPr lang="ja-JP" altLang="en-US" sz="1400" b="1"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62" y="5296812"/>
            <a:ext cx="2163901" cy="1152049"/>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506" y="5286316"/>
            <a:ext cx="2127328" cy="1158144"/>
          </a:xfrm>
          <a:prstGeom prst="rect">
            <a:avLst/>
          </a:prstGeom>
        </p:spPr>
      </p:pic>
    </p:spTree>
    <p:extLst>
      <p:ext uri="{BB962C8B-B14F-4D97-AF65-F5344CB8AC3E}">
        <p14:creationId xmlns:p14="http://schemas.microsoft.com/office/powerpoint/2010/main" val="170750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95535" y="586853"/>
            <a:ext cx="9737390" cy="611419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sp>
        <p:nvSpPr>
          <p:cNvPr id="21" name="角丸四角形 20"/>
          <p:cNvSpPr/>
          <p:nvPr/>
        </p:nvSpPr>
        <p:spPr>
          <a:xfrm>
            <a:off x="281219" y="754227"/>
            <a:ext cx="3567449"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地中熱普及促進のための調査事業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3944204" y="743409"/>
            <a:ext cx="2306876"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4,966</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26,000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74" name="テキスト ボックス 73"/>
          <p:cNvSpPr txBox="1"/>
          <p:nvPr/>
        </p:nvSpPr>
        <p:spPr>
          <a:xfrm>
            <a:off x="5248332" y="1544347"/>
            <a:ext cx="121058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a:t>
            </a:r>
            <a:r>
              <a:rPr lang="ja-JP" altLang="en-US" sz="1000" b="1" kern="100" dirty="0" smtClean="0">
                <a:solidFill>
                  <a:prstClr val="white"/>
                </a:solidFill>
                <a:latin typeface="メイリオ" pitchFamily="50" charset="-128"/>
                <a:ea typeface="メイリオ" pitchFamily="50" charset="-128"/>
                <a:cs typeface="メイリオ" pitchFamily="50" charset="-128"/>
              </a:rPr>
              <a:t>概要</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304976" y="1337977"/>
            <a:ext cx="3973948" cy="3893374"/>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年間を通じて温度が安定している地下水と大気との温度差を利用してエネルギー回収を行い、それを冷暖房や給湯に活用することで、電力消費を低減し、省エネやヒートアイランド現象の緩和につなげることができ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◆府では、熱利用量の多い事業者等に対し</a:t>
            </a:r>
            <a:r>
              <a:rPr lang="ja-JP" altLang="en-US" sz="1300" dirty="0">
                <a:latin typeface="Meiryo UI" pitchFamily="50" charset="-128"/>
                <a:ea typeface="Meiryo UI" pitchFamily="50" charset="-128"/>
                <a:cs typeface="Meiryo UI" pitchFamily="50" charset="-128"/>
              </a:rPr>
              <a:t>て</a:t>
            </a:r>
            <a:r>
              <a:rPr lang="ja-JP" altLang="en-US" sz="1300" dirty="0" smtClean="0">
                <a:latin typeface="Meiryo UI" pitchFamily="50" charset="-128"/>
                <a:ea typeface="Meiryo UI" pitchFamily="50" charset="-128"/>
                <a:cs typeface="Meiryo UI" pitchFamily="50" charset="-128"/>
              </a:rPr>
              <a:t>地中熱の利用を促進するため、「地中熱ポテンシャルマップ」を作成します。</a:t>
            </a:r>
            <a:endParaRPr lang="en-US" altLang="ja-JP" sz="1300" dirty="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なお、大阪市域のポテンシャルマップについては、大阪市の地図情報サイト「マップナビおおさか」で既に公開しています。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◆大阪市</a:t>
            </a:r>
            <a:r>
              <a:rPr lang="ja-JP" altLang="en-US" sz="1300" dirty="0">
                <a:latin typeface="Meiryo UI" pitchFamily="50" charset="-128"/>
                <a:ea typeface="Meiryo UI" pitchFamily="50" charset="-128"/>
                <a:cs typeface="Meiryo UI" pitchFamily="50" charset="-128"/>
              </a:rPr>
              <a:t>では、産学官連携に</a:t>
            </a:r>
            <a:r>
              <a:rPr lang="ja-JP" altLang="en-US" sz="1300" dirty="0" smtClean="0">
                <a:latin typeface="Meiryo UI" pitchFamily="50" charset="-128"/>
                <a:ea typeface="Meiryo UI" pitchFamily="50" charset="-128"/>
                <a:cs typeface="Meiryo UI" pitchFamily="50" charset="-128"/>
              </a:rPr>
              <a:t>より、うめ</a:t>
            </a:r>
            <a:r>
              <a:rPr lang="ja-JP" altLang="en-US" sz="1300" dirty="0">
                <a:latin typeface="Meiryo UI" pitchFamily="50" charset="-128"/>
                <a:ea typeface="Meiryo UI" pitchFamily="50" charset="-128"/>
                <a:cs typeface="Meiryo UI" pitchFamily="50" charset="-128"/>
              </a:rPr>
              <a:t>きた２期暫定利用区域において、地中熱のひとつである帯水層蓄熱利用の実証事業</a:t>
            </a:r>
            <a:r>
              <a:rPr lang="ja-JP" altLang="en-US" sz="1300" dirty="0" smtClean="0">
                <a:latin typeface="Meiryo UI" pitchFamily="50" charset="-128"/>
                <a:ea typeface="Meiryo UI" pitchFamily="50" charset="-128"/>
                <a:cs typeface="Meiryo UI" pitchFamily="50" charset="-128"/>
              </a:rPr>
              <a:t>を平成</a:t>
            </a:r>
            <a:r>
              <a:rPr lang="en-US" altLang="ja-JP" sz="1300" dirty="0">
                <a:latin typeface="Meiryo UI" pitchFamily="50" charset="-128"/>
                <a:ea typeface="Meiryo UI" pitchFamily="50" charset="-128"/>
                <a:cs typeface="Meiryo UI" pitchFamily="50" charset="-128"/>
              </a:rPr>
              <a:t>28</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月から行っています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この</a:t>
            </a:r>
            <a:r>
              <a:rPr lang="ja-JP" altLang="en-US" sz="1300" dirty="0">
                <a:latin typeface="Meiryo UI" pitchFamily="50" charset="-128"/>
                <a:ea typeface="Meiryo UI" pitchFamily="50" charset="-128"/>
                <a:cs typeface="Meiryo UI" pitchFamily="50" charset="-128"/>
              </a:rPr>
              <a:t>技術は、地下水を多く含む地層（帯水層）から熱エネルギーを採り出して、建物の冷房・暖房を効率的に行う技術で、従来比</a:t>
            </a:r>
            <a:r>
              <a:rPr lang="en-US" altLang="ja-JP" sz="1300" dirty="0">
                <a:latin typeface="Meiryo UI" pitchFamily="50" charset="-128"/>
                <a:ea typeface="Meiryo UI" pitchFamily="50" charset="-128"/>
                <a:cs typeface="Meiryo UI" pitchFamily="50" charset="-128"/>
              </a:rPr>
              <a:t>35%</a:t>
            </a:r>
            <a:r>
              <a:rPr lang="ja-JP" altLang="en-US" sz="1300" dirty="0">
                <a:latin typeface="Meiryo UI" pitchFamily="50" charset="-128"/>
                <a:ea typeface="Meiryo UI" pitchFamily="50" charset="-128"/>
                <a:cs typeface="Meiryo UI" pitchFamily="50" charset="-128"/>
              </a:rPr>
              <a:t>の省エネと</a:t>
            </a:r>
            <a:r>
              <a:rPr lang="en-US" altLang="ja-JP" sz="1300" dirty="0">
                <a:latin typeface="Meiryo UI" pitchFamily="50" charset="-128"/>
                <a:ea typeface="Meiryo UI" pitchFamily="50" charset="-128"/>
                <a:cs typeface="Meiryo UI" pitchFamily="50" charset="-128"/>
              </a:rPr>
              <a:t>CO2</a:t>
            </a:r>
            <a:r>
              <a:rPr lang="ja-JP" altLang="en-US" sz="1300" dirty="0">
                <a:latin typeface="Meiryo UI" pitchFamily="50" charset="-128"/>
                <a:ea typeface="Meiryo UI" pitchFamily="50" charset="-128"/>
                <a:cs typeface="Meiryo UI" pitchFamily="50" charset="-128"/>
              </a:rPr>
              <a:t>排出削減、ヒートアイランド現象の緩和策として期待されて</a:t>
            </a:r>
            <a:r>
              <a:rPr lang="ja-JP" altLang="en-US" sz="1300" dirty="0" smtClean="0">
                <a:latin typeface="Meiryo UI" pitchFamily="50" charset="-128"/>
                <a:ea typeface="Meiryo UI" pitchFamily="50" charset="-128"/>
                <a:cs typeface="Meiryo UI" pitchFamily="50" charset="-128"/>
              </a:rPr>
              <a:t>います。</a:t>
            </a:r>
            <a:endParaRPr lang="en-US" altLang="ja-JP" sz="13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7676421" y="1612587"/>
            <a:ext cx="1723549"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ポテンシャルマップ</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7" name="Text Box 3"/>
          <p:cNvSpPr txBox="1">
            <a:spLocks noChangeArrowheads="1"/>
          </p:cNvSpPr>
          <p:nvPr/>
        </p:nvSpPr>
        <p:spPr bwMode="auto">
          <a:xfrm>
            <a:off x="4426836" y="3353231"/>
            <a:ext cx="2836604" cy="53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地中から熱エネルギー（地下水水温と大気温との差）を回収し、冷暖房や給湯に必要となる電力を低減。</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省エネ・ヒートアイランド現象の緩和に寄与。</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出展：地中熱利用推進協議会</a:t>
            </a:r>
            <a:endParaRPr lang="ja-JP" altLang="ja-JP" dirty="0" smtClean="0">
              <a:solidFill>
                <a:prstClr val="black"/>
              </a:solidFill>
              <a:latin typeface="Arial" pitchFamily="34" charset="0"/>
              <a:cs typeface="ＭＳ Ｐゴシック" pitchFamily="50" charset="-128"/>
            </a:endParaRPr>
          </a:p>
        </p:txBody>
      </p:sp>
      <p:sp>
        <p:nvSpPr>
          <p:cNvPr id="18" name="Text Box 3"/>
          <p:cNvSpPr txBox="1">
            <a:spLocks noChangeArrowheads="1"/>
          </p:cNvSpPr>
          <p:nvPr/>
        </p:nvSpPr>
        <p:spPr bwMode="auto">
          <a:xfrm>
            <a:off x="7742513" y="3414039"/>
            <a:ext cx="1602865"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出展：マップナビおおさか</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（帯水層蓄熱ポテンシャル）</a:t>
            </a:r>
            <a:endParaRPr lang="ja-JP" altLang="ja-JP" dirty="0" smtClean="0">
              <a:solidFill>
                <a:prstClr val="black"/>
              </a:solidFill>
              <a:latin typeface="Arial" pitchFamily="34" charset="0"/>
              <a:cs typeface="ＭＳ Ｐゴシック"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969" y="1794426"/>
            <a:ext cx="2447985" cy="155161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464" y="1950157"/>
            <a:ext cx="2015465" cy="1411766"/>
          </a:xfrm>
          <a:prstGeom prst="rect">
            <a:avLst/>
          </a:prstGeom>
        </p:spPr>
      </p:pic>
      <p:sp>
        <p:nvSpPr>
          <p:cNvPr id="26" name="テキスト ボックス 25"/>
          <p:cNvSpPr txBox="1"/>
          <p:nvPr/>
        </p:nvSpPr>
        <p:spPr>
          <a:xfrm>
            <a:off x="6154955" y="4201625"/>
            <a:ext cx="1723549" cy="246221"/>
          </a:xfrm>
          <a:prstGeom prst="rect">
            <a:avLst/>
          </a:prstGeom>
          <a:solidFill>
            <a:schemeClr val="tx2"/>
          </a:solidFill>
          <a:ln w="31750">
            <a:noFill/>
          </a:ln>
        </p:spPr>
        <p:txBody>
          <a:bodyPr wrap="none" rtlCol="0">
            <a:spAutoFit/>
          </a:bodyPr>
          <a:lstStyle/>
          <a:p>
            <a:r>
              <a:rPr lang="ja-JP" altLang="en-US" sz="1000" b="1" kern="100" dirty="0" smtClean="0">
                <a:solidFill>
                  <a:prstClr val="white"/>
                </a:solidFill>
                <a:latin typeface="メイリオ" pitchFamily="50" charset="-128"/>
                <a:ea typeface="メイリオ" pitchFamily="50" charset="-128"/>
                <a:cs typeface="メイリオ" pitchFamily="50" charset="-128"/>
              </a:rPr>
              <a:t>帯水層蓄熱</a:t>
            </a:r>
            <a:r>
              <a:rPr lang="ja-JP" altLang="ja-JP" sz="1000" b="1" kern="100" dirty="0" smtClean="0">
                <a:solidFill>
                  <a:prstClr val="white"/>
                </a:solidFill>
                <a:latin typeface="メイリオ" pitchFamily="50" charset="-128"/>
                <a:ea typeface="メイリオ" pitchFamily="50" charset="-128"/>
                <a:cs typeface="メイリオ" pitchFamily="50" charset="-128"/>
              </a:rPr>
              <a:t>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3" name="図 2"/>
          <p:cNvPicPr>
            <a:picLocks noChangeAspect="1"/>
          </p:cNvPicPr>
          <p:nvPr/>
        </p:nvPicPr>
        <p:blipFill>
          <a:blip r:embed="rId4"/>
          <a:stretch>
            <a:fillRect/>
          </a:stretch>
        </p:blipFill>
        <p:spPr>
          <a:xfrm>
            <a:off x="5040922" y="4486464"/>
            <a:ext cx="3951616" cy="1898166"/>
          </a:xfrm>
          <a:prstGeom prst="rect">
            <a:avLst/>
          </a:prstGeom>
        </p:spPr>
      </p:pic>
    </p:spTree>
    <p:extLst>
      <p:ext uri="{BB962C8B-B14F-4D97-AF65-F5344CB8AC3E}">
        <p14:creationId xmlns:p14="http://schemas.microsoft.com/office/powerpoint/2010/main" val="1209186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696" y="1101904"/>
            <a:ext cx="3597007" cy="5088653"/>
          </a:xfrm>
          <a:prstGeom prst="rect">
            <a:avLst/>
          </a:prstGeom>
        </p:spPr>
      </p:pic>
      <p:sp>
        <p:nvSpPr>
          <p:cNvPr id="23" name="角丸四角形 22"/>
          <p:cNvSpPr/>
          <p:nvPr/>
        </p:nvSpPr>
        <p:spPr>
          <a:xfrm>
            <a:off x="95534" y="580146"/>
            <a:ext cx="9737391" cy="610801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8"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endParaRPr lang="ja-JP" altLang="en-US" b="1" dirty="0">
              <a:solidFill>
                <a:prstClr val="white"/>
              </a:solidFill>
            </a:endParaRPr>
          </a:p>
        </p:txBody>
      </p:sp>
      <p:sp>
        <p:nvSpPr>
          <p:cNvPr id="39" name="角丸四角形 38"/>
          <p:cNvSpPr/>
          <p:nvPr/>
        </p:nvSpPr>
        <p:spPr>
          <a:xfrm>
            <a:off x="281221" y="754227"/>
            <a:ext cx="231185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a:t>
            </a:r>
            <a:r>
              <a:rPr lang="ja-JP" altLang="en-US" sz="1600" b="1" dirty="0" smtClean="0">
                <a:solidFill>
                  <a:schemeClr val="tx1"/>
                </a:solidFill>
                <a:latin typeface="Meiryo UI" pitchFamily="50" charset="-128"/>
                <a:ea typeface="Meiryo UI" pitchFamily="50" charset="-128"/>
                <a:cs typeface="Meiryo UI" pitchFamily="50" charset="-128"/>
              </a:rPr>
              <a:t>熱普及促進事業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6"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387234" y="4025365"/>
            <a:ext cx="4699827" cy="18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0"/>
          <p:cNvSpPr txBox="1">
            <a:spLocks noChangeArrowheads="1"/>
          </p:cNvSpPr>
          <p:nvPr/>
        </p:nvSpPr>
        <p:spPr bwMode="auto">
          <a:xfrm>
            <a:off x="1860063" y="6025196"/>
            <a:ext cx="1743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smtClean="0">
                <a:latin typeface="Meiryo UI" pitchFamily="50" charset="-128"/>
                <a:ea typeface="Meiryo UI" pitchFamily="50" charset="-128"/>
                <a:cs typeface="Meiryo UI" pitchFamily="50" charset="-128"/>
              </a:rPr>
              <a:t>下水熱利用イメージ</a:t>
            </a:r>
            <a:endParaRPr lang="en-US" altLang="ja-JP" sz="1100" b="0" i="0" dirty="0" smtClean="0">
              <a:latin typeface="ＭＳ Ｐゴシック" charset="-128"/>
              <a:ea typeface="Meiryo UI" pitchFamily="50" charset="-128"/>
              <a:cs typeface="Meiryo UI" pitchFamily="50" charset="-128"/>
            </a:endParaRPr>
          </a:p>
        </p:txBody>
      </p:sp>
      <p:sp>
        <p:nvSpPr>
          <p:cNvPr id="20" name="テキスト ボックス 19"/>
          <p:cNvSpPr txBox="1"/>
          <p:nvPr/>
        </p:nvSpPr>
        <p:spPr>
          <a:xfrm>
            <a:off x="194815" y="1239173"/>
            <a:ext cx="5098983"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◆都市部での</a:t>
            </a:r>
            <a:r>
              <a:rPr lang="ja-JP" altLang="en-US" sz="1300" dirty="0">
                <a:solidFill>
                  <a:prstClr val="black"/>
                </a:solidFill>
                <a:latin typeface="Meiryo UI" pitchFamily="50" charset="-128"/>
                <a:ea typeface="Meiryo UI" pitchFamily="50" charset="-128"/>
                <a:cs typeface="Meiryo UI" pitchFamily="50" charset="-128"/>
              </a:rPr>
              <a:t>賦存量が多く、近年国の規制緩和も進む「</a:t>
            </a:r>
            <a:r>
              <a:rPr lang="ja-JP" altLang="en-US" sz="1300" dirty="0" smtClean="0">
                <a:solidFill>
                  <a:prstClr val="black"/>
                </a:solidFill>
                <a:latin typeface="Meiryo UI" pitchFamily="50" charset="-128"/>
                <a:ea typeface="Meiryo UI" pitchFamily="50" charset="-128"/>
                <a:cs typeface="Meiryo UI" pitchFamily="50" charset="-128"/>
              </a:rPr>
              <a:t>下水熱利用」の普及を促進するため、平成</a:t>
            </a:r>
            <a:r>
              <a:rPr lang="en-US" altLang="ja-JP" sz="1300" dirty="0" smtClean="0">
                <a:solidFill>
                  <a:prstClr val="black"/>
                </a:solidFill>
                <a:latin typeface="Meiryo UI" pitchFamily="50" charset="-128"/>
                <a:ea typeface="Meiryo UI" pitchFamily="50" charset="-128"/>
                <a:cs typeface="Meiryo UI" pitchFamily="50" charset="-128"/>
              </a:rPr>
              <a:t>28</a:t>
            </a:r>
            <a:r>
              <a:rPr lang="ja-JP" altLang="en-US" sz="1300" dirty="0" smtClean="0">
                <a:solidFill>
                  <a:prstClr val="black"/>
                </a:solidFill>
                <a:latin typeface="Meiryo UI" pitchFamily="50" charset="-128"/>
                <a:ea typeface="Meiryo UI" pitchFamily="50" charset="-128"/>
                <a:cs typeface="Meiryo UI" pitchFamily="50" charset="-128"/>
              </a:rPr>
              <a:t>年度に下水熱ポテンシャルマップ（下水熱の賦存量や存在位置を容易に把握できる地図情報）を作成しました。</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199300" y="2049175"/>
            <a:ext cx="5098982" cy="892552"/>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◆下水熱ポテンシャルマップを広く一般に周知するため、</a:t>
            </a:r>
            <a:r>
              <a:rPr lang="en-US" altLang="ja-JP" sz="1300" dirty="0" smtClean="0">
                <a:solidFill>
                  <a:prstClr val="black"/>
                </a:solidFill>
                <a:latin typeface="Meiryo UI" pitchFamily="50" charset="-128"/>
                <a:ea typeface="Meiryo UI" pitchFamily="50" charset="-128"/>
                <a:cs typeface="Meiryo UI" pitchFamily="50" charset="-128"/>
              </a:rPr>
              <a:t>HP</a:t>
            </a:r>
            <a:r>
              <a:rPr lang="ja-JP" altLang="en-US" sz="1300" dirty="0" smtClean="0">
                <a:solidFill>
                  <a:prstClr val="black"/>
                </a:solidFill>
                <a:latin typeface="Meiryo UI" pitchFamily="50" charset="-128"/>
                <a:ea typeface="Meiryo UI" pitchFamily="50" charset="-128"/>
                <a:cs typeface="Meiryo UI" pitchFamily="50" charset="-128"/>
              </a:rPr>
              <a:t>上で公開することにより、まちづくりの構想段階や、民間事業者による空調、給湯設備改修にあわせた下水熱利用の検討が可能となり、下水熱利用の普及促進が期待されます。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32009" y="3067736"/>
            <a:ext cx="5098983" cy="892552"/>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また、スマートエネルギー協議会などの情報共有、意見交換の場を活用して、ホテル、百貨店、病院など熱需要の多い業界団体や事業者に対し、下水熱の利用を働きかけるとともに、デベロッパーやゼネコンなどにも周知し、関係機関と連携しながら導入促進を図ります。</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882188" y="732573"/>
            <a:ext cx="721270"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606474" y="1238744"/>
            <a:ext cx="2128096" cy="523220"/>
          </a:xfrm>
          <a:prstGeom prst="rect">
            <a:avLst/>
          </a:prstGeom>
          <a:solidFill>
            <a:schemeClr val="bg1"/>
          </a:solidFill>
        </p:spPr>
        <p:txBody>
          <a:bodyPr wrap="square" rtlCol="0">
            <a:spAutoFit/>
          </a:bodyPr>
          <a:lstStyle/>
          <a:p>
            <a:pPr marL="177800" indent="-177800" algn="ctr">
              <a:spcBef>
                <a:spcPct val="0"/>
              </a:spcBef>
            </a:pPr>
            <a:r>
              <a:rPr lang="ja-JP" altLang="en-US" sz="1400" dirty="0" smtClean="0">
                <a:solidFill>
                  <a:srgbClr val="000000"/>
                </a:solidFill>
                <a:latin typeface="Meiryo UI" pitchFamily="50" charset="-128"/>
                <a:ea typeface="Meiryo UI" pitchFamily="50" charset="-128"/>
                <a:cs typeface="Meiryo UI" pitchFamily="50" charset="-128"/>
              </a:rPr>
              <a:t>下水熱ポテンシャルマップ</a:t>
            </a:r>
            <a:endParaRPr lang="en-US" altLang="ja-JP" sz="1400" dirty="0" smtClean="0">
              <a:solidFill>
                <a:srgbClr val="000000"/>
              </a:solidFill>
              <a:latin typeface="Meiryo UI" pitchFamily="50" charset="-128"/>
              <a:ea typeface="Meiryo UI" pitchFamily="50" charset="-128"/>
              <a:cs typeface="Meiryo UI" pitchFamily="50" charset="-128"/>
            </a:endParaRPr>
          </a:p>
          <a:p>
            <a:pPr marL="177800" indent="-177800" algn="ctr">
              <a:spcBef>
                <a:spcPct val="0"/>
              </a:spcBef>
            </a:pPr>
            <a:endParaRPr lang="en-US" altLang="ja-JP" sz="1400" dirty="0">
              <a:solidFill>
                <a:srgbClr val="000000"/>
              </a:solidFill>
              <a:latin typeface="Meiryo UI" pitchFamily="50" charset="-128"/>
              <a:ea typeface="Meiryo UI" pitchFamily="50" charset="-128"/>
              <a:cs typeface="Meiryo UI" pitchFamily="50" charset="-128"/>
            </a:endParaRPr>
          </a:p>
        </p:txBody>
      </p:sp>
      <p:pic>
        <p:nvPicPr>
          <p:cNvPr id="17" name="Picture 3" descr="D:\takatay\Desktop\キャプチャ.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576" y="3419837"/>
            <a:ext cx="2153931" cy="113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03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272273" cy="3742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廃棄物焼却施設における発電及び余熱利用</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8" y="1183565"/>
            <a:ext cx="9324835" cy="141577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◆廃棄物の焼却時に発生する熱エネルギーは、回収</a:t>
            </a:r>
            <a:r>
              <a:rPr lang="ja-JP" altLang="en-US" sz="1300" dirty="0">
                <a:latin typeface="Meiryo UI" pitchFamily="50" charset="-128"/>
                <a:ea typeface="Meiryo UI" pitchFamily="50" charset="-128"/>
                <a:cs typeface="Meiryo UI" pitchFamily="50" charset="-128"/>
              </a:rPr>
              <a:t>して利用（サーマルリサイクル）すること</a:t>
            </a:r>
            <a:r>
              <a:rPr lang="ja-JP" altLang="en-US" sz="1300" dirty="0" smtClean="0">
                <a:latin typeface="Meiryo UI" pitchFamily="50" charset="-128"/>
                <a:ea typeface="Meiryo UI" pitchFamily="50" charset="-128"/>
                <a:cs typeface="Meiryo UI" pitchFamily="50" charset="-128"/>
              </a:rPr>
              <a:t>ができ、施設内</a:t>
            </a:r>
            <a:r>
              <a:rPr lang="ja-JP" altLang="en-US" sz="1300" dirty="0">
                <a:latin typeface="Meiryo UI" pitchFamily="50" charset="-128"/>
                <a:ea typeface="Meiryo UI" pitchFamily="50" charset="-128"/>
                <a:cs typeface="Meiryo UI" pitchFamily="50" charset="-128"/>
              </a:rPr>
              <a:t>で</a:t>
            </a:r>
            <a:r>
              <a:rPr lang="ja-JP" altLang="en-US" sz="1300" dirty="0" smtClean="0">
                <a:latin typeface="Meiryo UI" pitchFamily="50" charset="-128"/>
                <a:ea typeface="Meiryo UI" pitchFamily="50" charset="-128"/>
                <a:cs typeface="Meiryo UI" pitchFamily="50" charset="-128"/>
              </a:rPr>
              <a:t>暖房などに使用するほか、発電を行ったり、温水として近隣施設へ供給するなどしています。</a:t>
            </a:r>
            <a:endParaRPr lang="en-US" altLang="ja-JP" sz="1300" dirty="0" smtClean="0">
              <a:latin typeface="Meiryo UI" pitchFamily="50" charset="-128"/>
              <a:ea typeface="Meiryo UI" pitchFamily="50" charset="-128"/>
              <a:cs typeface="Meiryo UI" pitchFamily="50" charset="-128"/>
            </a:endParaRPr>
          </a:p>
          <a:p>
            <a:pPr lvl="0">
              <a:spcBef>
                <a:spcPct val="0"/>
              </a:spcBef>
              <a:defRPr/>
            </a:pPr>
            <a:r>
              <a:rPr lang="ja-JP" altLang="en-US" sz="1300" dirty="0">
                <a:latin typeface="Meiryo UI" pitchFamily="50" charset="-128"/>
                <a:ea typeface="Meiryo UI" pitchFamily="50" charset="-128"/>
                <a:cs typeface="Meiryo UI" pitchFamily="50" charset="-128"/>
              </a:rPr>
              <a:t>◆廃棄物焼却施設では余剰排熱の有効利用に</a:t>
            </a:r>
            <a:r>
              <a:rPr lang="ja-JP" altLang="en-US" sz="1300" dirty="0" smtClean="0">
                <a:latin typeface="Meiryo UI" pitchFamily="50" charset="-128"/>
                <a:ea typeface="Meiryo UI" pitchFamily="50" charset="-128"/>
                <a:cs typeface="Meiryo UI" pitchFamily="50" charset="-128"/>
              </a:rPr>
              <a:t>努めていますが</a:t>
            </a:r>
            <a:r>
              <a:rPr lang="ja-JP" altLang="en-US" sz="1300" dirty="0">
                <a:latin typeface="Meiryo UI" pitchFamily="50" charset="-128"/>
                <a:ea typeface="Meiryo UI" pitchFamily="50" charset="-128"/>
                <a:cs typeface="Meiryo UI" pitchFamily="50" charset="-128"/>
              </a:rPr>
              <a:t>、熱需要家とのマッチングに</a:t>
            </a:r>
            <a:r>
              <a:rPr lang="ja-JP" altLang="en-US" sz="1300" dirty="0" smtClean="0">
                <a:latin typeface="Meiryo UI" pitchFamily="50" charset="-128"/>
                <a:ea typeface="Meiryo UI" pitchFamily="50" charset="-128"/>
                <a:cs typeface="Meiryo UI" pitchFamily="50" charset="-128"/>
              </a:rPr>
              <a:t>より利用率</a:t>
            </a:r>
            <a:r>
              <a:rPr lang="ja-JP" altLang="en-US" sz="1300" dirty="0">
                <a:latin typeface="Meiryo UI" pitchFamily="50" charset="-128"/>
                <a:ea typeface="Meiryo UI" pitchFamily="50" charset="-128"/>
                <a:cs typeface="Meiryo UI" pitchFamily="50" charset="-128"/>
              </a:rPr>
              <a:t>を更に高められる</a:t>
            </a:r>
            <a:r>
              <a:rPr lang="ja-JP" altLang="en-US" sz="1300" dirty="0" smtClean="0">
                <a:latin typeface="Meiryo UI" pitchFamily="50" charset="-128"/>
                <a:ea typeface="Meiryo UI" pitchFamily="50" charset="-128"/>
                <a:cs typeface="Meiryo UI" pitchFamily="50" charset="-128"/>
              </a:rPr>
              <a:t>可能性があります</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355600" lvl="0" indent="-355600">
              <a:spcBef>
                <a:spcPct val="0"/>
              </a:spcBef>
              <a:defRPr/>
            </a:pPr>
            <a:r>
              <a:rPr lang="ja-JP" altLang="en-US" sz="130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焼却時に発生する余剰排熱については、蒸気、温水、電力に変えて、施設内で自家消費するほか、周辺施設への供給や、電力会社へ売電するなど、様々な形で活用することができます。</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・周辺施設に熱</a:t>
            </a:r>
            <a:r>
              <a:rPr lang="ja-JP" altLang="en-US" sz="1050" dirty="0" smtClean="0">
                <a:latin typeface="Meiryo UI" pitchFamily="50" charset="-128"/>
                <a:ea typeface="Meiryo UI" pitchFamily="50" charset="-128"/>
                <a:cs typeface="Meiryo UI" pitchFamily="50" charset="-128"/>
              </a:rPr>
              <a:t>供給しているもの：</a:t>
            </a:r>
            <a:r>
              <a:rPr lang="en-US" altLang="ja-JP" sz="1050" dirty="0">
                <a:latin typeface="Meiryo UI" pitchFamily="50" charset="-128"/>
                <a:ea typeface="Meiryo UI" pitchFamily="50" charset="-128"/>
                <a:cs typeface="Meiryo UI" pitchFamily="50" charset="-128"/>
              </a:rPr>
              <a:t>9</a:t>
            </a:r>
            <a:r>
              <a:rPr lang="ja-JP" altLang="en-US" sz="1050" dirty="0">
                <a:latin typeface="Meiryo UI" pitchFamily="50" charset="-128"/>
                <a:ea typeface="Meiryo UI" pitchFamily="50" charset="-128"/>
                <a:cs typeface="Meiryo UI" pitchFamily="50" charset="-128"/>
              </a:rPr>
              <a:t>施設</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発電を行っているもの：</a:t>
            </a:r>
            <a:r>
              <a:rPr lang="en-US" altLang="ja-JP" sz="1050" dirty="0">
                <a:latin typeface="Meiryo UI" pitchFamily="50" charset="-128"/>
                <a:ea typeface="Meiryo UI" pitchFamily="50" charset="-128"/>
                <a:cs typeface="Meiryo UI" pitchFamily="50" charset="-128"/>
              </a:rPr>
              <a:t>23</a:t>
            </a:r>
            <a:r>
              <a:rPr lang="ja-JP" altLang="en-US" sz="1050" dirty="0">
                <a:latin typeface="Meiryo UI" pitchFamily="50" charset="-128"/>
                <a:ea typeface="Meiryo UI" pitchFamily="50" charset="-128"/>
                <a:cs typeface="Meiryo UI" pitchFamily="50" charset="-128"/>
              </a:rPr>
              <a:t>施設（</a:t>
            </a:r>
            <a:r>
              <a:rPr lang="en-US" altLang="ja-JP" sz="1050" dirty="0">
                <a:latin typeface="Meiryo UI" pitchFamily="50" charset="-128"/>
                <a:ea typeface="Meiryo UI" pitchFamily="50" charset="-128"/>
                <a:cs typeface="Meiryo UI" pitchFamily="50" charset="-128"/>
              </a:rPr>
              <a:t>10MW</a:t>
            </a:r>
            <a:r>
              <a:rPr lang="ja-JP" altLang="en-US" sz="1050" dirty="0">
                <a:latin typeface="Meiryo UI" pitchFamily="50" charset="-128"/>
                <a:ea typeface="Meiryo UI" pitchFamily="50" charset="-128"/>
                <a:cs typeface="Meiryo UI" pitchFamily="50" charset="-128"/>
              </a:rPr>
              <a:t>級は</a:t>
            </a:r>
            <a:r>
              <a:rPr lang="en-US" altLang="ja-JP" sz="1050" dirty="0">
                <a:latin typeface="Meiryo UI" pitchFamily="50" charset="-128"/>
                <a:ea typeface="Meiryo UI" pitchFamily="50" charset="-128"/>
                <a:cs typeface="Meiryo UI" pitchFamily="50" charset="-128"/>
              </a:rPr>
              <a:t>11</a:t>
            </a:r>
            <a:r>
              <a:rPr lang="ja-JP" altLang="en-US" sz="1050" dirty="0">
                <a:latin typeface="Meiryo UI" pitchFamily="50" charset="-128"/>
                <a:ea typeface="Meiryo UI" pitchFamily="50" charset="-128"/>
                <a:cs typeface="Meiryo UI" pitchFamily="50" charset="-128"/>
              </a:rPr>
              <a:t>施設</a:t>
            </a:r>
            <a:r>
              <a:rPr lang="ja-JP" altLang="en-US" sz="1050" dirty="0" smtClean="0">
                <a:latin typeface="Meiryo UI" pitchFamily="50" charset="-128"/>
                <a:ea typeface="Meiryo UI" pitchFamily="50" charset="-128"/>
                <a:cs typeface="Meiryo UI" pitchFamily="50" charset="-128"/>
              </a:rPr>
              <a:t>）、うち電力</a:t>
            </a:r>
            <a:r>
              <a:rPr lang="ja-JP" altLang="en-US" sz="1050" dirty="0">
                <a:latin typeface="Meiryo UI" pitchFamily="50" charset="-128"/>
                <a:ea typeface="Meiryo UI" pitchFamily="50" charset="-128"/>
                <a:cs typeface="Meiryo UI" pitchFamily="50" charset="-128"/>
              </a:rPr>
              <a:t>会社へ</a:t>
            </a:r>
            <a:r>
              <a:rPr lang="ja-JP" altLang="en-US" sz="1050" dirty="0" smtClean="0">
                <a:latin typeface="Meiryo UI" pitchFamily="50" charset="-128"/>
                <a:ea typeface="Meiryo UI" pitchFamily="50" charset="-128"/>
                <a:cs typeface="Meiryo UI" pitchFamily="50" charset="-128"/>
              </a:rPr>
              <a:t>売電しているもの：</a:t>
            </a:r>
            <a:r>
              <a:rPr lang="en-US" altLang="ja-JP" sz="1050" dirty="0" smtClean="0">
                <a:latin typeface="Meiryo UI" pitchFamily="50" charset="-128"/>
                <a:ea typeface="Meiryo UI" pitchFamily="50" charset="-128"/>
                <a:cs typeface="Meiryo UI" pitchFamily="50" charset="-128"/>
              </a:rPr>
              <a:t>19</a:t>
            </a:r>
            <a:r>
              <a:rPr lang="ja-JP" altLang="en-US" sz="1050" dirty="0" smtClean="0">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p:txBody>
      </p:sp>
      <p:sp>
        <p:nvSpPr>
          <p:cNvPr id="24" name="テキスト ボックス 23"/>
          <p:cNvSpPr txBox="1"/>
          <p:nvPr/>
        </p:nvSpPr>
        <p:spPr>
          <a:xfrm>
            <a:off x="4680995"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15" name="Picture 12" descr="フリー素材、建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76" y="299199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359926" y="332854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6421589" y="363016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373860" y="402386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421589" y="301421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747026" y="335235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6002489" y="318090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210326" y="302532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6015189" y="381749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223026" y="367302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299476" y="289515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7074051" y="318090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7074051" y="383812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748181" y="404926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274076" y="354285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891614" y="288404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699" y="2971971"/>
            <a:ext cx="3542164" cy="1061829"/>
          </a:xfrm>
          <a:prstGeom prst="rect">
            <a:avLst/>
          </a:prstGeom>
          <a:ln>
            <a:solidFill>
              <a:schemeClr val="tx1"/>
            </a:solidFill>
            <a:prstDash val="dash"/>
          </a:ln>
        </p:spPr>
        <p:txBody>
          <a:bodyPr wrap="square">
            <a:spAutoFit/>
          </a:bodyPr>
          <a:lstStyle/>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・八尾市・松原市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、堺市</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伊丹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、泉北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柏</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羽藤</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泉佐野市・田尻町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四條畷市・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交野</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貝塚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p:nvPr/>
        </p:nvCxnSpPr>
        <p:spPr>
          <a:xfrm>
            <a:off x="7074051" y="330631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2749556"/>
            <a:ext cx="27505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latin typeface="ＭＳ Ｐゴシック" charset="-128"/>
                <a:ea typeface="Meiryo UI" pitchFamily="50" charset="-128"/>
                <a:cs typeface="Meiryo UI" pitchFamily="50" charset="-128"/>
              </a:rPr>
              <a:t>大阪府内の一般</a:t>
            </a:r>
            <a:r>
              <a:rPr lang="ja-JP" altLang="en-US" sz="1050" b="0" i="0" dirty="0">
                <a:latin typeface="ＭＳ Ｐゴシック" charset="-128"/>
                <a:ea typeface="Meiryo UI" pitchFamily="50" charset="-128"/>
                <a:cs typeface="Meiryo UI" pitchFamily="50" charset="-128"/>
              </a:rPr>
              <a:t>廃棄物</a:t>
            </a:r>
            <a:r>
              <a:rPr lang="ja-JP" altLang="en-US" sz="1050" b="0" i="0" dirty="0" smtClean="0">
                <a:latin typeface="ＭＳ Ｐゴシック" charset="-128"/>
                <a:ea typeface="Meiryo UI" pitchFamily="50" charset="-128"/>
                <a:cs typeface="Meiryo UI" pitchFamily="50" charset="-128"/>
              </a:rPr>
              <a:t>焼却施設</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（全</a:t>
            </a:r>
            <a:r>
              <a:rPr lang="en-US" altLang="zh-TW" sz="1050" b="0" i="0" dirty="0">
                <a:latin typeface="Meiryo UI" panose="020B0604030504040204" pitchFamily="50" charset="-128"/>
                <a:ea typeface="Meiryo UI" panose="020B0604030504040204" pitchFamily="50" charset="-128"/>
                <a:cs typeface="Meiryo UI" panose="020B0604030504040204" pitchFamily="50" charset="-128"/>
              </a:rPr>
              <a:t>4</a:t>
            </a:r>
            <a:r>
              <a:rPr lang="en-US" altLang="ja-JP" sz="1050" b="0" i="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施設</a:t>
            </a:r>
            <a:r>
              <a:rPr lang="zh-TW" altLang="en-US" sz="1050" b="0" i="0" dirty="0" smtClean="0">
                <a:latin typeface="Meiryo UI" panose="020B0604030504040204" pitchFamily="50" charset="-128"/>
                <a:ea typeface="Meiryo UI" panose="020B0604030504040204" pitchFamily="50" charset="-128"/>
                <a:cs typeface="Meiryo UI" panose="020B0604030504040204" pitchFamily="50" charset="-128"/>
              </a:rPr>
              <a:t>）</a:t>
            </a:r>
            <a:endParaRPr lang="zh-TW" altLang="en-US" sz="1050" b="0" i="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10"/>
          <p:cNvSpPr txBox="1">
            <a:spLocks noChangeArrowheads="1"/>
          </p:cNvSpPr>
          <p:nvPr/>
        </p:nvSpPr>
        <p:spPr bwMode="auto">
          <a:xfrm>
            <a:off x="5019391" y="276320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sp>
        <p:nvSpPr>
          <p:cNvPr id="77" name="テキスト ボックス 76"/>
          <p:cNvSpPr txBox="1"/>
          <p:nvPr/>
        </p:nvSpPr>
        <p:spPr>
          <a:xfrm>
            <a:off x="188973" y="4477806"/>
            <a:ext cx="5813516" cy="292388"/>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＜発電及び余熱利用の具体例：大阪市・八尾市・松原市環境施設組合の取組＞</a:t>
            </a:r>
            <a:endParaRPr lang="en-US" altLang="ja-JP" sz="1300" dirty="0" smtClean="0">
              <a:latin typeface="Meiryo UI" pitchFamily="50" charset="-128"/>
              <a:ea typeface="Meiryo UI" pitchFamily="50" charset="-128"/>
              <a:cs typeface="Meiryo UI"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3249734828"/>
              </p:ext>
            </p:extLst>
          </p:nvPr>
        </p:nvGraphicFramePr>
        <p:xfrm>
          <a:off x="438180" y="4796311"/>
          <a:ext cx="6476019" cy="1630832"/>
        </p:xfrm>
        <a:graphic>
          <a:graphicData uri="http://schemas.openxmlformats.org/drawingml/2006/table">
            <a:tbl>
              <a:tblPr firstRow="1" firstCol="1" bandRow="1"/>
              <a:tblGrid>
                <a:gridCol w="813007">
                  <a:extLst>
                    <a:ext uri="{9D8B030D-6E8A-4147-A177-3AD203B41FA5}">
                      <a16:colId xmlns="" xmlns:a16="http://schemas.microsoft.com/office/drawing/2014/main" val="20000"/>
                    </a:ext>
                  </a:extLst>
                </a:gridCol>
                <a:gridCol w="1247545">
                  <a:extLst>
                    <a:ext uri="{9D8B030D-6E8A-4147-A177-3AD203B41FA5}">
                      <a16:colId xmlns="" xmlns:a16="http://schemas.microsoft.com/office/drawing/2014/main" val="20001"/>
                    </a:ext>
                  </a:extLst>
                </a:gridCol>
                <a:gridCol w="1242660">
                  <a:extLst>
                    <a:ext uri="{9D8B030D-6E8A-4147-A177-3AD203B41FA5}">
                      <a16:colId xmlns="" xmlns:a16="http://schemas.microsoft.com/office/drawing/2014/main" val="20002"/>
                    </a:ext>
                  </a:extLst>
                </a:gridCol>
                <a:gridCol w="3172807">
                  <a:extLst>
                    <a:ext uri="{9D8B030D-6E8A-4147-A177-3AD203B41FA5}">
                      <a16:colId xmlns="" xmlns:a16="http://schemas.microsoft.com/office/drawing/2014/main" val="20003"/>
                    </a:ext>
                  </a:extLst>
                </a:gridCol>
              </a:tblGrid>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名称</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規模</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建設期間</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900" kern="0" dirty="0" smtClean="0">
                          <a:solidFill>
                            <a:schemeClr val="tx1"/>
                          </a:solidFill>
                          <a:effectLst/>
                          <a:latin typeface="Century"/>
                          <a:ea typeface="ＭＳ Ｐゴシック"/>
                          <a:cs typeface="ＭＳ Ｐゴシック"/>
                        </a:rPr>
                        <a:t>発電及び</a:t>
                      </a:r>
                      <a:r>
                        <a:rPr lang="ja-JP" sz="900" kern="0" dirty="0" smtClean="0">
                          <a:solidFill>
                            <a:schemeClr val="tx1"/>
                          </a:solidFill>
                          <a:effectLst/>
                          <a:latin typeface="Century"/>
                          <a:ea typeface="ＭＳ Ｐゴシック"/>
                          <a:cs typeface="ＭＳ Ｐゴシック"/>
                        </a:rPr>
                        <a:t>余熱</a:t>
                      </a:r>
                      <a:r>
                        <a:rPr lang="ja-JP" sz="900" kern="0" dirty="0">
                          <a:solidFill>
                            <a:schemeClr val="tx1"/>
                          </a:solidFill>
                          <a:effectLst/>
                          <a:latin typeface="Century"/>
                          <a:ea typeface="ＭＳ Ｐゴシック"/>
                          <a:cs typeface="ＭＳ Ｐゴシック"/>
                        </a:rPr>
                        <a:t>利用</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鶴見工場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300t/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昭和</a:t>
                      </a:r>
                      <a:r>
                        <a:rPr lang="en-US" sz="900" kern="0">
                          <a:solidFill>
                            <a:schemeClr val="tx1"/>
                          </a:solidFill>
                          <a:effectLst/>
                          <a:latin typeface="Century"/>
                          <a:ea typeface="ＭＳ Ｐゴシック"/>
                          <a:cs typeface="ＭＳ Ｐゴシック"/>
                        </a:rPr>
                        <a:t>62</a:t>
                      </a:r>
                      <a:r>
                        <a:rPr lang="ja-JP" sz="900" kern="0">
                          <a:solidFill>
                            <a:schemeClr val="tx1"/>
                          </a:solidFill>
                          <a:effectLst/>
                          <a:latin typeface="Century"/>
                          <a:ea typeface="ＭＳ Ｐゴシック"/>
                          <a:cs typeface="ＭＳ Ｐゴシック"/>
                        </a:rPr>
                        <a:t>～平成元年度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(12,000kW)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西淀工場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平成２～６年度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屋内プールに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八尾工場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平成３～６年度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sz="900" kern="0" dirty="0" smtClean="0">
                          <a:solidFill>
                            <a:schemeClr val="tx1"/>
                          </a:solidFill>
                          <a:effectLst/>
                          <a:latin typeface="Century"/>
                          <a:ea typeface="ＭＳ Ｐゴシック"/>
                          <a:cs typeface="ＭＳ Ｐゴシック"/>
                        </a:rPr>
                        <a:t>衛生</a:t>
                      </a:r>
                      <a:r>
                        <a:rPr lang="ja-JP" sz="900" kern="0" dirty="0">
                          <a:solidFill>
                            <a:schemeClr val="tx1"/>
                          </a:solidFill>
                          <a:effectLst/>
                          <a:latin typeface="Century"/>
                          <a:ea typeface="ＭＳ Ｐゴシック"/>
                          <a:cs typeface="ＭＳ Ｐゴシック"/>
                        </a:rPr>
                        <a:t>処理場に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、屋内プールに蒸気供給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舞洲工場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平成８～</a:t>
                      </a:r>
                      <a:r>
                        <a:rPr lang="en-US" sz="900" kern="0">
                          <a:solidFill>
                            <a:schemeClr val="tx1"/>
                          </a:solidFill>
                          <a:effectLst/>
                          <a:latin typeface="Century"/>
                          <a:ea typeface="ＭＳ Ｐゴシック"/>
                          <a:cs typeface="ＭＳ Ｐゴシック"/>
                        </a:rPr>
                        <a:t>13</a:t>
                      </a:r>
                      <a:r>
                        <a:rPr lang="ja-JP" sz="900" kern="0">
                          <a:solidFill>
                            <a:schemeClr val="tx1"/>
                          </a:solidFill>
                          <a:effectLst/>
                          <a:latin typeface="Century"/>
                          <a:ea typeface="ＭＳ Ｐゴシック"/>
                          <a:cs typeface="ＭＳ Ｐゴシック"/>
                        </a:rPr>
                        <a:t>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(32,000kW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下水汚泥処理場に蒸気供給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平野工場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平成</a:t>
                      </a:r>
                      <a:r>
                        <a:rPr lang="en-US" sz="900" kern="0">
                          <a:solidFill>
                            <a:schemeClr val="tx1"/>
                          </a:solidFill>
                          <a:effectLst/>
                          <a:latin typeface="Century"/>
                          <a:ea typeface="ＭＳ Ｐゴシック"/>
                          <a:cs typeface="ＭＳ Ｐゴシック"/>
                        </a:rPr>
                        <a:t>10</a:t>
                      </a:r>
                      <a:r>
                        <a:rPr lang="ja-JP" sz="900" kern="0">
                          <a:solidFill>
                            <a:schemeClr val="tx1"/>
                          </a:solidFill>
                          <a:effectLst/>
                          <a:latin typeface="Century"/>
                          <a:ea typeface="ＭＳ Ｐゴシック"/>
                          <a:cs typeface="ＭＳ Ｐゴシック"/>
                        </a:rPr>
                        <a:t>～</a:t>
                      </a:r>
                      <a:r>
                        <a:rPr lang="en-US" sz="900" kern="0">
                          <a:solidFill>
                            <a:schemeClr val="tx1"/>
                          </a:solidFill>
                          <a:effectLst/>
                          <a:latin typeface="Century"/>
                          <a:ea typeface="ＭＳ Ｐゴシック"/>
                          <a:cs typeface="ＭＳ Ｐゴシック"/>
                        </a:rPr>
                        <a:t>14</a:t>
                      </a:r>
                      <a:r>
                        <a:rPr lang="ja-JP" sz="900" kern="0">
                          <a:solidFill>
                            <a:schemeClr val="tx1"/>
                          </a:solidFill>
                          <a:effectLst/>
                          <a:latin typeface="Century"/>
                          <a:ea typeface="ＭＳ Ｐゴシック"/>
                          <a:cs typeface="ＭＳ Ｐゴシック"/>
                        </a:rPr>
                        <a:t>年度</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(2</a:t>
                      </a:r>
                      <a:r>
                        <a:rPr lang="ja-JP" sz="900" kern="0" dirty="0">
                          <a:solidFill>
                            <a:schemeClr val="tx1"/>
                          </a:solidFill>
                          <a:effectLst/>
                          <a:latin typeface="Century"/>
                          <a:ea typeface="ＭＳ Ｐゴシック"/>
                          <a:cs typeface="ＭＳ Ｐゴシック"/>
                        </a:rPr>
                        <a:t>７</a:t>
                      </a:r>
                      <a:r>
                        <a:rPr lang="en-US" sz="900" kern="0" dirty="0">
                          <a:solidFill>
                            <a:schemeClr val="tx1"/>
                          </a:solidFill>
                          <a:effectLst/>
                          <a:latin typeface="Century"/>
                          <a:ea typeface="ＭＳ Ｐゴシック"/>
                          <a:cs typeface="ＭＳ Ｐゴシック"/>
                        </a:rPr>
                        <a:t>,400kW</a:t>
                      </a:r>
                      <a:r>
                        <a:rPr lang="en-US" sz="900" kern="0" dirty="0" smtClean="0">
                          <a:solidFill>
                            <a:schemeClr val="tx1"/>
                          </a:solidFill>
                          <a:effectLst/>
                          <a:latin typeface="Century"/>
                          <a:ea typeface="ＭＳ Ｐゴシック"/>
                          <a:cs typeface="ＭＳ Ｐゴシック"/>
                        </a:rPr>
                        <a:t>)</a:t>
                      </a:r>
                      <a:endParaRPr lang="ja-JP" sz="1050" strike="noStrike"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東淀工場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200t/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平成</a:t>
                      </a:r>
                      <a:r>
                        <a:rPr lang="en-US" sz="900" kern="0" dirty="0">
                          <a:solidFill>
                            <a:schemeClr val="tx1"/>
                          </a:solidFill>
                          <a:effectLst/>
                          <a:latin typeface="Century"/>
                          <a:ea typeface="ＭＳ Ｐゴシック"/>
                          <a:cs typeface="ＭＳ Ｐゴシック"/>
                        </a:rPr>
                        <a:t>17</a:t>
                      </a:r>
                      <a:r>
                        <a:rPr lang="ja-JP" sz="900" kern="0" dirty="0">
                          <a:solidFill>
                            <a:schemeClr val="tx1"/>
                          </a:solidFill>
                          <a:effectLst/>
                          <a:latin typeface="Century"/>
                          <a:ea typeface="ＭＳ Ｐゴシック"/>
                          <a:cs typeface="ＭＳ Ｐゴシック"/>
                        </a:rPr>
                        <a:t>～</a:t>
                      </a:r>
                      <a:r>
                        <a:rPr lang="en-US" sz="900" kern="0" dirty="0">
                          <a:solidFill>
                            <a:schemeClr val="tx1"/>
                          </a:solidFill>
                          <a:effectLst/>
                          <a:latin typeface="Century"/>
                          <a:ea typeface="ＭＳ Ｐゴシック"/>
                          <a:cs typeface="ＭＳ Ｐゴシック"/>
                        </a:rPr>
                        <a:t>21</a:t>
                      </a:r>
                      <a:r>
                        <a:rPr lang="ja-JP" sz="900" kern="0" dirty="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(10,000kW)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80" name="正方形/長方形 79"/>
          <p:cNvSpPr/>
          <p:nvPr/>
        </p:nvSpPr>
        <p:spPr>
          <a:xfrm>
            <a:off x="8054409" y="6470693"/>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573" y="4652766"/>
            <a:ext cx="2684146" cy="1828759"/>
          </a:xfrm>
          <a:prstGeom prst="rect">
            <a:avLst/>
          </a:prstGeom>
        </p:spPr>
      </p:pic>
    </p:spTree>
    <p:extLst>
      <p:ext uri="{BB962C8B-B14F-4D97-AF65-F5344CB8AC3E}">
        <p14:creationId xmlns:p14="http://schemas.microsoft.com/office/powerpoint/2010/main" val="303567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17</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647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03878"/>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575909"/>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00472" y="3888384"/>
            <a:ext cx="3238765" cy="35356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2453658" y="4238636"/>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908067"/>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428248" y="2150913"/>
            <a:ext cx="4438382" cy="1324815"/>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rgbClr val="FF0000"/>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1,000kW</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平成</a:t>
            </a:r>
            <a:r>
              <a:rPr lang="en-US" altLang="ja-JP" sz="1000" dirty="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年</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月発電開始）</a:t>
            </a:r>
            <a:r>
              <a:rPr lang="en-US" altLang="ja-JP" sz="1000" dirty="0" smtClean="0">
                <a:solidFill>
                  <a:schemeClr val="tx1"/>
                </a:solidFill>
                <a:latin typeface="Meiryo UI" pitchFamily="50" charset="-128"/>
                <a:ea typeface="Meiryo UI" pitchFamily="50" charset="-128"/>
                <a:cs typeface="Meiryo UI" pitchFamily="50" charset="-128"/>
              </a:rPr>
              <a:t>【FIT</a:t>
            </a:r>
            <a:r>
              <a:rPr lang="ja-JP" altLang="en-US" sz="1000" dirty="0" smtClean="0">
                <a:solidFill>
                  <a:schemeClr val="tx1"/>
                </a:solidFill>
                <a:latin typeface="Meiryo UI" pitchFamily="50" charset="-128"/>
                <a:ea typeface="Meiryo UI" pitchFamily="50" charset="-128"/>
                <a:cs typeface="Meiryo UI" pitchFamily="50" charset="-128"/>
              </a:rPr>
              <a:t>制度</a:t>
            </a:r>
            <a:r>
              <a:rPr lang="en-US" altLang="ja-JP"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r>
              <a:rPr lang="en-US" altLang="ja-JP"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海老江下水処理場： </a:t>
            </a:r>
            <a:r>
              <a:rPr lang="en-US" altLang="ja-JP" sz="1000" dirty="0" smtClean="0">
                <a:solidFill>
                  <a:schemeClr val="tx1"/>
                </a:solidFill>
                <a:latin typeface="Meiryo UI" pitchFamily="50" charset="-128"/>
                <a:ea typeface="Meiryo UI" pitchFamily="50" charset="-128"/>
                <a:cs typeface="Meiryo UI" pitchFamily="50" charset="-128"/>
              </a:rPr>
              <a:t>700kW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放出下水処理場</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1,320kW</a:t>
            </a:r>
          </a:p>
          <a:p>
            <a:r>
              <a:rPr lang="ja-JP" altLang="en-US" sz="1000" dirty="0" smtClean="0">
                <a:solidFill>
                  <a:schemeClr val="tx1"/>
                </a:solidFill>
                <a:latin typeface="Meiryo UI" pitchFamily="50" charset="-128"/>
                <a:ea typeface="Meiryo UI" pitchFamily="50" charset="-128"/>
                <a:cs typeface="Meiryo UI" pitchFamily="50" charset="-128"/>
              </a:rPr>
              <a:t> 大野下水処理場：  </a:t>
            </a:r>
            <a:r>
              <a:rPr lang="en-US" altLang="ja-JP" sz="1000" dirty="0" smtClean="0">
                <a:solidFill>
                  <a:schemeClr val="tx1"/>
                </a:solidFill>
                <a:latin typeface="Meiryo UI" pitchFamily="50" charset="-128"/>
                <a:ea typeface="Meiryo UI" pitchFamily="50" charset="-128"/>
                <a:cs typeface="Meiryo UI" pitchFamily="50" charset="-128"/>
              </a:rPr>
              <a:t>750kW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住之江下水処理場：</a:t>
            </a:r>
            <a:r>
              <a:rPr lang="en-US" altLang="ja-JP" sz="1000" dirty="0" smtClean="0">
                <a:solidFill>
                  <a:schemeClr val="tx1"/>
                </a:solidFill>
                <a:latin typeface="Meiryo UI" pitchFamily="50" charset="-128"/>
                <a:ea typeface="Meiryo UI" pitchFamily="50" charset="-128"/>
                <a:cs typeface="Meiryo UI" pitchFamily="50" charset="-128"/>
              </a:rPr>
              <a:t>1,320kW</a:t>
            </a:r>
          </a:p>
        </p:txBody>
      </p:sp>
    </p:spTree>
    <p:extLst>
      <p:ext uri="{BB962C8B-B14F-4D97-AF65-F5344CB8AC3E}">
        <p14:creationId xmlns:p14="http://schemas.microsoft.com/office/powerpoint/2010/main" val="93015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18</a:t>
            </a:r>
            <a:endParaRPr lang="ja-JP" altLang="en-US" b="1" dirty="0">
              <a:solidFill>
                <a:prstClr val="white"/>
              </a:solidFill>
            </a:endParaRPr>
          </a:p>
        </p:txBody>
      </p:sp>
      <p:sp>
        <p:nvSpPr>
          <p:cNvPr id="28" name="角丸四角形 27"/>
          <p:cNvSpPr/>
          <p:nvPr/>
        </p:nvSpPr>
        <p:spPr>
          <a:xfrm>
            <a:off x="5142305" y="2355663"/>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58220" y="2428822"/>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26312" y="2498639"/>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54909" y="4120304"/>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133333" y="613293"/>
            <a:ext cx="4917798" cy="151063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235600" y="694868"/>
            <a:ext cx="4375813" cy="34749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148439" y="1403574"/>
            <a:ext cx="455385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solidFill>
                  <a:prstClr val="black"/>
                </a:solidFill>
                <a:latin typeface="Meiryo UI" pitchFamily="50" charset="-128"/>
                <a:ea typeface="Meiryo UI" pitchFamily="50" charset="-128"/>
                <a:cs typeface="Meiryo UI" pitchFamily="50" charset="-128"/>
              </a:rPr>
              <a:t>◆府域における、小水力発電、バイオマス</a:t>
            </a:r>
            <a:r>
              <a:rPr lang="ja-JP" altLang="en-US" sz="1300" dirty="0">
                <a:solidFill>
                  <a:prstClr val="black"/>
                </a:solidFill>
                <a:latin typeface="Meiryo UI" pitchFamily="50" charset="-128"/>
                <a:ea typeface="Meiryo UI" pitchFamily="50" charset="-128"/>
                <a:cs typeface="Meiryo UI" pitchFamily="50" charset="-128"/>
              </a:rPr>
              <a:t>発電等</a:t>
            </a:r>
            <a:r>
              <a:rPr lang="ja-JP" altLang="en-US" sz="1300" dirty="0" smtClean="0">
                <a:solidFill>
                  <a:prstClr val="black"/>
                </a:solidFill>
                <a:latin typeface="Meiryo UI" pitchFamily="50" charset="-128"/>
                <a:ea typeface="Meiryo UI" pitchFamily="50" charset="-128"/>
                <a:cs typeface="Meiryo UI" pitchFamily="50" charset="-128"/>
              </a:rPr>
              <a:t>の導入可能性</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ポテンシャル）</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調査・検討</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、その具体化を図ります。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小水力発電については、事業者が流量調査を実施する予定です。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1272848" y="1150487"/>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142306" y="4963048"/>
            <a:ext cx="4664494" cy="182463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14453" y="5047384"/>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9077435" y="5432262"/>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369514" y="6541460"/>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sp>
        <p:nvSpPr>
          <p:cNvPr id="21" name="角丸四角形 20"/>
          <p:cNvSpPr/>
          <p:nvPr/>
        </p:nvSpPr>
        <p:spPr>
          <a:xfrm>
            <a:off x="133333" y="2247042"/>
            <a:ext cx="4917798" cy="453937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54" y="4638344"/>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35600" y="2371927"/>
            <a:ext cx="3094454" cy="35095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24369" y="635228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7207" y="2923196"/>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41282" y="3707780"/>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3380378" y="2400862"/>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54987" y="3725567"/>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2" name="角丸四角形 41"/>
          <p:cNvSpPr/>
          <p:nvPr/>
        </p:nvSpPr>
        <p:spPr>
          <a:xfrm>
            <a:off x="5145393" y="612890"/>
            <a:ext cx="4661407" cy="163415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5273093" y="693356"/>
            <a:ext cx="3448673"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8890697" y="77891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7648891" y="2000820"/>
            <a:ext cx="14016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50251" y="1070876"/>
            <a:ext cx="2323273"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◆安威川ダムの建設において、小水力発電等、再生可能エネルギー導入の可能性について、実施検討を行います。</a:t>
            </a:r>
            <a:endParaRPr lang="en-US" altLang="ja-JP" b="0" i="0" dirty="0" smtClean="0">
              <a:latin typeface="Meiryo UI" pitchFamily="50" charset="-128"/>
              <a:ea typeface="Meiryo UI" pitchFamily="50" charset="-128"/>
              <a:cs typeface="Meiryo UI" pitchFamily="50" charset="-128"/>
            </a:endParaRPr>
          </a:p>
        </p:txBody>
      </p:sp>
      <p:sp>
        <p:nvSpPr>
          <p:cNvPr id="48" name="大かっこ 47"/>
          <p:cNvSpPr/>
          <p:nvPr/>
        </p:nvSpPr>
        <p:spPr>
          <a:xfrm>
            <a:off x="5450517" y="1943480"/>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2020</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265730" y="2815924"/>
            <a:ext cx="25574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府立茨木高校では、民間団体の資金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昇温を行っています。</a:t>
            </a:r>
            <a:endParaRPr lang="en-US" altLang="ja-JP" b="0" i="0" dirty="0">
              <a:latin typeface="Meiryo UI" pitchFamily="50" charset="-128"/>
              <a:ea typeface="Meiryo UI" pitchFamily="50" charset="-128"/>
              <a:cs typeface="Meiryo UI" pitchFamily="50" charset="-128"/>
            </a:endParaRPr>
          </a:p>
        </p:txBody>
      </p:sp>
      <p:sp>
        <p:nvSpPr>
          <p:cNvPr id="50" name="大かっこ 49"/>
          <p:cNvSpPr/>
          <p:nvPr/>
        </p:nvSpPr>
        <p:spPr>
          <a:xfrm>
            <a:off x="7335417" y="4434691"/>
            <a:ext cx="2365916"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年間</a:t>
            </a:r>
            <a:r>
              <a:rPr lang="en-US" altLang="ja-JP"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10</a:t>
            </a:r>
            <a:r>
              <a:rPr lang="ja-JP" altLang="en-US" sz="1050" dirty="0" smtClean="0">
                <a:solidFill>
                  <a:prstClr val="black"/>
                </a:solidFill>
                <a:latin typeface="Meiryo UI" pitchFamily="50" charset="-128"/>
                <a:ea typeface="Meiryo UI" pitchFamily="50" charset="-128"/>
                <a:cs typeface="Meiryo UI" pitchFamily="50" charset="-128"/>
              </a:rPr>
              <a:t>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取得熱量：</a:t>
            </a:r>
            <a:r>
              <a:rPr lang="en-US" altLang="ja-JP" sz="1050" dirty="0" smtClean="0">
                <a:solidFill>
                  <a:prstClr val="black"/>
                </a:solidFill>
                <a:latin typeface="Meiryo UI" pitchFamily="50" charset="-128"/>
                <a:ea typeface="Meiryo UI" pitchFamily="50" charset="-128"/>
                <a:cs typeface="Meiryo UI" pitchFamily="50" charset="-128"/>
              </a:rPr>
              <a:t>69MWh</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732" y="4831292"/>
            <a:ext cx="2049236" cy="152672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95" y="1127196"/>
            <a:ext cx="1499616" cy="908304"/>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140" y="2891410"/>
            <a:ext cx="1694548" cy="12556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533" y="5683953"/>
            <a:ext cx="1335024" cy="896112"/>
          </a:xfrm>
          <a:prstGeom prst="rect">
            <a:avLst/>
          </a:prstGeom>
        </p:spPr>
      </p:pic>
      <p:sp>
        <p:nvSpPr>
          <p:cNvPr id="41" name="テキスト ボックス 28"/>
          <p:cNvSpPr txBox="1">
            <a:spLocks noChangeArrowheads="1"/>
          </p:cNvSpPr>
          <p:nvPr/>
        </p:nvSpPr>
        <p:spPr bwMode="auto">
          <a:xfrm>
            <a:off x="5299935" y="5457956"/>
            <a:ext cx="3066146" cy="12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◆公立大学法人大阪市立大学では、産学官連携拠点として、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月に人工光合成研究センターを開設し、人工光合成を用いた次世代循環型新エネルギー（水素、メタノール等アルコール系燃料）の開発・実用化に向けた取り組みを行っています。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6693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1071984"/>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1849182"/>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58378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4145421"/>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4921584"/>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670244"/>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342376"/>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4246970" y="686887"/>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182945" y="650449"/>
            <a:ext cx="402329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224000" y="4846920"/>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954741" y="5555963"/>
            <a:ext cx="4870811" cy="43204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関西アーバン銀行　ｅｃｏ定期預金等（</a:t>
            </a:r>
            <a:r>
              <a:rPr lang="en-US" altLang="ja-JP" sz="1050" dirty="0" smtClean="0">
                <a:solidFill>
                  <a:schemeClr val="tx1"/>
                </a:solidFill>
                <a:latin typeface="Meiryo UI" pitchFamily="50" charset="-128"/>
                <a:ea typeface="Meiryo UI" pitchFamily="50" charset="-128"/>
                <a:cs typeface="Meiryo UI" pitchFamily="50" charset="-128"/>
              </a:rPr>
              <a:t>1,390</a:t>
            </a:r>
            <a:r>
              <a:rPr lang="ja-JP" altLang="en-US" sz="1050" dirty="0" smtClean="0">
                <a:solidFill>
                  <a:schemeClr val="tx1"/>
                </a:solidFill>
                <a:latin typeface="Meiryo UI" pitchFamily="50" charset="-128"/>
                <a:ea typeface="Meiryo UI" pitchFamily="50" charset="-128"/>
                <a:cs typeface="Meiryo UI" pitchFamily="50" charset="-128"/>
              </a:rPr>
              <a:t>千円</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府・市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　</a:t>
            </a:r>
            <a:r>
              <a:rPr lang="en-US" altLang="ja-JP" sz="1050" dirty="0" smtClean="0">
                <a:solidFill>
                  <a:schemeClr val="tx1"/>
                </a:solidFill>
                <a:latin typeface="Meiryo UI" pitchFamily="50" charset="-128"/>
                <a:ea typeface="Meiryo UI" pitchFamily="50" charset="-128"/>
                <a:cs typeface="Meiryo UI" pitchFamily="50" charset="-128"/>
              </a:rPr>
              <a:t>2,780</a:t>
            </a:r>
            <a:r>
              <a:rPr lang="ja-JP" altLang="en-US" sz="1050" dirty="0" smtClean="0">
                <a:solidFill>
                  <a:schemeClr val="tx1"/>
                </a:solidFill>
                <a:latin typeface="Meiryo UI" pitchFamily="50" charset="-128"/>
                <a:ea typeface="Meiryo UI" pitchFamily="50" charset="-128"/>
                <a:cs typeface="Meiryo UI" pitchFamily="50" charset="-128"/>
              </a:rPr>
              <a:t>千円</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82360" y="1393218"/>
            <a:ext cx="3357993"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82361" y="4254200"/>
            <a:ext cx="321173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105128" y="1569193"/>
            <a:ext cx="325657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928175"/>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この教材を府内の小学校に配布し、授業等で活用いただいています。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86532" y="3020480"/>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742637" y="6295973"/>
            <a:ext cx="26736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964648" y="3470138"/>
            <a:ext cx="1671946" cy="128240"/>
          </a:xfrm>
          <a:prstGeom prst="rect">
            <a:avLst/>
          </a:prstGeom>
          <a:noFill/>
          <a:ln>
            <a:noFill/>
          </a:ln>
          <a:extLst/>
        </p:spPr>
        <p:txBody>
          <a:bodyPr wrap="square" lIns="0" tIns="0" rIns="0" bIns="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660" y="4188835"/>
            <a:ext cx="1456824" cy="2060278"/>
          </a:xfrm>
          <a:prstGeom prst="rect">
            <a:avLst/>
          </a:prstGeom>
        </p:spPr>
      </p:pic>
    </p:spTree>
    <p:extLst>
      <p:ext uri="{BB962C8B-B14F-4D97-AF65-F5344CB8AC3E}">
        <p14:creationId xmlns:p14="http://schemas.microsoft.com/office/powerpoint/2010/main" val="214383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310325" cy="583236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727978" y="902838"/>
            <a:ext cx="8048277" cy="2516073"/>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アドバイス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環境パートナーシップの推進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幼児環境教育の推進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500" b="1" u="sng" dirty="0" smtClean="0">
                <a:latin typeface="Meiryo UI" panose="020B0604030504040204" pitchFamily="50" charset="-128"/>
                <a:ea typeface="Meiryo UI" panose="020B0604030504040204" pitchFamily="50" charset="-128"/>
                <a:cs typeface="Meiryo UI" panose="020B0604030504040204" pitchFamily="50" charset="-128"/>
              </a:rPr>
              <a:t>温暖化</a:t>
            </a:r>
            <a:r>
              <a:rPr lang="zh-TW" altLang="en-US" sz="1500" b="1" u="sng" dirty="0">
                <a:latin typeface="Meiryo UI" panose="020B0604030504040204" pitchFamily="50" charset="-128"/>
                <a:ea typeface="Meiryo UI" panose="020B0604030504040204" pitchFamily="50" charset="-128"/>
                <a:cs typeface="Meiryo UI" panose="020B0604030504040204" pitchFamily="50" charset="-128"/>
              </a:rPr>
              <a:t>「適応」推進</a:t>
            </a:r>
            <a:r>
              <a:rPr lang="zh-TW" altLang="en-US" sz="1500" b="1" u="sng"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クールスポットモデル拠点推進事業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970564"/>
            <a:ext cx="8048277" cy="1438855"/>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スマートエネルギープロジェクト推進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708672"/>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6146"/>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20</a:t>
            </a:r>
            <a:endParaRPr kumimoji="1" lang="ja-JP" altLang="en-US" b="1" dirty="0"/>
          </a:p>
        </p:txBody>
      </p:sp>
      <p:sp>
        <p:nvSpPr>
          <p:cNvPr id="11" name="正方形/長方形 10"/>
          <p:cNvSpPr/>
          <p:nvPr/>
        </p:nvSpPr>
        <p:spPr>
          <a:xfrm>
            <a:off x="704528" y="3718708"/>
            <a:ext cx="8071727"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エネルギー消費の抑制に係る制度の推進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4546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916486"/>
            <a:ext cx="495746" cy="2516073"/>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p:txBody>
      </p:sp>
      <p:sp>
        <p:nvSpPr>
          <p:cNvPr id="18" name="正方形/長方形 17"/>
          <p:cNvSpPr/>
          <p:nvPr/>
        </p:nvSpPr>
        <p:spPr>
          <a:xfrm>
            <a:off x="8776255" y="3727562"/>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4997860"/>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107" y="6423756"/>
            <a:ext cx="8912373" cy="332463"/>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808569" y="230560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808569" y="2578557"/>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261890" y="1543144"/>
            <a:ext cx="3333525" cy="34067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a:t>
            </a:r>
            <a:r>
              <a:rPr lang="ja-JP" altLang="en-US" sz="1600" b="1" dirty="0">
                <a:solidFill>
                  <a:prstClr val="black"/>
                </a:solidFill>
                <a:latin typeface="Meiryo UI" pitchFamily="50" charset="-128"/>
                <a:ea typeface="Meiryo UI" pitchFamily="50" charset="-128"/>
                <a:cs typeface="Meiryo UI" pitchFamily="50" charset="-128"/>
              </a:rPr>
              <a:t>・省</a:t>
            </a:r>
            <a:r>
              <a:rPr lang="en-US" altLang="ja-JP" sz="1600" b="1" dirty="0">
                <a:solidFill>
                  <a:prstClr val="black"/>
                </a:solidFill>
                <a:latin typeface="Meiryo UI" pitchFamily="50" charset="-128"/>
                <a:ea typeface="Meiryo UI" pitchFamily="50" charset="-128"/>
                <a:cs typeface="Meiryo UI" pitchFamily="50" charset="-128"/>
              </a:rPr>
              <a:t>CO2</a:t>
            </a:r>
            <a:r>
              <a:rPr lang="ja-JP" altLang="en-US" sz="1600" b="1" dirty="0">
                <a:solidFill>
                  <a:prstClr val="black"/>
                </a:solidFill>
                <a:latin typeface="Meiryo UI" pitchFamily="50" charset="-128"/>
                <a:ea typeface="Meiryo UI" pitchFamily="50" charset="-128"/>
                <a:cs typeface="Meiryo UI" pitchFamily="50" charset="-128"/>
              </a:rPr>
              <a:t>・節電の</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59417" y="1956310"/>
            <a:ext cx="511256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◆中小事業者</a:t>
            </a:r>
            <a:r>
              <a:rPr lang="ja-JP" altLang="en-US" b="0" i="0" dirty="0">
                <a:solidFill>
                  <a:prstClr val="black"/>
                </a:solidFill>
                <a:latin typeface="Meiryo UI" pitchFamily="50" charset="-128"/>
                <a:ea typeface="Meiryo UI" pitchFamily="50" charset="-128"/>
                <a:cs typeface="Meiryo UI" pitchFamily="50" charset="-128"/>
              </a:rPr>
              <a:t>に</a:t>
            </a:r>
            <a:r>
              <a:rPr lang="ja-JP" altLang="en-US" b="0" i="0" dirty="0" smtClean="0">
                <a:solidFill>
                  <a:prstClr val="black"/>
                </a:solidFill>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solidFill>
                  <a:prstClr val="black"/>
                </a:solidFill>
                <a:latin typeface="Meiryo UI" pitchFamily="50" charset="-128"/>
                <a:ea typeface="Meiryo UI" pitchFamily="50" charset="-128"/>
                <a:cs typeface="Meiryo UI" pitchFamily="50" charset="-128"/>
              </a:rPr>
              <a:t>EMS)</a:t>
            </a:r>
            <a:r>
              <a:rPr lang="ja-JP" altLang="en-US" b="0" i="0" dirty="0" smtClean="0">
                <a:solidFill>
                  <a:prstClr val="black"/>
                </a:solidFill>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solidFill>
                  <a:prstClr val="black"/>
                </a:solidFill>
                <a:latin typeface="Meiryo UI" pitchFamily="50" charset="-128"/>
                <a:ea typeface="Meiryo UI" pitchFamily="50" charset="-128"/>
                <a:cs typeface="Meiryo UI" pitchFamily="50" charset="-128"/>
              </a:rPr>
              <a:t>CO2</a:t>
            </a:r>
            <a:r>
              <a:rPr lang="ja-JP" altLang="en-US" b="0" i="0" dirty="0" smtClean="0">
                <a:solidFill>
                  <a:prstClr val="black"/>
                </a:solidFill>
                <a:latin typeface="Meiryo UI" pitchFamily="50" charset="-128"/>
                <a:ea typeface="Meiryo UI" pitchFamily="50" charset="-128"/>
                <a:cs typeface="Meiryo UI" pitchFamily="50" charset="-128"/>
              </a:rPr>
              <a:t>･節電のアドバイスを行います。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　　また</a:t>
            </a:r>
            <a:r>
              <a:rPr lang="ja-JP" altLang="en-US" b="0" i="0" dirty="0">
                <a:solidFill>
                  <a:prstClr val="black"/>
                </a:solidFill>
                <a:latin typeface="Meiryo UI" pitchFamily="50" charset="-128"/>
                <a:ea typeface="Meiryo UI" pitchFamily="50" charset="-128"/>
                <a:cs typeface="Meiryo UI" pitchFamily="50" charset="-128"/>
              </a:rPr>
              <a:t>、セミナーの開催やホームページによる</a:t>
            </a:r>
            <a:r>
              <a:rPr lang="ja-JP" altLang="en-US" b="0" i="0" dirty="0" smtClean="0">
                <a:solidFill>
                  <a:prstClr val="black"/>
                </a:solidFill>
                <a:latin typeface="Meiryo UI" pitchFamily="50" charset="-128"/>
                <a:ea typeface="Meiryo UI" pitchFamily="50" charset="-128"/>
                <a:cs typeface="Meiryo UI" pitchFamily="50" charset="-128"/>
              </a:rPr>
              <a:t>省エネ技術等の情報発信、商工会・</a:t>
            </a:r>
            <a:r>
              <a:rPr lang="ja-JP" altLang="en-US" b="0" i="0" dirty="0">
                <a:solidFill>
                  <a:prstClr val="black"/>
                </a:solidFill>
                <a:latin typeface="Meiryo UI" pitchFamily="50" charset="-128"/>
                <a:ea typeface="Meiryo UI" pitchFamily="50" charset="-128"/>
                <a:cs typeface="Meiryo UI" pitchFamily="50" charset="-128"/>
              </a:rPr>
              <a:t>商工会議所</a:t>
            </a:r>
            <a:r>
              <a:rPr lang="ja-JP" altLang="en-US" b="0" i="0" dirty="0" smtClean="0">
                <a:solidFill>
                  <a:prstClr val="black"/>
                </a:solidFill>
                <a:latin typeface="Meiryo UI" pitchFamily="50" charset="-128"/>
                <a:ea typeface="Meiryo UI" pitchFamily="50" charset="-128"/>
                <a:cs typeface="Meiryo UI" pitchFamily="50" charset="-128"/>
              </a:rPr>
              <a:t>や業界</a:t>
            </a:r>
            <a:r>
              <a:rPr lang="ja-JP" altLang="en-US" b="0" i="0" dirty="0">
                <a:solidFill>
                  <a:prstClr val="black"/>
                </a:solidFill>
                <a:latin typeface="Meiryo UI" pitchFamily="50" charset="-128"/>
                <a:ea typeface="Meiryo UI" pitchFamily="50" charset="-128"/>
                <a:cs typeface="Meiryo UI" pitchFamily="50" charset="-128"/>
              </a:rPr>
              <a:t>団体と連携</a:t>
            </a:r>
            <a:r>
              <a:rPr lang="ja-JP" altLang="en-US" b="0" i="0" dirty="0" smtClean="0">
                <a:solidFill>
                  <a:prstClr val="black"/>
                </a:solidFill>
                <a:latin typeface="Meiryo UI" pitchFamily="50" charset="-128"/>
                <a:ea typeface="Meiryo UI" pitchFamily="50" charset="-128"/>
                <a:cs typeface="Meiryo UI" pitchFamily="50" charset="-128"/>
              </a:rPr>
              <a:t>した省エネ施策の周知・</a:t>
            </a:r>
            <a:r>
              <a:rPr lang="en-US" altLang="ja-JP" b="0" i="0" dirty="0" smtClean="0">
                <a:solidFill>
                  <a:prstClr val="black"/>
                </a:solidFill>
                <a:latin typeface="Meiryo UI" pitchFamily="50" charset="-128"/>
                <a:ea typeface="Meiryo UI" pitchFamily="50" charset="-128"/>
                <a:cs typeface="Meiryo UI" pitchFamily="50" charset="-128"/>
              </a:rPr>
              <a:t>PR</a:t>
            </a:r>
            <a:r>
              <a:rPr lang="ja-JP" altLang="en-US" b="0" i="0" dirty="0" smtClean="0">
                <a:solidFill>
                  <a:prstClr val="black"/>
                </a:solidFill>
                <a:latin typeface="Meiryo UI" pitchFamily="50" charset="-128"/>
                <a:ea typeface="Meiryo UI" pitchFamily="50" charset="-128"/>
                <a:cs typeface="Meiryo UI" pitchFamily="50" charset="-128"/>
              </a:rPr>
              <a:t>を行います。さらに啓発イベントへの出展や、府民や中小事業者を対象とした出前講座の実施等により、省エネ</a:t>
            </a:r>
            <a:r>
              <a:rPr lang="ja-JP" altLang="en-US" b="0" i="0" dirty="0">
                <a:solidFill>
                  <a:prstClr val="black"/>
                </a:solidFill>
                <a:latin typeface="Meiryo UI" pitchFamily="50" charset="-128"/>
                <a:ea typeface="Meiryo UI" pitchFamily="50" charset="-128"/>
                <a:cs typeface="Meiryo UI" pitchFamily="50" charset="-128"/>
              </a:rPr>
              <a:t>・省</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の取組みの</a:t>
            </a:r>
            <a:r>
              <a:rPr lang="ja-JP" altLang="en-US" b="0" i="0" dirty="0" smtClean="0">
                <a:solidFill>
                  <a:prstClr val="black"/>
                </a:solidFill>
                <a:latin typeface="Meiryo UI" pitchFamily="50" charset="-128"/>
                <a:ea typeface="Meiryo UI" pitchFamily="50" charset="-128"/>
                <a:cs typeface="Meiryo UI" pitchFamily="50" charset="-128"/>
              </a:rPr>
              <a:t>普及促進を図ります。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803522"/>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◆大阪府立環境農林水産総合研究所等の専門</a:t>
            </a:r>
            <a:r>
              <a:rPr lang="ja-JP" altLang="en-US" b="0" i="0" dirty="0">
                <a:solidFill>
                  <a:prstClr val="black"/>
                </a:solidFill>
                <a:latin typeface="Meiryo UI" pitchFamily="50" charset="-128"/>
                <a:ea typeface="Meiryo UI" pitchFamily="50" charset="-128"/>
                <a:cs typeface="Meiryo UI" pitchFamily="50" charset="-128"/>
              </a:rPr>
              <a:t>機関が実施</a:t>
            </a:r>
            <a:r>
              <a:rPr lang="ja-JP" altLang="en-US" b="0" i="0" dirty="0" smtClean="0">
                <a:solidFill>
                  <a:prstClr val="black"/>
                </a:solidFill>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solidFill>
                    <a:prstClr val="black"/>
                  </a:solidFill>
                  <a:latin typeface="Meiryo UI" pitchFamily="50" charset="-128"/>
                  <a:ea typeface="Meiryo UI" pitchFamily="50" charset="-128"/>
                  <a:cs typeface="Meiryo UI" pitchFamily="50" charset="-128"/>
                </a:rPr>
                <a:t>＜省エネ診断のフロー＞</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prstClr val="black"/>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prstClr val="black"/>
                  </a:solidFill>
                  <a:latin typeface="Meiryo UI" pitchFamily="50" charset="-128"/>
                  <a:ea typeface="Meiryo UI" pitchFamily="50" charset="-128"/>
                  <a:cs typeface="Meiryo UI" pitchFamily="50" charset="-128"/>
                </a:rPr>
                <a:t>現地</a:t>
              </a:r>
              <a:r>
                <a:rPr lang="ja-JP" altLang="en-US" sz="1100" dirty="0" smtClean="0">
                  <a:solidFill>
                    <a:prstClr val="black"/>
                  </a:solidFill>
                  <a:latin typeface="Meiryo UI" pitchFamily="50" charset="-128"/>
                  <a:ea typeface="Meiryo UI" pitchFamily="50" charset="-128"/>
                  <a:cs typeface="Meiryo UI" pitchFamily="50" charset="-128"/>
                </a:rPr>
                <a:t>調査</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エネルギー使用量、設備などの現況</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提案項目の</a:t>
              </a:r>
              <a:r>
                <a:rPr lang="ja-JP" altLang="en-US" sz="1000" dirty="0" smtClean="0">
                  <a:solidFill>
                    <a:prstClr val="black"/>
                  </a:solidFill>
                  <a:latin typeface="Meiryo UI" pitchFamily="50" charset="-128"/>
                  <a:ea typeface="Meiryo UI" pitchFamily="50" charset="-128"/>
                  <a:cs typeface="Meiryo UI" pitchFamily="50" charset="-128"/>
                </a:rPr>
                <a:t>説明</a:t>
              </a:r>
              <a:r>
                <a:rPr lang="en-US" altLang="ja-JP" sz="1000" dirty="0" smtClean="0">
                  <a:solidFill>
                    <a:prstClr val="black"/>
                  </a:solidFill>
                  <a:latin typeface="Meiryo UI" pitchFamily="50" charset="-128"/>
                  <a:ea typeface="Meiryo UI" pitchFamily="50" charset="-128"/>
                  <a:cs typeface="Meiryo UI" pitchFamily="50" charset="-128"/>
                </a:rPr>
                <a:t>)</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prstClr val="black"/>
                  </a:solidFill>
                  <a:latin typeface="Meiryo UI" pitchFamily="50" charset="-128"/>
                  <a:ea typeface="Meiryo UI" pitchFamily="50" charset="-128"/>
                  <a:cs typeface="Meiryo UI" pitchFamily="50" charset="-128"/>
                </a:rPr>
                <a:t>診断結果</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診断員</a:t>
              </a:r>
              <a:r>
                <a:rPr lang="ja-JP" altLang="en-US" sz="1000" dirty="0">
                  <a:solidFill>
                    <a:prstClr val="black"/>
                  </a:solidFill>
                  <a:latin typeface="Meiryo UI" pitchFamily="50" charset="-128"/>
                  <a:ea typeface="Meiryo UI" pitchFamily="50" charset="-128"/>
                  <a:cs typeface="Meiryo UI" pitchFamily="50" charset="-128"/>
                </a:rPr>
                <a:t>が訪問</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＜約</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か</a:t>
              </a:r>
              <a:r>
                <a:rPr lang="ja-JP" altLang="en-US" sz="1000" dirty="0" smtClean="0">
                  <a:solidFill>
                    <a:prstClr val="black"/>
                  </a:solidFill>
                  <a:latin typeface="Meiryo UI" pitchFamily="50" charset="-128"/>
                  <a:ea typeface="Meiryo UI" pitchFamily="50" charset="-128"/>
                  <a:cs typeface="Meiryo UI" pitchFamily="50" charset="-128"/>
                </a:rPr>
                <a:t>月＞</a:t>
              </a:r>
              <a:endParaRPr lang="en-US" altLang="ja-JP" sz="1000" dirty="0">
                <a:solidFill>
                  <a:prstClr val="black"/>
                </a:solidFill>
                <a:latin typeface="Meiryo UI" pitchFamily="50" charset="-128"/>
                <a:ea typeface="Meiryo UI" pitchFamily="50" charset="-128"/>
                <a:cs typeface="Meiryo UI" pitchFamily="50" charset="-128"/>
              </a:endParaRPr>
            </a:p>
          </p:txBody>
        </p:sp>
      </p:grpSp>
      <p:sp>
        <p:nvSpPr>
          <p:cNvPr id="30" name="角丸四角形 29"/>
          <p:cNvSpPr/>
          <p:nvPr/>
        </p:nvSpPr>
        <p:spPr>
          <a:xfrm>
            <a:off x="1208584" y="620688"/>
            <a:ext cx="8549565"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6" y="702198"/>
            <a:ext cx="1119957"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21</a:t>
            </a:r>
            <a:endParaRPr lang="ja-JP" altLang="en-US" b="1" dirty="0">
              <a:solidFill>
                <a:prstClr val="white"/>
              </a:solidFill>
            </a:endParaRPr>
          </a:p>
        </p:txBody>
      </p:sp>
      <p:sp>
        <p:nvSpPr>
          <p:cNvPr id="37" name="角丸四角形 36"/>
          <p:cNvSpPr/>
          <p:nvPr/>
        </p:nvSpPr>
        <p:spPr>
          <a:xfrm>
            <a:off x="331448" y="4472645"/>
            <a:ext cx="219123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省エネ診断の利用促進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正方形/長方形 32"/>
          <p:cNvSpPr/>
          <p:nvPr/>
        </p:nvSpPr>
        <p:spPr>
          <a:xfrm>
            <a:off x="3703441" y="1645089"/>
            <a:ext cx="37632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6000345" y="4002641"/>
            <a:ext cx="1009833" cy="153888"/>
          </a:xfrm>
          <a:prstGeom prst="rect">
            <a:avLst/>
          </a:prstGeom>
          <a:noFill/>
        </p:spPr>
        <p:txBody>
          <a:bodyPr wrap="square" lIns="0" tIns="0" rIns="0" bIns="0" rtlCol="0" anchor="ctr" anchorCtr="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896712" y="4007895"/>
            <a:ext cx="1411068" cy="153888"/>
          </a:xfrm>
          <a:prstGeom prst="rect">
            <a:avLst/>
          </a:prstGeom>
          <a:noFill/>
        </p:spPr>
        <p:txBody>
          <a:bodyPr wrap="square" lIns="0" tIns="0" rIns="0" bIns="0" rtlCol="0" anchor="ctr" anchorCtr="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76151" y="346738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再掲］</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・セミナー開催、講演</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74</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・事業者・団体訪問：</a:t>
            </a:r>
            <a:r>
              <a:rPr lang="en-US" altLang="ja-JP" sz="1000" dirty="0" smtClean="0">
                <a:solidFill>
                  <a:schemeClr val="tx1"/>
                </a:solidFill>
                <a:latin typeface="Meiryo UI" pitchFamily="50" charset="-128"/>
                <a:ea typeface="Meiryo UI" pitchFamily="50" charset="-128"/>
                <a:cs typeface="Meiryo UI" pitchFamily="50" charset="-128"/>
              </a:rPr>
              <a:t>241</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回 </a:t>
            </a:r>
            <a:r>
              <a:rPr lang="ja-JP" altLang="en-US" sz="1000" dirty="0">
                <a:solidFill>
                  <a:schemeClr val="tx1"/>
                </a:solidFill>
                <a:latin typeface="Meiryo UI" pitchFamily="50" charset="-128"/>
                <a:ea typeface="Meiryo UI" pitchFamily="50" charset="-128"/>
                <a:cs typeface="Meiryo UI" pitchFamily="50" charset="-128"/>
              </a:rPr>
              <a:t>・チラシ配布</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81,000</a:t>
            </a:r>
            <a:r>
              <a:rPr lang="ja-JP" altLang="en-US" sz="1000" dirty="0">
                <a:solidFill>
                  <a:schemeClr val="tx1"/>
                </a:solidFill>
                <a:latin typeface="Meiryo UI" pitchFamily="50" charset="-128"/>
                <a:ea typeface="Meiryo UI" pitchFamily="50" charset="-128"/>
                <a:cs typeface="Meiryo UI" pitchFamily="50" charset="-128"/>
              </a:rPr>
              <a:t>部</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387732"/>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・受付件数　</a:t>
            </a:r>
            <a:r>
              <a:rPr lang="en-US" altLang="ja-JP" sz="1000" dirty="0">
                <a:solidFill>
                  <a:schemeClr val="tx1"/>
                </a:solidFill>
                <a:latin typeface="Meiryo UI" pitchFamily="50" charset="-128"/>
                <a:ea typeface="Meiryo UI" pitchFamily="50" charset="-128"/>
                <a:cs typeface="Meiryo UI" pitchFamily="50" charset="-128"/>
              </a:rPr>
              <a:t>67</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うち</a:t>
            </a:r>
            <a:r>
              <a:rPr lang="en-US" altLang="ja-JP" sz="1000" dirty="0">
                <a:solidFill>
                  <a:schemeClr val="tx1"/>
                </a:solidFill>
                <a:latin typeface="Meiryo UI" pitchFamily="50" charset="-128"/>
                <a:ea typeface="Meiryo UI" pitchFamily="50" charset="-128"/>
                <a:cs typeface="Meiryo UI" pitchFamily="50" charset="-128"/>
              </a:rPr>
              <a:t>54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で実施済）</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電力消費削減提案量</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100</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a:solidFill>
                  <a:schemeClr val="tx1"/>
                </a:solidFill>
                <a:latin typeface="Meiryo UI" pitchFamily="50" charset="-128"/>
                <a:ea typeface="Meiryo UI" pitchFamily="50" charset="-128"/>
                <a:cs typeface="Meiryo UI" pitchFamily="50" charset="-128"/>
              </a:rPr>
              <a:t>kWh/</a:t>
            </a:r>
            <a:r>
              <a:rPr lang="ja-JP" altLang="en-US" sz="1000" dirty="0">
                <a:solidFill>
                  <a:schemeClr val="tx1"/>
                </a:solidFill>
                <a:latin typeface="Meiryo UI" pitchFamily="50" charset="-128"/>
                <a:ea typeface="Meiryo UI" pitchFamily="50" charset="-128"/>
                <a:cs typeface="Meiryo UI" pitchFamily="50" charset="-128"/>
              </a:rPr>
              <a:t>年</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報告済</a:t>
            </a:r>
            <a:r>
              <a:rPr lang="en-US" altLang="ja-JP" sz="1000" dirty="0" smtClean="0">
                <a:solidFill>
                  <a:schemeClr val="tx1"/>
                </a:solidFill>
                <a:latin typeface="Meiryo UI" pitchFamily="50" charset="-128"/>
                <a:ea typeface="Meiryo UI" pitchFamily="50" charset="-128"/>
                <a:cs typeface="Meiryo UI" pitchFamily="50" charset="-128"/>
              </a:rPr>
              <a:t>18</a:t>
            </a:r>
            <a:r>
              <a:rPr lang="ja-JP" altLang="en-US" sz="1000" dirty="0" smtClean="0">
                <a:solidFill>
                  <a:schemeClr val="tx1"/>
                </a:solidFill>
                <a:latin typeface="Meiryo UI" pitchFamily="50" charset="-128"/>
                <a:ea typeface="Meiryo UI" pitchFamily="50" charset="-128"/>
                <a:cs typeface="Meiryo UI" pitchFamily="50" charset="-128"/>
              </a:rPr>
              <a:t>件の</a:t>
            </a:r>
            <a:r>
              <a:rPr lang="ja-JP" altLang="en-US" sz="1000" dirty="0">
                <a:solidFill>
                  <a:schemeClr val="tx1"/>
                </a:solidFill>
                <a:latin typeface="Meiryo UI" pitchFamily="50" charset="-128"/>
                <a:ea typeface="Meiryo UI" pitchFamily="50" charset="-128"/>
                <a:cs typeface="Meiryo UI" pitchFamily="50" charset="-128"/>
              </a:rPr>
              <a:t>累計）</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70" y="2267831"/>
            <a:ext cx="2017776" cy="1706880"/>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073" y="2277762"/>
            <a:ext cx="1956654" cy="170673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568" y="5310235"/>
            <a:ext cx="1859973" cy="1278082"/>
          </a:xfrm>
          <a:prstGeom prst="rect">
            <a:avLst/>
          </a:prstGeom>
        </p:spPr>
      </p:pic>
    </p:spTree>
    <p:extLst>
      <p:ext uri="{BB962C8B-B14F-4D97-AF65-F5344CB8AC3E}">
        <p14:creationId xmlns:p14="http://schemas.microsoft.com/office/powerpoint/2010/main" val="115626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TanakaHideno\Desktop\エネマネA2ol - コピー (2).a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305" y="2258857"/>
            <a:ext cx="1018129" cy="1440000"/>
          </a:xfrm>
          <a:prstGeom prst="rect">
            <a:avLst/>
          </a:prstGeom>
          <a:noFill/>
          <a:ln w="1270">
            <a:solidFill>
              <a:schemeClr val="tx1"/>
            </a:solidFill>
            <a:prstDash val="solid"/>
          </a:ln>
          <a:extLst>
            <a:ext uri="{909E8E84-426E-40DD-AFC4-6F175D3DCCD1}">
              <a14:hiddenFill xmlns:a14="http://schemas.microsoft.com/office/drawing/2010/main">
                <a:solidFill>
                  <a:srgbClr val="FFFFFF"/>
                </a:solidFill>
              </a14:hiddenFill>
            </a:ext>
          </a:extLst>
        </p:spPr>
      </p:pic>
      <p:pic>
        <p:nvPicPr>
          <p:cNvPr id="1029" name="Picture 5" descr="D:\TanakaHideno\Desktop\EMSチラシVer.2_11_1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4972" y="3747027"/>
            <a:ext cx="1018131" cy="1440000"/>
          </a:xfrm>
          <a:prstGeom prst="rect">
            <a:avLst/>
          </a:prstGeom>
          <a:noFill/>
          <a:ln w="1270">
            <a:solidFill>
              <a:schemeClr val="tx1">
                <a:alpha val="90000"/>
              </a:schemeClr>
            </a:solidFill>
          </a:ln>
          <a:extLst>
            <a:ext uri="{909E8E84-426E-40DD-AFC4-6F175D3DCCD1}">
              <a14:hiddenFill xmlns:a14="http://schemas.microsoft.com/office/drawing/2010/main">
                <a:solidFill>
                  <a:srgbClr val="FFFFFF"/>
                </a:solidFill>
              </a14:hiddenFill>
            </a:ext>
          </a:extLst>
        </p:spPr>
      </p:pic>
      <p:pic>
        <p:nvPicPr>
          <p:cNvPr id="1030" name="Picture 6" descr="D:\TanakaHideno\Desktop\13_ヴァンサンク_121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1305" y="5246281"/>
            <a:ext cx="1018129" cy="1440000"/>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101" name="円/楕円 100"/>
          <p:cNvSpPr>
            <a:spLocks noChangeAspect="1"/>
          </p:cNvSpPr>
          <p:nvPr/>
        </p:nvSpPr>
        <p:spPr bwMode="auto">
          <a:xfrm>
            <a:off x="6586168" y="4421797"/>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endParaRPr lang="ja-JP" altLang="en-US" b="1" dirty="0">
              <a:solidFill>
                <a:prstClr val="white"/>
              </a:solidFill>
            </a:endParaRPr>
          </a:p>
        </p:txBody>
      </p:sp>
      <p:sp>
        <p:nvSpPr>
          <p:cNvPr id="16" name="角丸四角形 15"/>
          <p:cNvSpPr/>
          <p:nvPr/>
        </p:nvSpPr>
        <p:spPr>
          <a:xfrm>
            <a:off x="281581" y="764705"/>
            <a:ext cx="2461619"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251920" y="1509114"/>
            <a:ext cx="85171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◆需要家（中小事業者等）の</a:t>
            </a:r>
            <a:r>
              <a:rPr lang="ja-JP" altLang="en-US" b="0" i="0" dirty="0" smtClean="0">
                <a:latin typeface="Meiryo UI" pitchFamily="50" charset="-128"/>
                <a:ea typeface="Meiryo UI" pitchFamily="50" charset="-128"/>
                <a:cs typeface="Meiryo UI" pitchFamily="50" charset="-128"/>
              </a:rPr>
              <a:t>節電・省エネを</a:t>
            </a:r>
            <a:r>
              <a:rPr lang="ja-JP" altLang="en-US" b="0" i="0" dirty="0">
                <a:latin typeface="Meiryo UI" pitchFamily="50" charset="-128"/>
                <a:ea typeface="Meiryo UI" pitchFamily="50" charset="-128"/>
                <a:cs typeface="Meiryo UI" pitchFamily="50" charset="-128"/>
              </a:rPr>
              <a:t>促すため、電力需要のピークシフトや省エネの具体的な方法を提案する事業者を、「おおさか版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BEMS</a:t>
            </a:r>
            <a:r>
              <a:rPr lang="ja-JP" altLang="en-US" b="0" i="0" dirty="0" smtClean="0">
                <a:latin typeface="Meiryo UI" pitchFamily="50" charset="-128"/>
                <a:ea typeface="Meiryo UI" pitchFamily="50" charset="-128"/>
                <a:cs typeface="Meiryo UI" pitchFamily="50" charset="-128"/>
              </a:rPr>
              <a:t>の一層の認知度向上のため、より</a:t>
            </a:r>
            <a:r>
              <a:rPr lang="ja-JP" altLang="en-US" b="0" dirty="0" smtClean="0">
                <a:latin typeface="Meiryo UI" pitchFamily="50" charset="-128"/>
                <a:ea typeface="Meiryo UI" pitchFamily="50" charset="-128"/>
                <a:cs typeface="Meiryo UI" pitchFamily="50" charset="-128"/>
              </a:rPr>
              <a:t>積極的</a:t>
            </a:r>
            <a:r>
              <a:rPr lang="ja-JP" altLang="en-US" b="0" dirty="0">
                <a:latin typeface="Meiryo UI" pitchFamily="50" charset="-128"/>
                <a:ea typeface="Meiryo UI" pitchFamily="50" charset="-128"/>
                <a:cs typeface="Meiryo UI" pitchFamily="50" charset="-128"/>
              </a:rPr>
              <a:t>なエネマネの情報発信を実施し</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BEMS</a:t>
            </a:r>
            <a:r>
              <a:rPr lang="ja-JP" altLang="en-US" b="0" dirty="0">
                <a:latin typeface="Meiryo UI" pitchFamily="50" charset="-128"/>
                <a:ea typeface="Meiryo UI" pitchFamily="50" charset="-128"/>
                <a:cs typeface="Meiryo UI" pitchFamily="50" charset="-128"/>
              </a:rPr>
              <a:t>の導入促進を図り、中小事業者の省エネ・節電につなげます</a:t>
            </a:r>
            <a:r>
              <a:rPr lang="ja-JP" altLang="en-US" b="0" dirty="0" smtClean="0">
                <a:latin typeface="Meiryo UI" pitchFamily="50" charset="-128"/>
                <a:ea typeface="Meiryo UI" pitchFamily="50" charset="-128"/>
                <a:cs typeface="Meiryo UI" pitchFamily="50" charset="-128"/>
              </a:rPr>
              <a:t>。</a:t>
            </a:r>
            <a:endParaRPr lang="en-US" altLang="ja-JP" b="0" dirty="0" smtClean="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 「ロゴ」の活用、「</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導入事例集</a:t>
            </a:r>
            <a:r>
              <a:rPr lang="ja-JP" altLang="en-US" b="0" i="0" dirty="0" smtClean="0">
                <a:latin typeface="Meiryo UI" pitchFamily="50" charset="-128"/>
                <a:ea typeface="Meiryo UI" pitchFamily="50" charset="-128"/>
                <a:cs typeface="Meiryo UI" pitchFamily="50" charset="-128"/>
              </a:rPr>
              <a:t>」等啓発素材を</a:t>
            </a:r>
            <a:r>
              <a:rPr lang="ja-JP" altLang="en-US" b="0" i="0" dirty="0">
                <a:latin typeface="Meiryo UI" pitchFamily="50" charset="-128"/>
                <a:ea typeface="Meiryo UI" pitchFamily="50" charset="-128"/>
                <a:cs typeface="Meiryo UI" pitchFamily="50" charset="-128"/>
              </a:rPr>
              <a:t>活用</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セミナーの</a:t>
            </a:r>
            <a:r>
              <a:rPr lang="ja-JP" altLang="en-US" b="0" i="0" dirty="0" smtClean="0">
                <a:latin typeface="Meiryo UI" pitchFamily="50" charset="-128"/>
                <a:ea typeface="Meiryo UI" pitchFamily="50" charset="-128"/>
                <a:cs typeface="Meiryo UI" pitchFamily="50" charset="-128"/>
              </a:rPr>
              <a:t>開催、各種業界</a:t>
            </a:r>
            <a:r>
              <a:rPr lang="ja-JP" altLang="en-US" b="0" i="0" dirty="0">
                <a:latin typeface="Meiryo UI" pitchFamily="50" charset="-128"/>
                <a:ea typeface="Meiryo UI" pitchFamily="50" charset="-128"/>
                <a:cs typeface="Meiryo UI" pitchFamily="50" charset="-128"/>
              </a:rPr>
              <a:t>団体</a:t>
            </a:r>
            <a:r>
              <a:rPr lang="ja-JP" altLang="en-US" b="0" i="0" dirty="0" smtClean="0">
                <a:latin typeface="Meiryo UI" pitchFamily="50" charset="-128"/>
                <a:ea typeface="Meiryo UI" pitchFamily="50" charset="-128"/>
                <a:cs typeface="Meiryo UI" pitchFamily="50" charset="-128"/>
              </a:rPr>
              <a:t>と密に連携）</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602730" y="1104046"/>
            <a:ext cx="66258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a:t>
            </a:r>
            <a:r>
              <a:rPr lang="ja-JP" altLang="en-US" sz="1100" b="0" i="0" dirty="0">
                <a:solidFill>
                  <a:prstClr val="black"/>
                </a:solidFill>
                <a:latin typeface="Meiryo UI" pitchFamily="50" charset="-128"/>
                <a:ea typeface="Meiryo UI" pitchFamily="50" charset="-128"/>
                <a:cs typeface="Meiryo UI" pitchFamily="50" charset="-128"/>
              </a:rPr>
              <a:t>ビルや工場等の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見える化」する</a:t>
            </a:r>
            <a:r>
              <a:rPr lang="ja-JP" altLang="en-US" sz="1100" b="0" i="0" dirty="0" smtClean="0">
                <a:solidFill>
                  <a:prstClr val="black"/>
                </a:solidFill>
                <a:latin typeface="Meiryo UI" pitchFamily="50" charset="-128"/>
                <a:ea typeface="Meiryo UI" pitchFamily="50" charset="-128"/>
                <a:cs typeface="Meiryo UI" pitchFamily="50" charset="-128"/>
              </a:rPr>
              <a:t>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489855" y="867232"/>
            <a:ext cx="2176375"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2869400" y="852171"/>
            <a:ext cx="36872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AutoShape 187"/>
          <p:cNvSpPr>
            <a:spLocks noChangeArrowheads="1"/>
          </p:cNvSpPr>
          <p:nvPr/>
        </p:nvSpPr>
        <p:spPr bwMode="auto">
          <a:xfrm>
            <a:off x="1380244" y="2844723"/>
            <a:ext cx="2018601"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300" b="1" dirty="0" smtClean="0">
                <a:solidFill>
                  <a:prstClr val="black"/>
                </a:solidFill>
                <a:ea typeface="HG丸ｺﾞｼｯｸM-PRO" pitchFamily="50" charset="-128"/>
              </a:rPr>
              <a:t>おおさか版</a:t>
            </a:r>
            <a:r>
              <a:rPr lang="en-US" altLang="ja-JP" sz="1300" b="1" dirty="0" smtClean="0">
                <a:solidFill>
                  <a:prstClr val="black"/>
                </a:solidFill>
                <a:ea typeface="HG丸ｺﾞｼｯｸM-PRO" pitchFamily="50" charset="-128"/>
              </a:rPr>
              <a:t>BEMS</a:t>
            </a:r>
            <a:r>
              <a:rPr lang="ja-JP" altLang="en-US" sz="1300" b="1" dirty="0" smtClean="0">
                <a:solidFill>
                  <a:prstClr val="black"/>
                </a:solidFill>
                <a:ea typeface="HG丸ｺﾞｼｯｸM-PRO" pitchFamily="50" charset="-128"/>
              </a:rPr>
              <a:t>事業者</a:t>
            </a:r>
            <a:endParaRPr lang="ja-JP" altLang="en-US" sz="1300" b="1" dirty="0">
              <a:solidFill>
                <a:prstClr val="black"/>
              </a:solidFill>
              <a:ea typeface="HG丸ｺﾞｼｯｸM-PRO" pitchFamily="50" charset="-128"/>
            </a:endParaRPr>
          </a:p>
        </p:txBody>
      </p:sp>
      <p:sp>
        <p:nvSpPr>
          <p:cNvPr id="97" name="AutoShape 187"/>
          <p:cNvSpPr>
            <a:spLocks noChangeArrowheads="1"/>
          </p:cNvSpPr>
          <p:nvPr/>
        </p:nvSpPr>
        <p:spPr bwMode="auto">
          <a:xfrm>
            <a:off x="5605802" y="2805359"/>
            <a:ext cx="2691900"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300" b="1" dirty="0" smtClean="0">
                <a:solidFill>
                  <a:prstClr val="black"/>
                </a:solidFill>
                <a:ea typeface="HG丸ｺﾞｼｯｸM-PRO" pitchFamily="50" charset="-128"/>
              </a:rPr>
              <a:t>BEMS</a:t>
            </a:r>
            <a:r>
              <a:rPr lang="ja-JP" altLang="en-US" sz="1300" b="1" dirty="0" smtClean="0">
                <a:solidFill>
                  <a:prstClr val="black"/>
                </a:solidFill>
                <a:ea typeface="HG丸ｺﾞｼｯｸM-PRO" pitchFamily="50" charset="-128"/>
              </a:rPr>
              <a:t>導入促進に向けた普及啓発</a:t>
            </a:r>
            <a:endParaRPr lang="ja-JP" altLang="en-US" sz="1300" b="1" dirty="0">
              <a:solidFill>
                <a:prstClr val="black"/>
              </a:solidFill>
              <a:ea typeface="HG丸ｺﾞｼｯｸM-PRO" pitchFamily="50" charset="-128"/>
            </a:endParaRPr>
          </a:p>
        </p:txBody>
      </p:sp>
      <p:sp>
        <p:nvSpPr>
          <p:cNvPr id="100" name="円/楕円 99"/>
          <p:cNvSpPr>
            <a:spLocks noChangeAspect="1"/>
          </p:cNvSpPr>
          <p:nvPr/>
        </p:nvSpPr>
        <p:spPr bwMode="auto">
          <a:xfrm>
            <a:off x="5864948" y="3260585"/>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102" name="円/楕円 101"/>
          <p:cNvSpPr>
            <a:spLocks noChangeAspect="1"/>
          </p:cNvSpPr>
          <p:nvPr/>
        </p:nvSpPr>
        <p:spPr bwMode="auto">
          <a:xfrm>
            <a:off x="5136197" y="4389898"/>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solidFill>
                <a:prstClr val="white"/>
              </a:solidFill>
              <a:latin typeface="HG創英ﾌﾟﾚｾﾞﾝｽEB" panose="02020809000000000000" pitchFamily="17" charset="-128"/>
              <a:ea typeface="HG創英ﾌﾟﾚｾﾞﾝｽEB" panose="02020809000000000000" pitchFamily="17" charset="-128"/>
            </a:endParaRPr>
          </a:p>
        </p:txBody>
      </p:sp>
      <p:sp>
        <p:nvSpPr>
          <p:cNvPr id="105" name="テキスト ボックス 71"/>
          <p:cNvSpPr txBox="1">
            <a:spLocks noChangeArrowheads="1"/>
          </p:cNvSpPr>
          <p:nvPr/>
        </p:nvSpPr>
        <p:spPr bwMode="auto">
          <a:xfrm>
            <a:off x="5864631" y="3686119"/>
            <a:ext cx="2014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おおさか</a:t>
            </a:r>
            <a:endParaRPr lang="en-US" altLang="ja-JP" sz="1100" dirty="0" smtClean="0">
              <a:solidFill>
                <a:prstClr val="black"/>
              </a:solidFill>
              <a:latin typeface="HG創英ﾌﾟﾚｾﾞﾝｽEB" pitchFamily="17" charset="-128"/>
              <a:ea typeface="HG創英ﾌﾟﾚｾﾞﾝｽEB" pitchFamily="17" charset="-128"/>
            </a:endParaRPr>
          </a:p>
          <a:p>
            <a:pP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スマートエネルギーセンター</a:t>
            </a:r>
            <a:endParaRPr lang="ja-JP" altLang="en-US" sz="1100" dirty="0">
              <a:solidFill>
                <a:prstClr val="black"/>
              </a:solidFill>
              <a:latin typeface="HG創英ﾌﾟﾚｾﾞﾝｽEB" pitchFamily="17" charset="-128"/>
              <a:ea typeface="HG創英ﾌﾟﾚｾﾞﾝｽEB" pitchFamily="17" charset="-128"/>
            </a:endParaRPr>
          </a:p>
        </p:txBody>
      </p:sp>
      <p:sp>
        <p:nvSpPr>
          <p:cNvPr id="106" name="テキスト ボックス 72"/>
          <p:cNvSpPr txBox="1">
            <a:spLocks noChangeArrowheads="1"/>
          </p:cNvSpPr>
          <p:nvPr/>
        </p:nvSpPr>
        <p:spPr bwMode="auto">
          <a:xfrm>
            <a:off x="5122655" y="5664675"/>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solidFill>
                  <a:prstClr val="black"/>
                </a:solidFill>
                <a:latin typeface="HG創英ﾌﾟﾚｾﾞﾝｽEB" pitchFamily="17" charset="-128"/>
                <a:ea typeface="HG創英ﾌﾟﾚｾﾞﾝｽEB" pitchFamily="17" charset="-128"/>
              </a:rPr>
              <a:t>おおさか版</a:t>
            </a:r>
            <a:endParaRPr lang="en-US" altLang="ja-JP" sz="1100" dirty="0" smtClean="0">
              <a:solidFill>
                <a:prstClr val="black"/>
              </a:solidFill>
              <a:latin typeface="HG創英ﾌﾟﾚｾﾞﾝｽEB" pitchFamily="17" charset="-128"/>
              <a:ea typeface="HG創英ﾌﾟﾚｾﾞﾝｽEB" pitchFamily="17" charset="-128"/>
            </a:endParaRPr>
          </a:p>
          <a:p>
            <a:pPr algn="ctr" eaLnBrk="1" hangingPunct="1">
              <a:spcBef>
                <a:spcPct val="0"/>
              </a:spcBef>
              <a:buFontTx/>
              <a:buNone/>
            </a:pPr>
            <a:r>
              <a:rPr lang="ja-JP" altLang="en-US" sz="1100" dirty="0">
                <a:solidFill>
                  <a:prstClr val="black"/>
                </a:solidFill>
                <a:latin typeface="HG創英ﾌﾟﾚｾﾞﾝｽEB" pitchFamily="17" charset="-128"/>
                <a:ea typeface="HG創英ﾌﾟﾚｾﾞﾝｽEB" pitchFamily="17" charset="-128"/>
              </a:rPr>
              <a:t>ＢＥＭＳ</a:t>
            </a:r>
            <a:r>
              <a:rPr lang="ja-JP" altLang="en-US" sz="1100" dirty="0" smtClean="0">
                <a:solidFill>
                  <a:prstClr val="black"/>
                </a:solidFill>
                <a:latin typeface="HG創英ﾌﾟﾚｾﾞﾝｽEB" pitchFamily="17" charset="-128"/>
                <a:ea typeface="HG創英ﾌﾟﾚｾﾞﾝｽEB" pitchFamily="17" charset="-128"/>
              </a:rPr>
              <a:t>事</a:t>
            </a:r>
            <a:r>
              <a:rPr lang="ja-JP" altLang="en-US" sz="1100" dirty="0">
                <a:solidFill>
                  <a:prstClr val="black"/>
                </a:solidFill>
                <a:latin typeface="HG創英ﾌﾟﾚｾﾞﾝｽEB" pitchFamily="17" charset="-128"/>
                <a:ea typeface="HG創英ﾌﾟﾚｾﾞﾝｽEB" pitchFamily="17" charset="-128"/>
              </a:rPr>
              <a:t>業者</a:t>
            </a:r>
          </a:p>
        </p:txBody>
      </p:sp>
      <p:sp>
        <p:nvSpPr>
          <p:cNvPr id="107" name="テキスト ボックス 73"/>
          <p:cNvSpPr txBox="1">
            <a:spLocks noChangeArrowheads="1"/>
          </p:cNvSpPr>
          <p:nvPr/>
        </p:nvSpPr>
        <p:spPr bwMode="auto">
          <a:xfrm>
            <a:off x="7495326" y="5728985"/>
            <a:ext cx="1441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a:solidFill>
                  <a:prstClr val="black"/>
                </a:solidFill>
                <a:latin typeface="HG創英ﾌﾟﾚｾﾞﾝｽEB" pitchFamily="17" charset="-128"/>
                <a:ea typeface="HG創英ﾌﾟﾚｾﾞﾝｽEB" pitchFamily="17" charset="-128"/>
              </a:rPr>
              <a:t>事業者</a:t>
            </a:r>
          </a:p>
        </p:txBody>
      </p:sp>
      <p:sp>
        <p:nvSpPr>
          <p:cNvPr id="108" name="右矢印 107"/>
          <p:cNvSpPr/>
          <p:nvPr/>
        </p:nvSpPr>
        <p:spPr>
          <a:xfrm rot="3732064">
            <a:off x="7157781" y="4215401"/>
            <a:ext cx="392113" cy="257175"/>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sp>
        <p:nvSpPr>
          <p:cNvPr id="109" name="右矢印 108"/>
          <p:cNvSpPr/>
          <p:nvPr/>
        </p:nvSpPr>
        <p:spPr>
          <a:xfrm>
            <a:off x="6410863" y="5724669"/>
            <a:ext cx="1322338" cy="25400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110" name="直線矢印コネクタ 109"/>
          <p:cNvCxnSpPr/>
          <p:nvPr/>
        </p:nvCxnSpPr>
        <p:spPr>
          <a:xfrm>
            <a:off x="8037488" y="4702268"/>
            <a:ext cx="377825" cy="7413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7910488" y="4773705"/>
            <a:ext cx="342900" cy="6731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7767613" y="4845143"/>
            <a:ext cx="304800" cy="6016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7640613" y="4905468"/>
            <a:ext cx="287338" cy="56515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7519963" y="4951505"/>
            <a:ext cx="265113" cy="519113"/>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7407251" y="5013418"/>
            <a:ext cx="233362" cy="4572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16" name="グループ化 13"/>
          <p:cNvGrpSpPr>
            <a:grpSpLocks/>
          </p:cNvGrpSpPr>
          <p:nvPr/>
        </p:nvGrpSpPr>
        <p:grpSpPr bwMode="auto">
          <a:xfrm rot="-1664396">
            <a:off x="7191202" y="4465102"/>
            <a:ext cx="976312" cy="382587"/>
            <a:chOff x="7074272" y="5301208"/>
            <a:chExt cx="975072" cy="381709"/>
          </a:xfrm>
        </p:grpSpPr>
        <p:sp>
          <p:nvSpPr>
            <p:cNvPr id="117" name="角丸四角形 116"/>
            <p:cNvSpPr/>
            <p:nvPr/>
          </p:nvSpPr>
          <p:spPr>
            <a:xfrm>
              <a:off x="7091571" y="5301208"/>
              <a:ext cx="855453" cy="381709"/>
            </a:xfrm>
            <a:prstGeom prst="roundRect">
              <a:avLst/>
            </a:prstGeom>
            <a:gradFill>
              <a:gsLst>
                <a:gs pos="0">
                  <a:srgbClr val="4F81BD">
                    <a:shade val="51000"/>
                    <a:satMod val="130000"/>
                    <a:alpha val="57000"/>
                  </a:srgbClr>
                </a:gs>
                <a:gs pos="80000">
                  <a:srgbClr val="4F81BD">
                    <a:shade val="93000"/>
                    <a:satMod val="130000"/>
                  </a:srgbClr>
                </a:gs>
                <a:gs pos="100000">
                  <a:srgbClr val="4F81BD">
                    <a:shade val="94000"/>
                    <a:satMod val="135000"/>
                  </a:srgbClr>
                </a:gs>
              </a:gsLst>
              <a:lin ang="2700000" scaled="1"/>
            </a:gradFill>
            <a:ln>
              <a:noFill/>
              <a:tailEnd type="triangle"/>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prstClr val="black"/>
                </a:solidFill>
              </a:endParaRPr>
            </a:p>
          </p:txBody>
        </p:sp>
        <p:sp>
          <p:nvSpPr>
            <p:cNvPr id="118" name="テキスト ボックス 76"/>
            <p:cNvSpPr txBox="1">
              <a:spLocks noChangeArrowheads="1"/>
            </p:cNvSpPr>
            <p:nvPr/>
          </p:nvSpPr>
          <p:spPr bwMode="auto">
            <a:xfrm>
              <a:off x="7074272" y="5353468"/>
              <a:ext cx="975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prstClr val="white"/>
                  </a:solidFill>
                  <a:latin typeface="HG創英ﾌﾟﾚｾﾞﾝｽEB" pitchFamily="17" charset="-128"/>
                  <a:ea typeface="HG創英ﾌﾟﾚｾﾞﾝｽEB" pitchFamily="17" charset="-128"/>
                </a:rPr>
                <a:t>業界団体</a:t>
              </a:r>
              <a:endParaRPr lang="ja-JP" altLang="en-US" sz="1400" dirty="0">
                <a:solidFill>
                  <a:prstClr val="white"/>
                </a:solidFill>
                <a:latin typeface="HG創英ﾌﾟﾚｾﾞﾝｽEB" pitchFamily="17" charset="-128"/>
                <a:ea typeface="HG創英ﾌﾟﾚｾﾞﾝｽEB" pitchFamily="17" charset="-128"/>
              </a:endParaRPr>
            </a:p>
          </p:txBody>
        </p:sp>
      </p:grpSp>
      <p:sp>
        <p:nvSpPr>
          <p:cNvPr id="119" name="左右矢印 118"/>
          <p:cNvSpPr/>
          <p:nvPr/>
        </p:nvSpPr>
        <p:spPr>
          <a:xfrm rot="17990256">
            <a:off x="5428755" y="4778213"/>
            <a:ext cx="1762820" cy="258417"/>
          </a:xfrm>
          <a:prstGeom prst="leftRightArrow">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kern="0">
              <a:solidFill>
                <a:prstClr val="white"/>
              </a:solidFill>
            </a:endParaRPr>
          </a:p>
        </p:txBody>
      </p:sp>
      <p:sp>
        <p:nvSpPr>
          <p:cNvPr id="120" name="テキスト ボックス 103"/>
          <p:cNvSpPr txBox="1">
            <a:spLocks noChangeArrowheads="1"/>
          </p:cNvSpPr>
          <p:nvPr/>
        </p:nvSpPr>
        <p:spPr bwMode="auto">
          <a:xfrm>
            <a:off x="5051819" y="4525079"/>
            <a:ext cx="14934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ＭＳ Ｐゴシック"/>
                <a:ea typeface="ＭＳ Ｐゴシック"/>
              </a:rPr>
              <a:t>●</a:t>
            </a:r>
            <a:r>
              <a:rPr lang="ja-JP" altLang="en-US" sz="1000" dirty="0" smtClean="0">
                <a:solidFill>
                  <a:prstClr val="black"/>
                </a:solidFill>
                <a:latin typeface="ＭＳ Ｐゴシック"/>
                <a:ea typeface="ＭＳ Ｐゴシック"/>
              </a:rPr>
              <a:t>登録・公表、連携</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・販促</a:t>
            </a:r>
            <a:r>
              <a:rPr lang="ja-JP" altLang="en-US" sz="1000" dirty="0">
                <a:solidFill>
                  <a:prstClr val="black"/>
                </a:solidFill>
                <a:latin typeface="ＭＳ Ｐゴシック"/>
                <a:ea typeface="ＭＳ Ｐゴシック"/>
              </a:rPr>
              <a:t>資料</a:t>
            </a:r>
            <a:r>
              <a:rPr lang="ja-JP" altLang="en-US" sz="1000" dirty="0" smtClean="0">
                <a:solidFill>
                  <a:prstClr val="black"/>
                </a:solidFill>
                <a:latin typeface="ＭＳ Ｐゴシック"/>
                <a:ea typeface="ＭＳ Ｐゴシック"/>
              </a:rPr>
              <a:t>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・実績報告</a:t>
            </a:r>
            <a:endParaRPr lang="ja-JP" altLang="en-US" sz="1000" dirty="0">
              <a:solidFill>
                <a:prstClr val="black"/>
              </a:solidFill>
              <a:latin typeface="ＭＳ Ｐゴシック"/>
              <a:ea typeface="ＭＳ Ｐゴシック"/>
            </a:endParaRPr>
          </a:p>
        </p:txBody>
      </p:sp>
      <p:sp>
        <p:nvSpPr>
          <p:cNvPr id="121" name="テキスト ボックス 99"/>
          <p:cNvSpPr txBox="1">
            <a:spLocks noChangeArrowheads="1"/>
          </p:cNvSpPr>
          <p:nvPr/>
        </p:nvSpPr>
        <p:spPr bwMode="auto">
          <a:xfrm>
            <a:off x="6410863" y="6054869"/>
            <a:ext cx="1580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提案・営業</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r>
              <a:rPr lang="ja-JP" altLang="en-US" sz="1000" dirty="0">
                <a:solidFill>
                  <a:srgbClr val="000000"/>
                </a:solidFill>
                <a:latin typeface="Calibri" pitchFamily="34" charset="0"/>
              </a:rPr>
              <a:t> </a:t>
            </a:r>
            <a:r>
              <a:rPr lang="ja-JP" altLang="en-US" sz="1000" dirty="0" smtClean="0">
                <a:solidFill>
                  <a:srgbClr val="000000"/>
                </a:solidFill>
                <a:latin typeface="Calibri" pitchFamily="34" charset="0"/>
              </a:rPr>
              <a:t>他</a:t>
            </a:r>
            <a:endParaRPr lang="en-US" altLang="ja-JP" sz="1000" dirty="0">
              <a:solidFill>
                <a:srgbClr val="000000"/>
              </a:solidFill>
              <a:latin typeface="Calibri" pitchFamily="34" charset="0"/>
            </a:endParaRPr>
          </a:p>
        </p:txBody>
      </p:sp>
      <p:grpSp>
        <p:nvGrpSpPr>
          <p:cNvPr id="39" name="グループ化 38"/>
          <p:cNvGrpSpPr>
            <a:grpSpLocks noChangeAspect="1"/>
          </p:cNvGrpSpPr>
          <p:nvPr/>
        </p:nvGrpSpPr>
        <p:grpSpPr>
          <a:xfrm>
            <a:off x="2778693" y="3212589"/>
            <a:ext cx="2440941" cy="1488960"/>
            <a:chOff x="4903953" y="6552844"/>
            <a:chExt cx="2597283" cy="1584325"/>
          </a:xfrm>
        </p:grpSpPr>
        <p:pic>
          <p:nvPicPr>
            <p:cNvPr id="4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ボックス 41"/>
            <p:cNvSpPr txBox="1"/>
            <p:nvPr/>
          </p:nvSpPr>
          <p:spPr>
            <a:xfrm>
              <a:off x="4903953" y="7068141"/>
              <a:ext cx="1501483" cy="291519"/>
            </a:xfrm>
            <a:prstGeom prst="rect">
              <a:avLst/>
            </a:prstGeom>
            <a:noFill/>
          </p:spPr>
          <p:txBody>
            <a:bodyPr wrap="square" lIns="94256" tIns="47128" rIns="94256" bIns="47128" rtlCol="0">
              <a:spAutoFit/>
            </a:bodyPr>
            <a:lstStyle/>
            <a:p>
              <a:r>
                <a:rPr lang="ja-JP" altLang="en-US" sz="1000" dirty="0" smtClean="0">
                  <a:solidFill>
                    <a:srgbClr val="F54DE9"/>
                  </a:solidFill>
                  <a:latin typeface="HGP創英ﾌﾟﾚｾﾞﾝｽEB" panose="02020800000000000000" pitchFamily="18" charset="-128"/>
                  <a:ea typeface="HGP創英ﾌﾟﾚｾﾞﾝｽEB" panose="02020800000000000000" pitchFamily="18" charset="-128"/>
                </a:rPr>
                <a:t>電気使用量の抑制</a:t>
              </a:r>
              <a:endParaRPr lang="en-US" altLang="ja-JP" sz="1000" dirty="0" smtClean="0">
                <a:solidFill>
                  <a:srgbClr val="F54DE9"/>
                </a:solidFill>
                <a:latin typeface="HGP創英ﾌﾟﾚｾﾞﾝｽEB" panose="02020800000000000000" pitchFamily="18" charset="-128"/>
                <a:ea typeface="HGP創英ﾌﾟﾚｾﾞﾝｽEB" panose="02020800000000000000" pitchFamily="18" charset="-128"/>
              </a:endParaRPr>
            </a:p>
          </p:txBody>
        </p:sp>
        <p:sp>
          <p:nvSpPr>
            <p:cNvPr id="43" name="テキスト ボックス 42"/>
            <p:cNvSpPr txBox="1"/>
            <p:nvPr/>
          </p:nvSpPr>
          <p:spPr>
            <a:xfrm>
              <a:off x="4908239" y="6631305"/>
              <a:ext cx="1596931" cy="291519"/>
            </a:xfrm>
            <a:prstGeom prst="rect">
              <a:avLst/>
            </a:prstGeom>
            <a:noFill/>
          </p:spPr>
          <p:txBody>
            <a:bodyPr wrap="square" lIns="94256" tIns="47128" rIns="94256" bIns="47128" rtlCol="0">
              <a:spAutoFit/>
            </a:bodyPr>
            <a:lstStyle/>
            <a:p>
              <a:r>
                <a:rPr lang="ja-JP" altLang="en-US" sz="1000" dirty="0" smtClean="0">
                  <a:solidFill>
                    <a:srgbClr val="029405"/>
                  </a:solidFill>
                  <a:latin typeface="HGP創英ﾌﾟﾚｾﾞﾝｽEB" panose="02020800000000000000" pitchFamily="18" charset="-128"/>
                  <a:ea typeface="HGP創英ﾌﾟﾚｾﾞﾝｽEB" panose="02020800000000000000" pitchFamily="18" charset="-128"/>
                </a:rPr>
                <a:t>　　契約電力の抑制</a:t>
              </a:r>
              <a:endParaRPr lang="en-US" altLang="ja-JP" sz="1000" dirty="0" smtClean="0">
                <a:solidFill>
                  <a:srgbClr val="029405"/>
                </a:solidFill>
                <a:latin typeface="HGP創英ﾌﾟﾚｾﾞﾝｽEB" panose="02020800000000000000" pitchFamily="18" charset="-128"/>
                <a:ea typeface="HGP創英ﾌﾟﾚｾﾞﾝｽEB" panose="02020800000000000000" pitchFamily="18"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a:grpSpLocks noChangeAspect="1"/>
          </p:cNvGrpSpPr>
          <p:nvPr/>
        </p:nvGrpSpPr>
        <p:grpSpPr>
          <a:xfrm>
            <a:off x="3357867" y="4240869"/>
            <a:ext cx="1737318" cy="769239"/>
            <a:chOff x="9576135" y="2572047"/>
            <a:chExt cx="2195257" cy="972000"/>
          </a:xfrm>
        </p:grpSpPr>
        <p:grpSp>
          <p:nvGrpSpPr>
            <p:cNvPr id="49" name="グループ化 48"/>
            <p:cNvGrpSpPr/>
            <p:nvPr/>
          </p:nvGrpSpPr>
          <p:grpSpPr>
            <a:xfrm>
              <a:off x="9576135" y="2746997"/>
              <a:ext cx="1291773" cy="790500"/>
              <a:chOff x="3327122" y="4722124"/>
              <a:chExt cx="1291773" cy="790500"/>
            </a:xfrm>
          </p:grpSpPr>
          <p:pic>
            <p:nvPicPr>
              <p:cNvPr id="53"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1" t="22422" r="9990" b="11078"/>
              <a:stretch/>
            </p:blipFill>
            <p:spPr bwMode="auto">
              <a:xfrm>
                <a:off x="3353223" y="4722124"/>
                <a:ext cx="1265672" cy="7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a:spLocks noChangeAspect="1"/>
              </p:cNvSpPr>
              <p:nvPr/>
            </p:nvSpPr>
            <p:spPr>
              <a:xfrm>
                <a:off x="3327122" y="4803311"/>
                <a:ext cx="1144650" cy="505574"/>
              </a:xfrm>
              <a:prstGeom prst="rect">
                <a:avLst/>
              </a:prstGeom>
              <a:noFill/>
            </p:spPr>
            <p:txBody>
              <a:bodyPr wrap="square" rtlCol="0">
                <a:spAutoFit/>
                <a:scene3d>
                  <a:camera prst="orthographicFront"/>
                  <a:lightRig rig="threePt" dir="t">
                    <a:rot lat="0" lon="0" rev="0"/>
                  </a:lightRig>
                </a:scene3d>
                <a:sp3d>
                  <a:bevelT w="0" h="0"/>
                  <a:bevelB w="0" h="0"/>
                </a:sp3d>
              </a:bodyPr>
              <a:lstStyle/>
              <a:p>
                <a:r>
                  <a:rPr lang="ja-JP" altLang="en-US"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・運用改善</a:t>
                </a:r>
                <a:endParaRPr lang="en-US" altLang="ja-JP"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endParaRPr>
              </a:p>
              <a:p>
                <a:r>
                  <a:rPr lang="ja-JP" altLang="en-US" sz="1000" b="1" i="1" dirty="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a:t>
                </a:r>
                <a:r>
                  <a:rPr lang="ja-JP" altLang="en-US" sz="1000" b="1" i="1" dirty="0" smtClean="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rPr>
                  <a:t>削減提案</a:t>
                </a:r>
                <a:endParaRPr lang="ja-JP" altLang="en-US" sz="1000" b="1" i="1" dirty="0">
                  <a:solidFill>
                    <a:prstClr val="white"/>
                  </a:solidFill>
                  <a:effectLst>
                    <a:outerShdw blurRad="279400" dist="38100" dir="2400000" sx="73000" sy="73000" algn="tl" rotWithShape="0">
                      <a:prstClr val="black">
                        <a:alpha val="76000"/>
                      </a:prstClr>
                    </a:outerShdw>
                  </a:effectLst>
                  <a:latin typeface="HG丸ｺﾞｼｯｸM-PRO" panose="020F0600000000000000" pitchFamily="50" charset="-128"/>
                  <a:ea typeface="HG丸ｺﾞｼｯｸM-PRO" panose="020F0600000000000000" pitchFamily="50" charset="-128"/>
                </a:endParaRPr>
              </a:p>
            </p:txBody>
          </p:sp>
        </p:grpSp>
        <p:pic>
          <p:nvPicPr>
            <p:cNvPr id="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3228" y="2572047"/>
              <a:ext cx="1298164"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図 56" descr="MC900434847[1]"/>
          <p:cNvPicPr>
            <a:picLocks noChangeAspect="1"/>
          </p:cNvPicPr>
          <p:nvPr/>
        </p:nvPicPr>
        <p:blipFill rotWithShape="1">
          <a:blip r:embed="rId10">
            <a:extLst>
              <a:ext uri="{28A0092B-C50C-407E-A947-70E740481C1C}">
                <a14:useLocalDpi xmlns:a14="http://schemas.microsoft.com/office/drawing/2010/main" val="0"/>
              </a:ext>
            </a:extLst>
          </a:blip>
          <a:srcRect r="11165"/>
          <a:stretch/>
        </p:blipFill>
        <p:spPr bwMode="auto">
          <a:xfrm>
            <a:off x="162034" y="4482956"/>
            <a:ext cx="1827691" cy="2057400"/>
          </a:xfrm>
          <a:prstGeom prst="rect">
            <a:avLst/>
          </a:prstGeom>
          <a:noFill/>
        </p:spPr>
      </p:pic>
      <p:pic>
        <p:nvPicPr>
          <p:cNvPr id="4" name="Picture 2" descr="D:\TanakaHideno\Desktop\図1.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351" r="4248"/>
          <a:stretch/>
        </p:blipFill>
        <p:spPr bwMode="auto">
          <a:xfrm>
            <a:off x="419238" y="4824473"/>
            <a:ext cx="1316240" cy="1450119"/>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吹き出し 4"/>
          <p:cNvSpPr/>
          <p:nvPr/>
        </p:nvSpPr>
        <p:spPr>
          <a:xfrm>
            <a:off x="400369" y="4769502"/>
            <a:ext cx="1332000" cy="1509059"/>
          </a:xfrm>
          <a:prstGeom prst="wedgeRectCallout">
            <a:avLst>
              <a:gd name="adj1" fmla="val 81523"/>
              <a:gd name="adj2" fmla="val -3618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9" name="Picture 9" descr="D:\TanakaHideno\Desktop\画像\bunseki01_0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79368" y="4644941"/>
            <a:ext cx="801386" cy="8013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7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4499" y="5390093"/>
            <a:ext cx="1194149" cy="90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19238" y="3945992"/>
            <a:ext cx="2261516" cy="477054"/>
          </a:xfrm>
          <a:prstGeom prst="rect">
            <a:avLst/>
          </a:prstGeom>
          <a:noFill/>
        </p:spPr>
        <p:txBody>
          <a:bodyPr wrap="square" rtlCol="0">
            <a:spAutoFit/>
          </a:bodyPr>
          <a:lstStyle/>
          <a:p>
            <a:pPr algn="ctr"/>
            <a:r>
              <a:rPr lang="ja-JP" altLang="en-US" sz="1300" b="1" dirty="0">
                <a:solidFill>
                  <a:prstClr val="black"/>
                </a:solidFill>
              </a:rPr>
              <a:t>＜</a:t>
            </a:r>
            <a:r>
              <a:rPr lang="en-US" altLang="ja-JP" sz="1300" b="1" dirty="0" smtClean="0">
                <a:solidFill>
                  <a:prstClr val="black"/>
                </a:solidFill>
              </a:rPr>
              <a:t>BEMS </a:t>
            </a:r>
            <a:r>
              <a:rPr lang="ja-JP" altLang="en-US" sz="1300" b="1" dirty="0" smtClean="0">
                <a:solidFill>
                  <a:prstClr val="black"/>
                </a:solidFill>
              </a:rPr>
              <a:t>の提供＞</a:t>
            </a:r>
            <a:endParaRPr lang="en-US" altLang="ja-JP" sz="1300" b="1" dirty="0" smtClean="0">
              <a:solidFill>
                <a:prstClr val="black"/>
              </a:solidFill>
            </a:endParaRPr>
          </a:p>
          <a:p>
            <a:pPr algn="ctr"/>
            <a:r>
              <a:rPr lang="ja-JP" altLang="en-US" sz="1200" dirty="0">
                <a:solidFill>
                  <a:prstClr val="black"/>
                </a:solidFill>
              </a:rPr>
              <a:t>エネルギー</a:t>
            </a:r>
            <a:r>
              <a:rPr lang="ja-JP" altLang="en-US" sz="1200" dirty="0" smtClean="0">
                <a:solidFill>
                  <a:prstClr val="black"/>
                </a:solidFill>
              </a:rPr>
              <a:t>消費量を「</a:t>
            </a:r>
            <a:r>
              <a:rPr lang="ja-JP" altLang="en-US" sz="1200" dirty="0">
                <a:solidFill>
                  <a:prstClr val="black"/>
                </a:solidFill>
              </a:rPr>
              <a:t>見える化</a:t>
            </a:r>
            <a:r>
              <a:rPr lang="ja-JP" altLang="en-US" sz="1200" dirty="0" smtClean="0">
                <a:solidFill>
                  <a:prstClr val="black"/>
                </a:solidFill>
              </a:rPr>
              <a:t>」</a:t>
            </a:r>
            <a:endParaRPr lang="ja-JP" altLang="en-US" sz="1200" dirty="0">
              <a:solidFill>
                <a:prstClr val="black"/>
              </a:solidFill>
            </a:endParaRPr>
          </a:p>
        </p:txBody>
      </p:sp>
      <p:sp>
        <p:nvSpPr>
          <p:cNvPr id="7" name="加算記号 6"/>
          <p:cNvSpPr/>
          <p:nvPr/>
        </p:nvSpPr>
        <p:spPr>
          <a:xfrm>
            <a:off x="2608127" y="4672579"/>
            <a:ext cx="510988" cy="455245"/>
          </a:xfrm>
          <a:prstGeom prst="mathPlus">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テキスト ボックス 61"/>
          <p:cNvSpPr txBox="1"/>
          <p:nvPr/>
        </p:nvSpPr>
        <p:spPr>
          <a:xfrm>
            <a:off x="3142142" y="5014566"/>
            <a:ext cx="1652726" cy="477054"/>
          </a:xfrm>
          <a:prstGeom prst="rect">
            <a:avLst/>
          </a:prstGeom>
          <a:noFill/>
        </p:spPr>
        <p:txBody>
          <a:bodyPr wrap="square" rtlCol="0">
            <a:spAutoFit/>
          </a:bodyPr>
          <a:lstStyle/>
          <a:p>
            <a:pPr algn="ctr"/>
            <a:r>
              <a:rPr lang="ja-JP" altLang="en-US" sz="1300" b="1" dirty="0" smtClean="0">
                <a:solidFill>
                  <a:prstClr val="black"/>
                </a:solidFill>
              </a:rPr>
              <a:t>＜省エネサポート＞</a:t>
            </a:r>
            <a:endParaRPr lang="en-US" altLang="ja-JP" sz="1300" b="1" dirty="0" smtClean="0">
              <a:solidFill>
                <a:prstClr val="black"/>
              </a:solidFill>
            </a:endParaRPr>
          </a:p>
          <a:p>
            <a:pPr algn="ctr"/>
            <a:r>
              <a:rPr lang="ja-JP" altLang="en-US" sz="1200" dirty="0" smtClean="0">
                <a:solidFill>
                  <a:prstClr val="black"/>
                </a:solidFill>
              </a:rPr>
              <a:t>現状分析、省エネ提案</a:t>
            </a:r>
            <a:endParaRPr lang="ja-JP" altLang="en-US" sz="1200" dirty="0">
              <a:solidFill>
                <a:prstClr val="black"/>
              </a:solidFill>
            </a:endParaRPr>
          </a:p>
        </p:txBody>
      </p:sp>
      <p:sp>
        <p:nvSpPr>
          <p:cNvPr id="122" name="テキスト ボックス 99"/>
          <p:cNvSpPr txBox="1">
            <a:spLocks noChangeArrowheads="1"/>
          </p:cNvSpPr>
          <p:nvPr/>
        </p:nvSpPr>
        <p:spPr bwMode="auto">
          <a:xfrm>
            <a:off x="7664053" y="3684885"/>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・啓発</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・ロゴ</a:t>
            </a:r>
            <a:r>
              <a:rPr lang="ja-JP" altLang="en-US" sz="1000" dirty="0">
                <a:solidFill>
                  <a:srgbClr val="000000"/>
                </a:solidFill>
                <a:latin typeface="Calibri" pitchFamily="34" charset="0"/>
              </a:rPr>
              <a:t>活用</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ＨＰ、事例集 他</a:t>
            </a:r>
            <a:endParaRPr lang="en-US" altLang="ja-JP" sz="1000" dirty="0">
              <a:solidFill>
                <a:srgbClr val="000000"/>
              </a:solidFill>
              <a:latin typeface="Calibri" pitchFamily="34" charset="0"/>
            </a:endParaRPr>
          </a:p>
        </p:txBody>
      </p:sp>
      <p:pic>
        <p:nvPicPr>
          <p:cNvPr id="1026" name="Picture 2" descr="E:\LIB\エネルギー政策課\◇04＿事業\01＿スマC\21 BEMS\素材集\ems_logo\ems_logo\EMS_基本ロゴ.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0024" y="4924374"/>
            <a:ext cx="71532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92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11814"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51085" y="1303098"/>
            <a:ext cx="3115447"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エネルギーに</a:t>
            </a:r>
            <a:r>
              <a:rPr lang="ja-JP" altLang="en-US" sz="1400" b="1" dirty="0">
                <a:solidFill>
                  <a:prstClr val="black"/>
                </a:solidFill>
                <a:latin typeface="Meiryo UI" pitchFamily="50" charset="-128"/>
                <a:ea typeface="Meiryo UI" pitchFamily="50" charset="-128"/>
                <a:cs typeface="Meiryo UI" pitchFamily="50" charset="-128"/>
              </a:rPr>
              <a:t>関する出前</a:t>
            </a:r>
            <a:r>
              <a:rPr lang="ja-JP" altLang="en-US" sz="1400" b="1" dirty="0" smtClean="0">
                <a:solidFill>
                  <a:prstClr val="black"/>
                </a:solidFill>
                <a:latin typeface="Meiryo UI" pitchFamily="50" charset="-128"/>
                <a:ea typeface="Meiryo UI" pitchFamily="50" charset="-128"/>
                <a:cs typeface="Meiryo UI" pitchFamily="50" charset="-128"/>
              </a:rPr>
              <a:t>講座等の実施</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エネルギー、省エネ・節電に関する知識向上を図ります。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23</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◆事業者等</a:t>
            </a:r>
            <a:r>
              <a:rPr lang="ja-JP" altLang="en-US" b="0" i="0" dirty="0" smtClean="0">
                <a:solidFill>
                  <a:prstClr val="black"/>
                </a:solidFill>
                <a:latin typeface="Meiryo UI" pitchFamily="50" charset="-128"/>
                <a:ea typeface="Meiryo UI" pitchFamily="50" charset="-128"/>
                <a:cs typeface="Meiryo UI" pitchFamily="50" charset="-128"/>
              </a:rPr>
              <a:t>の省エネ</a:t>
            </a:r>
            <a:r>
              <a:rPr lang="ja-JP" altLang="en-US" b="0" i="0" dirty="0">
                <a:solidFill>
                  <a:prstClr val="black"/>
                </a:solidFill>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solidFill>
                  <a:prstClr val="black"/>
                </a:solidFill>
                <a:latin typeface="Meiryo UI" pitchFamily="50" charset="-128"/>
                <a:ea typeface="Meiryo UI" pitchFamily="50" charset="-128"/>
                <a:cs typeface="Meiryo UI" pitchFamily="50" charset="-128"/>
              </a:rPr>
              <a:t>研究所等と</a:t>
            </a:r>
            <a:r>
              <a:rPr lang="ja-JP" altLang="en-US" b="0" i="0" dirty="0">
                <a:solidFill>
                  <a:prstClr val="black"/>
                </a:solidFill>
                <a:latin typeface="Meiryo UI" pitchFamily="50" charset="-128"/>
                <a:ea typeface="Meiryo UI" pitchFamily="50" charset="-128"/>
                <a:cs typeface="Meiryo UI" pitchFamily="50" charset="-128"/>
              </a:rPr>
              <a:t>連携</a:t>
            </a:r>
            <a:r>
              <a:rPr lang="ja-JP" altLang="en-US" b="0" i="0" dirty="0" smtClean="0">
                <a:solidFill>
                  <a:prstClr val="black"/>
                </a:solidFill>
                <a:latin typeface="Meiryo UI" pitchFamily="50" charset="-128"/>
                <a:ea typeface="Meiryo UI" pitchFamily="50" charset="-128"/>
                <a:cs typeface="Meiryo UI" pitchFamily="50" charset="-128"/>
              </a:rPr>
              <a:t>して、事</a:t>
            </a:r>
            <a:r>
              <a:rPr lang="ja-JP" altLang="en-US" b="0" i="0" dirty="0">
                <a:solidFill>
                  <a:prstClr val="black"/>
                </a:solidFill>
                <a:latin typeface="Meiryo UI" pitchFamily="50" charset="-128"/>
                <a:ea typeface="Meiryo UI" pitchFamily="50" charset="-128"/>
                <a:cs typeface="Meiryo UI" pitchFamily="50" charset="-128"/>
              </a:rPr>
              <a:t>業者団体等で実施</a:t>
            </a:r>
            <a:r>
              <a:rPr lang="ja-JP" altLang="en-US" b="0" i="0" dirty="0" smtClean="0">
                <a:solidFill>
                  <a:prstClr val="black"/>
                </a:solidFill>
                <a:latin typeface="Meiryo UI" pitchFamily="50" charset="-128"/>
                <a:ea typeface="Meiryo UI" pitchFamily="50" charset="-128"/>
                <a:cs typeface="Meiryo UI" pitchFamily="50" charset="-128"/>
              </a:rPr>
              <a:t>するセミナー等</a:t>
            </a:r>
            <a:r>
              <a:rPr lang="ja-JP" altLang="en-US" b="0" i="0" dirty="0">
                <a:solidFill>
                  <a:prstClr val="black"/>
                </a:solidFill>
                <a:latin typeface="Meiryo UI" pitchFamily="50" charset="-128"/>
                <a:ea typeface="Meiryo UI" pitchFamily="50" charset="-128"/>
                <a:cs typeface="Meiryo UI" pitchFamily="50" charset="-128"/>
              </a:rPr>
              <a:t>へ</a:t>
            </a:r>
            <a:r>
              <a:rPr lang="ja-JP" altLang="en-US" b="0" i="0" dirty="0" smtClean="0">
                <a:solidFill>
                  <a:prstClr val="black"/>
                </a:solidFill>
                <a:latin typeface="Meiryo UI" pitchFamily="50" charset="-128"/>
                <a:ea typeface="Meiryo UI" pitchFamily="50" charset="-128"/>
                <a:cs typeface="Meiryo UI" pitchFamily="50" charset="-128"/>
              </a:rPr>
              <a:t>無料で講師を派遣します。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351085" y="4818360"/>
            <a:ext cx="29243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528392" cy="35115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省エネ・節電等に係る普及啓発の実施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77370" y="1243990"/>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14435" y="16869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094395" y="2872735"/>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71155" y="2945222"/>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教材冊子"/>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5534" y="3441446"/>
            <a:ext cx="863940" cy="1225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3752589"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・講師の派遣回数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56</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1009291" y="3420984"/>
            <a:ext cx="3010619"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・教材冊子の配布：約</a:t>
            </a:r>
            <a:r>
              <a:rPr lang="en-US" altLang="ja-JP" sz="1000" dirty="0" smtClean="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万部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・出前講座の実施回数：府内の小学校</a:t>
            </a:r>
            <a:r>
              <a:rPr lang="en-US" altLang="ja-JP" sz="1000" dirty="0" smtClean="0">
                <a:solidFill>
                  <a:schemeClr val="tx1"/>
                </a:solidFill>
                <a:latin typeface="Meiryo UI" pitchFamily="50" charset="-128"/>
                <a:ea typeface="Meiryo UI" pitchFamily="50" charset="-128"/>
                <a:cs typeface="Meiryo UI" pitchFamily="50" charset="-128"/>
              </a:rPr>
              <a:t>5</a:t>
            </a:r>
            <a:r>
              <a:rPr lang="ja-JP" altLang="en-US" sz="1000" dirty="0" smtClean="0">
                <a:solidFill>
                  <a:schemeClr val="tx1"/>
                </a:solidFill>
                <a:latin typeface="Meiryo UI" pitchFamily="50" charset="-128"/>
                <a:ea typeface="Meiryo UI" pitchFamily="50" charset="-128"/>
                <a:cs typeface="Meiryo UI" pitchFamily="50" charset="-128"/>
              </a:rPr>
              <a:t>校</a:t>
            </a:r>
            <a:r>
              <a:rPr lang="en-US" altLang="ja-JP" sz="1000" dirty="0" smtClean="0">
                <a:solidFill>
                  <a:schemeClr val="tx1"/>
                </a:solidFill>
                <a:latin typeface="Meiryo UI" pitchFamily="50" charset="-128"/>
                <a:ea typeface="Meiryo UI" pitchFamily="50" charset="-128"/>
                <a:cs typeface="Meiryo UI" pitchFamily="50" charset="-128"/>
              </a:rPr>
              <a:t>11</a:t>
            </a:r>
            <a:r>
              <a:rPr lang="ja-JP" altLang="en-US" sz="1000" dirty="0" smtClean="0">
                <a:solidFill>
                  <a:schemeClr val="tx1"/>
                </a:solidFill>
                <a:latin typeface="Meiryo UI" pitchFamily="50" charset="-128"/>
                <a:ea typeface="Meiryo UI" pitchFamily="50" charset="-128"/>
                <a:cs typeface="Meiryo UI" pitchFamily="50" charset="-128"/>
              </a:rPr>
              <a:t>クラス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小学校以外　</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88906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618401"/>
            <a:ext cx="9649072" cy="615531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6" y="741231"/>
            <a:ext cx="2848966" cy="37234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7" name="テキスト ボックス 76"/>
          <p:cNvSpPr txBox="1"/>
          <p:nvPr/>
        </p:nvSpPr>
        <p:spPr>
          <a:xfrm>
            <a:off x="7872303" y="2824097"/>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0" name="テキスト ボックス 28"/>
          <p:cNvSpPr txBox="1">
            <a:spLocks noChangeArrowheads="1"/>
          </p:cNvSpPr>
          <p:nvPr/>
        </p:nvSpPr>
        <p:spPr bwMode="auto">
          <a:xfrm>
            <a:off x="220806" y="3076377"/>
            <a:ext cx="7516108" cy="156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a:t>
            </a:r>
            <a:r>
              <a:rPr lang="ja-JP" altLang="en-US" b="0" i="0" dirty="0" smtClean="0">
                <a:solidFill>
                  <a:prstClr val="black"/>
                </a:solidFill>
                <a:latin typeface="Meiryo UI" pitchFamily="50" charset="-128"/>
                <a:ea typeface="Meiryo UI" pitchFamily="50" charset="-128"/>
                <a:cs typeface="Meiryo UI" pitchFamily="50" charset="-128"/>
              </a:rPr>
              <a:t>消費</a:t>
            </a:r>
            <a:r>
              <a:rPr lang="ja-JP" altLang="en-US" b="0" i="0" dirty="0">
                <a:solidFill>
                  <a:prstClr val="black"/>
                </a:solidFill>
                <a:latin typeface="Meiryo UI" pitchFamily="50" charset="-128"/>
                <a:ea typeface="Meiryo UI" pitchFamily="50" charset="-128"/>
                <a:cs typeface="Meiryo UI" pitchFamily="50" charset="-128"/>
              </a:rPr>
              <a:t>電力と</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solidFill>
                  <a:prstClr val="black"/>
                </a:solidFill>
                <a:latin typeface="Meiryo UI" panose="020B0604030504040204" pitchFamily="50" charset="-128"/>
                <a:ea typeface="Meiryo UI" panose="020B0604030504040204" pitchFamily="50" charset="-128"/>
              </a:rPr>
              <a:t>各家庭で独自に</a:t>
            </a:r>
            <a:r>
              <a:rPr lang="ja-JP" altLang="ja-JP" b="0" i="0" dirty="0">
                <a:solidFill>
                  <a:prstClr val="black"/>
                </a:solidFill>
                <a:latin typeface="Meiryo UI" panose="020B0604030504040204" pitchFamily="50" charset="-128"/>
                <a:ea typeface="Meiryo UI" panose="020B0604030504040204" pitchFamily="50" charset="-128"/>
              </a:rPr>
              <a:t>省エネ活動に取り組</a:t>
            </a:r>
            <a:r>
              <a:rPr lang="ja-JP" altLang="en-US" b="0" i="0" dirty="0">
                <a:solidFill>
                  <a:prstClr val="black"/>
                </a:solidFill>
                <a:latin typeface="Meiryo UI" panose="020B0604030504040204" pitchFamily="50" charset="-128"/>
                <a:ea typeface="Meiryo UI" panose="020B0604030504040204" pitchFamily="50" charset="-128"/>
              </a:rPr>
              <a:t>むためのツール</a:t>
            </a:r>
            <a:r>
              <a:rPr lang="ja-JP" altLang="en-US" b="0" i="0" dirty="0">
                <a:solidFill>
                  <a:prstClr val="black"/>
                </a:solidFill>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solidFill>
                  <a:prstClr val="black"/>
                </a:solidFill>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環境家計簿の記入方法をはじめとした省エネ情報等を提供する講座等の普及啓発事業を開催しています</a:t>
            </a:r>
            <a:r>
              <a:rPr lang="ja-JP" altLang="en-US" b="0" i="0" dirty="0" smtClean="0">
                <a:solidFill>
                  <a:prstClr val="black"/>
                </a:solidFill>
                <a:latin typeface="Meiryo UI" panose="020B0604030504040204" pitchFamily="50" charset="-128"/>
                <a:ea typeface="Meiryo UI" panose="020B0604030504040204" pitchFamily="50" charset="-128"/>
              </a:rPr>
              <a:t>。また</a:t>
            </a:r>
            <a:r>
              <a:rPr lang="ja-JP" altLang="en-US" b="0" i="0" dirty="0">
                <a:solidFill>
                  <a:prstClr val="black"/>
                </a:solidFill>
                <a:latin typeface="Meiryo UI" panose="020B0604030504040204" pitchFamily="50" charset="-128"/>
                <a:ea typeface="Meiryo UI" panose="020B0604030504040204" pitchFamily="50" charset="-128"/>
              </a:rPr>
              <a:t>、地球温暖化防止をテーマに設立された「なにわエコ会議」の普及啓発活動や省エネ節電コンペの支援など、</a:t>
            </a:r>
            <a:r>
              <a:rPr lang="ja-JP" altLang="en-US" b="0" i="0" dirty="0">
                <a:solidFill>
                  <a:prstClr val="black"/>
                </a:solidFill>
                <a:latin typeface="Meiryo UI" pitchFamily="50" charset="-128"/>
                <a:ea typeface="Meiryo UI" pitchFamily="50" charset="-128"/>
                <a:cs typeface="Meiryo UI" pitchFamily="50" charset="-128"/>
              </a:rPr>
              <a:t>環境保全行動をより実効あるもの</a:t>
            </a:r>
            <a:r>
              <a:rPr lang="ja-JP" altLang="en-US" b="0" i="0" dirty="0" smtClean="0">
                <a:solidFill>
                  <a:prstClr val="black"/>
                </a:solidFill>
                <a:latin typeface="Meiryo UI" pitchFamily="50" charset="-128"/>
                <a:ea typeface="Meiryo UI" pitchFamily="50" charset="-128"/>
                <a:cs typeface="Meiryo UI" pitchFamily="50" charset="-128"/>
              </a:rPr>
              <a:t>にする</a:t>
            </a:r>
            <a:r>
              <a:rPr lang="ja-JP" altLang="en-US" b="0" i="0" dirty="0">
                <a:solidFill>
                  <a:prstClr val="black"/>
                </a:solidFill>
                <a:latin typeface="Meiryo UI" pitchFamily="50" charset="-128"/>
                <a:ea typeface="Meiryo UI" pitchFamily="50" charset="-128"/>
                <a:cs typeface="Meiryo UI" pitchFamily="50" charset="-128"/>
              </a:rPr>
              <a:t>ための啓発活動を実施します。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090831" y="720114"/>
            <a:ext cx="2772087"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1,177</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5,722</a:t>
            </a:r>
            <a:r>
              <a:rPr lang="ja-JP"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38" name="テキスト ボックス 34"/>
          <p:cNvSpPr txBox="1"/>
          <p:nvPr/>
        </p:nvSpPr>
        <p:spPr>
          <a:xfrm>
            <a:off x="8022891" y="4581150"/>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3" name="正方形/長方形 42"/>
          <p:cNvSpPr/>
          <p:nvPr/>
        </p:nvSpPr>
        <p:spPr>
          <a:xfrm>
            <a:off x="694484" y="4762593"/>
            <a:ext cx="3782390" cy="55515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省エネ</a:t>
            </a:r>
            <a:r>
              <a:rPr lang="ja-JP" altLang="en-US" sz="1050" dirty="0" smtClean="0">
                <a:solidFill>
                  <a:schemeClr val="tx1"/>
                </a:solidFill>
                <a:latin typeface="Meiryo UI" pitchFamily="50" charset="-128"/>
                <a:ea typeface="Meiryo UI" pitchFamily="50" charset="-128"/>
                <a:cs typeface="Meiryo UI" pitchFamily="50" charset="-128"/>
              </a:rPr>
              <a:t>関連講座開催：　</a:t>
            </a:r>
            <a:r>
              <a:rPr lang="en-US" altLang="ja-JP" sz="1050" dirty="0" smtClean="0">
                <a:solidFill>
                  <a:schemeClr val="tx1"/>
                </a:solidFill>
                <a:latin typeface="Meiryo UI" pitchFamily="50" charset="-128"/>
                <a:ea typeface="Meiryo UI" pitchFamily="50" charset="-128"/>
                <a:cs typeface="Meiryo UI" pitchFamily="50" charset="-128"/>
              </a:rPr>
              <a:t>313</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・なにわエコ会議による普及啓発</a:t>
            </a:r>
            <a:r>
              <a:rPr lang="ja-JP" altLang="en-US" sz="1050" dirty="0">
                <a:solidFill>
                  <a:schemeClr val="tx1"/>
                </a:solidFill>
                <a:latin typeface="Meiryo UI" pitchFamily="50" charset="-128"/>
                <a:ea typeface="Meiryo UI" pitchFamily="50" charset="-128"/>
                <a:cs typeface="Meiryo UI" pitchFamily="50" charset="-128"/>
              </a:rPr>
              <a:t>活動</a:t>
            </a:r>
            <a:r>
              <a:rPr lang="ja-JP" altLang="en-US" sz="1050" dirty="0" smtClean="0">
                <a:solidFill>
                  <a:schemeClr val="tx1"/>
                </a:solidFill>
                <a:latin typeface="Meiryo UI" pitchFamily="50" charset="-128"/>
                <a:ea typeface="Meiryo UI" pitchFamily="50" charset="-128"/>
                <a:cs typeface="Meiryo UI" pitchFamily="50" charset="-128"/>
              </a:rPr>
              <a:t>：約</a:t>
            </a:r>
            <a:r>
              <a:rPr lang="en-US" altLang="ja-JP" sz="1050" dirty="0" smtClean="0">
                <a:solidFill>
                  <a:schemeClr val="tx1"/>
                </a:solidFill>
                <a:latin typeface="Meiryo UI" pitchFamily="50" charset="-128"/>
                <a:ea typeface="Meiryo UI" pitchFamily="50" charset="-128"/>
                <a:cs typeface="Meiryo UI" pitchFamily="50" charset="-128"/>
              </a:rPr>
              <a:t>2,000</a:t>
            </a:r>
            <a:r>
              <a:rPr lang="ja-JP" altLang="en-US" sz="1050" dirty="0" smtClean="0">
                <a:solidFill>
                  <a:schemeClr val="tx1"/>
                </a:solidFill>
                <a:latin typeface="Meiryo UI" pitchFamily="50" charset="-128"/>
                <a:ea typeface="Meiryo UI" pitchFamily="50" charset="-128"/>
                <a:cs typeface="Meiryo UI" pitchFamily="50" charset="-128"/>
              </a:rPr>
              <a:t>名参加</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16" y="1335136"/>
            <a:ext cx="1839041" cy="146324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073" y="3273025"/>
            <a:ext cx="1670304" cy="1249680"/>
          </a:xfrm>
          <a:prstGeom prst="rect">
            <a:avLst/>
          </a:prstGeom>
        </p:spPr>
      </p:pic>
      <p:sp>
        <p:nvSpPr>
          <p:cNvPr id="16" name="テキスト ボックス 28"/>
          <p:cNvSpPr txBox="1">
            <a:spLocks noChangeArrowheads="1"/>
          </p:cNvSpPr>
          <p:nvPr/>
        </p:nvSpPr>
        <p:spPr bwMode="auto">
          <a:xfrm>
            <a:off x="220806" y="5442480"/>
            <a:ext cx="745599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b="0" i="0" dirty="0" smtClean="0">
                <a:latin typeface="Meiryo UI" pitchFamily="50" charset="-128"/>
                <a:ea typeface="Meiryo UI" pitchFamily="50" charset="-128"/>
                <a:cs typeface="Meiryo UI" pitchFamily="50" charset="-128"/>
              </a:rPr>
              <a:t>◆</a:t>
            </a:r>
            <a:r>
              <a:rPr lang="ja-JP" altLang="ja-JP" b="0" i="0" dirty="0">
                <a:latin typeface="Meiryo UI" pitchFamily="50" charset="-128"/>
                <a:ea typeface="Meiryo UI" pitchFamily="50" charset="-128"/>
                <a:cs typeface="Meiryo UI" pitchFamily="50" charset="-128"/>
              </a:rPr>
              <a:t>大阪市では、小中学校における地球温暖化、生物多様性、循環、都市環境保全など、持続可能な</a:t>
            </a:r>
            <a:r>
              <a:rPr lang="ja-JP" altLang="ja-JP" b="0" i="0" dirty="0" smtClean="0">
                <a:latin typeface="Meiryo UI" pitchFamily="50" charset="-128"/>
                <a:ea typeface="Meiryo UI" pitchFamily="50" charset="-128"/>
                <a:cs typeface="Meiryo UI" pitchFamily="50" charset="-128"/>
              </a:rPr>
              <a:t>社会づくり</a:t>
            </a:r>
            <a:endParaRPr lang="en-US" altLang="ja-JP" b="0" i="0" dirty="0" smtClean="0">
              <a:latin typeface="Meiryo UI" pitchFamily="50" charset="-128"/>
              <a:ea typeface="Meiryo UI" pitchFamily="50" charset="-128"/>
              <a:cs typeface="Meiryo UI" pitchFamily="50" charset="-128"/>
            </a:endParaRPr>
          </a:p>
          <a:p>
            <a:r>
              <a:rPr lang="ja-JP" altLang="en-US" b="0" i="0" dirty="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に</a:t>
            </a:r>
            <a:r>
              <a:rPr lang="ja-JP" altLang="ja-JP" b="0" i="0" dirty="0">
                <a:latin typeface="Meiryo UI" pitchFamily="50" charset="-128"/>
                <a:ea typeface="Meiryo UI" pitchFamily="50" charset="-128"/>
                <a:cs typeface="Meiryo UI" pitchFamily="50" charset="-128"/>
              </a:rPr>
              <a:t>向けた環境教育のための教材として、大阪の環境の特色を踏まえた</a:t>
            </a:r>
            <a:r>
              <a:rPr lang="ja-JP" altLang="ja-JP" b="0" i="0" dirty="0" smtClean="0">
                <a:latin typeface="Meiryo UI" pitchFamily="50" charset="-128"/>
                <a:ea typeface="Meiryo UI" pitchFamily="50" charset="-128"/>
                <a:cs typeface="Meiryo UI" pitchFamily="50" charset="-128"/>
              </a:rPr>
              <a:t>内容</a:t>
            </a:r>
            <a:r>
              <a:rPr lang="ja-JP" altLang="en-US" b="0" i="0" dirty="0" smtClean="0">
                <a:latin typeface="Meiryo UI" pitchFamily="50" charset="-128"/>
                <a:ea typeface="Meiryo UI" pitchFamily="50" charset="-128"/>
                <a:cs typeface="Meiryo UI" pitchFamily="50" charset="-128"/>
              </a:rPr>
              <a:t>で構成した</a:t>
            </a:r>
            <a:r>
              <a:rPr lang="ja-JP" altLang="ja-JP" b="0" i="0" dirty="0" smtClean="0">
                <a:latin typeface="Meiryo UI" pitchFamily="50" charset="-128"/>
                <a:ea typeface="Meiryo UI" pitchFamily="50" charset="-128"/>
                <a:cs typeface="Meiryo UI" pitchFamily="50" charset="-128"/>
              </a:rPr>
              <a:t>副読本</a:t>
            </a:r>
            <a:r>
              <a:rPr lang="ja-JP" altLang="ja-JP" b="0" i="0" dirty="0">
                <a:latin typeface="Meiryo UI" pitchFamily="50" charset="-128"/>
                <a:ea typeface="Meiryo UI" pitchFamily="50" charset="-128"/>
                <a:cs typeface="Meiryo UI" pitchFamily="50" charset="-128"/>
              </a:rPr>
              <a:t>「おおさか環境科」（小学校３・４年生用、５・６年生用、中学校用の３種類）を平成</a:t>
            </a:r>
            <a:r>
              <a:rPr lang="en-US" altLang="ja-JP" b="0" i="0" dirty="0">
                <a:latin typeface="Meiryo UI" pitchFamily="50" charset="-128"/>
                <a:ea typeface="Meiryo UI" pitchFamily="50" charset="-128"/>
                <a:cs typeface="Meiryo UI" pitchFamily="50" charset="-128"/>
              </a:rPr>
              <a:t>23</a:t>
            </a:r>
            <a:r>
              <a:rPr lang="ja-JP" altLang="ja-JP" b="0" i="0" dirty="0">
                <a:latin typeface="Meiryo UI" pitchFamily="50" charset="-128"/>
                <a:ea typeface="Meiryo UI" pitchFamily="50" charset="-128"/>
                <a:cs typeface="Meiryo UI" pitchFamily="50" charset="-128"/>
              </a:rPr>
              <a:t>年度より毎年作成しています。</a:t>
            </a:r>
          </a:p>
          <a:p>
            <a:r>
              <a:rPr lang="ja-JP" altLang="en-US" b="0" i="0" dirty="0" smtClean="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作成</a:t>
            </a:r>
            <a:r>
              <a:rPr lang="ja-JP" altLang="ja-JP" b="0" i="0" dirty="0">
                <a:latin typeface="Meiryo UI" pitchFamily="50" charset="-128"/>
                <a:ea typeface="Meiryo UI" pitchFamily="50" charset="-128"/>
                <a:cs typeface="Meiryo UI" pitchFamily="50" charset="-128"/>
              </a:rPr>
              <a:t>した冊子は、市立の小中学校に配付し、授業等で活用いただいています。</a:t>
            </a:r>
            <a:endParaRPr lang="ja-JP" altLang="en-US" b="0" i="0" dirty="0">
              <a:latin typeface="Meiryo UI" pitchFamily="50" charset="-128"/>
              <a:ea typeface="Meiryo UI" pitchFamily="50" charset="-128"/>
              <a:cs typeface="Meiryo UI" pitchFamily="50" charset="-128"/>
            </a:endParaRPr>
          </a:p>
        </p:txBody>
      </p:sp>
      <p:sp>
        <p:nvSpPr>
          <p:cNvPr id="17" name="正方形/長方形 16"/>
          <p:cNvSpPr/>
          <p:nvPr/>
        </p:nvSpPr>
        <p:spPr>
          <a:xfrm>
            <a:off x="390790" y="6294053"/>
            <a:ext cx="7220624"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・小中学校への配付部数：小学校３・４年生用　約</a:t>
            </a:r>
            <a:r>
              <a:rPr lang="en-US" altLang="ja-JP" sz="1050" dirty="0" smtClean="0">
                <a:solidFill>
                  <a:schemeClr val="tx1"/>
                </a:solidFill>
                <a:latin typeface="Meiryo UI" pitchFamily="50" charset="-128"/>
                <a:ea typeface="Meiryo UI" pitchFamily="50" charset="-128"/>
                <a:cs typeface="Meiryo UI" pitchFamily="50" charset="-128"/>
              </a:rPr>
              <a:t>20,500</a:t>
            </a:r>
            <a:r>
              <a:rPr lang="ja-JP" altLang="en-US" sz="1050" dirty="0" smtClean="0">
                <a:solidFill>
                  <a:schemeClr val="tx1"/>
                </a:solidFill>
                <a:latin typeface="Meiryo UI" pitchFamily="50" charset="-128"/>
                <a:ea typeface="Meiryo UI" pitchFamily="50" charset="-128"/>
                <a:cs typeface="Meiryo UI" pitchFamily="50" charset="-128"/>
              </a:rPr>
              <a:t>部、小学校５・６年生用　約</a:t>
            </a:r>
            <a:r>
              <a:rPr lang="en-US" altLang="ja-JP" sz="1050" dirty="0" smtClean="0">
                <a:solidFill>
                  <a:schemeClr val="tx1"/>
                </a:solidFill>
                <a:latin typeface="Meiryo UI" pitchFamily="50" charset="-128"/>
                <a:ea typeface="Meiryo UI" pitchFamily="50" charset="-128"/>
                <a:cs typeface="Meiryo UI" pitchFamily="50" charset="-128"/>
              </a:rPr>
              <a:t>20,000</a:t>
            </a:r>
            <a:r>
              <a:rPr lang="ja-JP" altLang="en-US" sz="1050" dirty="0" smtClean="0">
                <a:solidFill>
                  <a:schemeClr val="tx1"/>
                </a:solidFill>
                <a:latin typeface="Meiryo UI" pitchFamily="50" charset="-128"/>
                <a:ea typeface="Meiryo UI" pitchFamily="50" charset="-128"/>
                <a:cs typeface="Meiryo UI" pitchFamily="50" charset="-128"/>
              </a:rPr>
              <a:t>部、中学校用：約</a:t>
            </a:r>
            <a:r>
              <a:rPr lang="en-US" altLang="ja-JP" sz="1050" dirty="0" smtClean="0">
                <a:solidFill>
                  <a:schemeClr val="tx1"/>
                </a:solidFill>
                <a:latin typeface="Meiryo UI" pitchFamily="50" charset="-128"/>
                <a:ea typeface="Meiryo UI" pitchFamily="50" charset="-128"/>
                <a:cs typeface="Meiryo UI" pitchFamily="50" charset="-128"/>
              </a:rPr>
              <a:t>18,500</a:t>
            </a:r>
            <a:r>
              <a:rPr lang="ja-JP" altLang="en-US" sz="1050" dirty="0" smtClean="0">
                <a:solidFill>
                  <a:schemeClr val="tx1"/>
                </a:solidFill>
                <a:latin typeface="Meiryo UI" pitchFamily="50" charset="-128"/>
                <a:ea typeface="Meiryo UI" pitchFamily="50" charset="-128"/>
                <a:cs typeface="Meiryo UI" pitchFamily="50" charset="-128"/>
              </a:rPr>
              <a:t>部</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337" y="5261345"/>
            <a:ext cx="1039775" cy="146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8"/>
          <p:cNvSpPr txBox="1">
            <a:spLocks noChangeArrowheads="1"/>
          </p:cNvSpPr>
          <p:nvPr/>
        </p:nvSpPr>
        <p:spPr bwMode="auto">
          <a:xfrm>
            <a:off x="220806" y="1270188"/>
            <a:ext cx="7330493"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a:t>
            </a:r>
            <a:r>
              <a:rPr lang="ja-JP" altLang="en-US" b="0" i="0" dirty="0">
                <a:latin typeface="Meiryo UI" pitchFamily="50" charset="-128"/>
                <a:ea typeface="Meiryo UI" pitchFamily="50" charset="-128"/>
                <a:cs typeface="Meiryo UI" pitchFamily="50" charset="-128"/>
              </a:rPr>
              <a:t>、ホームページ</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省エネ生活のすすめ</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による積極的な情報発信に加え、イベントやセミナー等さまざまな機会を通じた啓発活動の実施します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、大阪府地球温暖化防止活動推進センターと連携し、地球温暖化防止活動推進員の活動支援や「家庭エコ診断」の普及促進に取り組むなど、広く府民に省エネ行動を働きかけていきます。</a:t>
            </a:r>
          </a:p>
        </p:txBody>
      </p:sp>
      <p:sp>
        <p:nvSpPr>
          <p:cNvPr id="19" name="正方形/長方形 18"/>
          <p:cNvSpPr/>
          <p:nvPr/>
        </p:nvSpPr>
        <p:spPr>
          <a:xfrm>
            <a:off x="694484" y="2362108"/>
            <a:ext cx="3782390" cy="61587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・イベント活動</a:t>
            </a:r>
            <a:r>
              <a:rPr lang="ja-JP" altLang="en-US" sz="1050" dirty="0" smtClean="0">
                <a:solidFill>
                  <a:schemeClr val="tx1"/>
                </a:solidFill>
                <a:latin typeface="Meiryo UI" pitchFamily="50" charset="-128"/>
                <a:ea typeface="Meiryo UI" pitchFamily="50" charset="-128"/>
                <a:cs typeface="Meiryo UI" pitchFamily="50" charset="-128"/>
              </a:rPr>
              <a:t>回数：</a:t>
            </a:r>
            <a:r>
              <a:rPr lang="en-US" altLang="ja-JP" sz="1050" dirty="0">
                <a:solidFill>
                  <a:schemeClr val="tx1"/>
                </a:solidFill>
                <a:latin typeface="Meiryo UI" pitchFamily="50" charset="-128"/>
                <a:ea typeface="Meiryo UI" pitchFamily="50" charset="-128"/>
                <a:cs typeface="Meiryo UI" pitchFamily="50" charset="-128"/>
              </a:rPr>
              <a:t>11</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・地球温暖化防止活動推進員に対する</a:t>
            </a:r>
            <a:r>
              <a:rPr lang="ja-JP" altLang="en-US" sz="1000" dirty="0" smtClean="0">
                <a:solidFill>
                  <a:schemeClr val="tx1"/>
                </a:solidFill>
                <a:latin typeface="Meiryo UI" pitchFamily="50" charset="-128"/>
                <a:ea typeface="Meiryo UI" pitchFamily="50" charset="-128"/>
                <a:cs typeface="Meiryo UI" pitchFamily="50" charset="-128"/>
              </a:rPr>
              <a:t>研修会：５回</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5972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34" name="角丸四角形 33"/>
          <p:cNvSpPr/>
          <p:nvPr/>
        </p:nvSpPr>
        <p:spPr>
          <a:xfrm>
            <a:off x="213303" y="585263"/>
            <a:ext cx="3089455"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環境パートナーシップの推進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3282919" y="543444"/>
            <a:ext cx="2701021"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2,500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786</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86193" y="1099114"/>
            <a:ext cx="43180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◆大阪府では</a:t>
            </a:r>
            <a:r>
              <a:rPr lang="en-US" altLang="ja-JP" b="0" i="0" dirty="0" smtClean="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の協働取組を促進するための</a:t>
            </a:r>
            <a:r>
              <a:rPr lang="ja-JP" altLang="en-US" b="0" i="0" dirty="0" smtClean="0">
                <a:latin typeface="Meiryo UI" pitchFamily="50" charset="-128"/>
                <a:ea typeface="Meiryo UI" pitchFamily="50" charset="-128"/>
                <a:cs typeface="Meiryo UI" pitchFamily="50" charset="-128"/>
              </a:rPr>
              <a:t>交流会やセミナー、</a:t>
            </a:r>
            <a:r>
              <a:rPr lang="en-US" altLang="ja-JP" b="0" i="0" dirty="0" smtClean="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に携わっている方々への人材育成講座の実施を通じて、交流の「機会」を提供し</a:t>
            </a:r>
            <a:r>
              <a:rPr lang="ja-JP" altLang="en-US" b="0" i="0" dirty="0" smtClean="0">
                <a:latin typeface="Meiryo UI" pitchFamily="50" charset="-128"/>
                <a:ea typeface="Meiryo UI" pitchFamily="50" charset="-128"/>
                <a:cs typeface="Meiryo UI" pitchFamily="50" charset="-128"/>
              </a:rPr>
              <a:t>、取組み</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支援します。</a:t>
            </a:r>
            <a:endParaRPr lang="ja-JP" altLang="en-US" b="0" i="0" dirty="0">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171160" y="921553"/>
            <a:ext cx="452567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市では、市内を活動拠点とする環境活動団体間のネットワーク「おおさか環境ネットワーク」を拡充するとともに、活動の場を提供するなど各団体の活動の活性化を図ります。また、環境活動推進施設（愛称：なにわ</a:t>
            </a:r>
            <a:r>
              <a:rPr lang="en-US" altLang="ja-JP" b="0" i="0" dirty="0" smtClean="0">
                <a:latin typeface="Meiryo UI" pitchFamily="50" charset="-128"/>
                <a:ea typeface="Meiryo UI" pitchFamily="50" charset="-128"/>
                <a:cs typeface="Meiryo UI" pitchFamily="50" charset="-128"/>
              </a:rPr>
              <a:t>ECO</a:t>
            </a:r>
            <a:r>
              <a:rPr lang="ja-JP" altLang="en-US" b="0" i="0" dirty="0" smtClean="0">
                <a:latin typeface="Meiryo UI" pitchFamily="50" charset="-128"/>
                <a:ea typeface="Meiryo UI" pitchFamily="50" charset="-128"/>
                <a:cs typeface="Meiryo UI" pitchFamily="50" charset="-128"/>
              </a:rPr>
              <a:t>スクエア）を運営し、ネットワーク登録団体の活動の場の一つとして提供します。</a:t>
            </a:r>
            <a:endParaRPr lang="ja-JP" altLang="en-US" b="0" i="0" dirty="0">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459517" y="3322028"/>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2016</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（大阪府）</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・交流会、セミナー</a:t>
            </a:r>
            <a:r>
              <a:rPr lang="ja-JP" altLang="en-US" sz="1050" b="0" i="0" dirty="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人材育成講座の開催：</a:t>
            </a:r>
            <a:r>
              <a:rPr lang="ja-JP" altLang="en-US" sz="1050" b="0" i="0" dirty="0">
                <a:latin typeface="Meiryo UI" pitchFamily="50" charset="-128"/>
                <a:ea typeface="Meiryo UI" pitchFamily="50" charset="-128"/>
                <a:cs typeface="Meiryo UI" pitchFamily="50" charset="-128"/>
              </a:rPr>
              <a:t>のべ</a:t>
            </a:r>
            <a:r>
              <a:rPr lang="en-US" altLang="ja-JP" sz="1050" b="0" i="0" dirty="0" smtClean="0">
                <a:latin typeface="Meiryo UI" pitchFamily="50" charset="-128"/>
                <a:ea typeface="Meiryo UI" pitchFamily="50" charset="-128"/>
                <a:cs typeface="Meiryo UI" pitchFamily="50" charset="-128"/>
              </a:rPr>
              <a:t>12</a:t>
            </a:r>
            <a:r>
              <a:rPr lang="ja-JP" altLang="en-US" sz="1050" b="0" i="0" dirty="0" smtClean="0">
                <a:latin typeface="Meiryo UI" pitchFamily="50" charset="-128"/>
                <a:ea typeface="Meiryo UI" pitchFamily="50" charset="-128"/>
                <a:cs typeface="Meiryo UI" pitchFamily="50" charset="-128"/>
              </a:rPr>
              <a:t>回</a:t>
            </a:r>
            <a:endParaRPr lang="en-US" altLang="ja-JP" sz="1050" b="0" i="0" dirty="0" smtClean="0">
              <a:latin typeface="Meiryo UI" pitchFamily="50" charset="-128"/>
              <a:ea typeface="Meiryo UI" pitchFamily="50" charset="-128"/>
              <a:cs typeface="Meiryo UI" pitchFamily="50" charset="-128"/>
            </a:endParaRPr>
          </a:p>
        </p:txBody>
      </p:sp>
      <p:sp>
        <p:nvSpPr>
          <p:cNvPr id="30" name="角丸四角形 29"/>
          <p:cNvSpPr/>
          <p:nvPr/>
        </p:nvSpPr>
        <p:spPr>
          <a:xfrm>
            <a:off x="146118" y="511803"/>
            <a:ext cx="9631418" cy="353598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a:spLocks noChangeArrowheads="1"/>
          </p:cNvSpPr>
          <p:nvPr/>
        </p:nvSpPr>
        <p:spPr bwMode="auto">
          <a:xfrm>
            <a:off x="5382737" y="3355102"/>
            <a:ext cx="3998564" cy="57708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2016</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（大阪市）</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ja-JP" altLang="en-US" sz="1050" b="0" i="0" dirty="0">
                <a:latin typeface="Meiryo UI" pitchFamily="50" charset="-128"/>
                <a:ea typeface="Meiryo UI" pitchFamily="50" charset="-128"/>
                <a:cs typeface="Meiryo UI" pitchFamily="50" charset="-128"/>
              </a:rPr>
              <a:t>おおさか環境ネットワーク会議の開催</a:t>
            </a:r>
            <a:r>
              <a:rPr lang="ja-JP" altLang="en-US" sz="1050" b="0" i="0" dirty="0" smtClean="0">
                <a:latin typeface="Meiryo UI" pitchFamily="50" charset="-128"/>
                <a:ea typeface="Meiryo UI" pitchFamily="50" charset="-128"/>
                <a:cs typeface="Meiryo UI" pitchFamily="50" charset="-128"/>
              </a:rPr>
              <a:t>：</a:t>
            </a:r>
            <a:r>
              <a:rPr lang="en-US" altLang="ja-JP" sz="1050" b="0" i="0" dirty="0">
                <a:latin typeface="Meiryo UI" pitchFamily="50" charset="-128"/>
                <a:ea typeface="Meiryo UI" pitchFamily="50" charset="-128"/>
                <a:cs typeface="Meiryo UI" pitchFamily="50" charset="-128"/>
              </a:rPr>
              <a:t>12</a:t>
            </a:r>
            <a:r>
              <a:rPr lang="ja-JP" altLang="en-US" sz="1050" b="0" i="0" dirty="0" smtClean="0">
                <a:latin typeface="Meiryo UI" pitchFamily="50" charset="-128"/>
                <a:ea typeface="Meiryo UI" pitchFamily="50" charset="-128"/>
                <a:cs typeface="Meiryo UI" pitchFamily="50" charset="-128"/>
              </a:rPr>
              <a:t>回</a:t>
            </a:r>
            <a:endParaRPr lang="ja-JP" altLang="en-US" sz="1050" b="0" i="0" strike="dblStrike" dirty="0">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a:blip r:embed="rId2"/>
          <a:stretch>
            <a:fillRect/>
          </a:stretch>
        </p:blipFill>
        <p:spPr>
          <a:xfrm>
            <a:off x="7593734" y="2126327"/>
            <a:ext cx="1530206" cy="1127953"/>
          </a:xfrm>
          <a:prstGeom prst="rect">
            <a:avLst/>
          </a:prstGeom>
        </p:spPr>
      </p:pic>
      <p:pic>
        <p:nvPicPr>
          <p:cNvPr id="10" name="図 9"/>
          <p:cNvPicPr>
            <a:picLocks noChangeAspect="1"/>
          </p:cNvPicPr>
          <p:nvPr/>
        </p:nvPicPr>
        <p:blipFill>
          <a:blip r:embed="rId3"/>
          <a:stretch>
            <a:fillRect/>
          </a:stretch>
        </p:blipFill>
        <p:spPr>
          <a:xfrm>
            <a:off x="5584731" y="2126327"/>
            <a:ext cx="1539240" cy="1127953"/>
          </a:xfrm>
          <a:prstGeom prst="rect">
            <a:avLst/>
          </a:prstGeom>
        </p:spPr>
      </p:pic>
      <p:pic>
        <p:nvPicPr>
          <p:cNvPr id="8" name="図 7"/>
          <p:cNvPicPr>
            <a:picLocks noChangeAspect="1"/>
          </p:cNvPicPr>
          <p:nvPr/>
        </p:nvPicPr>
        <p:blipFill>
          <a:blip r:embed="rId4"/>
          <a:stretch>
            <a:fillRect/>
          </a:stretch>
        </p:blipFill>
        <p:spPr>
          <a:xfrm>
            <a:off x="285867" y="1989847"/>
            <a:ext cx="1379220" cy="1135380"/>
          </a:xfrm>
          <a:prstGeom prst="rect">
            <a:avLst/>
          </a:prstGeom>
        </p:spPr>
      </p:pic>
      <p:pic>
        <p:nvPicPr>
          <p:cNvPr id="11" name="図 10"/>
          <p:cNvPicPr>
            <a:picLocks noChangeAspect="1"/>
          </p:cNvPicPr>
          <p:nvPr/>
        </p:nvPicPr>
        <p:blipFill>
          <a:blip r:embed="rId5"/>
          <a:stretch>
            <a:fillRect/>
          </a:stretch>
        </p:blipFill>
        <p:spPr>
          <a:xfrm>
            <a:off x="1667311" y="1990040"/>
            <a:ext cx="1508760" cy="1127760"/>
          </a:xfrm>
          <a:prstGeom prst="rect">
            <a:avLst/>
          </a:prstGeom>
        </p:spPr>
      </p:pic>
      <p:pic>
        <p:nvPicPr>
          <p:cNvPr id="13" name="図 12"/>
          <p:cNvPicPr>
            <a:picLocks noChangeAspect="1"/>
          </p:cNvPicPr>
          <p:nvPr/>
        </p:nvPicPr>
        <p:blipFill>
          <a:blip r:embed="rId6"/>
          <a:stretch>
            <a:fillRect/>
          </a:stretch>
        </p:blipFill>
        <p:spPr>
          <a:xfrm>
            <a:off x="3177663" y="1990748"/>
            <a:ext cx="1508760" cy="1127052"/>
          </a:xfrm>
          <a:prstGeom prst="rect">
            <a:avLst/>
          </a:prstGeom>
        </p:spPr>
      </p:pic>
      <p:sp>
        <p:nvSpPr>
          <p:cNvPr id="32" name="右矢印 31"/>
          <p:cNvSpPr/>
          <p:nvPr/>
        </p:nvSpPr>
        <p:spPr>
          <a:xfrm>
            <a:off x="2374900" y="5434009"/>
            <a:ext cx="257273" cy="33814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46119" y="4125280"/>
            <a:ext cx="9631418" cy="261745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9" name="角丸四角形 38"/>
          <p:cNvSpPr/>
          <p:nvPr/>
        </p:nvSpPr>
        <p:spPr>
          <a:xfrm>
            <a:off x="358621" y="4217017"/>
            <a:ext cx="2991956"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　　幼児</a:t>
            </a:r>
            <a:r>
              <a:rPr lang="ja-JP" altLang="en-US" sz="1600" b="1" dirty="0">
                <a:solidFill>
                  <a:schemeClr val="tx1"/>
                </a:solidFill>
                <a:latin typeface="Meiryo UI" pitchFamily="50" charset="-128"/>
                <a:ea typeface="Meiryo UI" pitchFamily="50" charset="-128"/>
                <a:cs typeface="Meiryo UI" pitchFamily="50" charset="-128"/>
              </a:rPr>
              <a:t>環境</a:t>
            </a:r>
            <a:r>
              <a:rPr lang="ja-JP" altLang="en-US" sz="1600" b="1" dirty="0" smtClean="0">
                <a:solidFill>
                  <a:schemeClr val="tx1"/>
                </a:solidFill>
                <a:latin typeface="Meiryo UI" pitchFamily="50" charset="-128"/>
                <a:ea typeface="Meiryo UI" pitchFamily="50" charset="-128"/>
                <a:cs typeface="Meiryo UI" pitchFamily="50" charset="-128"/>
              </a:rPr>
              <a:t>教育の推進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3443478" y="4190123"/>
            <a:ext cx="2432886"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4,500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   </a:t>
            </a:r>
            <a:r>
              <a:rPr lang="en-US" altLang="ja-JP" sz="1200" dirty="0" smtClean="0">
                <a:latin typeface="Meiryo UI" pitchFamily="50" charset="-128"/>
                <a:ea typeface="Meiryo UI" pitchFamily="50" charset="-128"/>
                <a:cs typeface="Meiryo UI" pitchFamily="50" charset="-128"/>
              </a:rPr>
              <a:t>364</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p:txBody>
      </p:sp>
      <p:sp>
        <p:nvSpPr>
          <p:cNvPr id="42" name="テキスト ボックス 28"/>
          <p:cNvSpPr txBox="1">
            <a:spLocks noChangeArrowheads="1"/>
          </p:cNvSpPr>
          <p:nvPr/>
        </p:nvSpPr>
        <p:spPr bwMode="auto">
          <a:xfrm>
            <a:off x="186006" y="4753857"/>
            <a:ext cx="51352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◆大阪府では、幼稚園や保育所等で指導者が</a:t>
            </a:r>
            <a:r>
              <a:rPr lang="ja-JP" altLang="en-US" b="0" i="0" dirty="0">
                <a:latin typeface="Meiryo UI" panose="020B0604030504040204" pitchFamily="50" charset="-128"/>
                <a:ea typeface="Meiryo UI" panose="020B0604030504040204" pitchFamily="50" charset="-128"/>
                <a:cs typeface="Meiryo UI" panose="020B0604030504040204" pitchFamily="50" charset="-128"/>
              </a:rPr>
              <a:t>利用する幼児環境</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教育教材</a:t>
            </a:r>
            <a:r>
              <a:rPr lang="ja-JP" altLang="en-US" b="0" i="0" dirty="0">
                <a:latin typeface="Meiryo UI" panose="020B0604030504040204" pitchFamily="50" charset="-128"/>
                <a:ea typeface="Meiryo UI" panose="020B0604030504040204" pitchFamily="50" charset="-128"/>
                <a:cs typeface="Meiryo UI" panose="020B0604030504040204" pitchFamily="50" charset="-128"/>
              </a:rPr>
              <a:t>の製作及びその効果的な活用に向けて研修会を行う事業を実施します。</a:t>
            </a:r>
          </a:p>
        </p:txBody>
      </p:sp>
      <p:sp>
        <p:nvSpPr>
          <p:cNvPr id="43" name="Rectangle 2"/>
          <p:cNvSpPr>
            <a:spLocks noChangeArrowheads="1"/>
          </p:cNvSpPr>
          <p:nvPr/>
        </p:nvSpPr>
        <p:spPr bwMode="auto">
          <a:xfrm>
            <a:off x="2638523" y="5320683"/>
            <a:ext cx="2097592" cy="504000"/>
          </a:xfrm>
          <a:prstGeom prst="rect">
            <a:avLst/>
          </a:prstGeom>
          <a:solidFill>
            <a:srgbClr val="FFFFFF"/>
          </a:solidFill>
          <a:ln w="12700" algn="ctr">
            <a:solidFill>
              <a:srgbClr val="000000"/>
            </a:solidFill>
            <a:miter lim="800000"/>
            <a:headEnd/>
            <a:tailEnd/>
          </a:ln>
          <a:effectLst>
            <a:outerShdw dist="28398" dir="3806097" algn="ctr" rotWithShape="0">
              <a:srgbClr val="7F7F7F">
                <a:alpha val="50000"/>
              </a:srgbClr>
            </a:outerShdw>
          </a:effectLst>
        </p:spPr>
        <p:txBody>
          <a:bodyPr vert="horz" wrap="square" lIns="36000" tIns="36000" rIns="36000" bIns="36000" numCol="1" anchor="ctr" anchorCtr="0" compatLnSpc="1">
            <a:prstTxWarp prst="textNoShape">
              <a:avLst/>
            </a:prstTxWarp>
          </a:bodyPr>
          <a:lstStyle/>
          <a:p>
            <a:pPr algn="just" fontAlgn="base">
              <a:spcBef>
                <a:spcPct val="0"/>
              </a:spcBef>
              <a:spcAft>
                <a:spcPct val="0"/>
              </a:spcAft>
            </a:pP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環境教育教材の</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製作</a:t>
            </a:r>
            <a:endPar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fontAlgn="base">
              <a:spcBef>
                <a:spcPct val="0"/>
              </a:spcBef>
              <a:spcAft>
                <a:spcPct val="0"/>
              </a:spcAft>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■幼児向け映像</a:t>
            </a:r>
          </a:p>
          <a:p>
            <a:pPr algn="just" fontAlgn="base">
              <a:spcBef>
                <a:spcPct val="0"/>
              </a:spcBef>
              <a:spcAft>
                <a:spcPct val="0"/>
              </a:spcAft>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■環境教育指導方法等の映像</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3"/>
          <p:cNvSpPr>
            <a:spLocks noChangeArrowheads="1"/>
          </p:cNvSpPr>
          <p:nvPr/>
        </p:nvSpPr>
        <p:spPr bwMode="auto">
          <a:xfrm rot="10800000">
            <a:off x="2122976" y="5900188"/>
            <a:ext cx="644525" cy="153988"/>
          </a:xfrm>
          <a:prstGeom prst="triangle">
            <a:avLst>
              <a:gd name="adj" fmla="val 50000"/>
            </a:avLst>
          </a:prstGeom>
          <a:solidFill>
            <a:srgbClr val="FFC000"/>
          </a:solidFill>
          <a:ln w="6350" algn="ctr">
            <a:solidFill>
              <a:srgbClr val="000000"/>
            </a:solidFill>
            <a:miter lim="800000"/>
            <a:headEnd/>
            <a:tailEnd/>
          </a:ln>
          <a:effectLst>
            <a:outerShdw dist="28398" dir="3806097" algn="ctr" rotWithShape="0">
              <a:srgbClr val="7F7F7F">
                <a:alpha val="50000"/>
              </a:srgbClr>
            </a:outerShdw>
          </a:effectLst>
        </p:spPr>
        <p:txBody>
          <a:bodyPr vert="horz" wrap="none" lIns="91440" tIns="45720" rIns="91440" bIns="45720" numCol="1" anchor="t" anchorCtr="0" compatLnSpc="1">
            <a:prstTxWarp prst="textNoShape">
              <a:avLst/>
            </a:prstTxWarp>
          </a:bodyPr>
          <a:lstStyle/>
          <a:p>
            <a:endParaRPr lang="ja-JP" altLang="en-US"/>
          </a:p>
        </p:txBody>
      </p:sp>
      <p:pic>
        <p:nvPicPr>
          <p:cNvPr id="4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4341" y="5892173"/>
            <a:ext cx="1300312" cy="76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28"/>
          <p:cNvSpPr txBox="1">
            <a:spLocks noChangeArrowheads="1"/>
          </p:cNvSpPr>
          <p:nvPr/>
        </p:nvSpPr>
        <p:spPr bwMode="auto">
          <a:xfrm>
            <a:off x="380173" y="5320683"/>
            <a:ext cx="2065065" cy="503590"/>
          </a:xfrm>
          <a:prstGeom prst="rect">
            <a:avLst/>
          </a:prstGeom>
          <a:solidFill>
            <a:schemeClr val="bg1"/>
          </a:solidFill>
          <a:ln>
            <a:solidFill>
              <a:schemeClr val="tx1"/>
            </a:solidFill>
          </a:ln>
          <a:extLst/>
        </p:spPr>
        <p:txBody>
          <a:bodyPr wrap="square" lIns="36000" tIns="36000" rIns="36000" bIns="3600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00" i="0" dirty="0" smtClean="0">
                <a:solidFill>
                  <a:prstClr val="black"/>
                </a:solidFill>
                <a:latin typeface="Meiryo UI" pitchFamily="50" charset="-128"/>
                <a:ea typeface="Meiryo UI" pitchFamily="50" charset="-128"/>
                <a:cs typeface="Meiryo UI" pitchFamily="50" charset="-128"/>
              </a:rPr>
              <a:t>　教材検討会の開催</a:t>
            </a:r>
            <a:endParaRPr lang="en-US" altLang="ja-JP" sz="100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　■有識者や関係者等による会議を開催</a:t>
            </a:r>
            <a:endParaRPr lang="en-US" altLang="ja-JP" sz="900"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　■環境教育の内容や指導方法を検討</a:t>
            </a:r>
            <a:endParaRPr lang="ja-JP" altLang="en-US" sz="900" b="0" i="0" dirty="0">
              <a:solidFill>
                <a:prstClr val="black"/>
              </a:solidFill>
              <a:latin typeface="Meiryo UI" pitchFamily="50" charset="-128"/>
              <a:ea typeface="Meiryo UI" pitchFamily="50" charset="-128"/>
              <a:cs typeface="Meiryo UI" pitchFamily="50" charset="-128"/>
            </a:endParaRPr>
          </a:p>
        </p:txBody>
      </p:sp>
      <p:sp>
        <p:nvSpPr>
          <p:cNvPr id="47" name="星 12 46"/>
          <p:cNvSpPr/>
          <p:nvPr/>
        </p:nvSpPr>
        <p:spPr>
          <a:xfrm>
            <a:off x="114525" y="411311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8"/>
          <p:cNvSpPr txBox="1">
            <a:spLocks noChangeArrowheads="1"/>
          </p:cNvSpPr>
          <p:nvPr/>
        </p:nvSpPr>
        <p:spPr bwMode="auto">
          <a:xfrm>
            <a:off x="393769" y="6140990"/>
            <a:ext cx="2840873" cy="503590"/>
          </a:xfrm>
          <a:prstGeom prst="rect">
            <a:avLst/>
          </a:prstGeom>
          <a:solidFill>
            <a:schemeClr val="bg1"/>
          </a:solidFill>
          <a:ln>
            <a:solidFill>
              <a:schemeClr val="tx1"/>
            </a:solidFill>
          </a:ln>
          <a:extLst/>
        </p:spPr>
        <p:txBody>
          <a:bodyPr wrap="square" lIns="36000" tIns="36000" rIns="36000" b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00" i="0" dirty="0" smtClean="0">
                <a:solidFill>
                  <a:prstClr val="black"/>
                </a:solidFill>
                <a:latin typeface="Meiryo UI" pitchFamily="50" charset="-128"/>
                <a:ea typeface="Meiryo UI" pitchFamily="50" charset="-128"/>
                <a:cs typeface="Meiryo UI" pitchFamily="50" charset="-128"/>
              </a:rPr>
              <a:t>教材提供・活用研修会の開催</a:t>
            </a:r>
            <a:endParaRPr lang="en-US" altLang="ja-JP" sz="100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■府内全ての幼稚園、保育所等に教材提供</a:t>
            </a:r>
            <a:endParaRPr lang="en-US" altLang="ja-JP" sz="900"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900" b="0" i="0" dirty="0" smtClean="0">
                <a:solidFill>
                  <a:prstClr val="black"/>
                </a:solidFill>
                <a:latin typeface="Meiryo UI" pitchFamily="50" charset="-128"/>
                <a:ea typeface="Meiryo UI" pitchFamily="50" charset="-128"/>
                <a:cs typeface="Meiryo UI" pitchFamily="50" charset="-128"/>
              </a:rPr>
              <a:t>■幼稚園教諭や保育士等を対象に教材活用研修会を開催</a:t>
            </a:r>
            <a:endParaRPr lang="ja-JP" altLang="en-US" sz="900" b="0" i="0" dirty="0">
              <a:solidFill>
                <a:prstClr val="black"/>
              </a:solidFill>
              <a:latin typeface="Meiryo UI" pitchFamily="50" charset="-128"/>
              <a:ea typeface="Meiryo UI" pitchFamily="50" charset="-128"/>
              <a:cs typeface="Meiryo UI" pitchFamily="50" charset="-128"/>
            </a:endParaRPr>
          </a:p>
        </p:txBody>
      </p:sp>
      <p:sp>
        <p:nvSpPr>
          <p:cNvPr id="49" name="テキスト ボックス 48"/>
          <p:cNvSpPr txBox="1"/>
          <p:nvPr/>
        </p:nvSpPr>
        <p:spPr>
          <a:xfrm>
            <a:off x="3350577" y="6513856"/>
            <a:ext cx="1412566" cy="138499"/>
          </a:xfrm>
          <a:prstGeom prst="rect">
            <a:avLst/>
          </a:prstGeom>
          <a:solidFill>
            <a:schemeClr val="bg1"/>
          </a:solidFill>
          <a:ln>
            <a:solidFill>
              <a:schemeClr val="tx1"/>
            </a:solidFill>
          </a:ln>
        </p:spPr>
        <p:txBody>
          <a:bodyPr wrap="square" lIns="36000" tIns="0" rIns="36000" bIns="0" rtlCol="0" anchor="ctr" anchorCtr="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幼児期の環境教育の推進</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28"/>
          <p:cNvSpPr txBox="1">
            <a:spLocks noChangeArrowheads="1"/>
          </p:cNvSpPr>
          <p:nvPr/>
        </p:nvSpPr>
        <p:spPr bwMode="auto">
          <a:xfrm>
            <a:off x="5260697" y="4753857"/>
            <a:ext cx="44361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◆大阪市では、幼児期に対する効果的な環境学習を実施するために指導者の環境教育のスキルを高める研修を行います。</a:t>
            </a:r>
            <a:endParaRPr lang="ja-JP" altLang="en-US" b="0" i="0" dirty="0">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5382737" y="5290517"/>
            <a:ext cx="4250456" cy="140038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＜事業内容＞</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幼児期指導者向け環境教育研修（６回実施）</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（研修の流れ）</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a:latin typeface="Meiryo UI" pitchFamily="50" charset="-128"/>
                <a:ea typeface="Meiryo UI" pitchFamily="50" charset="-128"/>
                <a:cs typeface="Meiryo UI" pitchFamily="50" charset="-128"/>
              </a:rPr>
              <a:t>　</a:t>
            </a:r>
            <a:r>
              <a:rPr lang="ja-JP" altLang="en-US" sz="1100" b="0" i="0" dirty="0" smtClean="0">
                <a:latin typeface="Meiryo UI" pitchFamily="50" charset="-128"/>
                <a:ea typeface="Meiryo UI" pitchFamily="50" charset="-128"/>
                <a:cs typeface="Meiryo UI" pitchFamily="50" charset="-128"/>
              </a:rPr>
              <a:t>　・講師による公開保育により子ども達の気づきを指導者が観察する</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　　・指導者間で意見交換を行う</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　　・指導者</a:t>
            </a:r>
            <a:r>
              <a:rPr lang="ja-JP" altLang="en-US" sz="1100" b="0" i="0" dirty="0">
                <a:latin typeface="Meiryo UI" pitchFamily="50" charset="-128"/>
                <a:ea typeface="Meiryo UI" pitchFamily="50" charset="-128"/>
                <a:cs typeface="Meiryo UI" pitchFamily="50" charset="-128"/>
              </a:rPr>
              <a:t>自</a:t>
            </a:r>
            <a:r>
              <a:rPr lang="ja-JP" altLang="en-US" sz="1100" b="0" i="0" dirty="0" smtClean="0">
                <a:latin typeface="Meiryo UI" pitchFamily="50" charset="-128"/>
                <a:ea typeface="Meiryo UI" pitchFamily="50" charset="-128"/>
                <a:cs typeface="Meiryo UI" pitchFamily="50" charset="-128"/>
              </a:rPr>
              <a:t>ら幼児同様にプログラムを体験する</a:t>
            </a:r>
            <a:endParaRPr lang="en-US" altLang="ja-JP" sz="1100"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953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10" name="角丸四角形 9"/>
          <p:cNvSpPr/>
          <p:nvPr/>
        </p:nvSpPr>
        <p:spPr>
          <a:xfrm>
            <a:off x="5017081" y="645767"/>
            <a:ext cx="4752000" cy="607287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◆市街化区域において民間事業者が保有又は管理する土地を対象</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として、他の見本となる先進的なクールスポットの整備事業を公募し、</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設置に係る費用の一部を助成することで、魅力</a:t>
            </a:r>
            <a:r>
              <a:rPr lang="ja-JP" altLang="en-US" sz="1300" dirty="0">
                <a:solidFill>
                  <a:schemeClr val="tx1"/>
                </a:solidFill>
                <a:latin typeface="Meiryo UI" pitchFamily="50" charset="-128"/>
                <a:ea typeface="Meiryo UI" pitchFamily="50" charset="-128"/>
                <a:cs typeface="Meiryo UI" pitchFamily="50" charset="-128"/>
              </a:rPr>
              <a:t>ある</a:t>
            </a:r>
            <a:r>
              <a:rPr lang="ja-JP" altLang="en-US" sz="1300" dirty="0" smtClean="0">
                <a:solidFill>
                  <a:schemeClr val="tx1"/>
                </a:solidFill>
                <a:latin typeface="Meiryo UI" pitchFamily="50" charset="-128"/>
                <a:ea typeface="Meiryo UI" pitchFamily="50" charset="-128"/>
                <a:cs typeface="Meiryo UI" pitchFamily="50" charset="-128"/>
              </a:rPr>
              <a:t>クールスポットを</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創出します。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⇒クールスポットの普及・活用により屋外</a:t>
            </a:r>
            <a:r>
              <a:rPr lang="ja-JP" altLang="en-US" sz="1300" dirty="0">
                <a:solidFill>
                  <a:schemeClr val="tx1"/>
                </a:solidFill>
                <a:latin typeface="Meiryo UI" pitchFamily="50" charset="-128"/>
                <a:ea typeface="Meiryo UI" pitchFamily="50" charset="-128"/>
                <a:cs typeface="Meiryo UI" pitchFamily="50" charset="-128"/>
              </a:rPr>
              <a:t>空間における夏の</a:t>
            </a:r>
            <a:r>
              <a:rPr lang="ja-JP" altLang="en-US" sz="1300" dirty="0" smtClean="0">
                <a:solidFill>
                  <a:schemeClr val="tx1"/>
                </a:solidFill>
                <a:latin typeface="Meiryo UI" pitchFamily="50" charset="-128"/>
                <a:ea typeface="Meiryo UI" pitchFamily="50" charset="-128"/>
                <a:cs typeface="Meiryo UI" pitchFamily="50" charset="-128"/>
              </a:rPr>
              <a:t>昼</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間の暑熱環境を改善することで、外出によるクーラー使用</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の減少などにつながります。</a:t>
            </a:r>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zh-TW" altLang="en-US" sz="1300" dirty="0">
                <a:solidFill>
                  <a:schemeClr val="tx1"/>
                </a:solidFill>
                <a:latin typeface="Meiryo UI" pitchFamily="50" charset="-128"/>
                <a:ea typeface="Meiryo UI" pitchFamily="50" charset="-128"/>
                <a:cs typeface="Meiryo UI" pitchFamily="50" charset="-128"/>
              </a:rPr>
              <a:t>＜事業概要＞</a:t>
            </a:r>
          </a:p>
          <a:p>
            <a:r>
              <a:rPr lang="ja-JP" altLang="en-US" sz="1300" dirty="0" smtClean="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事業期間：</a:t>
            </a:r>
            <a:r>
              <a:rPr lang="en-US" altLang="ja-JP" sz="1300" dirty="0" smtClean="0">
                <a:solidFill>
                  <a:schemeClr val="tx1"/>
                </a:solidFill>
                <a:latin typeface="Meiryo UI" pitchFamily="50" charset="-128"/>
                <a:ea typeface="Meiryo UI" pitchFamily="50" charset="-128"/>
                <a:cs typeface="Meiryo UI" pitchFamily="50" charset="-128"/>
              </a:rPr>
              <a:t>2016</a:t>
            </a:r>
            <a:r>
              <a:rPr lang="ja-JP" altLang="en-US" sz="1300" dirty="0" smtClean="0">
                <a:solidFill>
                  <a:schemeClr val="tx1"/>
                </a:solidFill>
                <a:latin typeface="Meiryo UI" pitchFamily="50" charset="-128"/>
                <a:ea typeface="Meiryo UI" pitchFamily="50" charset="-128"/>
                <a:cs typeface="Meiryo UI" pitchFamily="50" charset="-128"/>
              </a:rPr>
              <a:t>年度</a:t>
            </a:r>
            <a:r>
              <a:rPr lang="ja-JP" altLang="en-US" sz="1300" dirty="0">
                <a:solidFill>
                  <a:schemeClr val="tx1"/>
                </a:solidFill>
                <a:latin typeface="Meiryo UI" pitchFamily="50" charset="-128"/>
                <a:ea typeface="Meiryo UI" pitchFamily="50" charset="-128"/>
                <a:cs typeface="Meiryo UI" pitchFamily="50" charset="-128"/>
              </a:rPr>
              <a:t>から</a:t>
            </a:r>
            <a:r>
              <a:rPr lang="en-US" altLang="ja-JP" sz="1300" dirty="0" smtClean="0">
                <a:solidFill>
                  <a:schemeClr val="tx1"/>
                </a:solidFill>
                <a:latin typeface="Meiryo UI" pitchFamily="50" charset="-128"/>
                <a:ea typeface="Meiryo UI" pitchFamily="50" charset="-128"/>
                <a:cs typeface="Meiryo UI" pitchFamily="50" charset="-128"/>
              </a:rPr>
              <a:t>2019</a:t>
            </a:r>
            <a:r>
              <a:rPr lang="ja-JP" altLang="en-US" sz="1300" dirty="0" smtClean="0">
                <a:solidFill>
                  <a:schemeClr val="tx1"/>
                </a:solidFill>
                <a:latin typeface="Meiryo UI" pitchFamily="50" charset="-128"/>
                <a:ea typeface="Meiryo UI" pitchFamily="50" charset="-128"/>
                <a:cs typeface="Meiryo UI" pitchFamily="50" charset="-128"/>
              </a:rPr>
              <a:t>年度（４年間を予定）</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・助成内容：補助率</a:t>
            </a:r>
            <a:r>
              <a:rPr lang="en-US" altLang="ja-JP" sz="1300" dirty="0" smtClean="0">
                <a:solidFill>
                  <a:schemeClr val="tx1"/>
                </a:solidFill>
                <a:latin typeface="Meiryo UI" pitchFamily="50" charset="-128"/>
                <a:ea typeface="Meiryo UI" pitchFamily="50" charset="-128"/>
                <a:cs typeface="Meiryo UI" pitchFamily="50" charset="-128"/>
              </a:rPr>
              <a:t>1/2</a:t>
            </a:r>
            <a:r>
              <a:rPr lang="ja-JP" altLang="en-US" sz="1300" dirty="0" smtClean="0">
                <a:solidFill>
                  <a:schemeClr val="tx1"/>
                </a:solidFill>
                <a:latin typeface="Meiryo UI" pitchFamily="50" charset="-128"/>
                <a:ea typeface="Meiryo UI" pitchFamily="50" charset="-128"/>
                <a:cs typeface="Meiryo UI" pitchFamily="50" charset="-128"/>
              </a:rPr>
              <a:t>（上限</a:t>
            </a:r>
            <a:r>
              <a:rPr lang="en-US" altLang="ja-JP" sz="1300" dirty="0" smtClean="0">
                <a:solidFill>
                  <a:schemeClr val="tx1"/>
                </a:solidFill>
                <a:latin typeface="Meiryo UI" pitchFamily="50" charset="-128"/>
                <a:ea typeface="Meiryo UI" pitchFamily="50" charset="-128"/>
                <a:cs typeface="Meiryo UI" pitchFamily="50" charset="-128"/>
              </a:rPr>
              <a:t>400</a:t>
            </a:r>
            <a:r>
              <a:rPr lang="ja-JP" altLang="en-US" sz="1300" dirty="0" smtClean="0">
                <a:solidFill>
                  <a:schemeClr val="tx1"/>
                </a:solidFill>
                <a:latin typeface="Meiryo UI" pitchFamily="50" charset="-128"/>
                <a:ea typeface="Meiryo UI" pitchFamily="50" charset="-128"/>
                <a:cs typeface="Meiryo UI" pitchFamily="50" charset="-128"/>
              </a:rPr>
              <a:t>万円）　約２事業</a:t>
            </a:r>
            <a:r>
              <a:rPr lang="en-US" altLang="ja-JP" sz="1300" dirty="0" smtClean="0">
                <a:solidFill>
                  <a:schemeClr val="tx1"/>
                </a:solidFill>
                <a:latin typeface="Meiryo UI" pitchFamily="50" charset="-128"/>
                <a:ea typeface="Meiryo UI" pitchFamily="50" charset="-128"/>
                <a:cs typeface="Meiryo UI" pitchFamily="50" charset="-128"/>
              </a:rPr>
              <a:t>/</a:t>
            </a:r>
            <a:r>
              <a:rPr lang="ja-JP" altLang="en-US" sz="1300" dirty="0" smtClean="0">
                <a:solidFill>
                  <a:schemeClr val="tx1"/>
                </a:solidFill>
                <a:latin typeface="Meiryo UI" pitchFamily="50" charset="-128"/>
                <a:ea typeface="Meiryo UI" pitchFamily="50" charset="-128"/>
                <a:cs typeface="Meiryo UI" pitchFamily="50" charset="-128"/>
              </a:rPr>
              <a:t>年度</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・対象設備</a:t>
            </a:r>
            <a:r>
              <a:rPr lang="ja-JP" altLang="en-US" sz="1200" dirty="0" smtClean="0">
                <a:solidFill>
                  <a:schemeClr val="tx1"/>
                </a:solidFill>
                <a:latin typeface="Meiryo UI" pitchFamily="50" charset="-128"/>
                <a:ea typeface="Meiryo UI" pitchFamily="50" charset="-128"/>
                <a:cs typeface="Meiryo UI" pitchFamily="50" charset="-128"/>
              </a:rPr>
              <a:t>：ミスト発生器・ 打ち水ルーバー・日除け・遮</a:t>
            </a:r>
            <a:r>
              <a:rPr lang="ja-JP" altLang="en-US" sz="1200" dirty="0">
                <a:solidFill>
                  <a:schemeClr val="tx1"/>
                </a:solidFill>
                <a:latin typeface="Meiryo UI" pitchFamily="50" charset="-128"/>
                <a:ea typeface="Meiryo UI" pitchFamily="50" charset="-128"/>
                <a:cs typeface="Meiryo UI" pitchFamily="50" charset="-128"/>
              </a:rPr>
              <a:t>熱性</a:t>
            </a:r>
            <a:r>
              <a:rPr lang="ja-JP" altLang="en-US" sz="1200" dirty="0" smtClean="0">
                <a:solidFill>
                  <a:schemeClr val="tx1"/>
                </a:solidFill>
                <a:latin typeface="Meiryo UI" pitchFamily="50" charset="-128"/>
                <a:ea typeface="Meiryo UI" pitchFamily="50" charset="-128"/>
                <a:cs typeface="Meiryo UI" pitchFamily="50" charset="-128"/>
              </a:rPr>
              <a:t>塗料</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・再帰性フィルム・保水性舗装・地上部緑化・壁面緑化等</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5107137" y="755309"/>
            <a:ext cx="3235359"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クールスポットモデル拠点推進事業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7602185" y="1146547"/>
            <a:ext cx="2104314" cy="184666"/>
          </a:xfrm>
          <a:prstGeom prst="rect">
            <a:avLst/>
          </a:prstGeom>
          <a:noFill/>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32"/>
          <p:cNvSpPr/>
          <p:nvPr/>
        </p:nvSpPr>
        <p:spPr>
          <a:xfrm>
            <a:off x="139700" y="645767"/>
            <a:ext cx="4752000" cy="607287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◆気候</a:t>
            </a:r>
            <a:r>
              <a:rPr lang="ja-JP" altLang="en-US" sz="1300" dirty="0">
                <a:solidFill>
                  <a:schemeClr val="tx1"/>
                </a:solidFill>
                <a:latin typeface="Meiryo UI" pitchFamily="50" charset="-128"/>
                <a:ea typeface="Meiryo UI" pitchFamily="50" charset="-128"/>
                <a:cs typeface="Meiryo UI" pitchFamily="50" charset="-128"/>
              </a:rPr>
              <a:t>変動の影響による被害を最小化あるいは回避させて</a:t>
            </a:r>
            <a:r>
              <a:rPr lang="ja-JP" altLang="en-US" sz="1300" dirty="0" smtClean="0">
                <a:solidFill>
                  <a:schemeClr val="tx1"/>
                </a:solidFill>
                <a:latin typeface="Meiryo UI" pitchFamily="50" charset="-128"/>
                <a:ea typeface="Meiryo UI" pitchFamily="50" charset="-128"/>
                <a:cs typeface="Meiryo UI" pitchFamily="50" charset="-128"/>
              </a:rPr>
              <a:t>いくため、</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府民等</a:t>
            </a:r>
            <a:r>
              <a:rPr lang="ja-JP" altLang="en-US" sz="1300" dirty="0">
                <a:solidFill>
                  <a:schemeClr val="tx1"/>
                </a:solidFill>
                <a:latin typeface="Meiryo UI" pitchFamily="50" charset="-128"/>
                <a:ea typeface="Meiryo UI" pitchFamily="50" charset="-128"/>
                <a:cs typeface="Meiryo UI" pitchFamily="50" charset="-128"/>
              </a:rPr>
              <a:t>の「適応」に</a:t>
            </a:r>
            <a:r>
              <a:rPr lang="ja-JP" altLang="en-US" sz="1300" dirty="0" smtClean="0">
                <a:solidFill>
                  <a:schemeClr val="tx1"/>
                </a:solidFill>
                <a:latin typeface="Meiryo UI" pitchFamily="50" charset="-128"/>
                <a:ea typeface="Meiryo UI" pitchFamily="50" charset="-128"/>
                <a:cs typeface="Meiryo UI" pitchFamily="50" charset="-128"/>
              </a:rPr>
              <a:t>関する理解</a:t>
            </a:r>
            <a:r>
              <a:rPr lang="ja-JP" altLang="en-US" sz="1300" dirty="0">
                <a:solidFill>
                  <a:schemeClr val="tx1"/>
                </a:solidFill>
                <a:latin typeface="Meiryo UI" pitchFamily="50" charset="-128"/>
                <a:ea typeface="Meiryo UI" pitchFamily="50" charset="-128"/>
                <a:cs typeface="Meiryo UI" pitchFamily="50" charset="-128"/>
              </a:rPr>
              <a:t>を</a:t>
            </a:r>
            <a:r>
              <a:rPr lang="ja-JP" altLang="en-US" sz="1300" dirty="0" smtClean="0">
                <a:solidFill>
                  <a:schemeClr val="tx1"/>
                </a:solidFill>
                <a:latin typeface="Meiryo UI" pitchFamily="50" charset="-128"/>
                <a:ea typeface="Meiryo UI" pitchFamily="50" charset="-128"/>
                <a:cs typeface="Meiryo UI" pitchFamily="50" charset="-128"/>
              </a:rPr>
              <a:t>深める様々な</a:t>
            </a:r>
            <a:r>
              <a:rPr lang="ja-JP" altLang="en-US" sz="1300" dirty="0">
                <a:solidFill>
                  <a:schemeClr val="tx1"/>
                </a:solidFill>
                <a:latin typeface="Meiryo UI" pitchFamily="50" charset="-128"/>
                <a:ea typeface="Meiryo UI" pitchFamily="50" charset="-128"/>
                <a:cs typeface="Meiryo UI" pitchFamily="50" charset="-128"/>
              </a:rPr>
              <a:t>取組み</a:t>
            </a:r>
            <a:r>
              <a:rPr lang="ja-JP" altLang="en-US" sz="1300" dirty="0" smtClean="0">
                <a:solidFill>
                  <a:schemeClr val="tx1"/>
                </a:solidFill>
                <a:latin typeface="Meiryo UI" pitchFamily="50" charset="-128"/>
                <a:ea typeface="Meiryo UI" pitchFamily="50" charset="-128"/>
                <a:cs typeface="Meiryo UI" pitchFamily="50" charset="-128"/>
              </a:rPr>
              <a:t>を推進します。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⇒地球温暖化の影響をより身近に意識することで、</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省エネ型ライフスタイルへの転換につなげます。</a:t>
            </a:r>
            <a:endParaRPr lang="en-US" altLang="ja-JP" sz="1300" dirty="0" smtClean="0">
              <a:solidFill>
                <a:schemeClr val="tx1"/>
              </a:solidFill>
              <a:latin typeface="Meiryo UI" pitchFamily="50" charset="-128"/>
              <a:ea typeface="Meiryo UI" pitchFamily="50" charset="-128"/>
              <a:cs typeface="Meiryo UI" pitchFamily="50" charset="-128"/>
            </a:endParaRPr>
          </a:p>
          <a:p>
            <a:pPr>
              <a:lnSpc>
                <a:spcPts val="1100"/>
              </a:lnSpc>
            </a:pP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＜事業概要＞</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・事業期間：</a:t>
            </a:r>
            <a:r>
              <a:rPr lang="en-US" altLang="ja-JP" sz="1300" dirty="0" smtClean="0">
                <a:solidFill>
                  <a:schemeClr val="tx1"/>
                </a:solidFill>
                <a:latin typeface="Meiryo UI" pitchFamily="50" charset="-128"/>
                <a:ea typeface="Meiryo UI" pitchFamily="50" charset="-128"/>
                <a:cs typeface="Meiryo UI" pitchFamily="50" charset="-128"/>
              </a:rPr>
              <a:t>2017</a:t>
            </a:r>
            <a:r>
              <a:rPr lang="ja-JP" altLang="en-US" sz="1300" dirty="0" smtClean="0">
                <a:solidFill>
                  <a:schemeClr val="tx1"/>
                </a:solidFill>
                <a:latin typeface="Meiryo UI" pitchFamily="50" charset="-128"/>
                <a:ea typeface="Meiryo UI" pitchFamily="50" charset="-128"/>
                <a:cs typeface="Meiryo UI" pitchFamily="50" charset="-128"/>
              </a:rPr>
              <a:t>年度から</a:t>
            </a:r>
            <a:r>
              <a:rPr lang="en-US" altLang="ja-JP" sz="1300" dirty="0" smtClean="0">
                <a:solidFill>
                  <a:schemeClr val="tx1"/>
                </a:solidFill>
                <a:latin typeface="Meiryo UI" pitchFamily="50" charset="-128"/>
                <a:ea typeface="Meiryo UI" pitchFamily="50" charset="-128"/>
                <a:cs typeface="Meiryo UI" pitchFamily="50" charset="-128"/>
              </a:rPr>
              <a:t>2020</a:t>
            </a:r>
            <a:r>
              <a:rPr lang="ja-JP" altLang="en-US" sz="1300" dirty="0" smtClean="0">
                <a:solidFill>
                  <a:schemeClr val="tx1"/>
                </a:solidFill>
                <a:latin typeface="Meiryo UI" pitchFamily="50" charset="-128"/>
                <a:ea typeface="Meiryo UI" pitchFamily="50" charset="-128"/>
                <a:cs typeface="Meiryo UI" pitchFamily="50" charset="-128"/>
              </a:rPr>
              <a:t>年度（</a:t>
            </a:r>
            <a:r>
              <a:rPr lang="en-US" altLang="ja-JP" sz="1300" dirty="0" smtClean="0">
                <a:solidFill>
                  <a:schemeClr val="tx1"/>
                </a:solidFill>
                <a:latin typeface="Meiryo UI" pitchFamily="50" charset="-128"/>
                <a:ea typeface="Meiryo UI" pitchFamily="50" charset="-128"/>
                <a:cs typeface="Meiryo UI" pitchFamily="50" charset="-128"/>
              </a:rPr>
              <a:t>4</a:t>
            </a:r>
            <a:r>
              <a:rPr lang="ja-JP" altLang="en-US" sz="1300" dirty="0" smtClean="0">
                <a:solidFill>
                  <a:schemeClr val="tx1"/>
                </a:solidFill>
                <a:latin typeface="Meiryo UI" pitchFamily="50" charset="-128"/>
                <a:ea typeface="Meiryo UI" pitchFamily="50" charset="-128"/>
                <a:cs typeface="Meiryo UI" pitchFamily="50" charset="-128"/>
              </a:rPr>
              <a:t>年間を予定）</a:t>
            </a:r>
            <a:endParaRPr lang="ja-JP" altLang="en-US" sz="1300" dirty="0">
              <a:solidFill>
                <a:schemeClr val="tx1"/>
              </a:solidFill>
              <a:latin typeface="Meiryo UI" pitchFamily="50" charset="-128"/>
              <a:ea typeface="Meiryo UI" pitchFamily="50" charset="-128"/>
              <a:cs typeface="Meiryo UI" pitchFamily="50" charset="-128"/>
            </a:endParaRPr>
          </a:p>
          <a:p>
            <a:pPr>
              <a:spcBef>
                <a:spcPts val="600"/>
              </a:spcBef>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１</a:t>
            </a:r>
            <a:r>
              <a:rPr lang="en-US" altLang="ja-JP" sz="12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おおさか気候変動</a:t>
            </a: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適応</a:t>
            </a: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シンポジウム」（仮称）の開催等</a:t>
            </a:r>
          </a:p>
          <a:p>
            <a:r>
              <a:rPr lang="ja-JP" altLang="en-US" sz="1200" dirty="0" smtClean="0">
                <a:solidFill>
                  <a:schemeClr val="tx1"/>
                </a:solidFill>
                <a:latin typeface="Meiryo UI" pitchFamily="50" charset="-128"/>
                <a:ea typeface="Meiryo UI" pitchFamily="50" charset="-128"/>
                <a:cs typeface="Meiryo UI" pitchFamily="50" charset="-128"/>
              </a:rPr>
              <a:t>　　府民や環境</a:t>
            </a:r>
            <a:r>
              <a:rPr lang="en-US" altLang="ja-JP" sz="1200" dirty="0" smtClean="0">
                <a:solidFill>
                  <a:schemeClr val="tx1"/>
                </a:solidFill>
                <a:latin typeface="Meiryo UI" pitchFamily="50" charset="-128"/>
                <a:ea typeface="Meiryo UI" pitchFamily="50" charset="-128"/>
                <a:cs typeface="Meiryo UI" pitchFamily="50" charset="-128"/>
              </a:rPr>
              <a:t>NPO</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地球</a:t>
            </a:r>
            <a:r>
              <a:rPr lang="ja-JP" altLang="en-US" sz="1200" dirty="0">
                <a:solidFill>
                  <a:schemeClr val="tx1"/>
                </a:solidFill>
                <a:latin typeface="Meiryo UI" pitchFamily="50" charset="-128"/>
                <a:ea typeface="Meiryo UI" pitchFamily="50" charset="-128"/>
                <a:cs typeface="Meiryo UI" pitchFamily="50" charset="-128"/>
              </a:rPr>
              <a:t>温暖化防止活動</a:t>
            </a:r>
            <a:r>
              <a:rPr lang="ja-JP" altLang="en-US" sz="1200" dirty="0" smtClean="0">
                <a:solidFill>
                  <a:schemeClr val="tx1"/>
                </a:solidFill>
                <a:latin typeface="Meiryo UI" pitchFamily="50" charset="-128"/>
                <a:ea typeface="Meiryo UI" pitchFamily="50" charset="-128"/>
                <a:cs typeface="Meiryo UI" pitchFamily="50" charset="-128"/>
              </a:rPr>
              <a:t>推進員（</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）、市町村職員</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等を</a:t>
            </a:r>
            <a:r>
              <a:rPr lang="ja-JP" altLang="en-US" sz="1200" dirty="0">
                <a:solidFill>
                  <a:schemeClr val="tx1"/>
                </a:solidFill>
                <a:latin typeface="Meiryo UI" pitchFamily="50" charset="-128"/>
                <a:ea typeface="Meiryo UI" pitchFamily="50" charset="-128"/>
                <a:cs typeface="Meiryo UI" pitchFamily="50" charset="-128"/>
              </a:rPr>
              <a:t>対象</a:t>
            </a:r>
            <a:r>
              <a:rPr lang="ja-JP" altLang="en-US" sz="1200" dirty="0" smtClean="0">
                <a:solidFill>
                  <a:schemeClr val="tx1"/>
                </a:solidFill>
                <a:latin typeface="Meiryo UI" pitchFamily="50" charset="-128"/>
                <a:ea typeface="Meiryo UI" pitchFamily="50" charset="-128"/>
                <a:cs typeface="Meiryo UI" pitchFamily="50" charset="-128"/>
              </a:rPr>
              <a:t>に「</a:t>
            </a:r>
            <a:r>
              <a:rPr lang="ja-JP" altLang="en-US" sz="1200" dirty="0">
                <a:solidFill>
                  <a:schemeClr val="tx1"/>
                </a:solidFill>
                <a:latin typeface="Meiryo UI" pitchFamily="50" charset="-128"/>
                <a:ea typeface="Meiryo UI" pitchFamily="50" charset="-128"/>
                <a:cs typeface="Meiryo UI" pitchFamily="50" charset="-128"/>
              </a:rPr>
              <a:t>適応」に</a:t>
            </a:r>
            <a:r>
              <a:rPr lang="ja-JP" altLang="en-US" sz="1200" dirty="0" smtClean="0">
                <a:solidFill>
                  <a:schemeClr val="tx1"/>
                </a:solidFill>
                <a:latin typeface="Meiryo UI" pitchFamily="50" charset="-128"/>
                <a:ea typeface="Meiryo UI" pitchFamily="50" charset="-128"/>
                <a:cs typeface="Meiryo UI" pitchFamily="50" charset="-128"/>
              </a:rPr>
              <a:t>関する理解を</a:t>
            </a:r>
            <a:r>
              <a:rPr lang="ja-JP" altLang="en-US" sz="1200" dirty="0">
                <a:solidFill>
                  <a:schemeClr val="tx1"/>
                </a:solidFill>
                <a:latin typeface="Meiryo UI" pitchFamily="50" charset="-128"/>
                <a:ea typeface="Meiryo UI" pitchFamily="50" charset="-128"/>
                <a:cs typeface="Meiryo UI" pitchFamily="50" charset="-128"/>
              </a:rPr>
              <a:t>深めるための</a:t>
            </a:r>
            <a:r>
              <a:rPr lang="ja-JP" altLang="en-US" sz="1200" dirty="0" smtClean="0">
                <a:solidFill>
                  <a:schemeClr val="tx1"/>
                </a:solidFill>
                <a:latin typeface="Meiryo UI" pitchFamily="50" charset="-128"/>
                <a:ea typeface="Meiryo UI" pitchFamily="50" charset="-128"/>
                <a:cs typeface="Meiryo UI" pitchFamily="50" charset="-128"/>
              </a:rPr>
              <a:t>シンポジウムを開催。</a:t>
            </a:r>
            <a:endParaRPr lang="ja-JP" altLang="en-US" sz="1200" dirty="0">
              <a:solidFill>
                <a:schemeClr val="tx1"/>
              </a:solidFill>
              <a:latin typeface="Meiryo UI" pitchFamily="50" charset="-128"/>
              <a:ea typeface="Meiryo UI" pitchFamily="50" charset="-128"/>
              <a:cs typeface="Meiryo UI" pitchFamily="50" charset="-128"/>
            </a:endParaRPr>
          </a:p>
          <a:p>
            <a:pPr>
              <a:spcBef>
                <a:spcPts val="600"/>
              </a:spcBef>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２</a:t>
            </a:r>
            <a:r>
              <a:rPr lang="en-US" altLang="ja-JP" sz="12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環境</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等と協働した身近な地域での取組み</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環境</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等と協働して、暑熱環境の悪化による</a:t>
            </a:r>
            <a:r>
              <a:rPr lang="ja-JP" altLang="en-US" sz="1200" dirty="0" smtClean="0">
                <a:solidFill>
                  <a:schemeClr val="tx1"/>
                </a:solidFill>
                <a:latin typeface="Meiryo UI" pitchFamily="50" charset="-128"/>
                <a:ea typeface="Meiryo UI" pitchFamily="50" charset="-128"/>
                <a:cs typeface="Meiryo UI" pitchFamily="50" charset="-128"/>
              </a:rPr>
              <a:t>熱中症への日常からの</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備え</a:t>
            </a:r>
            <a:r>
              <a:rPr lang="ja-JP" altLang="en-US" sz="1200" dirty="0">
                <a:solidFill>
                  <a:schemeClr val="tx1"/>
                </a:solidFill>
                <a:latin typeface="Meiryo UI" pitchFamily="50" charset="-128"/>
                <a:ea typeface="Meiryo UI" pitchFamily="50" charset="-128"/>
                <a:cs typeface="Meiryo UI" pitchFamily="50" charset="-128"/>
              </a:rPr>
              <a:t>など、地域特性に</a:t>
            </a:r>
            <a:r>
              <a:rPr lang="ja-JP" altLang="en-US" sz="1200" dirty="0" smtClean="0">
                <a:solidFill>
                  <a:schemeClr val="tx1"/>
                </a:solidFill>
                <a:latin typeface="Meiryo UI" pitchFamily="50" charset="-128"/>
                <a:ea typeface="Meiryo UI" pitchFamily="50" charset="-128"/>
                <a:cs typeface="Meiryo UI" pitchFamily="50" charset="-128"/>
              </a:rPr>
              <a:t>応じ身近</a:t>
            </a:r>
            <a:r>
              <a:rPr lang="ja-JP" altLang="en-US" sz="1200" dirty="0">
                <a:solidFill>
                  <a:schemeClr val="tx1"/>
                </a:solidFill>
                <a:latin typeface="Meiryo UI" pitchFamily="50" charset="-128"/>
                <a:ea typeface="Meiryo UI" pitchFamily="50" charset="-128"/>
                <a:cs typeface="Meiryo UI" pitchFamily="50" charset="-128"/>
              </a:rPr>
              <a:t>で起きる気候変動</a:t>
            </a:r>
            <a:r>
              <a:rPr lang="ja-JP" altLang="en-US" sz="1200" dirty="0" smtClean="0">
                <a:solidFill>
                  <a:schemeClr val="tx1"/>
                </a:solidFill>
                <a:latin typeface="Meiryo UI" pitchFamily="50" charset="-128"/>
                <a:ea typeface="Meiryo UI" pitchFamily="50" charset="-128"/>
                <a:cs typeface="Meiryo UI" pitchFamily="50" charset="-128"/>
              </a:rPr>
              <a:t>の影響への「適応</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に</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関する啓発</a:t>
            </a:r>
            <a:r>
              <a:rPr lang="ja-JP" altLang="en-US" sz="1200" dirty="0">
                <a:solidFill>
                  <a:schemeClr val="tx1"/>
                </a:solidFill>
                <a:latin typeface="Meiryo UI" pitchFamily="50" charset="-128"/>
                <a:ea typeface="Meiryo UI" pitchFamily="50" charset="-128"/>
                <a:cs typeface="Meiryo UI" pitchFamily="50" charset="-128"/>
              </a:rPr>
              <a:t>活動</a:t>
            </a:r>
            <a:r>
              <a:rPr lang="ja-JP" altLang="en-US" sz="1200" dirty="0" smtClean="0">
                <a:solidFill>
                  <a:schemeClr val="tx1"/>
                </a:solidFill>
                <a:latin typeface="Meiryo UI" pitchFamily="50" charset="-128"/>
                <a:ea typeface="Meiryo UI" pitchFamily="50" charset="-128"/>
                <a:cs typeface="Meiryo UI" pitchFamily="50" charset="-128"/>
              </a:rPr>
              <a:t>を実施</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800"/>
              </a:lnSpc>
            </a:pP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200"/>
              </a:lnSpc>
            </a:pPr>
            <a:r>
              <a:rPr lang="ja-JP" altLang="en-US" sz="1100" dirty="0" smtClean="0">
                <a:solidFill>
                  <a:schemeClr val="tx1"/>
                </a:solidFill>
                <a:latin typeface="Meiryo UI" pitchFamily="50" charset="-128"/>
                <a:ea typeface="Meiryo UI" pitchFamily="50" charset="-128"/>
                <a:cs typeface="Meiryo UI" pitchFamily="50" charset="-128"/>
              </a:rPr>
              <a:t>（参考）</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府域の気候変動予測と適応対策例</a:t>
            </a:r>
          </a:p>
          <a:p>
            <a:pPr>
              <a:lnSpc>
                <a:spcPts val="12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a:t>
            </a:r>
            <a:r>
              <a:rPr lang="en-US" altLang="ja-JP" sz="1100" dirty="0" smtClean="0">
                <a:solidFill>
                  <a:schemeClr val="tx1"/>
                </a:solidFill>
                <a:latin typeface="Meiryo UI" pitchFamily="50" charset="-128"/>
                <a:ea typeface="Meiryo UI" pitchFamily="50" charset="-128"/>
                <a:cs typeface="Meiryo UI" pitchFamily="50" charset="-128"/>
              </a:rPr>
              <a:t>21</a:t>
            </a:r>
            <a:r>
              <a:rPr lang="ja-JP" altLang="en-US" sz="1100" dirty="0">
                <a:solidFill>
                  <a:schemeClr val="tx1"/>
                </a:solidFill>
                <a:latin typeface="Meiryo UI" pitchFamily="50" charset="-128"/>
                <a:ea typeface="Meiryo UI" pitchFamily="50" charset="-128"/>
                <a:cs typeface="Meiryo UI" pitchFamily="50" charset="-128"/>
              </a:rPr>
              <a:t>世紀末で年</a:t>
            </a:r>
            <a:r>
              <a:rPr lang="ja-JP" altLang="en-US" sz="1100" dirty="0" smtClean="0">
                <a:solidFill>
                  <a:schemeClr val="tx1"/>
                </a:solidFill>
                <a:latin typeface="Meiryo UI" pitchFamily="50" charset="-128"/>
                <a:ea typeface="Meiryo UI" pitchFamily="50" charset="-128"/>
                <a:cs typeface="Meiryo UI" pitchFamily="50" charset="-128"/>
              </a:rPr>
              <a:t>平均気温は約</a:t>
            </a:r>
            <a:r>
              <a:rPr lang="en-US" altLang="ja-JP" sz="1100" dirty="0">
                <a:solidFill>
                  <a:schemeClr val="tx1"/>
                </a:solidFill>
                <a:latin typeface="Meiryo UI" pitchFamily="50" charset="-128"/>
                <a:ea typeface="Meiryo UI" pitchFamily="50" charset="-128"/>
                <a:cs typeface="Meiryo UI" pitchFamily="50" charset="-128"/>
              </a:rPr>
              <a:t>2.8℃</a:t>
            </a:r>
            <a:r>
              <a:rPr lang="ja-JP" altLang="en-US" sz="1100" dirty="0">
                <a:solidFill>
                  <a:schemeClr val="tx1"/>
                </a:solidFill>
                <a:latin typeface="Meiryo UI" pitchFamily="50" charset="-128"/>
                <a:ea typeface="Meiryo UI" pitchFamily="50" charset="-128"/>
                <a:cs typeface="Meiryo UI" pitchFamily="50" charset="-128"/>
              </a:rPr>
              <a:t>の上昇</a:t>
            </a:r>
          </a:p>
          <a:p>
            <a:pPr>
              <a:lnSpc>
                <a:spcPts val="12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・大雨</a:t>
            </a:r>
            <a:r>
              <a:rPr lang="ja-JP" altLang="en-US" sz="1050" dirty="0">
                <a:solidFill>
                  <a:schemeClr val="tx1"/>
                </a:solidFill>
                <a:latin typeface="Meiryo UI" pitchFamily="50" charset="-128"/>
                <a:ea typeface="Meiryo UI" pitchFamily="50" charset="-128"/>
                <a:cs typeface="Meiryo UI" pitchFamily="50" charset="-128"/>
              </a:rPr>
              <a:t>（日降水量</a:t>
            </a:r>
            <a:r>
              <a:rPr lang="en-US" altLang="ja-JP" sz="1050" dirty="0">
                <a:solidFill>
                  <a:schemeClr val="tx1"/>
                </a:solidFill>
                <a:latin typeface="Meiryo UI" pitchFamily="50" charset="-128"/>
                <a:ea typeface="Meiryo UI" pitchFamily="50" charset="-128"/>
                <a:cs typeface="Meiryo UI" pitchFamily="50" charset="-128"/>
              </a:rPr>
              <a:t>100mm</a:t>
            </a:r>
            <a:r>
              <a:rPr lang="ja-JP" altLang="en-US" sz="1050" dirty="0">
                <a:solidFill>
                  <a:schemeClr val="tx1"/>
                </a:solidFill>
                <a:latin typeface="Meiryo UI" pitchFamily="50" charset="-128"/>
                <a:ea typeface="Meiryo UI" pitchFamily="50" charset="-128"/>
                <a:cs typeface="Meiryo UI" pitchFamily="50" charset="-128"/>
              </a:rPr>
              <a:t>以上）</a:t>
            </a:r>
            <a:r>
              <a:rPr lang="ja-JP" altLang="en-US" sz="1100" dirty="0">
                <a:solidFill>
                  <a:schemeClr val="tx1"/>
                </a:solidFill>
                <a:latin typeface="Meiryo UI" pitchFamily="50" charset="-128"/>
                <a:ea typeface="Meiryo UI" pitchFamily="50" charset="-128"/>
                <a:cs typeface="Meiryo UI" pitchFamily="50" charset="-128"/>
              </a:rPr>
              <a:t>の年間日数が２倍</a:t>
            </a:r>
            <a:r>
              <a:rPr lang="ja-JP" altLang="en-US" sz="1100" dirty="0" smtClean="0">
                <a:solidFill>
                  <a:schemeClr val="tx1"/>
                </a:solidFill>
                <a:latin typeface="Meiryo UI" pitchFamily="50" charset="-128"/>
                <a:ea typeface="Meiryo UI" pitchFamily="50" charset="-128"/>
                <a:cs typeface="Meiryo UI" pitchFamily="50" charset="-128"/>
              </a:rPr>
              <a:t>以上に増加</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100" dirty="0">
              <a:solidFill>
                <a:schemeClr val="tx1"/>
              </a:solidFill>
              <a:latin typeface="Meiryo UI" pitchFamily="50" charset="-128"/>
              <a:ea typeface="Meiryo UI" pitchFamily="50" charset="-128"/>
              <a:cs typeface="Meiryo UI" pitchFamily="50" charset="-128"/>
            </a:endParaRPr>
          </a:p>
          <a:p>
            <a:endParaRPr lang="en-US" altLang="ja-JP" sz="1100" dirty="0" smtClean="0">
              <a:solidFill>
                <a:schemeClr val="tx1"/>
              </a:solidFill>
              <a:latin typeface="Meiryo UI" pitchFamily="50" charset="-128"/>
              <a:ea typeface="Meiryo UI" pitchFamily="50" charset="-128"/>
              <a:cs typeface="Meiryo UI" pitchFamily="50" charset="-128"/>
            </a:endParaRPr>
          </a:p>
          <a:p>
            <a:endParaRPr lang="en-US" altLang="ja-JP" sz="1100" dirty="0">
              <a:solidFill>
                <a:schemeClr val="tx1"/>
              </a:solidFill>
              <a:latin typeface="Meiryo UI" pitchFamily="50" charset="-128"/>
              <a:ea typeface="Meiryo UI" pitchFamily="50" charset="-128"/>
              <a:cs typeface="Meiryo UI" pitchFamily="50" charset="-128"/>
            </a:endParaRPr>
          </a:p>
          <a:p>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pPr>
            <a:endParaRPr lang="en-US" altLang="ja-JP" sz="900" dirty="0">
              <a:solidFill>
                <a:schemeClr val="tx1"/>
              </a:solidFill>
              <a:latin typeface="Meiryo UI" pitchFamily="50" charset="-128"/>
              <a:ea typeface="Meiryo UI" pitchFamily="50" charset="-128"/>
              <a:cs typeface="Meiryo UI" pitchFamily="50" charset="-128"/>
            </a:endParaRPr>
          </a:p>
          <a:p>
            <a:pPr>
              <a:lnSpc>
                <a:spcPts val="1200"/>
              </a:lnSpc>
            </a:pPr>
            <a:r>
              <a:rPr lang="ja-JP" altLang="en-US" sz="900" dirty="0" smtClean="0">
                <a:solidFill>
                  <a:schemeClr val="tx1"/>
                </a:solidFill>
                <a:latin typeface="Meiryo UI" pitchFamily="50" charset="-128"/>
                <a:ea typeface="Meiryo UI" pitchFamily="50" charset="-128"/>
                <a:cs typeface="Meiryo UI" pitchFamily="50" charset="-128"/>
              </a:rPr>
              <a:t>　　</a:t>
            </a:r>
            <a:r>
              <a:rPr lang="en-US" altLang="ja-JP" sz="900" dirty="0" smtClean="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地球温暖化防止活動推進員･･</a:t>
            </a:r>
            <a:r>
              <a:rPr lang="ja-JP" altLang="en-US" sz="900" dirty="0" smtClean="0">
                <a:solidFill>
                  <a:schemeClr val="tx1"/>
                </a:solidFill>
                <a:latin typeface="Meiryo UI" pitchFamily="50" charset="-128"/>
                <a:ea typeface="Meiryo UI" pitchFamily="50" charset="-128"/>
                <a:cs typeface="Meiryo UI" pitchFamily="50" charset="-128"/>
              </a:rPr>
              <a:t>･地球</a:t>
            </a:r>
            <a:r>
              <a:rPr lang="ja-JP" altLang="en-US" sz="900" dirty="0">
                <a:solidFill>
                  <a:schemeClr val="tx1"/>
                </a:solidFill>
                <a:latin typeface="Meiryo UI" pitchFamily="50" charset="-128"/>
                <a:ea typeface="Meiryo UI" pitchFamily="50" charset="-128"/>
                <a:cs typeface="Meiryo UI" pitchFamily="50" charset="-128"/>
              </a:rPr>
              <a:t>温暖化対策の重要性</a:t>
            </a:r>
            <a:r>
              <a:rPr lang="ja-JP" altLang="en-US" sz="900" dirty="0" smtClean="0">
                <a:solidFill>
                  <a:schemeClr val="tx1"/>
                </a:solidFill>
                <a:latin typeface="Meiryo UI" pitchFamily="50" charset="-128"/>
                <a:ea typeface="Meiryo UI" pitchFamily="50" charset="-128"/>
                <a:cs typeface="Meiryo UI" pitchFamily="50" charset="-128"/>
              </a:rPr>
              <a:t>について住民の</a:t>
            </a:r>
            <a:r>
              <a:rPr lang="ja-JP" altLang="en-US" sz="900" dirty="0">
                <a:solidFill>
                  <a:schemeClr val="tx1"/>
                </a:solidFill>
                <a:latin typeface="Meiryo UI" pitchFamily="50" charset="-128"/>
                <a:ea typeface="Meiryo UI" pitchFamily="50" charset="-128"/>
                <a:cs typeface="Meiryo UI" pitchFamily="50" charset="-128"/>
              </a:rPr>
              <a:t>理解を深め</a:t>
            </a:r>
            <a:r>
              <a:rPr lang="ja-JP" altLang="en-US" sz="900" dirty="0" smtClean="0">
                <a:solidFill>
                  <a:schemeClr val="tx1"/>
                </a:solidFill>
                <a:latin typeface="Meiryo UI" pitchFamily="50" charset="-128"/>
                <a:ea typeface="Meiryo UI" pitchFamily="50" charset="-128"/>
                <a:cs typeface="Meiryo UI" pitchFamily="50" charset="-128"/>
              </a:rPr>
              <a:t>、</a:t>
            </a:r>
            <a:endParaRPr lang="en-US" altLang="ja-JP" sz="900" dirty="0" smtClean="0">
              <a:solidFill>
                <a:schemeClr val="tx1"/>
              </a:solidFill>
              <a:latin typeface="Meiryo UI" pitchFamily="50" charset="-128"/>
              <a:ea typeface="Meiryo UI" pitchFamily="50" charset="-128"/>
              <a:cs typeface="Meiryo UI" pitchFamily="50" charset="-128"/>
            </a:endParaRPr>
          </a:p>
          <a:p>
            <a:pPr>
              <a:lnSpc>
                <a:spcPts val="1200"/>
              </a:lnSpc>
            </a:pPr>
            <a:r>
              <a:rPr lang="ja-JP" altLang="en-US" sz="900" dirty="0">
                <a:solidFill>
                  <a:schemeClr val="tx1"/>
                </a:solidFill>
                <a:latin typeface="Meiryo UI" pitchFamily="50" charset="-128"/>
                <a:ea typeface="Meiryo UI" pitchFamily="50" charset="-128"/>
                <a:cs typeface="Meiryo UI" pitchFamily="50" charset="-128"/>
              </a:rPr>
              <a:t>　</a:t>
            </a:r>
            <a:r>
              <a:rPr lang="ja-JP" altLang="en-US" sz="900" dirty="0" smtClean="0">
                <a:solidFill>
                  <a:schemeClr val="tx1"/>
                </a:solidFill>
                <a:latin typeface="Meiryo UI" pitchFamily="50" charset="-128"/>
                <a:ea typeface="Meiryo UI" pitchFamily="50" charset="-128"/>
                <a:cs typeface="Meiryo UI" pitchFamily="50" charset="-128"/>
              </a:rPr>
              <a:t>　　　　　　　　　日常</a:t>
            </a:r>
            <a:r>
              <a:rPr lang="ja-JP" altLang="en-US" sz="900" dirty="0">
                <a:solidFill>
                  <a:schemeClr val="tx1"/>
                </a:solidFill>
                <a:latin typeface="Meiryo UI" pitchFamily="50" charset="-128"/>
                <a:ea typeface="Meiryo UI" pitchFamily="50" charset="-128"/>
                <a:cs typeface="Meiryo UI" pitchFamily="50" charset="-128"/>
              </a:rPr>
              <a:t>生活における</a:t>
            </a:r>
            <a:r>
              <a:rPr lang="ja-JP" altLang="en-US" sz="900" dirty="0" smtClean="0">
                <a:solidFill>
                  <a:schemeClr val="tx1"/>
                </a:solidFill>
                <a:latin typeface="Meiryo UI" pitchFamily="50" charset="-128"/>
                <a:ea typeface="Meiryo UI" pitchFamily="50" charset="-128"/>
                <a:cs typeface="Meiryo UI" pitchFamily="50" charset="-128"/>
              </a:rPr>
              <a:t>取組みの</a:t>
            </a:r>
            <a:r>
              <a:rPr lang="ja-JP" altLang="en-US" sz="900" dirty="0">
                <a:solidFill>
                  <a:schemeClr val="tx1"/>
                </a:solidFill>
                <a:latin typeface="Meiryo UI" pitchFamily="50" charset="-128"/>
                <a:ea typeface="Meiryo UI" pitchFamily="50" charset="-128"/>
                <a:cs typeface="Meiryo UI" pitchFamily="50" charset="-128"/>
              </a:rPr>
              <a:t>助言などの活動を行う者で、知事が委嘱しています。</a:t>
            </a:r>
          </a:p>
          <a:p>
            <a:r>
              <a:rPr lang="en-US" altLang="ja-JP" sz="1200" dirty="0" smtClean="0">
                <a:solidFill>
                  <a:schemeClr val="tx1"/>
                </a:solidFill>
                <a:latin typeface="Meiryo UI" pitchFamily="50" charset="-128"/>
                <a:ea typeface="Meiryo UI" pitchFamily="50" charset="-128"/>
                <a:cs typeface="Meiryo UI" pitchFamily="50" charset="-128"/>
              </a:rPr>
              <a:t/>
            </a:r>
            <a:br>
              <a:rPr lang="en-US" altLang="ja-JP" sz="1200" dirty="0" smtClean="0">
                <a:solidFill>
                  <a:schemeClr val="tx1"/>
                </a:solidFill>
                <a:latin typeface="Meiryo UI" pitchFamily="50" charset="-128"/>
                <a:ea typeface="Meiryo UI" pitchFamily="50" charset="-128"/>
                <a:cs typeface="Meiryo UI" pitchFamily="50" charset="-128"/>
              </a:rPr>
            </a:br>
            <a:endParaRPr lang="en-US" altLang="ja-JP" sz="1200" dirty="0" smtClean="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角丸四角形 33"/>
          <p:cNvSpPr/>
          <p:nvPr/>
        </p:nvSpPr>
        <p:spPr>
          <a:xfrm>
            <a:off x="250422" y="755309"/>
            <a:ext cx="3017034"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　温暖化「適応」推進事業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686624" y="1132899"/>
            <a:ext cx="2124000" cy="184666"/>
          </a:xfrm>
          <a:prstGeom prst="rect">
            <a:avLst/>
          </a:prstGeom>
          <a:noFill/>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38" name="表 37"/>
          <p:cNvGraphicFramePr>
            <a:graphicFrameLocks noGrp="1"/>
          </p:cNvGraphicFramePr>
          <p:nvPr>
            <p:extLst>
              <p:ext uri="{D42A27DB-BD31-4B8C-83A1-F6EECF244321}">
                <p14:modId xmlns:p14="http://schemas.microsoft.com/office/powerpoint/2010/main" val="2631150077"/>
              </p:ext>
            </p:extLst>
          </p:nvPr>
        </p:nvGraphicFramePr>
        <p:xfrm>
          <a:off x="524063" y="5001854"/>
          <a:ext cx="3983273" cy="900000"/>
        </p:xfrm>
        <a:graphic>
          <a:graphicData uri="http://schemas.openxmlformats.org/drawingml/2006/table">
            <a:tbl>
              <a:tblPr/>
              <a:tblGrid>
                <a:gridCol w="1571273"/>
                <a:gridCol w="2412000"/>
              </a:tblGrid>
              <a:tr h="252000">
                <a:tc>
                  <a:txBody>
                    <a:bodyPr/>
                    <a:lstStyle/>
                    <a:p>
                      <a:pPr marL="181610" indent="-127000" algn="ctr">
                        <a:lnSpc>
                          <a:spcPct val="100000"/>
                        </a:lnSpc>
                        <a:spcAft>
                          <a:spcPts val="0"/>
                        </a:spcAft>
                      </a:pPr>
                      <a:r>
                        <a:rPr lang="ja-JP" sz="800" kern="100" dirty="0">
                          <a:solidFill>
                            <a:schemeClr val="tx1"/>
                          </a:solidFill>
                          <a:effectLst/>
                          <a:latin typeface="Century"/>
                          <a:ea typeface="HG丸ｺﾞｼｯｸM-PRO"/>
                          <a:cs typeface="Times New Roman"/>
                        </a:rPr>
                        <a:t>懸念される主な影響</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1610" indent="-127000" algn="ctr">
                        <a:lnSpc>
                          <a:spcPct val="100000"/>
                        </a:lnSpc>
                        <a:spcAft>
                          <a:spcPts val="0"/>
                        </a:spcAft>
                      </a:pPr>
                      <a:r>
                        <a:rPr lang="ja-JP" sz="800" kern="100" dirty="0">
                          <a:solidFill>
                            <a:schemeClr val="tx1"/>
                          </a:solidFill>
                          <a:effectLst/>
                          <a:latin typeface="Century"/>
                          <a:ea typeface="HG丸ｺﾞｼｯｸM-PRO"/>
                          <a:cs typeface="Times New Roman"/>
                        </a:rPr>
                        <a:t>主</a:t>
                      </a:r>
                      <a:r>
                        <a:rPr lang="ja-JP" sz="800" kern="100" dirty="0" smtClean="0">
                          <a:solidFill>
                            <a:schemeClr val="tx1"/>
                          </a:solidFill>
                          <a:effectLst/>
                          <a:latin typeface="Century"/>
                          <a:ea typeface="HG丸ｺﾞｼｯｸM-PRO"/>
                          <a:cs typeface="Times New Roman"/>
                        </a:rPr>
                        <a:t>な</a:t>
                      </a:r>
                      <a:r>
                        <a:rPr lang="ja-JP" altLang="en-US" sz="800" kern="100" dirty="0" smtClean="0">
                          <a:solidFill>
                            <a:schemeClr val="tx1"/>
                          </a:solidFill>
                          <a:effectLst/>
                          <a:latin typeface="Century"/>
                          <a:ea typeface="HG丸ｺﾞｼｯｸM-PRO"/>
                          <a:cs typeface="Times New Roman"/>
                        </a:rPr>
                        <a:t>取組み</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00">
                <a:tc>
                  <a:txBody>
                    <a:bodyPr/>
                    <a:lstStyle/>
                    <a:p>
                      <a:pPr marL="181610" indent="-127000" algn="l">
                        <a:lnSpc>
                          <a:spcPct val="100000"/>
                        </a:lnSpc>
                        <a:spcAft>
                          <a:spcPts val="0"/>
                        </a:spcAft>
                      </a:pPr>
                      <a:r>
                        <a:rPr lang="ja-JP" altLang="en-US" sz="800" kern="100" dirty="0" smtClean="0">
                          <a:solidFill>
                            <a:schemeClr val="tx1"/>
                          </a:solidFill>
                          <a:effectLst/>
                          <a:latin typeface="Century"/>
                          <a:ea typeface="HG丸ｺﾞｼｯｸM-PRO"/>
                          <a:cs typeface="Times New Roman"/>
                        </a:rPr>
                        <a:t>水害</a:t>
                      </a:r>
                      <a:r>
                        <a:rPr lang="ja-JP" sz="800" kern="100" dirty="0" smtClean="0">
                          <a:solidFill>
                            <a:schemeClr val="tx1"/>
                          </a:solidFill>
                          <a:effectLst/>
                          <a:latin typeface="Century"/>
                          <a:ea typeface="HG丸ｺﾞｼｯｸM-PRO"/>
                          <a:cs typeface="Times New Roman"/>
                        </a:rPr>
                        <a:t>の</a:t>
                      </a:r>
                      <a:r>
                        <a:rPr lang="ja-JP" sz="800" kern="100" dirty="0">
                          <a:solidFill>
                            <a:schemeClr val="tx1"/>
                          </a:solidFill>
                          <a:effectLst/>
                          <a:latin typeface="Century"/>
                          <a:ea typeface="HG丸ｺﾞｼｯｸM-PRO"/>
                          <a:cs typeface="Times New Roman"/>
                        </a:rPr>
                        <a:t>危険性の増加</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kumimoji="1" lang="ja-JP" altLang="en-US" sz="800" kern="100" dirty="0" smtClean="0">
                          <a:solidFill>
                            <a:schemeClr val="tx1"/>
                          </a:solidFill>
                          <a:effectLst/>
                          <a:latin typeface="Century"/>
                          <a:ea typeface="HG丸ｺﾞｼｯｸM-PRO"/>
                          <a:cs typeface="Times New Roman"/>
                        </a:rPr>
                        <a:t>ハザードマップの確認など</a:t>
                      </a:r>
                      <a:endParaRPr kumimoji="1" lang="ja-JP" sz="800" kern="100" dirty="0">
                        <a:solidFill>
                          <a:schemeClr val="tx1"/>
                        </a:solidFill>
                        <a:effectLst/>
                        <a:latin typeface="Century"/>
                        <a:ea typeface="HG丸ｺﾞｼｯｸM-PRO"/>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marL="181610" indent="-127000" algn="l">
                        <a:lnSpc>
                          <a:spcPct val="100000"/>
                        </a:lnSpc>
                        <a:spcAft>
                          <a:spcPts val="0"/>
                        </a:spcAft>
                      </a:pPr>
                      <a:r>
                        <a:rPr lang="ja-JP" sz="800" kern="100" dirty="0">
                          <a:solidFill>
                            <a:schemeClr val="tx1"/>
                          </a:solidFill>
                          <a:effectLst/>
                          <a:latin typeface="Century"/>
                          <a:ea typeface="HG丸ｺﾞｼｯｸM-PRO"/>
                          <a:cs typeface="Times New Roman"/>
                        </a:rPr>
                        <a:t>熱中症搬送者数の増加</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lang="ja-JP" altLang="en-US" sz="800" kern="100" dirty="0" smtClean="0">
                          <a:solidFill>
                            <a:schemeClr val="tx1"/>
                          </a:solidFill>
                          <a:effectLst/>
                          <a:latin typeface="Century"/>
                          <a:ea typeface="HG丸ｺﾞｼｯｸM-PRO"/>
                          <a:cs typeface="Times New Roman"/>
                        </a:rPr>
                        <a:t>こまめな水分補給、高齢者への声かけ運動など</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marL="181610" indent="-127000" algn="l">
                        <a:lnSpc>
                          <a:spcPct val="100000"/>
                        </a:lnSpc>
                        <a:spcAft>
                          <a:spcPts val="0"/>
                        </a:spcAft>
                      </a:pPr>
                      <a:r>
                        <a:rPr lang="ja-JP" sz="800" kern="100" dirty="0">
                          <a:solidFill>
                            <a:schemeClr val="tx1"/>
                          </a:solidFill>
                          <a:effectLst/>
                          <a:latin typeface="Century"/>
                          <a:ea typeface="HG丸ｺﾞｼｯｸM-PRO"/>
                          <a:cs typeface="Times New Roman"/>
                        </a:rPr>
                        <a:t>ヒートアイランド現象の進行</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indent="-127000" algn="l">
                        <a:lnSpc>
                          <a:spcPct val="100000"/>
                        </a:lnSpc>
                        <a:spcAft>
                          <a:spcPts val="0"/>
                        </a:spcAft>
                      </a:pPr>
                      <a:r>
                        <a:rPr lang="ja-JP" altLang="en-US" sz="800" kern="100" dirty="0" smtClean="0">
                          <a:solidFill>
                            <a:schemeClr val="tx1"/>
                          </a:solidFill>
                          <a:effectLst/>
                          <a:latin typeface="Century"/>
                          <a:ea typeface="HG丸ｺﾞｼｯｸM-PRO"/>
                          <a:cs typeface="Times New Roman"/>
                        </a:rPr>
                        <a:t>打ち水、緑のカーテンづくりなど</a:t>
                      </a:r>
                      <a:endParaRPr lang="ja-JP" sz="80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5" name="グループ化 4"/>
          <p:cNvGrpSpPr/>
          <p:nvPr/>
        </p:nvGrpSpPr>
        <p:grpSpPr>
          <a:xfrm>
            <a:off x="5107137" y="4058403"/>
            <a:ext cx="4661944" cy="1902594"/>
            <a:chOff x="5075742" y="4002723"/>
            <a:chExt cx="5772155" cy="2070647"/>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742" y="4326471"/>
              <a:ext cx="3401296" cy="1746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8477038" y="4326471"/>
              <a:ext cx="2370859" cy="937893"/>
            </a:xfrm>
            <a:prstGeom prst="rect">
              <a:avLst/>
            </a:prstGeom>
            <a:noFill/>
          </p:spPr>
          <p:txBody>
            <a:bodyPr wrap="square" rtlCol="0">
              <a:spAutoFit/>
            </a:bodyPr>
            <a:lstStyle/>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ミスト発生器、打ち水</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ルーバー</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、日除け、遮熱性塗料</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、再帰性</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フィルム、緑化等で涼しさとみどりを身近に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感じるクールスポット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を作っています。</a:t>
              </a:r>
            </a:p>
          </p:txBody>
        </p:sp>
        <p:sp>
          <p:nvSpPr>
            <p:cNvPr id="31" name="テキスト ボックス 30"/>
            <p:cNvSpPr txBox="1"/>
            <p:nvPr/>
          </p:nvSpPr>
          <p:spPr>
            <a:xfrm>
              <a:off x="5096299" y="4002723"/>
              <a:ext cx="2507500" cy="267969"/>
            </a:xfrm>
            <a:prstGeom prst="rect">
              <a:avLst/>
            </a:prstGeom>
            <a:noFill/>
          </p:spPr>
          <p:txBody>
            <a:bodyPr wrap="square" rtlCol="0">
              <a:spAutoFit/>
            </a:bodyPr>
            <a:lstStyle/>
            <a:p>
              <a:pP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（クールスポットのイメージ）</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星 12 14"/>
          <p:cNvSpPr/>
          <p:nvPr/>
        </p:nvSpPr>
        <p:spPr>
          <a:xfrm>
            <a:off x="114525" y="63287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373221" y="6013092"/>
            <a:ext cx="3988482" cy="66772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補助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Senrito</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よみうりクールスポット事業（豊中市）</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あべのキューズモール　クールスポット整備事業（大阪市）</a:t>
            </a:r>
          </a:p>
        </p:txBody>
      </p:sp>
    </p:spTree>
    <p:extLst>
      <p:ext uri="{BB962C8B-B14F-4D97-AF65-F5344CB8AC3E}">
        <p14:creationId xmlns:p14="http://schemas.microsoft.com/office/powerpoint/2010/main" val="2663304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endParaRPr lang="ja-JP" altLang="en-US" sz="3600" dirty="0">
              <a:solidFill>
                <a:prstClr val="white"/>
              </a:solidFill>
              <a:ea typeface="HGP創英角ｺﾞｼｯｸUB" pitchFamily="50" charset="-128"/>
              <a:cs typeface="ＭＳ Ｐゴシック" charset="-128"/>
            </a:endParaRPr>
          </a:p>
        </p:txBody>
      </p:sp>
      <p:sp>
        <p:nvSpPr>
          <p:cNvPr id="4" name="角丸四角形 3"/>
          <p:cNvSpPr/>
          <p:nvPr/>
        </p:nvSpPr>
        <p:spPr>
          <a:xfrm>
            <a:off x="105962" y="523181"/>
            <a:ext cx="9694076" cy="61650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344488" y="1285072"/>
            <a:ext cx="220764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建築物の環境配慮</a:t>
            </a:r>
            <a:r>
              <a:rPr lang="ja-JP" altLang="en-US" sz="1400" b="1" dirty="0" smtClean="0">
                <a:solidFill>
                  <a:prstClr val="black"/>
                </a:solidFill>
                <a:latin typeface="Meiryo UI" pitchFamily="50" charset="-128"/>
                <a:ea typeface="Meiryo UI" pitchFamily="50" charset="-128"/>
                <a:cs typeface="Meiryo UI" pitchFamily="50" charset="-128"/>
              </a:rPr>
              <a:t>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a:t>
            </a:r>
            <a:r>
              <a:rPr lang="ja-JP" altLang="en-US" b="0" i="0" dirty="0" smtClean="0">
                <a:latin typeface="Meiryo UI" pitchFamily="50" charset="-128"/>
                <a:ea typeface="Meiryo UI" pitchFamily="50" charset="-128"/>
                <a:cs typeface="Meiryo UI" pitchFamily="50" charset="-128"/>
              </a:rPr>
              <a:t>改築の</a:t>
            </a:r>
            <a:r>
              <a:rPr lang="ja-JP" altLang="en-US" b="0" i="0" dirty="0">
                <a:latin typeface="Meiryo UI" pitchFamily="50" charset="-128"/>
                <a:ea typeface="Meiryo UI" pitchFamily="50" charset="-128"/>
                <a:cs typeface="Meiryo UI" pitchFamily="50" charset="-128"/>
              </a:rPr>
              <a:t>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以上の建築物を新築又は増改築する者（以下「特定建築主」という。）に対し、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削減･省エネ対策等の建築物の環境配慮のための措置について自己評価した計画書の届出を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また</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当該</a:t>
            </a:r>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の販売等について一定の広告をするとき</a:t>
            </a:r>
            <a:r>
              <a:rPr lang="ja-JP" altLang="en-US" b="0" i="0" dirty="0" smtClean="0">
                <a:latin typeface="Meiryo UI" pitchFamily="50" charset="-128"/>
                <a:ea typeface="Meiryo UI" pitchFamily="50" charset="-128"/>
                <a:cs typeface="Meiryo UI" pitchFamily="50" charset="-128"/>
              </a:rPr>
              <a:t>は</a:t>
            </a:r>
            <a:r>
              <a:rPr lang="ja-JP" altLang="en-US" b="0" i="0" dirty="0">
                <a:latin typeface="Meiryo UI" pitchFamily="50" charset="-128"/>
                <a:ea typeface="Meiryo UI" pitchFamily="50" charset="-128"/>
                <a:cs typeface="Meiryo UI" pitchFamily="50" charset="-128"/>
              </a:rPr>
              <a:t>その</a:t>
            </a:r>
            <a:r>
              <a:rPr lang="ja-JP" altLang="en-US" b="0" i="0" dirty="0" smtClean="0">
                <a:latin typeface="Meiryo UI" pitchFamily="50" charset="-128"/>
                <a:ea typeface="Meiryo UI" pitchFamily="50" charset="-128"/>
                <a:cs typeface="Meiryo UI" pitchFamily="50" charset="-128"/>
              </a:rPr>
              <a:t>広告</a:t>
            </a:r>
            <a:r>
              <a:rPr lang="ja-JP" altLang="en-US" b="0" i="0" dirty="0">
                <a:latin typeface="Meiryo UI" pitchFamily="50" charset="-128"/>
                <a:ea typeface="Meiryo UI" pitchFamily="50" charset="-128"/>
                <a:cs typeface="Meiryo UI" pitchFamily="50" charset="-128"/>
              </a:rPr>
              <a:t>に自己評価結果の要旨を記載した標章（右図参照）の表示を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p>
          <a:p>
            <a:pPr marL="87313" indent="-87313" eaLnBrk="1" hangingPunct="1"/>
            <a:r>
              <a:rPr lang="ja-JP" altLang="en-US" b="0" i="0" dirty="0">
                <a:latin typeface="Meiryo UI" pitchFamily="50" charset="-128"/>
                <a:ea typeface="Meiryo UI" pitchFamily="50" charset="-128"/>
                <a:cs typeface="Meiryo UI" pitchFamily="50" charset="-128"/>
              </a:rPr>
              <a:t>　　さらに、特に優れた取組みを行った建築物については</a:t>
            </a:r>
            <a:r>
              <a:rPr lang="ja-JP" altLang="en-US" b="0" i="0" dirty="0" smtClean="0">
                <a:latin typeface="Meiryo UI" pitchFamily="50" charset="-128"/>
                <a:ea typeface="Meiryo UI" pitchFamily="50" charset="-128"/>
                <a:cs typeface="Meiryo UI" pitchFamily="50" charset="-128"/>
              </a:rPr>
              <a:t>、大阪府・市が「</a:t>
            </a:r>
            <a:r>
              <a:rPr lang="ja-JP" altLang="en-US" b="0" i="0" dirty="0">
                <a:latin typeface="Meiryo UI" pitchFamily="50" charset="-128"/>
                <a:ea typeface="Meiryo UI" pitchFamily="50" charset="-128"/>
                <a:cs typeface="Meiryo UI" pitchFamily="50" charset="-128"/>
              </a:rPr>
              <a:t>おおさか環境にやさしい建築賞」と</a:t>
            </a:r>
            <a:r>
              <a:rPr lang="ja-JP" altLang="en-US" b="0" i="0" dirty="0" smtClean="0">
                <a:latin typeface="Meiryo UI" pitchFamily="50" charset="-128"/>
                <a:ea typeface="Meiryo UI" pitchFamily="50" charset="-128"/>
                <a:cs typeface="Meiryo UI" pitchFamily="50" charset="-128"/>
              </a:rPr>
              <a:t>して表彰します。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27</a:t>
            </a:r>
            <a:endParaRPr lang="ja-JP" altLang="en-US" b="1" dirty="0">
              <a:solidFill>
                <a:prstClr val="white"/>
              </a:solidFill>
            </a:endParaRPr>
          </a:p>
        </p:txBody>
      </p:sp>
      <p:sp>
        <p:nvSpPr>
          <p:cNvPr id="40" name="テキスト ボックス 39"/>
          <p:cNvSpPr txBox="1"/>
          <p:nvPr/>
        </p:nvSpPr>
        <p:spPr>
          <a:xfrm>
            <a:off x="5469638" y="2420888"/>
            <a:ext cx="1914218" cy="246221"/>
          </a:xfrm>
          <a:prstGeom prst="rect">
            <a:avLst/>
          </a:prstGeom>
          <a:noFill/>
        </p:spPr>
        <p:txBody>
          <a:bodyPr wrap="square" rtlCol="0">
            <a:spAutoFit/>
          </a:bodyPr>
          <a:lstStyle/>
          <a:p>
            <a:pPr marL="87313" indent="-87313"/>
            <a:r>
              <a:rPr lang="zh-TW" altLang="en-US" sz="1000" dirty="0">
                <a:solidFill>
                  <a:prstClr val="black"/>
                </a:solidFill>
                <a:latin typeface="Meiryo UI" pitchFamily="50" charset="-128"/>
                <a:ea typeface="Meiryo UI" pitchFamily="50" charset="-128"/>
                <a:cs typeface="Meiryo UI" pitchFamily="50" charset="-128"/>
              </a:rPr>
              <a:t>大阪府建築物環境性能表示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8175011" y="4735460"/>
            <a:ext cx="1584782" cy="169277"/>
          </a:xfrm>
          <a:prstGeom prst="rect">
            <a:avLst/>
          </a:prstGeom>
          <a:noFill/>
        </p:spPr>
        <p:txBody>
          <a:bodyPr wrap="square" lIns="0" tIns="0" rIns="0" bIns="0" rtlCol="0" anchor="ctr" anchorCtr="1">
            <a:spAutoFit/>
          </a:bodyPr>
          <a:lstStyle/>
          <a:p>
            <a:pPr marL="87313" indent="-87313"/>
            <a:r>
              <a:rPr lang="en-US" altLang="ja-JP"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府事業</a:t>
            </a:r>
            <a:r>
              <a:rPr lang="en-US" altLang="ja-JP" sz="1100" dirty="0" smtClean="0">
                <a:solidFill>
                  <a:prstClr val="black"/>
                </a:solidFill>
                <a:latin typeface="Meiryo UI" pitchFamily="50" charset="-128"/>
                <a:ea typeface="Meiryo UI" pitchFamily="50" charset="-128"/>
                <a:cs typeface="Meiryo UI" pitchFamily="50" charset="-128"/>
              </a:rPr>
              <a:t>】</a:t>
            </a:r>
            <a:r>
              <a:rPr lang="zh-TW" altLang="en-US" sz="1100" dirty="0" smtClean="0">
                <a:solidFill>
                  <a:prstClr val="black"/>
                </a:solidFill>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予算</a:t>
            </a:r>
            <a:r>
              <a:rPr lang="en-US" altLang="ja-JP" sz="1100" dirty="0" smtClean="0">
                <a:latin typeface="Meiryo UI" pitchFamily="50" charset="-128"/>
                <a:ea typeface="Meiryo UI" pitchFamily="50" charset="-128"/>
                <a:cs typeface="Meiryo UI" pitchFamily="50" charset="-128"/>
              </a:rPr>
              <a:t>260</a:t>
            </a:r>
            <a:r>
              <a:rPr lang="zh-TW" altLang="en-US" sz="1100" dirty="0" smtClean="0">
                <a:latin typeface="Meiryo UI" pitchFamily="50" charset="-128"/>
                <a:ea typeface="Meiryo UI" pitchFamily="50" charset="-128"/>
                <a:cs typeface="Meiryo UI" pitchFamily="50" charset="-128"/>
              </a:rPr>
              <a:t>千円</a:t>
            </a:r>
            <a:r>
              <a:rPr lang="zh-TW" altLang="en-US" sz="1100" dirty="0" smtClean="0">
                <a:solidFill>
                  <a:prstClr val="black"/>
                </a:solidFill>
                <a:latin typeface="Meiryo UI" pitchFamily="50" charset="-128"/>
                <a:ea typeface="Meiryo UI" pitchFamily="50" charset="-128"/>
                <a:cs typeface="Meiryo UI" pitchFamily="50" charset="-128"/>
              </a:rPr>
              <a:t>）</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10810" y="4054713"/>
            <a:ext cx="472599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10,000㎡</a:t>
            </a:r>
            <a:r>
              <a:rPr lang="ja-JP" altLang="en-US" b="0" i="0" dirty="0">
                <a:latin typeface="Meiryo UI" pitchFamily="50" charset="-128"/>
                <a:ea typeface="Meiryo UI" pitchFamily="50" charset="-128"/>
                <a:cs typeface="Meiryo UI" pitchFamily="50" charset="-128"/>
              </a:rPr>
              <a:t>以上の建築物（府：住宅を除く、市：住宅は高さ</a:t>
            </a:r>
            <a:r>
              <a:rPr lang="en-US" altLang="ja-JP" b="0" i="0" dirty="0">
                <a:latin typeface="Meiryo UI" pitchFamily="50" charset="-128"/>
                <a:ea typeface="Meiryo UI" pitchFamily="50" charset="-128"/>
                <a:cs typeface="Meiryo UI" pitchFamily="50" charset="-128"/>
              </a:rPr>
              <a:t>60m</a:t>
            </a:r>
            <a:r>
              <a:rPr lang="ja-JP" altLang="en-US" b="0" i="0" dirty="0">
                <a:latin typeface="Meiryo UI" pitchFamily="50" charset="-128"/>
                <a:ea typeface="Meiryo UI" pitchFamily="50" charset="-128"/>
                <a:cs typeface="Meiryo UI" pitchFamily="50" charset="-128"/>
              </a:rPr>
              <a:t>超に限る）を新築又は増改築する者に対し、当該建築物</a:t>
            </a:r>
            <a:r>
              <a:rPr lang="ja-JP" altLang="en-US" b="0" i="0" dirty="0" smtClean="0">
                <a:latin typeface="Meiryo UI" pitchFamily="50" charset="-128"/>
                <a:ea typeface="Meiryo UI" pitchFamily="50" charset="-128"/>
                <a:cs typeface="Meiryo UI" pitchFamily="50" charset="-128"/>
              </a:rPr>
              <a:t>を「建築物のエネルギー消費性能の向上に関する法律（建築物省エネ法）」で定める基準に</a:t>
            </a:r>
            <a:r>
              <a:rPr lang="ja-JP" altLang="en-US" b="0" i="0" dirty="0">
                <a:latin typeface="Meiryo UI" pitchFamily="50" charset="-128"/>
                <a:ea typeface="Meiryo UI" pitchFamily="50" charset="-128"/>
                <a:cs typeface="Meiryo UI" pitchFamily="50" charset="-128"/>
              </a:rPr>
              <a:t>適合させることを</a:t>
            </a:r>
            <a:r>
              <a:rPr lang="ja-JP" altLang="en-US" b="0" i="0" dirty="0" smtClean="0">
                <a:latin typeface="Meiryo UI" pitchFamily="50" charset="-128"/>
                <a:ea typeface="Meiryo UI" pitchFamily="50" charset="-128"/>
                <a:cs typeface="Meiryo UI" pitchFamily="50" charset="-128"/>
              </a:rPr>
              <a:t>義務づけています。</a:t>
            </a:r>
            <a:endParaRPr lang="en-US" altLang="ja-JP" b="0" i="0" dirty="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272479" y="5462354"/>
            <a:ext cx="47952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◆特定建築主に対し、当該建築物に太陽光発電設備等の再生可能エネルギー利用設備の導入について検討することを</a:t>
            </a:r>
            <a:r>
              <a:rPr lang="ja-JP" altLang="en-US" b="0" i="0" dirty="0" smtClean="0">
                <a:solidFill>
                  <a:prstClr val="black"/>
                </a:solidFill>
                <a:latin typeface="Meiryo UI" pitchFamily="50" charset="-128"/>
                <a:ea typeface="Meiryo UI" pitchFamily="50" charset="-128"/>
                <a:cs typeface="Meiryo UI" pitchFamily="50" charset="-128"/>
              </a:rPr>
              <a:t>義務づけています。</a:t>
            </a:r>
            <a:r>
              <a:rPr lang="ja-JP" altLang="en-US" sz="900" b="0" i="0" dirty="0">
                <a:solidFill>
                  <a:prstClr val="black"/>
                </a:solidFill>
                <a:latin typeface="Meiryo UI" pitchFamily="50" charset="-128"/>
                <a:ea typeface="Meiryo UI" pitchFamily="50" charset="-128"/>
                <a:cs typeface="Meiryo UI" pitchFamily="50" charset="-128"/>
              </a:rPr>
              <a:t>　</a:t>
            </a:r>
          </a:p>
        </p:txBody>
      </p:sp>
      <p:sp>
        <p:nvSpPr>
          <p:cNvPr id="27" name="角丸四角形 26"/>
          <p:cNvSpPr/>
          <p:nvPr/>
        </p:nvSpPr>
        <p:spPr>
          <a:xfrm>
            <a:off x="5175639" y="4307682"/>
            <a:ext cx="3668109"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344489" y="711008"/>
            <a:ext cx="3790312"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57581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2,096</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473</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p>
        </p:txBody>
      </p:sp>
      <p:sp>
        <p:nvSpPr>
          <p:cNvPr id="26" name="テキスト ボックス 25"/>
          <p:cNvSpPr txBox="1"/>
          <p:nvPr/>
        </p:nvSpPr>
        <p:spPr>
          <a:xfrm>
            <a:off x="5453288" y="3717032"/>
            <a:ext cx="1914218" cy="246221"/>
          </a:xfrm>
          <a:prstGeom prst="rect">
            <a:avLst/>
          </a:prstGeom>
          <a:noFill/>
        </p:spPr>
        <p:txBody>
          <a:bodyPr wrap="square" rtlCol="0">
            <a:spAutoFit/>
          </a:bodyPr>
          <a:lstStyle/>
          <a:p>
            <a:pPr marL="87313" indent="-87313"/>
            <a:r>
              <a:rPr lang="zh-TW" altLang="en-US" sz="1000" dirty="0" smtClean="0">
                <a:solidFill>
                  <a:prstClr val="black"/>
                </a:solidFill>
                <a:latin typeface="Meiryo UI" pitchFamily="50" charset="-128"/>
                <a:ea typeface="Meiryo UI" pitchFamily="50" charset="-128"/>
                <a:cs typeface="Meiryo UI" pitchFamily="50" charset="-128"/>
              </a:rPr>
              <a:t>大阪</a:t>
            </a:r>
            <a:r>
              <a:rPr lang="ja-JP" altLang="en-US" sz="1000" dirty="0" smtClean="0">
                <a:solidFill>
                  <a:prstClr val="black"/>
                </a:solidFill>
                <a:latin typeface="Meiryo UI" pitchFamily="50" charset="-128"/>
                <a:ea typeface="Meiryo UI" pitchFamily="50" charset="-128"/>
                <a:cs typeface="Meiryo UI" pitchFamily="50" charset="-128"/>
              </a:rPr>
              <a:t>市</a:t>
            </a:r>
            <a:r>
              <a:rPr lang="zh-TW" altLang="en-US" sz="1000" dirty="0" smtClean="0">
                <a:solidFill>
                  <a:prstClr val="black"/>
                </a:solidFill>
                <a:latin typeface="Meiryo UI" pitchFamily="50" charset="-128"/>
                <a:ea typeface="Meiryo UI" pitchFamily="50" charset="-128"/>
                <a:cs typeface="Meiryo UI" pitchFamily="50" charset="-128"/>
              </a:rPr>
              <a:t>建築物</a:t>
            </a:r>
            <a:r>
              <a:rPr lang="zh-TW" altLang="en-US" sz="1000" dirty="0">
                <a:solidFill>
                  <a:prstClr val="black"/>
                </a:solidFill>
                <a:latin typeface="Meiryo UI" pitchFamily="50" charset="-128"/>
                <a:ea typeface="Meiryo UI" pitchFamily="50" charset="-128"/>
                <a:cs typeface="Meiryo UI" pitchFamily="50" charset="-128"/>
              </a:rPr>
              <a:t>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algn="just">
              <a:lnSpc>
                <a:spcPts val="1600"/>
              </a:lnSpc>
            </a:pPr>
            <a:r>
              <a:rPr lang="ja-JP" altLang="en-US" sz="1400" dirty="0">
                <a:solidFill>
                  <a:prstClr val="white"/>
                </a:solidFill>
                <a:ea typeface="HGP創英角ｺﾞｼｯｸUB" pitchFamily="50" charset="-128"/>
                <a:cs typeface="ＭＳ Ｐゴシック" charset="-128"/>
              </a:rPr>
              <a:t>～省エネ型ライフスタイル・ビジネススタイルへの転換～　</a:t>
            </a:r>
            <a:endParaRPr lang="en-US" altLang="ja-JP" sz="1400" dirty="0" smtClean="0">
              <a:solidFill>
                <a:prstClr val="white"/>
              </a:solidFill>
              <a:ea typeface="HGP創英角ｺﾞｼｯｸUB" pitchFamily="50" charset="-128"/>
              <a:cs typeface="ＭＳ Ｐゴシック" charset="-128"/>
            </a:endParaRPr>
          </a:p>
          <a:p>
            <a:pPr algn="just">
              <a:lnSpc>
                <a:spcPts val="1600"/>
              </a:lnSpc>
            </a:pPr>
            <a:r>
              <a:rPr lang="ja-JP" altLang="en-US" sz="1400" dirty="0" smtClean="0">
                <a:solidFill>
                  <a:prstClr val="white"/>
                </a:solidFill>
                <a:ea typeface="HGP創英角ｺﾞｼｯｸUB" pitchFamily="50" charset="-128"/>
                <a:cs typeface="ＭＳ Ｐゴシック" charset="-128"/>
              </a:rPr>
              <a:t>～住宅・建築物の省エネ化～</a:t>
            </a:r>
            <a:endParaRPr lang="ja-JP" altLang="en-US" sz="1400" dirty="0">
              <a:solidFill>
                <a:prstClr val="white"/>
              </a:solidFill>
              <a:ea typeface="HGP創英角ｺﾞｼｯｸUB" pitchFamily="50" charset="-128"/>
              <a:cs typeface="ＭＳ Ｐゴシック" charset="-128"/>
            </a:endParaRPr>
          </a:p>
        </p:txBody>
      </p:sp>
      <p:sp>
        <p:nvSpPr>
          <p:cNvPr id="25" name="テキスト ボックス 28"/>
          <p:cNvSpPr txBox="1">
            <a:spLocks noChangeArrowheads="1"/>
          </p:cNvSpPr>
          <p:nvPr/>
        </p:nvSpPr>
        <p:spPr bwMode="auto">
          <a:xfrm>
            <a:off x="5308978" y="4802378"/>
            <a:ext cx="251211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sz="1200" b="0" i="0" dirty="0" smtClean="0">
                <a:latin typeface="Meiryo UI" pitchFamily="50" charset="-128"/>
                <a:ea typeface="Meiryo UI" pitchFamily="50" charset="-128"/>
                <a:cs typeface="Meiryo UI" pitchFamily="50" charset="-128"/>
              </a:rPr>
              <a:t>エネルギー</a:t>
            </a:r>
            <a:r>
              <a:rPr lang="ja-JP" altLang="en-US" sz="1200" b="0" i="0" dirty="0">
                <a:latin typeface="Meiryo UI" pitchFamily="50" charset="-128"/>
                <a:ea typeface="Meiryo UI" pitchFamily="50" charset="-128"/>
                <a:cs typeface="Meiryo UI" pitchFamily="50" charset="-128"/>
              </a:rPr>
              <a:t>を多く使用</a:t>
            </a:r>
            <a:r>
              <a:rPr lang="ja-JP" altLang="en-US" sz="1200" b="0" i="0" dirty="0" smtClean="0">
                <a:latin typeface="Meiryo UI" pitchFamily="50" charset="-128"/>
                <a:ea typeface="Meiryo UI" pitchFamily="50" charset="-128"/>
                <a:cs typeface="Meiryo UI" pitchFamily="50" charset="-128"/>
              </a:rPr>
              <a:t>する事業者に</a:t>
            </a:r>
            <a:r>
              <a:rPr lang="ja-JP" altLang="en-US" sz="1200" b="0" i="0" dirty="0">
                <a:latin typeface="Meiryo UI" pitchFamily="50" charset="-128"/>
                <a:ea typeface="Meiryo UI" pitchFamily="50" charset="-128"/>
                <a:cs typeface="Meiryo UI" pitchFamily="50" charset="-128"/>
              </a:rPr>
              <a:t>対し</a:t>
            </a:r>
            <a:r>
              <a:rPr lang="ja-JP" altLang="en-US" sz="1200" b="0" i="0" dirty="0" smtClean="0">
                <a:latin typeface="Meiryo UI" pitchFamily="50" charset="-128"/>
                <a:ea typeface="Meiryo UI" pitchFamily="50" charset="-128"/>
                <a:cs typeface="Meiryo UI" pitchFamily="50" charset="-128"/>
              </a:rPr>
              <a:t>、温室</a:t>
            </a:r>
            <a:r>
              <a:rPr lang="ja-JP" altLang="en-US" sz="1200" b="0" i="0" dirty="0">
                <a:latin typeface="Meiryo UI" pitchFamily="50" charset="-128"/>
                <a:ea typeface="Meiryo UI" pitchFamily="50" charset="-128"/>
                <a:cs typeface="Meiryo UI" pitchFamily="50" charset="-128"/>
              </a:rPr>
              <a:t>効果</a:t>
            </a:r>
            <a:r>
              <a:rPr lang="ja-JP" altLang="en-US" sz="1200" b="0" i="0" dirty="0" smtClean="0">
                <a:latin typeface="Meiryo UI" pitchFamily="50" charset="-128"/>
                <a:ea typeface="Meiryo UI" pitchFamily="50" charset="-128"/>
                <a:cs typeface="Meiryo UI" pitchFamily="50" charset="-128"/>
              </a:rPr>
              <a:t>ガスの排出や人工排熱の抑制</a:t>
            </a:r>
            <a:r>
              <a:rPr lang="ja-JP" altLang="en-US" sz="1200" b="0" i="0" dirty="0">
                <a:latin typeface="Meiryo UI" pitchFamily="50" charset="-128"/>
                <a:ea typeface="Meiryo UI" pitchFamily="50" charset="-128"/>
                <a:cs typeface="Meiryo UI" pitchFamily="50" charset="-128"/>
              </a:rPr>
              <a:t>についての</a:t>
            </a:r>
            <a:r>
              <a:rPr lang="ja-JP" altLang="en-US" sz="1200" b="0" i="0" dirty="0" smtClean="0">
                <a:latin typeface="Meiryo UI" pitchFamily="50" charset="-128"/>
                <a:ea typeface="Meiryo UI" pitchFamily="50" charset="-128"/>
                <a:cs typeface="Meiryo UI" pitchFamily="50" charset="-128"/>
              </a:rPr>
              <a:t>対策計画書及び実績</a:t>
            </a:r>
            <a:r>
              <a:rPr lang="ja-JP" altLang="en-US" sz="1200" b="0" i="0" dirty="0">
                <a:latin typeface="Meiryo UI" pitchFamily="50" charset="-128"/>
                <a:ea typeface="Meiryo UI" pitchFamily="50" charset="-128"/>
                <a:cs typeface="Meiryo UI" pitchFamily="50" charset="-128"/>
              </a:rPr>
              <a:t>報告書の</a:t>
            </a:r>
            <a:r>
              <a:rPr lang="ja-JP" altLang="en-US" sz="1200" b="0" i="0" dirty="0" smtClean="0">
                <a:latin typeface="Meiryo UI" pitchFamily="50" charset="-128"/>
                <a:ea typeface="Meiryo UI" pitchFamily="50" charset="-128"/>
                <a:cs typeface="Meiryo UI" pitchFamily="50" charset="-128"/>
              </a:rPr>
              <a:t>届出を義務付けるとともに、</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sz="1200"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b="0" i="0" dirty="0" smtClean="0">
                <a:latin typeface="Meiryo UI" panose="020B0604030504040204" pitchFamily="50" charset="-128"/>
                <a:ea typeface="Meiryo UI" panose="020B0604030504040204" pitchFamily="50" charset="-128"/>
                <a:cs typeface="Meiryo UI" panose="020B0604030504040204" pitchFamily="50" charset="-128"/>
              </a:rPr>
              <a:t>を運用し</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dirty="0" smtClean="0">
                <a:latin typeface="Meiryo UI" pitchFamily="50" charset="-128"/>
                <a:ea typeface="Meiryo UI" pitchFamily="50" charset="-128"/>
                <a:cs typeface="Meiryo UI" pitchFamily="50" charset="-128"/>
              </a:rPr>
              <a:t>必要</a:t>
            </a:r>
            <a:r>
              <a:rPr lang="ja-JP" altLang="en-US" sz="1200" b="0" i="0" dirty="0">
                <a:latin typeface="Meiryo UI" pitchFamily="50" charset="-128"/>
                <a:ea typeface="Meiryo UI" pitchFamily="50" charset="-128"/>
                <a:cs typeface="Meiryo UI" pitchFamily="50" charset="-128"/>
              </a:rPr>
              <a:t>な指導</a:t>
            </a:r>
            <a:r>
              <a:rPr lang="ja-JP" altLang="en-US" sz="1200" b="0" i="0" dirty="0" smtClean="0">
                <a:latin typeface="Meiryo UI" pitchFamily="50" charset="-128"/>
                <a:ea typeface="Meiryo UI" pitchFamily="50" charset="-128"/>
                <a:cs typeface="Meiryo UI" pitchFamily="50" charset="-128"/>
              </a:rPr>
              <a:t>・助言を行います。</a:t>
            </a:r>
            <a:endParaRPr lang="en-US" altLang="ja-JP" sz="1200" b="0" i="0" dirty="0" smtClean="0">
              <a:latin typeface="Meiryo UI" pitchFamily="50" charset="-128"/>
              <a:ea typeface="Meiryo UI" pitchFamily="50" charset="-128"/>
              <a:cs typeface="Meiryo UI" pitchFamily="50" charset="-128"/>
            </a:endParaRPr>
          </a:p>
          <a:p>
            <a:pPr marL="87313" indent="92075" eaLnBrk="1" hangingPunct="1"/>
            <a:r>
              <a:rPr lang="ja-JP" altLang="en-US" sz="1200" b="0" i="0" dirty="0" smtClean="0">
                <a:latin typeface="Meiryo UI" pitchFamily="50" charset="-128"/>
                <a:ea typeface="Meiryo UI" pitchFamily="50" charset="-128"/>
                <a:cs typeface="Meiryo UI" pitchFamily="50" charset="-128"/>
              </a:rPr>
              <a:t>また、特</a:t>
            </a:r>
            <a:r>
              <a:rPr lang="ja-JP" altLang="en-US" sz="1200" b="0" i="0" dirty="0">
                <a:latin typeface="Meiryo UI" pitchFamily="50" charset="-128"/>
                <a:ea typeface="Meiryo UI" pitchFamily="50" charset="-128"/>
                <a:cs typeface="Meiryo UI" pitchFamily="50" charset="-128"/>
              </a:rPr>
              <a:t>に</a:t>
            </a:r>
            <a:r>
              <a:rPr lang="ja-JP" altLang="en-US" sz="1200" b="0" i="0" dirty="0" smtClean="0">
                <a:latin typeface="Meiryo UI" pitchFamily="50" charset="-128"/>
                <a:ea typeface="Meiryo UI" pitchFamily="50" charset="-128"/>
                <a:cs typeface="Meiryo UI" pitchFamily="50" charset="-128"/>
              </a:rPr>
              <a:t>優れた</a:t>
            </a:r>
            <a:r>
              <a:rPr lang="ja-JP" altLang="en-US" sz="1200" b="0" i="0" dirty="0">
                <a:latin typeface="Meiryo UI" pitchFamily="50" charset="-128"/>
                <a:ea typeface="Meiryo UI" pitchFamily="50" charset="-128"/>
                <a:cs typeface="Meiryo UI" pitchFamily="50" charset="-128"/>
              </a:rPr>
              <a:t>取組みを</a:t>
            </a:r>
            <a:r>
              <a:rPr lang="ja-JP" altLang="en-US" sz="1200" b="0" i="0" dirty="0" smtClean="0">
                <a:latin typeface="Meiryo UI" pitchFamily="50" charset="-128"/>
                <a:ea typeface="Meiryo UI" pitchFamily="50" charset="-128"/>
                <a:cs typeface="Meiryo UI" pitchFamily="50" charset="-128"/>
              </a:rPr>
              <a:t>行った</a:t>
            </a:r>
            <a:r>
              <a:rPr lang="ja-JP" altLang="en-US" sz="1200" b="0" i="0" dirty="0">
                <a:latin typeface="Meiryo UI" pitchFamily="50" charset="-128"/>
                <a:ea typeface="Meiryo UI" pitchFamily="50" charset="-128"/>
                <a:cs typeface="Meiryo UI" pitchFamily="50" charset="-128"/>
              </a:rPr>
              <a:t>事業者</a:t>
            </a:r>
            <a:r>
              <a:rPr lang="ja-JP" altLang="en-US" sz="1200" b="0" i="0" dirty="0" smtClean="0">
                <a:latin typeface="Meiryo UI" pitchFamily="50" charset="-128"/>
                <a:ea typeface="Meiryo UI" pitchFamily="50" charset="-128"/>
                <a:cs typeface="Meiryo UI" pitchFamily="50" charset="-128"/>
              </a:rPr>
              <a:t>を、「</a:t>
            </a:r>
            <a:r>
              <a:rPr lang="ja-JP" altLang="en-US" sz="1200" b="0" i="0" dirty="0">
                <a:latin typeface="Meiryo UI" pitchFamily="50" charset="-128"/>
                <a:ea typeface="Meiryo UI" pitchFamily="50" charset="-128"/>
                <a:cs typeface="Meiryo UI" pitchFamily="50" charset="-128"/>
              </a:rPr>
              <a:t>おおさかストップ</a:t>
            </a:r>
            <a:r>
              <a:rPr lang="ja-JP" altLang="en-US" sz="1200" b="0" i="0" dirty="0" smtClean="0">
                <a:latin typeface="Meiryo UI" pitchFamily="50" charset="-128"/>
                <a:ea typeface="Meiryo UI" pitchFamily="50" charset="-128"/>
                <a:cs typeface="Meiryo UI" pitchFamily="50" charset="-128"/>
              </a:rPr>
              <a:t>温暖化</a:t>
            </a:r>
            <a:r>
              <a:rPr lang="ja-JP" altLang="en-US" sz="1200" b="0" i="0" dirty="0">
                <a:latin typeface="Meiryo UI" pitchFamily="50" charset="-128"/>
                <a:ea typeface="Meiryo UI" pitchFamily="50" charset="-128"/>
                <a:cs typeface="Meiryo UI" pitchFamily="50" charset="-128"/>
              </a:rPr>
              <a:t>賞</a:t>
            </a:r>
            <a:r>
              <a:rPr lang="ja-JP" altLang="en-US" sz="1200" b="0" i="0" dirty="0" smtClean="0">
                <a:latin typeface="Meiryo UI" pitchFamily="50" charset="-128"/>
                <a:ea typeface="Meiryo UI" pitchFamily="50" charset="-128"/>
                <a:cs typeface="Meiryo UI" pitchFamily="50" charset="-128"/>
              </a:rPr>
              <a:t>」として</a:t>
            </a:r>
            <a:r>
              <a:rPr lang="ja-JP" altLang="en-US" sz="1200" b="0" i="0" dirty="0">
                <a:latin typeface="Meiryo UI" pitchFamily="50" charset="-128"/>
                <a:ea typeface="Meiryo UI" pitchFamily="50" charset="-128"/>
                <a:cs typeface="Meiryo UI" pitchFamily="50" charset="-128"/>
              </a:rPr>
              <a:t>表彰</a:t>
            </a:r>
            <a:r>
              <a:rPr lang="ja-JP" altLang="en-US" sz="1200" b="0" i="0" dirty="0" smtClean="0">
                <a:latin typeface="Meiryo UI" pitchFamily="50" charset="-128"/>
                <a:ea typeface="Meiryo UI" pitchFamily="50" charset="-128"/>
                <a:cs typeface="Meiryo UI" pitchFamily="50" charset="-128"/>
              </a:rPr>
              <a:t>します。</a:t>
            </a:r>
            <a:endParaRPr lang="ja-JP" altLang="en-US" sz="1200" b="0" i="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7978766" y="6365407"/>
            <a:ext cx="1793040" cy="246221"/>
          </a:xfrm>
          <a:prstGeom prst="rect">
            <a:avLst/>
          </a:prstGeom>
          <a:noFill/>
        </p:spPr>
        <p:txBody>
          <a:bodyPr wrap="square" rtlCol="0">
            <a:spAutoFit/>
          </a:body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特定事</a:t>
            </a:r>
            <a:r>
              <a:rPr lang="ja-JP" altLang="en-US" sz="1000" dirty="0" smtClean="0">
                <a:solidFill>
                  <a:prstClr val="black"/>
                </a:solidFill>
                <a:latin typeface="Meiryo UI" pitchFamily="50" charset="-128"/>
                <a:ea typeface="Meiryo UI" pitchFamily="50" charset="-128"/>
                <a:cs typeface="Meiryo UI" pitchFamily="50" charset="-128"/>
              </a:rPr>
              <a:t>業者への立入調査」</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7537752" y="2262392"/>
            <a:ext cx="2010952"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28</a:t>
            </a:r>
            <a:r>
              <a:rPr lang="ja-JP" altLang="en-US" sz="1000" dirty="0" smtClean="0">
                <a:latin typeface="Meiryo UI" pitchFamily="50" charset="-128"/>
                <a:ea typeface="Meiryo UI" pitchFamily="50" charset="-128"/>
                <a:cs typeface="Meiryo UI" pitchFamily="50" charset="-128"/>
              </a:rPr>
              <a:t>年度おおさか環境にやさしい建築賞（大阪府知事賞）</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7537024" y="3753608"/>
            <a:ext cx="2072640"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28</a:t>
            </a:r>
            <a:r>
              <a:rPr lang="ja-JP" altLang="en-US" sz="1000" dirty="0" smtClean="0">
                <a:latin typeface="Meiryo UI" pitchFamily="50" charset="-128"/>
                <a:ea typeface="Meiryo UI" pitchFamily="50" charset="-128"/>
                <a:cs typeface="Meiryo UI" pitchFamily="50" charset="-128"/>
              </a:rPr>
              <a:t>年度おおさか環境にやさしい建築賞（大阪市長賞）</a:t>
            </a:r>
            <a:endParaRPr lang="ja-JP" altLang="en-US" sz="100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039" y="1364020"/>
            <a:ext cx="1718930" cy="1072807"/>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943" y="2690924"/>
            <a:ext cx="1731121" cy="106671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69" y="1265408"/>
            <a:ext cx="1627632" cy="999744"/>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0805" y="2668469"/>
            <a:ext cx="1024128" cy="1091184"/>
          </a:xfrm>
          <a:prstGeom prst="rect">
            <a:avLst/>
          </a:prstGeom>
        </p:spPr>
      </p:pic>
      <p:pic>
        <p:nvPicPr>
          <p:cNvPr id="1026" name="Picture 2" descr="\\s22G\LIB\LIB\○温暖化対策Ｇ\01.温暖化対策\☆立入調査\H28\立入写真\2017-01-30守口市立ち入り\DSC045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4834" y="5060575"/>
            <a:ext cx="1728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22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79" name="角丸四角形 78"/>
          <p:cNvSpPr/>
          <p:nvPr/>
        </p:nvSpPr>
        <p:spPr>
          <a:xfrm>
            <a:off x="233755" y="650680"/>
            <a:ext cx="5703021"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1,324</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sz="1200"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2017</a:t>
            </a:r>
            <a:r>
              <a:rPr lang="ja-JP" altLang="en-US" b="0" i="0" dirty="0" smtClean="0">
                <a:latin typeface="Meiryo UI" pitchFamily="50" charset="-128"/>
                <a:ea typeface="Meiryo UI" pitchFamily="50" charset="-128"/>
                <a:cs typeface="Meiryo UI" pitchFamily="50" charset="-128"/>
              </a:rPr>
              <a:t>年度は、高等学校</a:t>
            </a:r>
            <a:r>
              <a:rPr lang="en-US" altLang="ja-JP" b="0" i="0" dirty="0" smtClean="0">
                <a:latin typeface="Meiryo UI" pitchFamily="50" charset="-128"/>
                <a:ea typeface="Meiryo UI" pitchFamily="50" charset="-128"/>
                <a:cs typeface="Meiryo UI" pitchFamily="50" charset="-128"/>
              </a:rPr>
              <a:t>8</a:t>
            </a:r>
            <a:r>
              <a:rPr lang="ja-JP" altLang="en-US" b="0" i="0" dirty="0" smtClean="0">
                <a:latin typeface="Meiryo UI" pitchFamily="50" charset="-128"/>
                <a:ea typeface="Meiryo UI" pitchFamily="50" charset="-128"/>
                <a:cs typeface="Meiryo UI" pitchFamily="50" charset="-128"/>
              </a:rPr>
              <a:t>校、狭山池博物館、警察署</a:t>
            </a:r>
            <a:r>
              <a:rPr lang="en-US" altLang="ja-JP" b="0" i="0" dirty="0" smtClean="0">
                <a:latin typeface="Meiryo UI" pitchFamily="50" charset="-128"/>
                <a:ea typeface="Meiryo UI" pitchFamily="50" charset="-128"/>
                <a:cs typeface="Meiryo UI" pitchFamily="50" charset="-128"/>
              </a:rPr>
              <a:t>5</a:t>
            </a:r>
            <a:r>
              <a:rPr lang="ja-JP" altLang="en-US" b="0" i="0" dirty="0" smtClean="0">
                <a:latin typeface="Meiryo UI" pitchFamily="50" charset="-128"/>
                <a:ea typeface="Meiryo UI" pitchFamily="50" charset="-128"/>
                <a:cs typeface="Meiryo UI" pitchFamily="50" charset="-128"/>
              </a:rPr>
              <a:t>署、大阪市</a:t>
            </a:r>
            <a:r>
              <a:rPr lang="ja-JP" altLang="en-US" b="0" i="0" dirty="0">
                <a:latin typeface="Meiryo UI" pitchFamily="50" charset="-128"/>
                <a:ea typeface="Meiryo UI" pitchFamily="50" charset="-128"/>
                <a:cs typeface="Meiryo UI" pitchFamily="50" charset="-128"/>
              </a:rPr>
              <a:t>おとし</a:t>
            </a:r>
            <a:r>
              <a:rPr lang="ja-JP" altLang="en-US" b="0" i="0" dirty="0" smtClean="0">
                <a:latin typeface="Meiryo UI" pitchFamily="50" charset="-128"/>
                <a:ea typeface="Meiryo UI" pitchFamily="50" charset="-128"/>
                <a:cs typeface="Meiryo UI" pitchFamily="50" charset="-128"/>
              </a:rPr>
              <a:t>よりすこやかセンター</a:t>
            </a:r>
            <a:r>
              <a:rPr lang="ja-JP" altLang="en-US" b="0" i="0" dirty="0">
                <a:latin typeface="Meiryo UI" pitchFamily="50" charset="-128"/>
                <a:ea typeface="Meiryo UI" pitchFamily="50" charset="-128"/>
                <a:cs typeface="Meiryo UI" pitchFamily="50" charset="-128"/>
              </a:rPr>
              <a:t>東部</a:t>
            </a:r>
            <a:r>
              <a:rPr lang="ja-JP" altLang="en-US" b="0" i="0" dirty="0" smtClean="0">
                <a:latin typeface="Meiryo UI" pitchFamily="50" charset="-128"/>
                <a:ea typeface="Meiryo UI" pitchFamily="50" charset="-128"/>
                <a:cs typeface="Meiryo UI" pitchFamily="50" charset="-128"/>
              </a:rPr>
              <a:t>館</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南部</a:t>
            </a:r>
            <a:r>
              <a:rPr lang="ja-JP" altLang="en-US" b="0" i="0" dirty="0">
                <a:latin typeface="Meiryo UI" pitchFamily="50" charset="-128"/>
                <a:ea typeface="Meiryo UI" pitchFamily="50" charset="-128"/>
                <a:cs typeface="Meiryo UI" pitchFamily="50" charset="-128"/>
              </a:rPr>
              <a:t>花園館及び大阪市中央</a:t>
            </a:r>
            <a:r>
              <a:rPr lang="ja-JP" altLang="en-US" b="0" i="0" dirty="0" smtClean="0">
                <a:latin typeface="Meiryo UI" pitchFamily="50" charset="-128"/>
                <a:ea typeface="Meiryo UI" pitchFamily="50" charset="-128"/>
                <a:cs typeface="Meiryo UI" pitchFamily="50" charset="-128"/>
              </a:rPr>
              <a:t>卸売市場本場等で、</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事業を開始する予定です。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59936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a:grpSpLocks noChangeAspect="1"/>
          </p:cNvGrpSpPr>
          <p:nvPr/>
        </p:nvGrpSpPr>
        <p:grpSpPr>
          <a:xfrm>
            <a:off x="502596" y="1712742"/>
            <a:ext cx="5071870" cy="4975407"/>
            <a:chOff x="3126088" y="737666"/>
            <a:chExt cx="6076444"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564610" y="5090751"/>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15709" y="5097499"/>
              <a:ext cx="1375883" cy="1198395"/>
            </a:xfrm>
            <a:prstGeom prst="rect">
              <a:avLst/>
            </a:prstGeom>
            <a:noFill/>
          </p:spPr>
          <p:txBody>
            <a:bodyPr wrap="square" rtlCol="0">
              <a:spAutoFit/>
            </a:bodyPr>
            <a:lstStyle/>
            <a:p>
              <a:pPr algn="ct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中央監視システム</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BEMS</a:t>
              </a:r>
            </a:p>
            <a:p>
              <a:pPr algn="ctr"/>
              <a:endParaRPr lang="en-US" altLang="ja-JP" sz="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メイリオ" panose="020B0604030504040204" pitchFamily="50" charset="-128"/>
                  <a:ea typeface="メイリオ" panose="020B0604030504040204" pitchFamily="50" charset="-128"/>
                  <a:cs typeface="メイリオ" panose="020B0604030504040204" pitchFamily="50" charset="-128"/>
                </a:rPr>
                <a:t>機器の運転状況を監視</a:t>
              </a:r>
              <a:endParaRPr lang="en-US" altLang="ja-JP" sz="7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設備機器の</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最適</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使用状況の</a:t>
              </a:r>
            </a:p>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250</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a:t>
            </a:r>
            <a:r>
              <a:rPr lang="ja-JP" altLang="en-US" sz="1200" dirty="0" smtClean="0">
                <a:latin typeface="Meiryo UI" pitchFamily="50" charset="-128"/>
                <a:ea typeface="Meiryo UI" pitchFamily="50" charset="-128"/>
                <a:cs typeface="Meiryo UI" pitchFamily="50" charset="-128"/>
              </a:rPr>
              <a:t>等　　　　　　　</a:t>
            </a:r>
            <a:endParaRPr lang="ja-JP" altLang="en-US" sz="1200" dirty="0">
              <a:latin typeface="Meiryo UI" pitchFamily="50" charset="-128"/>
              <a:ea typeface="Meiryo UI" pitchFamily="50" charset="-128"/>
              <a:cs typeface="Meiryo UI" pitchFamily="50" charset="-128"/>
            </a:endParaRPr>
          </a:p>
        </p:txBody>
      </p:sp>
      <p:pic>
        <p:nvPicPr>
          <p:cNvPr id="1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42987" y="4550505"/>
            <a:ext cx="696493" cy="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08476" y="6490041"/>
            <a:ext cx="963836" cy="15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623" y="3005574"/>
            <a:ext cx="4186410" cy="2754217"/>
          </a:xfrm>
          <a:prstGeom prst="rect">
            <a:avLst/>
          </a:prstGeom>
        </p:spPr>
      </p:pic>
    </p:spTree>
    <p:extLst>
      <p:ext uri="{BB962C8B-B14F-4D97-AF65-F5344CB8AC3E}">
        <p14:creationId xmlns:p14="http://schemas.microsoft.com/office/powerpoint/2010/main" val="316478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solidFill>
                  <a:schemeClr val="tx1"/>
                </a:solidFill>
                <a:latin typeface="Meiryo UI" pitchFamily="50" charset="-128"/>
                <a:ea typeface="Meiryo UI" pitchFamily="50" charset="-128"/>
                <a:cs typeface="Meiryo UI" pitchFamily="50" charset="-128"/>
              </a:rPr>
              <a:t>　大阪府環境審議会</a:t>
            </a:r>
            <a:r>
              <a:rPr lang="ja-JP" altLang="ja-JP" b="1" dirty="0" smtClean="0">
                <a:solidFill>
                  <a:schemeClr val="tx1"/>
                </a:solidFill>
                <a:latin typeface="Meiryo UI" pitchFamily="50" charset="-128"/>
                <a:ea typeface="Meiryo UI" pitchFamily="50" charset="-128"/>
                <a:cs typeface="Meiryo UI" pitchFamily="50" charset="-128"/>
              </a:rPr>
              <a:t>答申</a:t>
            </a:r>
            <a:r>
              <a:rPr lang="ja-JP" altLang="en-US" b="1" dirty="0" smtClean="0">
                <a:solidFill>
                  <a:schemeClr val="tx1"/>
                </a:solidFill>
                <a:latin typeface="Meiryo UI" pitchFamily="50" charset="-128"/>
                <a:ea typeface="Meiryo UI" pitchFamily="50" charset="-128"/>
                <a:cs typeface="Meiryo UI" pitchFamily="50" charset="-128"/>
              </a:rPr>
              <a:t>や大阪府市エネルギー戦略会議の</a:t>
            </a:r>
            <a:r>
              <a:rPr lang="ja-JP" altLang="ja-JP" b="1" dirty="0" smtClean="0">
                <a:solidFill>
                  <a:schemeClr val="tx1"/>
                </a:solidFill>
                <a:latin typeface="Meiryo UI" pitchFamily="50" charset="-128"/>
                <a:ea typeface="Meiryo UI" pitchFamily="50" charset="-128"/>
                <a:cs typeface="Meiryo UI" pitchFamily="50" charset="-128"/>
              </a:rPr>
              <a:t>提言</a:t>
            </a:r>
            <a:r>
              <a:rPr lang="ja-JP" altLang="en-US" b="1" dirty="0" smtClean="0">
                <a:solidFill>
                  <a:schemeClr val="tx1"/>
                </a:solidFill>
                <a:latin typeface="Meiryo UI" pitchFamily="50" charset="-128"/>
                <a:ea typeface="Meiryo UI" pitchFamily="50" charset="-128"/>
                <a:cs typeface="Meiryo UI" pitchFamily="50" charset="-128"/>
              </a:rPr>
              <a:t>を踏まえ</a:t>
            </a:r>
            <a:r>
              <a:rPr lang="ja-JP" altLang="ja-JP" b="1" dirty="0" smtClean="0">
                <a:solidFill>
                  <a:schemeClr val="tx1"/>
                </a:solidFill>
                <a:latin typeface="Meiryo UI" pitchFamily="50" charset="-128"/>
                <a:ea typeface="Meiryo UI" pitchFamily="50" charset="-128"/>
                <a:cs typeface="Meiryo UI" pitchFamily="50" charset="-128"/>
              </a:rPr>
              <a:t>、</a:t>
            </a:r>
            <a:r>
              <a:rPr lang="ja-JP" altLang="en-US" b="1" dirty="0" smtClean="0">
                <a:solidFill>
                  <a:schemeClr val="tx1"/>
                </a:solidFill>
                <a:latin typeface="Meiryo UI" pitchFamily="50" charset="-128"/>
                <a:ea typeface="Meiryo UI" pitchFamily="50" charset="-128"/>
                <a:cs typeface="Meiryo UI" pitchFamily="50" charset="-128"/>
              </a:rPr>
              <a:t>再生可能エネルギーの普及拡大や省エネの推進など、</a:t>
            </a:r>
            <a:r>
              <a:rPr lang="en-US" altLang="ja-JP" b="1" dirty="0" smtClean="0">
                <a:solidFill>
                  <a:schemeClr val="tx1"/>
                </a:solidFill>
                <a:latin typeface="Meiryo UI" pitchFamily="50" charset="-128"/>
                <a:ea typeface="Meiryo UI" pitchFamily="50" charset="-128"/>
                <a:cs typeface="Meiryo UI" pitchFamily="50" charset="-128"/>
              </a:rPr>
              <a:t>2020</a:t>
            </a:r>
            <a:r>
              <a:rPr lang="ja-JP" altLang="en-US" b="1" dirty="0" smtClean="0">
                <a:solidFill>
                  <a:schemeClr val="tx1"/>
                </a:solidFill>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solidFill>
                  <a:schemeClr val="tx1"/>
                </a:solidFill>
                <a:latin typeface="Meiryo UI" pitchFamily="50" charset="-128"/>
                <a:ea typeface="Meiryo UI" pitchFamily="50" charset="-128"/>
                <a:cs typeface="Meiryo UI" pitchFamily="50" charset="-128"/>
              </a:rPr>
              <a:t>2014</a:t>
            </a:r>
            <a:r>
              <a:rPr lang="ja-JP" altLang="en-US" b="1" dirty="0" smtClean="0">
                <a:solidFill>
                  <a:schemeClr val="tx1"/>
                </a:solidFill>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月に策定しました。</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solidFill>
                  <a:schemeClr val="tx1"/>
                </a:solidFill>
                <a:latin typeface="Meiryo UI" pitchFamily="50" charset="-128"/>
                <a:ea typeface="Meiryo UI" pitchFamily="50" charset="-128"/>
                <a:cs typeface="Meiryo UI" pitchFamily="50" charset="-128"/>
              </a:rPr>
              <a:t>2017</a:t>
            </a:r>
            <a:r>
              <a:rPr lang="ja-JP" altLang="en-US" b="1" dirty="0" smtClean="0">
                <a:solidFill>
                  <a:schemeClr val="tx1"/>
                </a:solidFill>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solidFill>
                <a:schemeClr val="tx1"/>
              </a:solidFill>
              <a:latin typeface="Meiryo UI" pitchFamily="50" charset="-128"/>
              <a:ea typeface="Meiryo UI" pitchFamily="50" charset="-128"/>
              <a:cs typeface="Meiryo UI" pitchFamily="50" charset="-128"/>
            </a:endParaRPr>
          </a:p>
        </p:txBody>
      </p:sp>
      <p:sp>
        <p:nvSpPr>
          <p:cNvPr id="28" name="円/楕円 27"/>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年度までの実績などについて、府民･市民のみなさまに分かりやすくお示しします。</a:t>
            </a:r>
            <a:endParaRPr kumimoji="1"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29</a:t>
            </a:r>
          </a:p>
        </p:txBody>
      </p:sp>
      <p:sp>
        <p:nvSpPr>
          <p:cNvPr id="15" name="角丸四角形 14"/>
          <p:cNvSpPr/>
          <p:nvPr/>
        </p:nvSpPr>
        <p:spPr>
          <a:xfrm>
            <a:off x="4880992" y="562712"/>
            <a:ext cx="4893278"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5097016" y="692697"/>
            <a:ext cx="4176464" cy="36003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大阪スマートエネルギープロジェクト推進事業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2,742</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025008" y="1440359"/>
            <a:ext cx="45583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◆スマートエネルギー関連の大手･中堅企業と中小･ベンチャー企業とをマッチングすることにより、技術シーズの製品化、ビジネスシーズの事業化を図ります。</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
          <p:cNvSpPr txBox="1">
            <a:spLocks noChangeArrowheads="1"/>
          </p:cNvSpPr>
          <p:nvPr/>
        </p:nvSpPr>
        <p:spPr bwMode="auto">
          <a:xfrm>
            <a:off x="5120251" y="5115199"/>
            <a:ext cx="4414757" cy="889795"/>
          </a:xfrm>
          <a:prstGeom prst="rect">
            <a:avLst/>
          </a:prstGeom>
          <a:noFill/>
          <a:ln w="9525">
            <a:noFill/>
            <a:miter lim="800000"/>
            <a:headEnd/>
            <a:tailEnd/>
          </a:ln>
        </p:spPr>
        <p:txBody>
          <a:bodyPr rot="0" vert="horz" wrap="square" lIns="91440" tIns="45720" rIns="91440" bIns="45720" anchor="t" anchorCtr="0">
            <a:spAutoFit/>
          </a:bodyPr>
          <a:lstStyle/>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 技術提案申込書を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事務局にメール送信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提案申込書の簡単な審査を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行い、審査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結果を提案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企業に通知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 提案先パートナー企業に技術提案申込書を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送付</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④ パートナー企業からの技術提案に対する関心の有無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を連絡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
          <p:cNvSpPr txBox="1">
            <a:spLocks noChangeArrowheads="1"/>
          </p:cNvSpPr>
          <p:nvPr/>
        </p:nvSpPr>
        <p:spPr bwMode="auto">
          <a:xfrm>
            <a:off x="5119070" y="2260569"/>
            <a:ext cx="2849586"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871671" y="2078186"/>
            <a:ext cx="1594062" cy="62159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51</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973" y="3038367"/>
            <a:ext cx="4602464" cy="2075621"/>
          </a:xfrm>
          <a:prstGeom prst="rect">
            <a:avLst/>
          </a:prstGeom>
        </p:spPr>
      </p:pic>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2" name="角丸四角形 31"/>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344488" y="692697"/>
            <a:ext cx="297191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大阪市エコ住宅普及促進事業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10,448</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◆省エネ・省</a:t>
            </a:r>
            <a:r>
              <a:rPr lang="en-US" altLang="ja-JP" sz="1300" dirty="0" smtClean="0">
                <a:solidFill>
                  <a:prstClr val="black"/>
                </a:solidFill>
                <a:latin typeface="Meiryo UI" pitchFamily="50" charset="-128"/>
                <a:ea typeface="Meiryo UI" pitchFamily="50" charset="-128"/>
                <a:cs typeface="Meiryo UI" pitchFamily="50" charset="-128"/>
              </a:rPr>
              <a:t>CO2</a:t>
            </a:r>
            <a:r>
              <a:rPr lang="ja-JP" altLang="en-US" sz="1300" dirty="0" smtClean="0">
                <a:solidFill>
                  <a:prstClr val="black"/>
                </a:solidFill>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戸建・集合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を認定するとともに、その情報を広く発信します。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solidFill>
                  <a:prstClr val="black"/>
                </a:solidFill>
              </a:rPr>
              <a:t>※H25</a:t>
            </a:r>
            <a:r>
              <a:rPr lang="ja-JP" altLang="ja-JP" sz="900" dirty="0" smtClean="0">
                <a:solidFill>
                  <a:prstClr val="black"/>
                </a:solidFill>
              </a:rPr>
              <a:t>年度</a:t>
            </a:r>
            <a:r>
              <a:rPr lang="ja-JP" altLang="en-US" sz="900" dirty="0" smtClean="0">
                <a:solidFill>
                  <a:prstClr val="black"/>
                </a:solidFill>
              </a:rPr>
              <a:t>まで</a:t>
            </a:r>
            <a:r>
              <a:rPr lang="ja-JP" altLang="ja-JP" sz="900" dirty="0" smtClean="0">
                <a:solidFill>
                  <a:prstClr val="black"/>
                </a:solidFill>
              </a:rPr>
              <a:t>に</a:t>
            </a:r>
            <a:r>
              <a:rPr lang="ja-JP" altLang="en-US" sz="900" dirty="0" smtClean="0">
                <a:solidFill>
                  <a:prstClr val="black"/>
                </a:solidFill>
              </a:rPr>
              <a:t>計画</a:t>
            </a:r>
            <a:r>
              <a:rPr lang="ja-JP" altLang="ja-JP" sz="900" dirty="0" smtClean="0">
                <a:solidFill>
                  <a:prstClr val="black"/>
                </a:solidFill>
              </a:rPr>
              <a:t>認定を受けた住宅の</a:t>
            </a:r>
            <a:endParaRPr lang="en-US" altLang="ja-JP" sz="900" dirty="0" smtClean="0">
              <a:solidFill>
                <a:prstClr val="black"/>
              </a:solidFill>
            </a:endParaRPr>
          </a:p>
          <a:p>
            <a:pPr marL="87313" indent="-87313"/>
            <a:r>
              <a:rPr lang="ja-JP" altLang="ja-JP" sz="900" dirty="0" smtClean="0">
                <a:solidFill>
                  <a:prstClr val="black"/>
                </a:solidFill>
              </a:rPr>
              <a:t>購入等にかかる住宅ローンに対して、</a:t>
            </a:r>
            <a:r>
              <a:rPr lang="en-US" altLang="ja-JP" sz="900" dirty="0" smtClean="0">
                <a:solidFill>
                  <a:prstClr val="black"/>
                </a:solidFill>
              </a:rPr>
              <a:t>5</a:t>
            </a:r>
            <a:r>
              <a:rPr lang="ja-JP" altLang="ja-JP" sz="900" dirty="0" smtClean="0">
                <a:solidFill>
                  <a:prstClr val="black"/>
                </a:solidFill>
              </a:rPr>
              <a:t>年間の</a:t>
            </a:r>
            <a:endParaRPr lang="en-US" altLang="ja-JP" sz="900" dirty="0" smtClean="0">
              <a:solidFill>
                <a:prstClr val="black"/>
              </a:solidFill>
            </a:endParaRPr>
          </a:p>
          <a:p>
            <a:pPr marL="87313" indent="-87313"/>
            <a:r>
              <a:rPr lang="ja-JP" altLang="ja-JP" sz="900" dirty="0" smtClean="0">
                <a:solidFill>
                  <a:prstClr val="black"/>
                </a:solidFill>
              </a:rPr>
              <a:t>利子補給を行っています。</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37" name="正方形/長方形 36"/>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2,920</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3" y="2997927"/>
            <a:ext cx="4308044" cy="3480146"/>
          </a:xfrm>
          <a:prstGeom prst="rect">
            <a:avLst/>
          </a:prstGeom>
        </p:spPr>
      </p:pic>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04062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prstClr val="white"/>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30</a:t>
            </a:r>
            <a:endParaRPr lang="ja-JP" altLang="en-US" b="1" dirty="0">
              <a:solidFill>
                <a:prstClr val="white"/>
              </a:solidFill>
            </a:endParaRPr>
          </a:p>
        </p:txBody>
      </p:sp>
      <p:sp>
        <p:nvSpPr>
          <p:cNvPr id="36" name="角丸四角形 35"/>
          <p:cNvSpPr/>
          <p:nvPr/>
        </p:nvSpPr>
        <p:spPr>
          <a:xfrm>
            <a:off x="5241032" y="2975564"/>
            <a:ext cx="3153570"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グリーンエコプラザの運営等</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8413902" y="3106094"/>
            <a:ext cx="813228" cy="191857"/>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94799" y="720677"/>
            <a:ext cx="2816891"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177677"/>
            <a:ext cx="5065154"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8121925" y="2039190"/>
            <a:ext cx="1327673" cy="595133"/>
          </a:xfrm>
          <a:prstGeom prst="rect">
            <a:avLst/>
          </a:prstGeom>
          <a:noFill/>
          <a:ln>
            <a:noFill/>
          </a:ln>
          <a:extLst/>
        </p:spPr>
        <p:txBody>
          <a:bodyPr vert="horz" wrap="square" lIns="0" tIns="0" rIns="0" bIns="0" numCol="1" anchor="t" anchorCtr="0" compatLnSpc="1">
            <a:prstTxWarp prst="textNoShape">
              <a:avLst/>
            </a:prstTxWarp>
          </a:bodyPr>
          <a:lstStyle/>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おおさかエコテック</a:t>
            </a:r>
            <a:endParaRPr lang="en-US" altLang="ja-JP" sz="800" dirty="0" smtClean="0">
              <a:latin typeface="ＭＳ ゴシック" pitchFamily="49" charset="-128"/>
              <a:ea typeface="ＭＳ ゴシック" pitchFamily="49" charset="-128"/>
              <a:cs typeface="ＭＳ Ｐゴシック" pitchFamily="50" charset="-128"/>
            </a:endParaRPr>
          </a:p>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　ロゴマーク</a:t>
            </a:r>
          </a:p>
          <a:p>
            <a:pPr algn="just" fontAlgn="base">
              <a:spcBef>
                <a:spcPct val="0"/>
              </a:spcBef>
              <a:spcAft>
                <a:spcPct val="0"/>
              </a:spcAft>
            </a:pPr>
            <a:r>
              <a:rPr lang="ja-JP" altLang="en-US" sz="700" dirty="0" smtClean="0">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lang="ja-JP" altLang="en-US" dirty="0" smtClean="0">
              <a:latin typeface="Arial" pitchFamily="34" charset="0"/>
              <a:cs typeface="ＭＳ Ｐゴシック" pitchFamily="50" charset="-128"/>
            </a:endParaRPr>
          </a:p>
        </p:txBody>
      </p:sp>
      <p:sp>
        <p:nvSpPr>
          <p:cNvPr id="45" name="テキスト ボックス 44"/>
          <p:cNvSpPr txBox="1"/>
          <p:nvPr/>
        </p:nvSpPr>
        <p:spPr>
          <a:xfrm>
            <a:off x="2931941" y="815494"/>
            <a:ext cx="2571509" cy="184666"/>
          </a:xfrm>
          <a:prstGeom prst="rect">
            <a:avLst/>
          </a:prstGeom>
          <a:noFill/>
        </p:spPr>
        <p:txBody>
          <a:bodyPr wrap="square" lIns="0" tIns="0" rIns="0" bIns="0" rtlCol="0" anchor="ctr" anchorCtr="1">
            <a:spAutoFit/>
          </a:bodyPr>
          <a:lstStyle/>
          <a:p>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2,904</a:t>
            </a:r>
            <a:r>
              <a:rPr lang="zh-TW" altLang="en-US" sz="1200" dirty="0" smtClean="0">
                <a:latin typeface="Meiryo UI" pitchFamily="50" charset="-128"/>
                <a:ea typeface="Meiryo UI" pitchFamily="50" charset="-128"/>
                <a:cs typeface="Meiryo UI" pitchFamily="50" charset="-128"/>
              </a:rPr>
              <a:t>千円</a:t>
            </a:r>
            <a:r>
              <a:rPr lang="zh-TW" altLang="en-US" sz="1100" dirty="0" smtClean="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46" name="正方形/長方形 45"/>
          <p:cNvSpPr/>
          <p:nvPr/>
        </p:nvSpPr>
        <p:spPr>
          <a:xfrm>
            <a:off x="5474565" y="1587684"/>
            <a:ext cx="2250068"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・おおさか</a:t>
            </a:r>
            <a:r>
              <a:rPr lang="ja-JP" altLang="en-US" sz="1050" dirty="0">
                <a:solidFill>
                  <a:schemeClr val="tx1"/>
                </a:solidFill>
                <a:latin typeface="Meiryo UI" pitchFamily="50" charset="-128"/>
                <a:ea typeface="Meiryo UI" pitchFamily="50" charset="-128"/>
                <a:cs typeface="Meiryo UI" pitchFamily="50" charset="-128"/>
              </a:rPr>
              <a:t>エコテック技術</a:t>
            </a:r>
            <a:r>
              <a:rPr lang="ja-JP" altLang="en-US" sz="1050" dirty="0" smtClean="0">
                <a:solidFill>
                  <a:schemeClr val="tx1"/>
                </a:solidFill>
                <a:latin typeface="Meiryo UI" pitchFamily="50" charset="-128"/>
                <a:ea typeface="Meiryo UI" pitchFamily="50" charset="-128"/>
                <a:cs typeface="Meiryo UI" pitchFamily="50" charset="-128"/>
              </a:rPr>
              <a:t>選定：</a:t>
            </a:r>
            <a:r>
              <a:rPr lang="en-US" altLang="ja-JP" sz="1050" dirty="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・セミナー</a:t>
            </a:r>
            <a:r>
              <a:rPr lang="ja-JP" altLang="en-US" sz="1050" dirty="0">
                <a:solidFill>
                  <a:schemeClr val="tx1"/>
                </a:solidFill>
                <a:latin typeface="Meiryo UI" pitchFamily="50" charset="-128"/>
                <a:ea typeface="Meiryo UI" pitchFamily="50" charset="-128"/>
                <a:cs typeface="Meiryo UI" pitchFamily="50" charset="-128"/>
              </a:rPr>
              <a:t>開催・展示会出展</a:t>
            </a:r>
            <a:r>
              <a:rPr lang="ja-JP" altLang="en-US" sz="1050" dirty="0" smtClean="0">
                <a:solidFill>
                  <a:schemeClr val="tx1"/>
                </a:solidFill>
                <a:latin typeface="Meiryo UI" pitchFamily="50" charset="-128"/>
                <a:ea typeface="Meiryo UI" pitchFamily="50" charset="-128"/>
                <a:cs typeface="Meiryo UI" pitchFamily="50" charset="-128"/>
              </a:rPr>
              <a:t>等：</a:t>
            </a:r>
            <a:r>
              <a:rPr lang="en-US" altLang="ja-JP" sz="1050" dirty="0">
                <a:solidFill>
                  <a:schemeClr val="tx1"/>
                </a:solidFill>
                <a:latin typeface="Meiryo UI" pitchFamily="50" charset="-128"/>
                <a:ea typeface="Meiryo UI" pitchFamily="50" charset="-128"/>
                <a:cs typeface="Meiryo UI" pitchFamily="50" charset="-128"/>
              </a:rPr>
              <a:t>7</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25</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3676616" y="6098488"/>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10776" y="6094442"/>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35" name="角丸四角形 34"/>
          <p:cNvSpPr/>
          <p:nvPr/>
        </p:nvSpPr>
        <p:spPr>
          <a:xfrm>
            <a:off x="138171" y="2811439"/>
            <a:ext cx="4814829" cy="36924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4" name="角丸四角形 53"/>
          <p:cNvSpPr/>
          <p:nvPr/>
        </p:nvSpPr>
        <p:spPr>
          <a:xfrm>
            <a:off x="5097016" y="2811439"/>
            <a:ext cx="4700908" cy="3704181"/>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454486"/>
            <a:ext cx="726681"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312064" y="4920057"/>
            <a:ext cx="3323679"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・エネルギー管理士など</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回（</a:t>
            </a:r>
            <a:r>
              <a:rPr lang="en-US" altLang="ja-JP" sz="1050" dirty="0" smtClean="0">
                <a:solidFill>
                  <a:schemeClr val="tx1"/>
                </a:solidFill>
                <a:latin typeface="Meiryo UI" pitchFamily="50" charset="-128"/>
                <a:ea typeface="Meiryo UI" pitchFamily="50" charset="-128"/>
                <a:cs typeface="Meiryo UI" pitchFamily="50" charset="-128"/>
              </a:rPr>
              <a:t>35</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59" name="正方形/長方形 58"/>
          <p:cNvSpPr/>
          <p:nvPr/>
        </p:nvSpPr>
        <p:spPr>
          <a:xfrm>
            <a:off x="5523525" y="4958405"/>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・総来場者数 </a:t>
            </a:r>
            <a:r>
              <a:rPr lang="en-US" altLang="ja-JP" sz="1050" dirty="0" smtClean="0">
                <a:solidFill>
                  <a:schemeClr val="tx1"/>
                </a:solidFill>
                <a:latin typeface="Meiryo UI" pitchFamily="50" charset="-128"/>
                <a:ea typeface="Meiryo UI" pitchFamily="50" charset="-128"/>
                <a:cs typeface="Meiryo UI" pitchFamily="50" charset="-128"/>
              </a:rPr>
              <a:t>218,398</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79</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・環境関連ビジネスセミナー </a:t>
            </a:r>
            <a:r>
              <a:rPr lang="en-US" altLang="ja-JP" sz="1050" dirty="0">
                <a:solidFill>
                  <a:schemeClr val="tx1"/>
                </a:solidFill>
                <a:latin typeface="Meiryo UI" pitchFamily="50" charset="-128"/>
                <a:ea typeface="Meiryo UI" pitchFamily="50" charset="-128"/>
                <a:cs typeface="Meiryo UI" pitchFamily="50" charset="-128"/>
              </a:rPr>
              <a:t>46</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602" y="1220608"/>
            <a:ext cx="771525" cy="7810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39" y="4869525"/>
            <a:ext cx="841179" cy="122519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372" y="4917461"/>
            <a:ext cx="1584960" cy="1188720"/>
          </a:xfrm>
          <a:prstGeom prst="rect">
            <a:avLst/>
          </a:prstGeom>
        </p:spPr>
      </p:pic>
      <p:sp>
        <p:nvSpPr>
          <p:cNvPr id="25" name="テキスト ボックス 32"/>
          <p:cNvSpPr txBox="1"/>
          <p:nvPr/>
        </p:nvSpPr>
        <p:spPr>
          <a:xfrm>
            <a:off x="272480" y="3792159"/>
            <a:ext cx="4392488" cy="89255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◆産業創造館において、中小企業向けの経営相談として、エネルギー管理士などの専門家による相談対応（無料）等の実施により、中小企業の省エネに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lang="ja-JP" altLang="en-US" sz="1050"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5178904" y="3601087"/>
            <a:ext cx="453650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◆アジア太平洋トレードセンターに環境ビジネス展示場「大阪環境産業振興センター（通称：おおさかＡＴＣグリーンエコプラザ）」を設置し、「環境・エネルギー分野」に</a:t>
            </a:r>
            <a:r>
              <a:rPr lang="ja-JP" altLang="en-US" sz="1300" dirty="0" smtClean="0">
                <a:latin typeface="Meiryo UI" pitchFamily="50" charset="-128"/>
                <a:ea typeface="Meiryo UI" pitchFamily="50" charset="-128"/>
                <a:cs typeface="Meiryo UI" pitchFamily="50" charset="-128"/>
              </a:rPr>
              <a:t>関する企業の関連</a:t>
            </a:r>
            <a:r>
              <a:rPr lang="ja-JP" altLang="en-US" sz="1300" dirty="0">
                <a:latin typeface="Meiryo UI" pitchFamily="50" charset="-128"/>
                <a:ea typeface="Meiryo UI" pitchFamily="50" charset="-128"/>
                <a:cs typeface="Meiryo UI" pitchFamily="50" charset="-128"/>
              </a:rPr>
              <a:t>製品・技術の展示場や</a:t>
            </a:r>
            <a:r>
              <a:rPr lang="ja-JP" altLang="en-US" sz="1300" dirty="0" smtClean="0">
                <a:latin typeface="Meiryo UI" pitchFamily="50" charset="-128"/>
                <a:ea typeface="Meiryo UI" pitchFamily="50" charset="-128"/>
                <a:cs typeface="Meiryo UI" pitchFamily="50" charset="-128"/>
              </a:rPr>
              <a:t>、最新</a:t>
            </a:r>
            <a:r>
              <a:rPr lang="ja-JP" altLang="en-US" sz="1300" dirty="0">
                <a:latin typeface="Meiryo UI" pitchFamily="50" charset="-128"/>
                <a:ea typeface="Meiryo UI" pitchFamily="50" charset="-128"/>
                <a:cs typeface="Meiryo UI" pitchFamily="50" charset="-128"/>
              </a:rPr>
              <a:t>の環境ビジネスの情報を提供することで</a:t>
            </a:r>
            <a:r>
              <a:rPr lang="ja-JP" altLang="en-US" sz="1300" dirty="0" smtClean="0">
                <a:latin typeface="Meiryo UI" pitchFamily="50" charset="-128"/>
                <a:ea typeface="Meiryo UI" pitchFamily="50" charset="-128"/>
                <a:cs typeface="Meiryo UI" pitchFamily="50" charset="-128"/>
              </a:rPr>
              <a:t>、産業</a:t>
            </a:r>
            <a:r>
              <a:rPr lang="ja-JP" altLang="en-US" sz="1300" dirty="0">
                <a:latin typeface="Meiryo UI" pitchFamily="50" charset="-128"/>
                <a:ea typeface="Meiryo UI" pitchFamily="50" charset="-128"/>
                <a:cs typeface="Meiryo UI" pitchFamily="50" charset="-128"/>
              </a:rPr>
              <a:t>の育成・振興を</a:t>
            </a:r>
            <a:r>
              <a:rPr lang="ja-JP" altLang="en-US" sz="1300" dirty="0" smtClean="0">
                <a:latin typeface="Meiryo UI" pitchFamily="50" charset="-128"/>
                <a:ea typeface="Meiryo UI" pitchFamily="50" charset="-128"/>
                <a:cs typeface="Meiryo UI" pitchFamily="50" charset="-128"/>
              </a:rPr>
              <a:t>図ります</a:t>
            </a:r>
            <a:r>
              <a:rPr lang="ja-JP" altLang="en-US" sz="1300" dirty="0">
                <a:latin typeface="Meiryo UI" pitchFamily="50" charset="-128"/>
                <a:ea typeface="Meiryo UI" pitchFamily="50" charset="-128"/>
                <a:cs typeface="Meiryo UI" pitchFamily="50" charset="-128"/>
              </a:rPr>
              <a:t>。</a:t>
            </a:r>
            <a:endParaRPr lang="ja-JP" altLang="en-US" sz="1050" dirty="0">
              <a:latin typeface="Meiryo UI" pitchFamily="50" charset="-128"/>
              <a:ea typeface="Meiryo UI" pitchFamily="50" charset="-128"/>
              <a:cs typeface="Meiryo UI" pitchFamily="50" charset="-128"/>
            </a:endParaRPr>
          </a:p>
        </p:txBody>
      </p:sp>
      <p:sp>
        <p:nvSpPr>
          <p:cNvPr id="28" name="角丸四角形 27"/>
          <p:cNvSpPr/>
          <p:nvPr/>
        </p:nvSpPr>
        <p:spPr>
          <a:xfrm>
            <a:off x="294800" y="2975564"/>
            <a:ext cx="4398518"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産業創造館における中小企業向け専門家相談</a:t>
            </a:r>
            <a:endParaRPr lang="ja-JP" altLang="en-US"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03797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5416" y="3858466"/>
            <a:ext cx="4378150" cy="2517884"/>
          </a:xfrm>
          <a:prstGeom prst="rect">
            <a:avLst/>
          </a:prstGeom>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31</a:t>
            </a:r>
            <a:endParaRPr lang="ja-JP" altLang="en-US" b="1" dirty="0">
              <a:solidFill>
                <a:prstClr val="white"/>
              </a:solidFill>
            </a:endParaRPr>
          </a:p>
        </p:txBody>
      </p:sp>
      <p:sp>
        <p:nvSpPr>
          <p:cNvPr id="8" name="テキスト ボックス 7"/>
          <p:cNvSpPr txBox="1"/>
          <p:nvPr/>
        </p:nvSpPr>
        <p:spPr>
          <a:xfrm>
            <a:off x="3626295" y="814931"/>
            <a:ext cx="408467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132,215</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4"/>
            <a:ext cx="3393327" cy="35542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大阪府・大阪市の施設等の</a:t>
            </a:r>
            <a:r>
              <a:rPr lang="en-US" altLang="ja-JP" sz="1600" b="1" dirty="0">
                <a:solidFill>
                  <a:prstClr val="black"/>
                </a:solidFill>
                <a:latin typeface="Meiryo UI" pitchFamily="50" charset="-128"/>
                <a:ea typeface="Meiryo UI" pitchFamily="50" charset="-128"/>
                <a:cs typeface="Meiryo UI" pitchFamily="50" charset="-128"/>
              </a:rPr>
              <a:t>LED</a:t>
            </a:r>
            <a:r>
              <a:rPr lang="ja-JP" altLang="en-US" sz="1600" b="1" dirty="0">
                <a:solidFill>
                  <a:prstClr val="black"/>
                </a:solidFill>
                <a:latin typeface="Meiryo UI" pitchFamily="50" charset="-128"/>
                <a:ea typeface="Meiryo UI" pitchFamily="50" charset="-128"/>
                <a:cs typeface="Meiryo UI" pitchFamily="50" charset="-128"/>
              </a:rPr>
              <a:t>化</a:t>
            </a:r>
          </a:p>
        </p:txBody>
      </p:sp>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solidFill>
                  <a:prstClr val="black"/>
                </a:solidFill>
                <a:latin typeface="Meiryo UI" pitchFamily="50" charset="-128"/>
                <a:ea typeface="Meiryo UI" pitchFamily="50" charset="-128"/>
                <a:cs typeface="Meiryo UI" pitchFamily="50" charset="-128"/>
              </a:rPr>
              <a:t>国道</a:t>
            </a:r>
            <a:r>
              <a:rPr lang="en-US" altLang="ja-JP" sz="1100" dirty="0" smtClean="0">
                <a:solidFill>
                  <a:prstClr val="black"/>
                </a:solidFill>
                <a:latin typeface="Meiryo UI" pitchFamily="50" charset="-128"/>
                <a:ea typeface="Meiryo UI" pitchFamily="50" charset="-128"/>
                <a:cs typeface="Meiryo UI" pitchFamily="50" charset="-128"/>
              </a:rPr>
              <a:t>170</a:t>
            </a:r>
            <a:r>
              <a:rPr lang="ja-JP" altLang="en-US" sz="1100" dirty="0" smtClean="0">
                <a:solidFill>
                  <a:prstClr val="black"/>
                </a:solidFill>
                <a:latin typeface="Meiryo UI" pitchFamily="50" charset="-128"/>
                <a:ea typeface="Meiryo UI" pitchFamily="50" charset="-128"/>
                <a:cs typeface="Meiryo UI" pitchFamily="50" charset="-128"/>
              </a:rPr>
              <a:t>号（羽曳野市内）</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競技場及び武道場）等の施設への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照明の導入や交通信号機の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化をさらに進めます。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◆大阪市では、鉄道、道路照明や公園照明の増設、更新等に併せて順次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3667862" y="1027798"/>
            <a:ext cx="2215348" cy="184666"/>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794,778</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12" y="1502822"/>
            <a:ext cx="2676144" cy="1780032"/>
          </a:xfrm>
          <a:prstGeom prst="rect">
            <a:avLst/>
          </a:prstGeom>
        </p:spPr>
      </p:pic>
      <p:sp>
        <p:nvSpPr>
          <p:cNvPr id="13" name="正方形/長方形 12"/>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chemeClr val="tx1"/>
                </a:solidFill>
                <a:latin typeface="Meiryo UI" pitchFamily="50" charset="-128"/>
                <a:ea typeface="Meiryo UI" pitchFamily="50" charset="-128"/>
                <a:cs typeface="Meiryo UI" pitchFamily="50" charset="-128"/>
              </a:rPr>
              <a:t>&lt;2016</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は</a:t>
            </a:r>
            <a:r>
              <a:rPr lang="ja-JP" altLang="en-US" sz="1050" dirty="0" smtClean="0">
                <a:solidFill>
                  <a:schemeClr val="tx1"/>
                </a:solidFill>
                <a:latin typeface="Meiryo UI" pitchFamily="50" charset="-128"/>
                <a:ea typeface="Meiryo UI" pitchFamily="50" charset="-128"/>
                <a:cs typeface="Meiryo UI" pitchFamily="50" charset="-128"/>
              </a:rPr>
              <a:t>、清水谷高等学校外</a:t>
            </a:r>
            <a:r>
              <a:rPr lang="en-US" altLang="ja-JP" sz="1050" dirty="0" smtClean="0">
                <a:solidFill>
                  <a:schemeClr val="tx1"/>
                </a:solidFill>
                <a:latin typeface="Meiryo UI" pitchFamily="50" charset="-128"/>
                <a:ea typeface="Meiryo UI" pitchFamily="50" charset="-128"/>
                <a:cs typeface="Meiryo UI" pitchFamily="50" charset="-128"/>
              </a:rPr>
              <a:t>42</a:t>
            </a:r>
            <a:r>
              <a:rPr lang="ja-JP" altLang="en-US" sz="1050" dirty="0" smtClean="0">
                <a:solidFill>
                  <a:schemeClr val="tx1"/>
                </a:solidFill>
                <a:latin typeface="Meiryo UI" pitchFamily="50" charset="-128"/>
                <a:ea typeface="Meiryo UI" pitchFamily="50" charset="-128"/>
                <a:cs typeface="Meiryo UI" pitchFamily="50" charset="-128"/>
              </a:rPr>
              <a:t>校</a:t>
            </a:r>
            <a:r>
              <a:rPr lang="ja-JP" altLang="en-US" sz="1050" dirty="0">
                <a:solidFill>
                  <a:schemeClr val="tx1"/>
                </a:solidFill>
                <a:latin typeface="Meiryo UI" pitchFamily="50" charset="-128"/>
                <a:ea typeface="Meiryo UI" pitchFamily="50" charset="-128"/>
                <a:cs typeface="Meiryo UI" pitchFamily="50" charset="-128"/>
              </a:rPr>
              <a:t>の体育館（競技場及び武道場</a:t>
            </a:r>
            <a:r>
              <a:rPr lang="ja-JP" altLang="en-US" sz="1050" dirty="0" smtClean="0">
                <a:solidFill>
                  <a:schemeClr val="tx1"/>
                </a:solidFill>
                <a:latin typeface="Meiryo UI" pitchFamily="50" charset="-128"/>
                <a:ea typeface="Meiryo UI" pitchFamily="50" charset="-128"/>
                <a:cs typeface="Meiryo UI" pitchFamily="50" charset="-128"/>
              </a:rPr>
              <a:t>）等への</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（大阪市</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・道路照明灯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高圧ナトリウム灯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リース方式による導入含む）</a:t>
            </a:r>
          </a:p>
          <a:p>
            <a:pPr lvl="0"/>
            <a:r>
              <a:rPr lang="ja-JP" altLang="en-US" sz="1050" dirty="0">
                <a:solidFill>
                  <a:schemeClr val="tx1"/>
                </a:solidFill>
                <a:latin typeface="Meiryo UI" pitchFamily="50" charset="-128"/>
                <a:ea typeface="Meiryo UI" pitchFamily="50" charset="-128"/>
                <a:cs typeface="Meiryo UI" pitchFamily="50" charset="-128"/>
              </a:rPr>
              <a:t>　　　・公園照明の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・市営駐車場場内照明の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導入（法円坂駐車場、西横堀駐車場）</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・市営住宅附帯駐車場照明灯の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・小・中・高等学校体育館等での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照明化（友渕小学校分校外</a:t>
            </a:r>
            <a:r>
              <a:rPr lang="en-US" altLang="ja-JP" sz="1050" dirty="0">
                <a:solidFill>
                  <a:schemeClr val="tx1"/>
                </a:solidFill>
                <a:latin typeface="Meiryo UI" pitchFamily="50" charset="-128"/>
                <a:ea typeface="Meiryo UI" pitchFamily="50" charset="-128"/>
                <a:cs typeface="Meiryo UI" pitchFamily="50" charset="-128"/>
              </a:rPr>
              <a:t>147</a:t>
            </a:r>
            <a:r>
              <a:rPr lang="ja-JP" altLang="en-US" sz="1050" dirty="0">
                <a:solidFill>
                  <a:schemeClr val="tx1"/>
                </a:solidFill>
                <a:latin typeface="Meiryo UI" pitchFamily="50" charset="-128"/>
                <a:ea typeface="Meiryo UI" pitchFamily="50" charset="-128"/>
                <a:cs typeface="Meiryo UI" pitchFamily="50" charset="-128"/>
              </a:rPr>
              <a:t>校）</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地下鉄駅</a:t>
            </a:r>
            <a:r>
              <a:rPr lang="ja-JP" altLang="en-US" sz="1050" dirty="0">
                <a:solidFill>
                  <a:schemeClr val="tx1"/>
                </a:solidFill>
                <a:latin typeface="Meiryo UI" pitchFamily="50" charset="-128"/>
                <a:ea typeface="Meiryo UI" pitchFamily="50" charset="-128"/>
                <a:cs typeface="Meiryo UI" pitchFamily="50" charset="-128"/>
              </a:rPr>
              <a:t>設備等の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・廃棄物焼却工場の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化（鶴見工場</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671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9"/>
            <a:ext cx="9625781" cy="557539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3" y="1271351"/>
            <a:ext cx="8309168" cy="1438855"/>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（電気の需要の平準化の取組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電気事業者等による報告制度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14" name="正方形/長方形 13"/>
          <p:cNvSpPr/>
          <p:nvPr/>
        </p:nvSpPr>
        <p:spPr>
          <a:xfrm>
            <a:off x="560512" y="4962318"/>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62957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94147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32</a:t>
            </a:r>
            <a:endParaRPr kumimoji="1" lang="ja-JP" altLang="en-US" b="1" dirty="0"/>
          </a:p>
        </p:txBody>
      </p:sp>
      <p:sp>
        <p:nvSpPr>
          <p:cNvPr id="11" name="角丸四角形 10"/>
          <p:cNvSpPr/>
          <p:nvPr/>
        </p:nvSpPr>
        <p:spPr>
          <a:xfrm>
            <a:off x="243661" y="291253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255155"/>
            <a:ext cx="8912373" cy="1169551"/>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）構築に向けた調査・</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な新エネルギー事業の創出・普及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3" y="1279295"/>
            <a:ext cx="1063501"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p:txBody>
      </p:sp>
      <p:sp>
        <p:nvSpPr>
          <p:cNvPr id="18" name="正方形/長方形 17"/>
          <p:cNvSpPr/>
          <p:nvPr/>
        </p:nvSpPr>
        <p:spPr>
          <a:xfrm>
            <a:off x="8777735" y="3268803"/>
            <a:ext cx="476794"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p>
        </p:txBody>
      </p:sp>
      <p:sp>
        <p:nvSpPr>
          <p:cNvPr id="19" name="正方形/長方形 18"/>
          <p:cNvSpPr/>
          <p:nvPr/>
        </p:nvSpPr>
        <p:spPr>
          <a:xfrm>
            <a:off x="8758782" y="4962318"/>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1142367"/>
            <a:ext cx="9668458" cy="319140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272480" y="1184024"/>
            <a:ext cx="301663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3315465" y="1268335"/>
            <a:ext cx="2280104"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8,210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534453"/>
            <a:ext cx="9089223"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8" name="円/楕円 57"/>
          <p:cNvSpPr/>
          <p:nvPr/>
        </p:nvSpPr>
        <p:spPr bwMode="auto">
          <a:xfrm>
            <a:off x="5557500" y="253144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59" name="テキスト ボックス 52"/>
          <p:cNvSpPr txBox="1">
            <a:spLocks noChangeArrowheads="1"/>
          </p:cNvSpPr>
          <p:nvPr/>
        </p:nvSpPr>
        <p:spPr bwMode="auto">
          <a:xfrm>
            <a:off x="4793847" y="2216456"/>
            <a:ext cx="4432239" cy="269432"/>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282618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18249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62" name="テキスト ボックス 53"/>
          <p:cNvSpPr>
            <a:spLocks noChangeArrowheads="1"/>
          </p:cNvSpPr>
          <p:nvPr/>
        </p:nvSpPr>
        <p:spPr bwMode="auto">
          <a:xfrm>
            <a:off x="6682685" y="281451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369623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369623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37252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prstClr val="white"/>
                    </a:solidFill>
                  </a:rPr>
                  <a:t>エネルギー</a:t>
                </a:r>
                <a:endParaRPr lang="en-US" altLang="ja-JP" sz="1000" b="1" dirty="0">
                  <a:solidFill>
                    <a:prstClr val="white"/>
                  </a:solidFill>
                </a:endParaRPr>
              </a:p>
              <a:p>
                <a:r>
                  <a:rPr lang="ja-JP" altLang="en-US" sz="1000" b="1" dirty="0">
                    <a:solidFill>
                      <a:prstClr val="white"/>
                    </a:solidFill>
                  </a:rPr>
                  <a:t>面的利用</a:t>
                </a:r>
                <a:endParaRPr lang="en-US" altLang="ja-JP" sz="1000" b="1" dirty="0">
                  <a:solidFill>
                    <a:prstClr val="white"/>
                  </a:solidFill>
                </a:endParaRPr>
              </a:p>
              <a:p>
                <a:r>
                  <a:rPr lang="ja-JP" altLang="en-US" sz="1000" b="1" dirty="0">
                    <a:solidFill>
                      <a:prstClr val="white"/>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solidFill>
                    <a:prstClr val="black"/>
                  </a:solidFill>
                </a:rPr>
                <a:t>エネルギーのネットワーク化</a:t>
              </a:r>
            </a:p>
          </p:txBody>
        </p:sp>
      </p:grpSp>
      <p:sp>
        <p:nvSpPr>
          <p:cNvPr id="40" name="角丸四角形 39"/>
          <p:cNvSpPr/>
          <p:nvPr/>
        </p:nvSpPr>
        <p:spPr>
          <a:xfrm>
            <a:off x="118707" y="4412479"/>
            <a:ext cx="9685723" cy="232889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1" name="角丸四角形 40"/>
          <p:cNvSpPr/>
          <p:nvPr/>
        </p:nvSpPr>
        <p:spPr>
          <a:xfrm>
            <a:off x="272480" y="4478914"/>
            <a:ext cx="53913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dirty="0" smtClean="0">
                <a:solidFill>
                  <a:prstClr val="black"/>
                </a:solidFill>
                <a:latin typeface="Meiryo UI" pitchFamily="50" charset="-128"/>
                <a:ea typeface="Meiryo UI" pitchFamily="50" charset="-128"/>
                <a:cs typeface="Meiryo UI" pitchFamily="50" charset="-128"/>
              </a:rPr>
              <a:t>ガス</a:t>
            </a:r>
            <a:r>
              <a:rPr lang="ja-JP" altLang="en-US" sz="1600" b="1" dirty="0">
                <a:solidFill>
                  <a:prstClr val="black"/>
                </a:solidFill>
                <a:latin typeface="Meiryo UI" pitchFamily="50" charset="-128"/>
                <a:ea typeface="Meiryo UI" pitchFamily="50" charset="-128"/>
                <a:cs typeface="Meiryo UI" pitchFamily="50" charset="-128"/>
              </a:rPr>
              <a:t>冷暖房･蓄熱式</a:t>
            </a:r>
            <a:r>
              <a:rPr lang="ja-JP" altLang="en-US" sz="1600" b="1" dirty="0" smtClean="0">
                <a:solidFill>
                  <a:prstClr val="black"/>
                </a:solidFill>
                <a:latin typeface="Meiryo UI" pitchFamily="50" charset="-128"/>
                <a:ea typeface="Meiryo UI" pitchFamily="50" charset="-128"/>
                <a:cs typeface="Meiryo UI" pitchFamily="50" charset="-128"/>
              </a:rPr>
              <a:t>空調・コージェネレーション等の導入促進</a:t>
            </a:r>
            <a:endParaRPr lang="ja-JP" altLang="en-US" sz="1600" b="1" dirty="0">
              <a:solidFill>
                <a:prstClr val="black"/>
              </a:solidFill>
              <a:latin typeface="Meiryo UI" pitchFamily="50" charset="-128"/>
              <a:ea typeface="Meiryo UI" pitchFamily="50" charset="-128"/>
              <a:cs typeface="Meiryo UI" pitchFamily="50" charset="-128"/>
            </a:endParaRPr>
          </a:p>
          <a:p>
            <a:pPr algn="ctr">
              <a:defRPr/>
            </a:pP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142735" y="4861545"/>
            <a:ext cx="6701817" cy="692497"/>
          </a:xfrm>
          <a:prstGeom prst="rect">
            <a:avLst/>
          </a:prstGeom>
          <a:noFill/>
          <a:ln w="9525">
            <a:noFill/>
            <a:miter lim="800000"/>
            <a:headEnd/>
            <a:tailEnd/>
          </a:ln>
        </p:spPr>
        <p:txBody>
          <a:bodyPr wrap="square">
            <a:spAutoFit/>
          </a:bodyPr>
          <a:lstStyle/>
          <a:p>
            <a:pPr marL="87313" indent="-87313"/>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電力</a:t>
            </a:r>
            <a:r>
              <a:rPr lang="ja-JP" altLang="en-US" sz="1300" dirty="0" smtClean="0">
                <a:latin typeface="Meiryo UI" pitchFamily="50" charset="-128"/>
                <a:ea typeface="Meiryo UI" pitchFamily="50" charset="-128"/>
                <a:cs typeface="Meiryo UI" pitchFamily="50" charset="-128"/>
              </a:rPr>
              <a:t>ピーク対策に資する設備として、ガス冷暖房、蓄熱式空調機、コージェネレーションシステム、燃料電池等の効果について、ホームページをはじめ、セミナー･啓発イベント等において情報発信</a:t>
            </a:r>
            <a:r>
              <a:rPr lang="ja-JP" altLang="en-US" sz="1300" dirty="0">
                <a:latin typeface="Meiryo UI" pitchFamily="50" charset="-128"/>
                <a:ea typeface="Meiryo UI" pitchFamily="50" charset="-128"/>
                <a:cs typeface="Meiryo UI" pitchFamily="50" charset="-128"/>
              </a:rPr>
              <a:t>することにより</a:t>
            </a:r>
            <a:r>
              <a:rPr lang="ja-JP" altLang="en-US" sz="1300" dirty="0" smtClean="0">
                <a:latin typeface="Meiryo UI" pitchFamily="50" charset="-128"/>
                <a:ea typeface="Meiryo UI" pitchFamily="50" charset="-128"/>
                <a:cs typeface="Meiryo UI" pitchFamily="50" charset="-128"/>
              </a:rPr>
              <a:t>、導入を促進します。</a:t>
            </a:r>
            <a:endParaRPr lang="en-US" altLang="ja-JP" sz="1300" dirty="0">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451497" y="5515729"/>
            <a:ext cx="6231187" cy="1200329"/>
          </a:xfrm>
          <a:prstGeom prst="rect">
            <a:avLst/>
          </a:prstGeom>
          <a:noFill/>
          <a:ln w="9525">
            <a:noFill/>
            <a:miter lim="800000"/>
            <a:headEnd/>
            <a:tailEnd/>
          </a:ln>
        </p:spPr>
        <p:txBody>
          <a:bodyPr wrap="square">
            <a:spAutoFit/>
          </a:bodyPr>
          <a:lstStyle/>
          <a:p>
            <a:pPr marL="85725" indent="-85725"/>
            <a:r>
              <a:rPr lang="ja-JP" altLang="en-US" sz="1200" dirty="0" smtClean="0">
                <a:latin typeface="Meiryo UI" pitchFamily="50" charset="-128"/>
                <a:ea typeface="Meiryo UI" pitchFamily="50" charset="-128"/>
                <a:cs typeface="Meiryo UI" pitchFamily="50" charset="-128"/>
              </a:rPr>
              <a:t>◇ガス</a:t>
            </a:r>
            <a:r>
              <a:rPr lang="ja-JP" altLang="en-US" sz="1200" dirty="0">
                <a:latin typeface="Meiryo UI" pitchFamily="50" charset="-128"/>
                <a:ea typeface="Meiryo UI" pitchFamily="50" charset="-128"/>
                <a:cs typeface="Meiryo UI" pitchFamily="50" charset="-128"/>
              </a:rPr>
              <a:t>冷暖房</a:t>
            </a:r>
            <a:r>
              <a:rPr lang="ja-JP" altLang="en-US" sz="1200" dirty="0" smtClean="0">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ピークカット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され、電力需要の</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　平準化に寄与します。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ピークシフト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することができ</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　電力</a:t>
            </a:r>
            <a:r>
              <a:rPr lang="ja-JP" altLang="en-US" sz="1200" dirty="0">
                <a:latin typeface="Meiryo UI" pitchFamily="50" charset="-128"/>
                <a:ea typeface="Meiryo UI" pitchFamily="50" charset="-128"/>
                <a:cs typeface="Meiryo UI" pitchFamily="50" charset="-128"/>
              </a:rPr>
              <a:t>需要の平準化に寄与</a:t>
            </a:r>
            <a:r>
              <a:rPr lang="ja-JP" altLang="en-US" sz="1200" dirty="0" smtClean="0">
                <a:latin typeface="Meiryo UI" pitchFamily="50" charset="-128"/>
                <a:ea typeface="Meiryo UI" pitchFamily="50" charset="-128"/>
                <a:cs typeface="Meiryo UI" pitchFamily="50" charset="-128"/>
              </a:rPr>
              <a:t>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◇コージェネレーションシステム、燃料電池は、自立・分散型電源として、電力需給逼迫時や</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　災害時における電力の安定供給に寄与します</a:t>
            </a:r>
            <a:r>
              <a:rPr lang="ja-JP" altLang="en-US" sz="1200" dirty="0">
                <a:latin typeface="Meiryo UI" pitchFamily="50" charset="-128"/>
                <a:ea typeface="Meiryo UI" pitchFamily="50" charset="-128"/>
                <a:cs typeface="Meiryo UI" pitchFamily="50" charset="-128"/>
              </a:rPr>
              <a:t>。</a:t>
            </a:r>
          </a:p>
        </p:txBody>
      </p:sp>
      <p:sp>
        <p:nvSpPr>
          <p:cNvPr id="44" name="正方形/長方形 43"/>
          <p:cNvSpPr/>
          <p:nvPr/>
        </p:nvSpPr>
        <p:spPr>
          <a:xfrm>
            <a:off x="5681121" y="463803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33</a:t>
            </a:r>
            <a:endParaRPr lang="ja-JP" altLang="en-US" b="1" dirty="0">
              <a:solidFill>
                <a:prstClr val="white"/>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810" t="17344" r="16982" b="30484"/>
          <a:stretch/>
        </p:blipFill>
        <p:spPr bwMode="auto">
          <a:xfrm>
            <a:off x="6844552" y="5081630"/>
            <a:ext cx="2837329" cy="156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角丸四角形 27"/>
          <p:cNvSpPr/>
          <p:nvPr/>
        </p:nvSpPr>
        <p:spPr>
          <a:xfrm>
            <a:off x="1132328" y="537045"/>
            <a:ext cx="8664594" cy="534186"/>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デマンドレスポンスや分散型電源（コージェネレーション等）の普及促進、多様な電力事業者の参入促進などにより、電力ピーク需要の抑制、電力供給の安定化に向けた取組みを促進します。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29" name="角丸四角形 28"/>
          <p:cNvSpPr/>
          <p:nvPr/>
        </p:nvSpPr>
        <p:spPr>
          <a:xfrm>
            <a:off x="139768" y="537045"/>
            <a:ext cx="992560" cy="53418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245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04580" y="614149"/>
            <a:ext cx="9668458" cy="608690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wrap="square" tIns="0" bIns="0"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425884" y="1257120"/>
            <a:ext cx="9089223" cy="1000274"/>
          </a:xfrm>
          <a:prstGeom prst="rect">
            <a:avLst/>
          </a:prstGeom>
          <a:noFill/>
        </p:spPr>
        <p:txBody>
          <a:bodyPr wrap="square" rtlCol="0">
            <a:spAutoFit/>
          </a:bodyPr>
          <a:lstStyle/>
          <a:p>
            <a:r>
              <a:rPr lang="ja-JP" altLang="en-US" sz="1300" dirty="0" smtClean="0">
                <a:latin typeface="Meiryo UI" pitchFamily="50" charset="-128"/>
                <a:ea typeface="Meiryo UI" pitchFamily="50" charset="-128"/>
                <a:cs typeface="Meiryo UI" pitchFamily="50" charset="-128"/>
              </a:rPr>
              <a:t>◆</a:t>
            </a:r>
            <a:r>
              <a:rPr lang="ja-JP" altLang="en-US" sz="1300" dirty="0" smtClean="0">
                <a:latin typeface="Meiryo UI" panose="020B0604030504040204" pitchFamily="50" charset="-128"/>
                <a:ea typeface="Meiryo UI" panose="020B0604030504040204" pitchFamily="50" charset="-128"/>
              </a:rPr>
              <a:t>既存のリソースを</a:t>
            </a:r>
            <a:r>
              <a:rPr lang="ja-JP" altLang="en-US" sz="1300" dirty="0">
                <a:latin typeface="Meiryo UI" panose="020B0604030504040204" pitchFamily="50" charset="-128"/>
                <a:ea typeface="Meiryo UI" panose="020B0604030504040204" pitchFamily="50" charset="-128"/>
              </a:rPr>
              <a:t>活用し、需給逼迫時や電力調達価格上昇時における需要抑制の</a:t>
            </a:r>
            <a:r>
              <a:rPr lang="ja-JP" altLang="en-US" sz="1300" dirty="0" smtClean="0">
                <a:latin typeface="Meiryo UI" panose="020B0604030504040204" pitchFamily="50" charset="-128"/>
                <a:ea typeface="Meiryo UI" panose="020B0604030504040204" pitchFamily="50" charset="-128"/>
              </a:rPr>
              <a:t>実施や</a:t>
            </a:r>
            <a:r>
              <a:rPr lang="ja-JP" altLang="en-US" sz="1300" dirty="0">
                <a:latin typeface="Meiryo UI" panose="020B0604030504040204" pitchFamily="50" charset="-128"/>
                <a:ea typeface="Meiryo UI" panose="020B0604030504040204" pitchFamily="50" charset="-128"/>
              </a:rPr>
              <a:t>、再生可能エネルギーの余剰電力時の</a:t>
            </a:r>
            <a:r>
              <a:rPr lang="ja-JP" altLang="en-US" sz="1300" dirty="0" smtClean="0">
                <a:latin typeface="Meiryo UI" panose="020B0604030504040204" pitchFamily="50" charset="-128"/>
                <a:ea typeface="Meiryo UI" panose="020B0604030504040204" pitchFamily="50" charset="-128"/>
              </a:rPr>
              <a:t>電力</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需要</a:t>
            </a:r>
            <a:r>
              <a:rPr lang="ja-JP" altLang="en-US" sz="1300" dirty="0">
                <a:latin typeface="Meiryo UI" panose="020B0604030504040204" pitchFamily="50" charset="-128"/>
                <a:ea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rPr>
              <a:t>創出し</a:t>
            </a:r>
            <a:r>
              <a:rPr lang="ja-JP" altLang="en-US" sz="1300" dirty="0">
                <a:latin typeface="Meiryo UI" panose="020B0604030504040204" pitchFamily="50" charset="-128"/>
                <a:ea typeface="Meiryo UI" panose="020B0604030504040204" pitchFamily="50" charset="-128"/>
              </a:rPr>
              <a:t>、エリア単位における地域のエネルギー需要</a:t>
            </a:r>
            <a:r>
              <a:rPr lang="ja-JP" altLang="en-US" sz="1300" dirty="0" smtClean="0">
                <a:latin typeface="Meiryo UI" panose="020B0604030504040204" pitchFamily="50" charset="-128"/>
                <a:ea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rPr>
              <a:t>平準</a:t>
            </a:r>
            <a:r>
              <a:rPr lang="ja-JP" altLang="en-US" sz="1300" dirty="0" smtClean="0">
                <a:latin typeface="Meiryo UI" panose="020B0604030504040204" pitchFamily="50" charset="-128"/>
                <a:ea typeface="Meiryo UI" panose="020B0604030504040204" pitchFamily="50" charset="-128"/>
              </a:rPr>
              <a:t>化</a:t>
            </a:r>
            <a:r>
              <a:rPr lang="ja-JP" altLang="en-US" sz="1300" dirty="0">
                <a:latin typeface="Meiryo UI" panose="020B0604030504040204" pitchFamily="50" charset="-128"/>
                <a:ea typeface="Meiryo UI" panose="020B0604030504040204" pitchFamily="50" charset="-128"/>
              </a:rPr>
              <a:t>に資するエネルギーの面的利用のビジネスモデル構築を</a:t>
            </a:r>
            <a:r>
              <a:rPr lang="ja-JP" altLang="en-US" sz="1300" dirty="0" smtClean="0">
                <a:latin typeface="Meiryo UI" panose="020B0604030504040204" pitchFamily="50" charset="-128"/>
                <a:ea typeface="Meiryo UI" panose="020B0604030504040204" pitchFamily="50" charset="-128"/>
              </a:rPr>
              <a:t>めざします。</a:t>
            </a:r>
            <a:endParaRPr lang="en-US" altLang="ja-JP" sz="1300" dirty="0">
              <a:latin typeface="Meiryo UI" panose="020B0604030504040204" pitchFamily="50" charset="-128"/>
              <a:ea typeface="Meiryo UI" panose="020B0604030504040204" pitchFamily="50" charset="-128"/>
            </a:endParaRPr>
          </a:p>
          <a:p>
            <a:pPr marL="177800" indent="-177800"/>
            <a:endParaRPr lang="en-US" altLang="ja-JP" sz="800" dirty="0" smtClean="0">
              <a:latin typeface="Meiryo UI" pitchFamily="50" charset="-128"/>
              <a:ea typeface="Meiryo UI" pitchFamily="50" charset="-128"/>
              <a:cs typeface="Meiryo UI" pitchFamily="50" charset="-128"/>
            </a:endParaRPr>
          </a:p>
          <a:p>
            <a:r>
              <a:rPr lang="ja-JP" altLang="en-US" sz="1300" dirty="0" smtClean="0">
                <a:latin typeface="Meiryo UI" pitchFamily="50" charset="-128"/>
                <a:ea typeface="Meiryo UI" pitchFamily="50" charset="-128"/>
                <a:cs typeface="Meiryo UI" pitchFamily="50" charset="-128"/>
              </a:rPr>
              <a:t>◆</a:t>
            </a:r>
            <a:r>
              <a:rPr lang="ja-JP" altLang="en-US" sz="1200" dirty="0" smtClean="0">
                <a:latin typeface="メイリオ" panose="020B0604030504040204" pitchFamily="50" charset="-128"/>
                <a:ea typeface="メイリオ" panose="020B0604030504040204" pitchFamily="50" charset="-128"/>
              </a:rPr>
              <a:t>府施設･市施設にネガワット</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取引の導入を検討し</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ネガワット取引の</a:t>
            </a:r>
            <a:r>
              <a:rPr lang="ja-JP" altLang="en-US" sz="1200" dirty="0">
                <a:latin typeface="メイリオ" panose="020B0604030504040204" pitchFamily="50" charset="-128"/>
                <a:ea typeface="メイリオ" panose="020B0604030504040204" pitchFamily="50" charset="-128"/>
              </a:rPr>
              <a:t>普及拡大を</a:t>
            </a:r>
            <a:r>
              <a:rPr lang="ja-JP" altLang="en-US" sz="1200" dirty="0" smtClean="0">
                <a:latin typeface="メイリオ" panose="020B0604030504040204" pitchFamily="50" charset="-128"/>
                <a:ea typeface="メイリオ" panose="020B0604030504040204" pitchFamily="50" charset="-128"/>
              </a:rPr>
              <a:t>促進</a:t>
            </a:r>
            <a:r>
              <a:rPr lang="ja-JP" altLang="en-US" sz="1200" dirty="0">
                <a:latin typeface="メイリオ" panose="020B0604030504040204" pitchFamily="50" charset="-128"/>
                <a:ea typeface="メイリオ" panose="020B0604030504040204" pitchFamily="50" charset="-128"/>
              </a:rPr>
              <a:t>します。</a:t>
            </a:r>
            <a:endParaRPr lang="en-US" altLang="ja-JP" sz="1200" dirty="0" smtClean="0">
              <a:latin typeface="メイリオ" panose="020B0604030504040204" pitchFamily="50" charset="-128"/>
              <a:ea typeface="メイリオ" panose="020B0604030504040204" pitchFamily="50" charset="-128"/>
            </a:endParaRPr>
          </a:p>
          <a:p>
            <a:pPr algn="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ネガワット：需要家が節電や自家発電によって需要量を減らした分</a:t>
            </a:r>
            <a:r>
              <a:rPr lang="ja-JP" altLang="en-US" sz="1200" dirty="0" smtClean="0">
                <a:latin typeface="メイリオ" panose="020B0604030504040204" pitchFamily="50" charset="-128"/>
                <a:ea typeface="メイリオ" panose="020B0604030504040204" pitchFamily="50" charset="-128"/>
              </a:rPr>
              <a:t>を発電</a:t>
            </a:r>
            <a:r>
              <a:rPr lang="ja-JP" altLang="en-US" sz="1200" dirty="0">
                <a:latin typeface="メイリオ" panose="020B0604030504040204" pitchFamily="50" charset="-128"/>
                <a:ea typeface="メイリオ" panose="020B0604030504040204" pitchFamily="50" charset="-128"/>
              </a:rPr>
              <a:t>したとみなす</a:t>
            </a:r>
            <a:r>
              <a:rPr lang="ja-JP" altLang="en-US" sz="1200" dirty="0" smtClean="0">
                <a:latin typeface="メイリオ" panose="020B0604030504040204" pitchFamily="50" charset="-128"/>
                <a:ea typeface="メイリオ" panose="020B0604030504040204" pitchFamily="50" charset="-128"/>
              </a:rPr>
              <a:t>こと）</a:t>
            </a:r>
            <a:endParaRPr lang="en-US" altLang="ja-JP" sz="12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34</a:t>
            </a:r>
            <a:endParaRPr lang="ja-JP" altLang="en-US" b="1" dirty="0">
              <a:solidFill>
                <a:prstClr val="white"/>
              </a:solidFill>
            </a:endParaRPr>
          </a:p>
        </p:txBody>
      </p:sp>
      <p:sp>
        <p:nvSpPr>
          <p:cNvPr id="52" name="テキスト ボックス 51"/>
          <p:cNvSpPr txBox="1"/>
          <p:nvPr/>
        </p:nvSpPr>
        <p:spPr>
          <a:xfrm>
            <a:off x="4909359" y="2747339"/>
            <a:ext cx="4605748" cy="738664"/>
          </a:xfrm>
          <a:prstGeom prst="rect">
            <a:avLst/>
          </a:prstGeom>
          <a:noFill/>
        </p:spPr>
        <p:txBody>
          <a:bodyPr wrap="none" rtlCol="0">
            <a:spAutoFit/>
          </a:bodyPr>
          <a:lstStyle/>
          <a:p>
            <a:r>
              <a:rPr lang="ja-JP" altLang="en-US" sz="1400" dirty="0" smtClean="0">
                <a:latin typeface="メイリオ" panose="020B0604030504040204" pitchFamily="50" charset="-128"/>
                <a:ea typeface="メイリオ" panose="020B0604030504040204" pitchFamily="50" charset="-128"/>
              </a:rPr>
              <a:t>点在する設備をＩｏＴにより一括制御し、電力需給を</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調整することで、あたかも</a:t>
            </a:r>
            <a:r>
              <a:rPr lang="en-US" altLang="ja-JP" sz="1400" dirty="0" smtClean="0">
                <a:latin typeface="メイリオ" panose="020B0604030504040204" pitchFamily="50" charset="-128"/>
                <a:ea typeface="メイリオ" panose="020B0604030504040204" pitchFamily="50" charset="-128"/>
              </a:rPr>
              <a:t>1</a:t>
            </a:r>
            <a:r>
              <a:rPr lang="ja-JP" altLang="en-US" sz="1400" dirty="0" err="1">
                <a:latin typeface="メイリオ" panose="020B0604030504040204" pitchFamily="50" charset="-128"/>
                <a:ea typeface="メイリオ" panose="020B0604030504040204" pitchFamily="50" charset="-128"/>
              </a:rPr>
              <a:t>つの</a:t>
            </a:r>
            <a:r>
              <a:rPr lang="ja-JP" altLang="en-US" sz="1400" dirty="0">
                <a:latin typeface="メイリオ" panose="020B0604030504040204" pitchFamily="50" charset="-128"/>
                <a:ea typeface="メイリオ" panose="020B0604030504040204" pitchFamily="50" charset="-128"/>
              </a:rPr>
              <a:t>発電所（仮想発電所</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err="1" smtClean="0">
                <a:latin typeface="メイリオ" panose="020B0604030504040204" pitchFamily="50" charset="-128"/>
                <a:ea typeface="メイリオ" panose="020B0604030504040204" pitchFamily="50" charset="-128"/>
              </a:rPr>
              <a:t>のように</a:t>
            </a:r>
            <a:r>
              <a:rPr lang="ja-JP" altLang="en-US" sz="1400" dirty="0">
                <a:latin typeface="メイリオ" panose="020B0604030504040204" pitchFamily="50" charset="-128"/>
                <a:ea typeface="メイリオ" panose="020B0604030504040204" pitchFamily="50" charset="-128"/>
              </a:rPr>
              <a:t>機能</a:t>
            </a:r>
            <a:r>
              <a:rPr lang="ja-JP" altLang="en-US" sz="1400" dirty="0" smtClean="0">
                <a:latin typeface="メイリオ" panose="020B0604030504040204" pitchFamily="50" charset="-128"/>
                <a:ea typeface="メイリオ" panose="020B0604030504040204" pitchFamily="50" charset="-128"/>
              </a:rPr>
              <a:t>させる仕組み</a:t>
            </a:r>
            <a:endParaRPr lang="ja-JP" altLang="en-US" sz="1400"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668901" y="2412309"/>
            <a:ext cx="4924746" cy="338554"/>
          </a:xfrm>
          <a:prstGeom prst="rect">
            <a:avLst/>
          </a:prstGeom>
          <a:noFill/>
        </p:spPr>
        <p:txBody>
          <a:bodyPr wrap="none" rtlCol="0">
            <a:spAutoFit/>
          </a:bodyPr>
          <a:lstStyle/>
          <a:p>
            <a:pPr algn="ctr"/>
            <a:r>
              <a:rPr lang="en-US" altLang="ja-JP" sz="1600" b="1" dirty="0" smtClean="0">
                <a:latin typeface="メイリオ" panose="020B0604030504040204" pitchFamily="50" charset="-128"/>
                <a:ea typeface="メイリオ" panose="020B0604030504040204" pitchFamily="50" charset="-128"/>
              </a:rPr>
              <a:t>※VPP</a:t>
            </a:r>
            <a:r>
              <a:rPr lang="ja-JP" altLang="en-US" sz="1600" b="1" dirty="0" smtClean="0">
                <a:latin typeface="メイリオ" panose="020B0604030504040204" pitchFamily="50" charset="-128"/>
                <a:ea typeface="メイリオ" panose="020B0604030504040204" pitchFamily="50" charset="-128"/>
              </a:rPr>
              <a:t>（バーチャルパワープラント：仮想発電所）</a:t>
            </a:r>
            <a:endParaRPr lang="en-US" altLang="ja-JP" sz="1600" b="1" dirty="0" smtClean="0">
              <a:latin typeface="メイリオ" panose="020B0604030504040204" pitchFamily="50" charset="-128"/>
              <a:ea typeface="メイリオ" panose="020B0604030504040204" pitchFamily="50" charset="-128"/>
            </a:endParaRPr>
          </a:p>
        </p:txBody>
      </p:sp>
      <p:sp>
        <p:nvSpPr>
          <p:cNvPr id="54" name="下矢印 53"/>
          <p:cNvSpPr/>
          <p:nvPr/>
        </p:nvSpPr>
        <p:spPr>
          <a:xfrm>
            <a:off x="6443373" y="3538935"/>
            <a:ext cx="1331259" cy="35482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5084170" y="4026719"/>
            <a:ext cx="4079505"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white"/>
                </a:solidFill>
                <a:latin typeface="メイリオ" panose="020B0604030504040204" pitchFamily="50" charset="-128"/>
                <a:ea typeface="メイリオ" panose="020B0604030504040204" pitchFamily="50" charset="-128"/>
              </a:rPr>
              <a:t>○最適な需給制御による省エネ・省</a:t>
            </a:r>
            <a:r>
              <a:rPr lang="en-US" altLang="ja-JP" sz="1600" dirty="0" smtClean="0">
                <a:solidFill>
                  <a:prstClr val="white"/>
                </a:solidFill>
                <a:latin typeface="メイリオ" panose="020B0604030504040204" pitchFamily="50" charset="-128"/>
                <a:ea typeface="メイリオ" panose="020B0604030504040204" pitchFamily="50" charset="-128"/>
              </a:rPr>
              <a:t>CO</a:t>
            </a:r>
            <a:r>
              <a:rPr lang="en-US" altLang="ja-JP" sz="1600" baseline="-25000" dirty="0" smtClean="0">
                <a:solidFill>
                  <a:prstClr val="white"/>
                </a:solidFill>
                <a:latin typeface="メイリオ" panose="020B0604030504040204" pitchFamily="50" charset="-128"/>
                <a:ea typeface="メイリオ" panose="020B0604030504040204" pitchFamily="50" charset="-128"/>
              </a:rPr>
              <a:t>2</a:t>
            </a:r>
          </a:p>
          <a:p>
            <a:r>
              <a:rPr lang="ja-JP" altLang="en-US" sz="1600" dirty="0">
                <a:solidFill>
                  <a:prstClr val="white"/>
                </a:solidFill>
                <a:latin typeface="メイリオ" panose="020B0604030504040204" pitchFamily="50" charset="-128"/>
                <a:ea typeface="メイリオ" panose="020B0604030504040204" pitchFamily="50" charset="-128"/>
              </a:rPr>
              <a:t>○</a:t>
            </a:r>
            <a:r>
              <a:rPr lang="ja-JP" altLang="en-US" sz="1600" dirty="0" smtClean="0">
                <a:solidFill>
                  <a:prstClr val="white"/>
                </a:solidFill>
                <a:latin typeface="メイリオ" panose="020B0604030504040204" pitchFamily="50" charset="-128"/>
                <a:ea typeface="メイリオ" panose="020B0604030504040204" pitchFamily="50" charset="-128"/>
              </a:rPr>
              <a:t>需給調整力の増強により、再エネ電源の</a:t>
            </a:r>
            <a:endParaRPr lang="en-US" altLang="ja-JP" sz="1600" dirty="0" smtClean="0">
              <a:solidFill>
                <a:prstClr val="white"/>
              </a:solidFill>
              <a:latin typeface="メイリオ" panose="020B0604030504040204" pitchFamily="50" charset="-128"/>
              <a:ea typeface="メイリオ" panose="020B0604030504040204" pitchFamily="50" charset="-128"/>
            </a:endParaRPr>
          </a:p>
          <a:p>
            <a:r>
              <a:rPr lang="ja-JP" altLang="en-US" sz="1600" dirty="0">
                <a:solidFill>
                  <a:prstClr val="white"/>
                </a:solidFill>
                <a:latin typeface="メイリオ" panose="020B0604030504040204" pitchFamily="50" charset="-128"/>
                <a:ea typeface="メイリオ" panose="020B0604030504040204" pitchFamily="50" charset="-128"/>
              </a:rPr>
              <a:t>　</a:t>
            </a:r>
            <a:r>
              <a:rPr lang="ja-JP" altLang="en-US" sz="1600" dirty="0" smtClean="0">
                <a:solidFill>
                  <a:prstClr val="white"/>
                </a:solidFill>
                <a:latin typeface="メイリオ" panose="020B0604030504040204" pitchFamily="50" charset="-128"/>
                <a:ea typeface="メイリオ" panose="020B0604030504040204" pitchFamily="50" charset="-128"/>
              </a:rPr>
              <a:t>さらなる導入を可能に</a:t>
            </a:r>
            <a:endParaRPr lang="en-US" altLang="ja-JP" sz="1600" dirty="0" smtClean="0">
              <a:solidFill>
                <a:prstClr val="white"/>
              </a:solidFill>
              <a:latin typeface="メイリオ" panose="020B0604030504040204" pitchFamily="50" charset="-128"/>
              <a:ea typeface="メイリオ" panose="020B0604030504040204" pitchFamily="50" charset="-128"/>
            </a:endParaRPr>
          </a:p>
          <a:p>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759002" y="803593"/>
            <a:ext cx="90000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p>
        </p:txBody>
      </p:sp>
      <p:sp>
        <p:nvSpPr>
          <p:cNvPr id="41" name="角丸四角形 40"/>
          <p:cNvSpPr/>
          <p:nvPr/>
        </p:nvSpPr>
        <p:spPr>
          <a:xfrm>
            <a:off x="411373" y="5194453"/>
            <a:ext cx="5085440" cy="31924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上下水道ポンプ設備と浄水池等バッファを活用した</a:t>
            </a:r>
            <a:r>
              <a:rPr lang="en-US" altLang="ja-JP" sz="1400" b="1" dirty="0" smtClean="0">
                <a:solidFill>
                  <a:schemeClr val="tx1"/>
                </a:solidFill>
                <a:latin typeface="Meiryo UI" pitchFamily="50" charset="-128"/>
                <a:ea typeface="Meiryo UI" pitchFamily="50" charset="-128"/>
                <a:cs typeface="Meiryo UI" pitchFamily="50" charset="-128"/>
              </a:rPr>
              <a:t>VPP-FS</a:t>
            </a:r>
            <a:r>
              <a:rPr lang="ja-JP" altLang="en-US" sz="1400" b="1" dirty="0" smtClean="0">
                <a:solidFill>
                  <a:schemeClr val="tx1"/>
                </a:solidFill>
                <a:latin typeface="Meiryo UI" pitchFamily="50" charset="-128"/>
                <a:ea typeface="Meiryo UI" pitchFamily="50" charset="-128"/>
                <a:cs typeface="Meiryo UI" pitchFamily="50" charset="-128"/>
              </a:rPr>
              <a:t>事業</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428156" y="5585808"/>
            <a:ext cx="9089223" cy="1046440"/>
          </a:xfrm>
          <a:prstGeom prst="rect">
            <a:avLst/>
          </a:prstGeom>
          <a:noFill/>
        </p:spPr>
        <p:txBody>
          <a:bodyPr wrap="square" rtlCol="0">
            <a:spAutoFit/>
          </a:bodyPr>
          <a:lstStyle/>
          <a:p>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平成</a:t>
            </a:r>
            <a:r>
              <a:rPr lang="en-US" altLang="ja-JP" sz="1300" dirty="0" smtClean="0">
                <a:latin typeface="Meiryo UI" pitchFamily="50" charset="-128"/>
                <a:ea typeface="Meiryo UI" pitchFamily="50" charset="-128"/>
                <a:cs typeface="Meiryo UI" pitchFamily="50" charset="-128"/>
              </a:rPr>
              <a:t>28</a:t>
            </a:r>
            <a:r>
              <a:rPr lang="ja-JP" altLang="en-US" sz="1300" dirty="0" smtClean="0">
                <a:latin typeface="Meiryo UI" pitchFamily="50" charset="-128"/>
                <a:ea typeface="Meiryo UI" pitchFamily="50" charset="-128"/>
                <a:cs typeface="Meiryo UI" pitchFamily="50" charset="-128"/>
              </a:rPr>
              <a:t>年度地産地消型再生可能エネルギー面的利用等推進事業</a:t>
            </a:r>
            <a:r>
              <a:rPr lang="en-US" altLang="ja-JP" sz="1300" dirty="0" smtClean="0">
                <a:latin typeface="Meiryo UI" pitchFamily="50" charset="-128"/>
                <a:ea typeface="Meiryo UI" pitchFamily="50" charset="-128"/>
                <a:cs typeface="Meiryo UI" pitchFamily="50" charset="-128"/>
              </a:rPr>
              <a:t>】</a:t>
            </a:r>
          </a:p>
          <a:p>
            <a:r>
              <a:rPr lang="ja-JP" altLang="en-US" sz="1300" dirty="0" smtClean="0">
                <a:latin typeface="Meiryo UI" pitchFamily="50" charset="-128"/>
                <a:ea typeface="Meiryo UI" pitchFamily="50" charset="-128"/>
                <a:cs typeface="Meiryo UI"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上水道の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浄水池や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下水道の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ポンプ井・幹線のバッファを活用し、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上下水道ポンプ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の稼働時間をシフトすることにより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、ネガワットや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再生可能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の出力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抑制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回避等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に貢献する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エネルギーマネジメントシステムを検討し、システム導入による事業採算性評価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を実施しました。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◆検討委員会体制：ニュージェック、日立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製作所、関西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電力、大阪府立大学、大阪広域水道企業団、大阪府都市整備部下水道室、</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大阪府環境農林水産部エネルギー政策課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434189" y="5301732"/>
            <a:ext cx="90000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42" name="角丸四角形 41"/>
          <p:cNvSpPr/>
          <p:nvPr/>
        </p:nvSpPr>
        <p:spPr>
          <a:xfrm>
            <a:off x="264872" y="780306"/>
            <a:ext cx="52319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600" b="1" dirty="0" smtClean="0">
                <a:solidFill>
                  <a:schemeClr val="tx1"/>
                </a:solidFill>
                <a:latin typeface="Meiryo UI" pitchFamily="50" charset="-128"/>
                <a:ea typeface="Meiryo UI" pitchFamily="50" charset="-128"/>
                <a:cs typeface="Meiryo UI" pitchFamily="50" charset="-128"/>
              </a:rPr>
              <a:t>バーチャルパワープラント（</a:t>
            </a:r>
            <a:r>
              <a:rPr lang="en-US" altLang="ja-JP" sz="1600" b="1" dirty="0" smtClean="0">
                <a:solidFill>
                  <a:schemeClr val="tx1"/>
                </a:solidFill>
                <a:latin typeface="Meiryo UI" pitchFamily="50" charset="-128"/>
                <a:ea typeface="Meiryo UI" pitchFamily="50" charset="-128"/>
                <a:cs typeface="Meiryo UI" pitchFamily="50" charset="-128"/>
              </a:rPr>
              <a:t>VPP</a:t>
            </a:r>
            <a:r>
              <a:rPr lang="ja-JP" altLang="en-US" sz="1600" b="1" dirty="0" smtClean="0">
                <a:solidFill>
                  <a:schemeClr val="tx1"/>
                </a:solidFill>
                <a:latin typeface="Meiryo UI" pitchFamily="50" charset="-128"/>
                <a:ea typeface="Meiryo UI" pitchFamily="50" charset="-128"/>
                <a:cs typeface="Meiryo UI" pitchFamily="50" charset="-128"/>
              </a:rPr>
              <a:t>）構築に向けた調査・検討</a:t>
            </a:r>
          </a:p>
          <a:p>
            <a:pPr algn="ctr">
              <a:defRPr/>
            </a:pPr>
            <a:endParaRPr lang="ja-JP" altLang="en-US" sz="1400" b="1" dirty="0">
              <a:solidFill>
                <a:schemeClr val="tx1"/>
              </a:solidFill>
              <a:latin typeface="Meiryo UI" pitchFamily="50" charset="-128"/>
              <a:ea typeface="Meiryo UI" pitchFamily="50" charset="-128"/>
              <a:cs typeface="Meiryo UI" pitchFamily="50" charset="-128"/>
            </a:endParaRPr>
          </a:p>
        </p:txBody>
      </p:sp>
      <p:grpSp>
        <p:nvGrpSpPr>
          <p:cNvPr id="58" name="グループ化 57"/>
          <p:cNvGrpSpPr/>
          <p:nvPr/>
        </p:nvGrpSpPr>
        <p:grpSpPr>
          <a:xfrm>
            <a:off x="306940" y="2561288"/>
            <a:ext cx="4437092" cy="2484738"/>
            <a:chOff x="518302" y="4150336"/>
            <a:chExt cx="4437092" cy="2484738"/>
          </a:xfrm>
        </p:grpSpPr>
        <p:sp>
          <p:nvSpPr>
            <p:cNvPr id="59" name="円/楕円 58"/>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75" y="5158219"/>
              <a:ext cx="551330" cy="667541"/>
            </a:xfrm>
            <a:prstGeom prst="rect">
              <a:avLst/>
            </a:prstGeom>
          </p:spPr>
        </p:pic>
        <p:pic>
          <p:nvPicPr>
            <p:cNvPr id="61" name="図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64" y="4777800"/>
              <a:ext cx="642959" cy="642959"/>
            </a:xfrm>
            <a:prstGeom prst="rect">
              <a:avLst/>
            </a:prstGeom>
          </p:spPr>
        </p:pic>
        <p:cxnSp>
          <p:nvCxnSpPr>
            <p:cNvPr id="62" name="直線コネクタ 61"/>
            <p:cNvCxnSpPr/>
            <p:nvPr/>
          </p:nvCxnSpPr>
          <p:spPr>
            <a:xfrm>
              <a:off x="1930410" y="4665033"/>
              <a:ext cx="551913" cy="24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0"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59046" y="5420759"/>
              <a:ext cx="1261884"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需給調整・制御</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518302" y="5810065"/>
              <a:ext cx="1107996"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オフィスビル</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3778270" y="6261817"/>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住宅</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3520078" y="4462088"/>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電気自動車</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4309063" y="5473616"/>
              <a:ext cx="646331"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蓄電池</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55383" y="4150336"/>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太陽光</a:t>
              </a:r>
              <a:r>
                <a:rPr lang="ja-JP" altLang="en-US" sz="1200" dirty="0">
                  <a:solidFill>
                    <a:prstClr val="black"/>
                  </a:solidFill>
                  <a:latin typeface="メイリオ" panose="020B0604030504040204" pitchFamily="50" charset="-128"/>
                  <a:ea typeface="メイリオ" panose="020B0604030504040204" pitchFamily="50" charset="-128"/>
                </a:rPr>
                <a:t>発電</a:t>
              </a:r>
            </a:p>
          </p:txBody>
        </p:sp>
        <p:cxnSp>
          <p:nvCxnSpPr>
            <p:cNvPr id="76" name="直線コネクタ 75"/>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111366" y="6358075"/>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工場</a:t>
              </a:r>
              <a:endParaRPr lang="ja-JP" altLang="en-US" sz="1200" dirty="0">
                <a:solidFill>
                  <a:prstClr val="black"/>
                </a:solidFill>
                <a:latin typeface="メイリオ" panose="020B0604030504040204" pitchFamily="50" charset="-128"/>
                <a:ea typeface="メイリオ" panose="020B0604030504040204" pitchFamily="50" charset="-128"/>
              </a:endParaRPr>
            </a:p>
          </p:txBody>
        </p:sp>
      </p:grpSp>
      <p:pic>
        <p:nvPicPr>
          <p:cNvPr id="78" name="図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30" y="2868950"/>
            <a:ext cx="975618" cy="414070"/>
          </a:xfrm>
          <a:prstGeom prst="rect">
            <a:avLst/>
          </a:prstGeom>
        </p:spPr>
      </p:pic>
      <p:pic>
        <p:nvPicPr>
          <p:cNvPr id="79" name="図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4297" y="3326207"/>
            <a:ext cx="739735" cy="553768"/>
          </a:xfrm>
          <a:prstGeom prst="rect">
            <a:avLst/>
          </a:prstGeom>
        </p:spPr>
      </p:pic>
      <p:pic>
        <p:nvPicPr>
          <p:cNvPr id="80" name="図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2136" y="2317599"/>
            <a:ext cx="969545" cy="434125"/>
          </a:xfrm>
          <a:prstGeom prst="rect">
            <a:avLst/>
          </a:prstGeom>
        </p:spPr>
      </p:pic>
      <p:pic>
        <p:nvPicPr>
          <p:cNvPr id="81" name="図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9826" y="4248665"/>
            <a:ext cx="555364" cy="572955"/>
          </a:xfrm>
          <a:prstGeom prst="rect">
            <a:avLst/>
          </a:prstGeom>
        </p:spPr>
      </p:pic>
      <p:pic>
        <p:nvPicPr>
          <p:cNvPr id="82" name="図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097" y="4205277"/>
            <a:ext cx="586975" cy="586975"/>
          </a:xfrm>
          <a:prstGeom prst="rect">
            <a:avLst/>
          </a:prstGeom>
        </p:spPr>
      </p:pic>
      <p:pic>
        <p:nvPicPr>
          <p:cNvPr id="84" name="図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5227" y="2229783"/>
            <a:ext cx="659126" cy="628988"/>
          </a:xfrm>
          <a:prstGeom prst="rect">
            <a:avLst/>
          </a:prstGeom>
        </p:spPr>
      </p:pic>
      <p:sp>
        <p:nvSpPr>
          <p:cNvPr id="85" name="テキスト ボックス 84"/>
          <p:cNvSpPr txBox="1"/>
          <p:nvPr/>
        </p:nvSpPr>
        <p:spPr>
          <a:xfrm>
            <a:off x="1544490" y="2120350"/>
            <a:ext cx="646331"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鉄道駅</a:t>
            </a:r>
            <a:endParaRPr kumimoji="1" lang="ja-JP" altLang="en-US" sz="1200" dirty="0">
              <a:latin typeface="メイリオ" panose="020B0604030504040204" pitchFamily="50" charset="-128"/>
              <a:ea typeface="メイリオ" panose="020B0604030504040204" pitchFamily="50" charset="-128"/>
            </a:endParaRPr>
          </a:p>
        </p:txBody>
      </p:sp>
      <p:cxnSp>
        <p:nvCxnSpPr>
          <p:cNvPr id="86" name="直線コネクタ 85"/>
          <p:cNvCxnSpPr>
            <a:stCxn id="84" idx="2"/>
          </p:cNvCxnSpPr>
          <p:nvPr/>
        </p:nvCxnSpPr>
        <p:spPr>
          <a:xfrm>
            <a:off x="2334790" y="2858771"/>
            <a:ext cx="222817" cy="2334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22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904"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29" name="角丸四角形 28"/>
          <p:cNvSpPr/>
          <p:nvPr/>
        </p:nvSpPr>
        <p:spPr>
          <a:xfrm>
            <a:off x="92663" y="582147"/>
            <a:ext cx="4734832"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43" name="角丸四角形 42"/>
          <p:cNvSpPr/>
          <p:nvPr/>
        </p:nvSpPr>
        <p:spPr>
          <a:xfrm>
            <a:off x="234623"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3" name="テキスト ボックス 28"/>
          <p:cNvSpPr txBox="1">
            <a:spLocks noChangeArrowheads="1"/>
          </p:cNvSpPr>
          <p:nvPr/>
        </p:nvSpPr>
        <p:spPr bwMode="auto">
          <a:xfrm>
            <a:off x="175476" y="1605759"/>
            <a:ext cx="47609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◆事業化が期待できる</a:t>
            </a:r>
            <a:r>
              <a:rPr lang="ja-JP" altLang="en-US" sz="1300" dirty="0">
                <a:latin typeface="Meiryo UI" pitchFamily="50" charset="-128"/>
                <a:ea typeface="Meiryo UI" pitchFamily="50" charset="-128"/>
                <a:cs typeface="Meiryo UI" pitchFamily="50" charset="-128"/>
              </a:rPr>
              <a:t>電池</a:t>
            </a:r>
            <a:r>
              <a:rPr lang="ja-JP" altLang="en-US" sz="1300" dirty="0" smtClean="0">
                <a:latin typeface="Meiryo UI" pitchFamily="50" charset="-128"/>
                <a:ea typeface="Meiryo UI" pitchFamily="50" charset="-128"/>
                <a:cs typeface="Meiryo UI" pitchFamily="50" charset="-128"/>
              </a:rPr>
              <a:t>関連（蓄電池、水素・燃料電池、太陽電池）の研究開発・実証経費等を支援します。</a:t>
            </a:r>
            <a:endParaRPr lang="en-US" altLang="ja-JP" sz="1300" dirty="0" smtClean="0">
              <a:latin typeface="Meiryo UI" pitchFamily="50" charset="-128"/>
              <a:ea typeface="Meiryo UI" pitchFamily="50" charset="-128"/>
              <a:cs typeface="Meiryo UI" pitchFamily="50" charset="-128"/>
            </a:endParaRPr>
          </a:p>
        </p:txBody>
      </p:sp>
      <p:sp>
        <p:nvSpPr>
          <p:cNvPr id="25" name="正方形/長方形 24"/>
          <p:cNvSpPr/>
          <p:nvPr/>
        </p:nvSpPr>
        <p:spPr>
          <a:xfrm>
            <a:off x="2753796" y="1211530"/>
            <a:ext cx="2315507"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21,088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64606" y="2402888"/>
            <a:ext cx="4320480" cy="2036979"/>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新エネルギー産業（電池関連）創出事業補助金</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対象者</a:t>
            </a:r>
            <a:r>
              <a:rPr lang="ja-JP" altLang="en-US" sz="1100" dirty="0">
                <a:solidFill>
                  <a:schemeClr val="tx1"/>
                </a:solidFill>
                <a:latin typeface="Meiryo UI" pitchFamily="50" charset="-128"/>
                <a:ea typeface="Meiryo UI" pitchFamily="50" charset="-128"/>
                <a:cs typeface="Meiryo UI" pitchFamily="50" charset="-128"/>
              </a:rPr>
              <a:t>：大阪府内に事業所を置く民間事</a:t>
            </a:r>
            <a:r>
              <a:rPr lang="ja-JP" altLang="en-US" sz="1100" dirty="0" smtClean="0">
                <a:solidFill>
                  <a:schemeClr val="tx1"/>
                </a:solidFill>
                <a:latin typeface="Meiryo UI" pitchFamily="50" charset="-128"/>
                <a:ea typeface="Meiryo UI" pitchFamily="50" charset="-128"/>
                <a:cs typeface="Meiryo UI" pitchFamily="50" charset="-128"/>
              </a:rPr>
              <a:t>業者等</a:t>
            </a:r>
            <a:endParaRPr lang="ja-JP" altLang="en-US" sz="1100" dirty="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　対象</a:t>
            </a:r>
            <a:r>
              <a:rPr lang="ja-JP" altLang="en-US" sz="1100" dirty="0">
                <a:solidFill>
                  <a:schemeClr val="tx1"/>
                </a:solidFill>
                <a:latin typeface="Meiryo UI" pitchFamily="50" charset="-128"/>
                <a:ea typeface="Meiryo UI" pitchFamily="50" charset="-128"/>
                <a:cs typeface="Meiryo UI" pitchFamily="50" charset="-128"/>
              </a:rPr>
              <a:t>経費：新エネルギー産業（電池関連）における研究開発、</a:t>
            </a:r>
            <a:r>
              <a:rPr lang="ja-JP" altLang="en-US" sz="1100" dirty="0" smtClean="0">
                <a:solidFill>
                  <a:schemeClr val="tx1"/>
                </a:solidFill>
                <a:latin typeface="Meiryo UI" pitchFamily="50" charset="-128"/>
                <a:ea typeface="Meiryo UI" pitchFamily="50" charset="-128"/>
                <a:cs typeface="Meiryo UI" pitchFamily="50" charset="-128"/>
              </a:rPr>
              <a:t>試作</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開発、実証、試験</a:t>
            </a:r>
            <a:r>
              <a:rPr lang="ja-JP" altLang="en-US" sz="1100" dirty="0">
                <a:solidFill>
                  <a:schemeClr val="tx1"/>
                </a:solidFill>
                <a:latin typeface="Meiryo UI" pitchFamily="50" charset="-128"/>
                <a:ea typeface="Meiryo UI" pitchFamily="50" charset="-128"/>
                <a:cs typeface="Meiryo UI" pitchFamily="50" charset="-128"/>
              </a:rPr>
              <a:t>分析・評価</a:t>
            </a:r>
            <a:r>
              <a:rPr lang="ja-JP" altLang="en-US" sz="1100" dirty="0" smtClean="0">
                <a:solidFill>
                  <a:schemeClr val="tx1"/>
                </a:solidFill>
                <a:latin typeface="Meiryo UI" pitchFamily="50" charset="-128"/>
                <a:ea typeface="Meiryo UI" pitchFamily="50" charset="-128"/>
                <a:cs typeface="Meiryo UI" pitchFamily="50" charset="-128"/>
              </a:rPr>
              <a:t>・認証など</a:t>
            </a:r>
            <a:r>
              <a:rPr lang="ja-JP" altLang="en-US" sz="1100" dirty="0">
                <a:solidFill>
                  <a:schemeClr val="tx1"/>
                </a:solidFill>
                <a:latin typeface="Meiryo UI" pitchFamily="50" charset="-128"/>
                <a:ea typeface="Meiryo UI" pitchFamily="50" charset="-128"/>
                <a:cs typeface="Meiryo UI" pitchFamily="50" charset="-128"/>
              </a:rPr>
              <a:t>の取組みに</a:t>
            </a:r>
            <a:r>
              <a:rPr lang="ja-JP" altLang="en-US" sz="1100" dirty="0" smtClean="0">
                <a:solidFill>
                  <a:schemeClr val="tx1"/>
                </a:solidFill>
                <a:latin typeface="Meiryo UI" pitchFamily="50" charset="-128"/>
                <a:ea typeface="Meiryo UI" pitchFamily="50" charset="-128"/>
                <a:cs typeface="Meiryo UI" pitchFamily="50" charset="-128"/>
              </a:rPr>
              <a:t>必要な</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経費</a:t>
            </a:r>
            <a:r>
              <a:rPr lang="ja-JP" altLang="en-US" sz="1100" dirty="0">
                <a:solidFill>
                  <a:schemeClr val="tx1"/>
                </a:solidFill>
                <a:latin typeface="Meiryo UI" pitchFamily="50" charset="-128"/>
                <a:ea typeface="Meiryo UI" pitchFamily="50" charset="-128"/>
                <a:cs typeface="Meiryo UI" pitchFamily="50" charset="-128"/>
              </a:rPr>
              <a:t>の</a:t>
            </a:r>
            <a:r>
              <a:rPr lang="ja-JP" altLang="en-US" sz="1100" dirty="0" smtClean="0">
                <a:solidFill>
                  <a:schemeClr val="tx1"/>
                </a:solidFill>
                <a:latin typeface="Meiryo UI" pitchFamily="50" charset="-128"/>
                <a:ea typeface="Meiryo UI" pitchFamily="50" charset="-128"/>
                <a:cs typeface="Meiryo UI" pitchFamily="50" charset="-128"/>
              </a:rPr>
              <a:t>一部を</a:t>
            </a:r>
            <a:r>
              <a:rPr lang="ja-JP" altLang="en-US" sz="1100" dirty="0">
                <a:solidFill>
                  <a:schemeClr val="tx1"/>
                </a:solidFill>
                <a:latin typeface="Meiryo UI" pitchFamily="50" charset="-128"/>
                <a:ea typeface="Meiryo UI" pitchFamily="50" charset="-128"/>
                <a:cs typeface="Meiryo UI" pitchFamily="50" charset="-128"/>
              </a:rPr>
              <a:t>助成</a:t>
            </a:r>
          </a:p>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　助成</a:t>
            </a:r>
            <a:r>
              <a:rPr lang="ja-JP" altLang="en-US" sz="1100" dirty="0">
                <a:solidFill>
                  <a:schemeClr val="tx1"/>
                </a:solidFill>
                <a:latin typeface="Meiryo UI" pitchFamily="50" charset="-128"/>
                <a:ea typeface="Meiryo UI" pitchFamily="50" charset="-128"/>
                <a:cs typeface="Meiryo UI" pitchFamily="50" charset="-128"/>
              </a:rPr>
              <a:t>金額：１件あたり</a:t>
            </a:r>
            <a:r>
              <a:rPr lang="ja-JP" altLang="en-US" sz="1100" dirty="0" smtClean="0">
                <a:solidFill>
                  <a:schemeClr val="tx1"/>
                </a:solidFill>
                <a:latin typeface="Meiryo UI" pitchFamily="50" charset="-128"/>
                <a:ea typeface="Meiryo UI" pitchFamily="50" charset="-128"/>
                <a:cs typeface="Meiryo UI" pitchFamily="50" charset="-128"/>
              </a:rPr>
              <a:t>上限</a:t>
            </a:r>
            <a:r>
              <a:rPr lang="en-US" altLang="ja-JP" sz="1100" dirty="0" smtClean="0">
                <a:solidFill>
                  <a:schemeClr val="tx1"/>
                </a:solidFill>
                <a:latin typeface="Meiryo UI" pitchFamily="50" charset="-128"/>
                <a:ea typeface="Meiryo UI" pitchFamily="50" charset="-128"/>
                <a:cs typeface="Meiryo UI" pitchFamily="50" charset="-128"/>
              </a:rPr>
              <a:t>1,000</a:t>
            </a:r>
            <a:r>
              <a:rPr lang="ja-JP" altLang="en-US" sz="1100" dirty="0" smtClean="0">
                <a:solidFill>
                  <a:schemeClr val="tx1"/>
                </a:solidFill>
                <a:latin typeface="Meiryo UI" pitchFamily="50" charset="-128"/>
                <a:ea typeface="Meiryo UI" pitchFamily="50" charset="-128"/>
                <a:cs typeface="Meiryo UI" pitchFamily="50" charset="-128"/>
              </a:rPr>
              <a:t>万円</a:t>
            </a:r>
            <a:endParaRPr lang="ja-JP" altLang="en-US" sz="1100" dirty="0">
              <a:solidFill>
                <a:schemeClr val="tx1"/>
              </a:solidFill>
              <a:latin typeface="Meiryo UI" pitchFamily="50" charset="-128"/>
              <a:ea typeface="Meiryo UI" pitchFamily="50" charset="-128"/>
              <a:cs typeface="Meiryo UI" pitchFamily="50" charset="-128"/>
            </a:endParaRPr>
          </a:p>
          <a:p>
            <a:pPr>
              <a:lnSpc>
                <a:spcPts val="2000"/>
              </a:lnSpc>
              <a:defRPr/>
            </a:pPr>
            <a:r>
              <a:rPr lang="ja-JP" altLang="en-US" sz="1100" dirty="0" smtClean="0">
                <a:solidFill>
                  <a:schemeClr val="tx1"/>
                </a:solidFill>
                <a:latin typeface="Meiryo UI" pitchFamily="50" charset="-128"/>
                <a:ea typeface="Meiryo UI" pitchFamily="50" charset="-128"/>
                <a:cs typeface="Meiryo UI" pitchFamily="50" charset="-128"/>
              </a:rPr>
              <a:t>　助成率</a:t>
            </a:r>
            <a:r>
              <a:rPr lang="ja-JP" altLang="en-US" sz="1100" dirty="0">
                <a:solidFill>
                  <a:schemeClr val="tx1"/>
                </a:solidFill>
                <a:latin typeface="Meiryo UI" pitchFamily="50" charset="-128"/>
                <a:ea typeface="Meiryo UI" pitchFamily="50" charset="-128"/>
                <a:cs typeface="Meiryo UI" pitchFamily="50" charset="-128"/>
              </a:rPr>
              <a:t>：中小企業　</a:t>
            </a:r>
            <a:r>
              <a:rPr lang="ja-JP" altLang="en-US" sz="1100" dirty="0" smtClean="0">
                <a:solidFill>
                  <a:schemeClr val="tx1"/>
                </a:solidFill>
                <a:latin typeface="Meiryo UI" pitchFamily="50" charset="-128"/>
                <a:ea typeface="Meiryo UI" pitchFamily="50" charset="-128"/>
                <a:cs typeface="Meiryo UI" pitchFamily="50" charset="-128"/>
              </a:rPr>
              <a:t>１</a:t>
            </a:r>
            <a:r>
              <a:rPr lang="en-US" altLang="ja-JP" sz="1100" dirty="0">
                <a:solidFill>
                  <a:schemeClr val="tx1"/>
                </a:solidFill>
                <a:latin typeface="Meiryo UI" pitchFamily="50" charset="-128"/>
                <a:ea typeface="Meiryo UI" pitchFamily="50" charset="-128"/>
                <a:cs typeface="Meiryo UI" pitchFamily="50" charset="-128"/>
              </a:rPr>
              <a:t>/</a:t>
            </a:r>
            <a:r>
              <a:rPr lang="ja-JP" altLang="en-US" sz="1100" dirty="0">
                <a:solidFill>
                  <a:schemeClr val="tx1"/>
                </a:solidFill>
                <a:latin typeface="Meiryo UI" pitchFamily="50" charset="-128"/>
                <a:ea typeface="Meiryo UI" pitchFamily="50" charset="-128"/>
                <a:cs typeface="Meiryo UI" pitchFamily="50" charset="-128"/>
              </a:rPr>
              <a:t>２以内、その他の企業　</a:t>
            </a:r>
            <a:r>
              <a:rPr lang="ja-JP" altLang="en-US" sz="1100" dirty="0" smtClean="0">
                <a:solidFill>
                  <a:schemeClr val="tx1"/>
                </a:solidFill>
                <a:latin typeface="Meiryo UI" pitchFamily="50" charset="-128"/>
                <a:ea typeface="Meiryo UI" pitchFamily="50" charset="-128"/>
                <a:cs typeface="Meiryo UI" pitchFamily="50" charset="-128"/>
              </a:rPr>
              <a:t>１</a:t>
            </a:r>
            <a:r>
              <a:rPr lang="en-US" altLang="ja-JP" sz="1100" dirty="0">
                <a:solidFill>
                  <a:schemeClr val="tx1"/>
                </a:solidFill>
                <a:latin typeface="Meiryo UI" pitchFamily="50" charset="-128"/>
                <a:ea typeface="Meiryo UI" pitchFamily="50" charset="-128"/>
                <a:cs typeface="Meiryo UI" pitchFamily="50" charset="-128"/>
              </a:rPr>
              <a:t>/</a:t>
            </a:r>
            <a:r>
              <a:rPr lang="ja-JP" altLang="en-US" sz="1100" dirty="0">
                <a:solidFill>
                  <a:schemeClr val="tx1"/>
                </a:solidFill>
                <a:latin typeface="Meiryo UI" pitchFamily="50" charset="-128"/>
                <a:ea typeface="Meiryo UI" pitchFamily="50" charset="-128"/>
                <a:cs typeface="Meiryo UI" pitchFamily="50" charset="-128"/>
              </a:rPr>
              <a:t>３以内</a:t>
            </a:r>
          </a:p>
        </p:txBody>
      </p:sp>
      <p:sp>
        <p:nvSpPr>
          <p:cNvPr id="31" name="星 16 30"/>
          <p:cNvSpPr>
            <a:spLocks noChangeArrowheads="1"/>
          </p:cNvSpPr>
          <p:nvPr/>
        </p:nvSpPr>
        <p:spPr bwMode="auto">
          <a:xfrm>
            <a:off x="1236309" y="5174226"/>
            <a:ext cx="2831600" cy="818105"/>
          </a:xfrm>
          <a:prstGeom prst="star16">
            <a:avLst>
              <a:gd name="adj" fmla="val 42144"/>
            </a:avLst>
          </a:prstGeom>
          <a:solidFill>
            <a:schemeClr val="tx2">
              <a:lumMod val="60000"/>
              <a:lumOff val="40000"/>
            </a:schemeClr>
          </a:solidFill>
          <a:ln w="9525" algn="ctr">
            <a:solidFill>
              <a:schemeClr val="tx1"/>
            </a:solidFill>
            <a:round/>
            <a:headEnd/>
            <a:tailEnd/>
          </a:ln>
        </p:spPr>
        <p:txBody>
          <a:bodyPr vert="horz" lIns="0" r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革新的な</a:t>
            </a:r>
            <a:endParaRPr lang="en-US" altLang="ja-JP" sz="1200" b="1" dirty="0" smtClean="0">
              <a:solidFill>
                <a:prstClr val="white"/>
              </a:solidFill>
              <a:latin typeface="HGSｺﾞｼｯｸE" panose="020B0900000000000000" pitchFamily="50" charset="-128"/>
              <a:ea typeface="HGSｺﾞｼｯｸE" panose="020B0900000000000000" pitchFamily="50" charset="-128"/>
            </a:endParaRPr>
          </a:p>
          <a:p>
            <a:pPr algn="ctr"/>
            <a:r>
              <a:rPr lang="ja-JP" altLang="en-US" sz="1200" b="1" dirty="0" smtClean="0">
                <a:solidFill>
                  <a:prstClr val="white"/>
                </a:solidFill>
                <a:latin typeface="HGSｺﾞｼｯｸE" panose="020B0900000000000000" pitchFamily="50" charset="-128"/>
                <a:ea typeface="HGSｺﾞｼｯｸE" panose="020B0900000000000000" pitchFamily="50" charset="-128"/>
              </a:rPr>
              <a:t>電池関連ビジネス創出</a:t>
            </a:r>
            <a:endParaRPr lang="ja-JP" altLang="en-US" sz="1200" b="1" dirty="0">
              <a:solidFill>
                <a:prstClr val="white"/>
              </a:solidFill>
              <a:latin typeface="HGSｺﾞｼｯｸE" panose="020B0900000000000000" pitchFamily="50" charset="-128"/>
              <a:ea typeface="HGSｺﾞｼｯｸE" panose="020B0900000000000000" pitchFamily="50" charset="-128"/>
            </a:endParaRPr>
          </a:p>
        </p:txBody>
      </p:sp>
      <p:sp>
        <p:nvSpPr>
          <p:cNvPr id="33" name="下矢印 32"/>
          <p:cNvSpPr/>
          <p:nvPr/>
        </p:nvSpPr>
        <p:spPr>
          <a:xfrm>
            <a:off x="2307160" y="4653533"/>
            <a:ext cx="658779" cy="360188"/>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30" name="円/楕円 29"/>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35</a:t>
            </a:r>
            <a:endParaRPr lang="ja-JP" altLang="en-US" b="1" dirty="0">
              <a:solidFill>
                <a:prstClr val="white"/>
              </a:solidFill>
            </a:endParaRPr>
          </a:p>
        </p:txBody>
      </p:sp>
      <p:sp>
        <p:nvSpPr>
          <p:cNvPr id="62" name="角丸四角形 61"/>
          <p:cNvSpPr/>
          <p:nvPr/>
        </p:nvSpPr>
        <p:spPr>
          <a:xfrm>
            <a:off x="4995245" y="578557"/>
            <a:ext cx="4826881"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3" name="角丸四角形 62"/>
          <p:cNvSpPr/>
          <p:nvPr/>
        </p:nvSpPr>
        <p:spPr>
          <a:xfrm>
            <a:off x="5127117" y="710112"/>
            <a:ext cx="2708448"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64" name="テキスト ボックス 63"/>
          <p:cNvSpPr txBox="1"/>
          <p:nvPr/>
        </p:nvSpPr>
        <p:spPr>
          <a:xfrm>
            <a:off x="7891538"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5" name="テキスト ボックス 28"/>
          <p:cNvSpPr txBox="1">
            <a:spLocks noChangeArrowheads="1"/>
          </p:cNvSpPr>
          <p:nvPr/>
        </p:nvSpPr>
        <p:spPr bwMode="auto">
          <a:xfrm>
            <a:off x="5185572" y="1156071"/>
            <a:ext cx="450410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◆府中央卸売市場内に、民間事業者が、国内初となる</a:t>
            </a:r>
            <a:r>
              <a:rPr lang="en-US" altLang="ja-JP" b="0" i="0" dirty="0" smtClean="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メガワット級の商用の燃料電池（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）を設置して、</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削減効果や電力供給の安定性・信頼性についての実証事業を行っています。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市場は、災害に強いこの燃料電池を冷蔵庫棟などの電源として活用します。</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66" name="大かっこ 65"/>
          <p:cNvSpPr/>
          <p:nvPr/>
        </p:nvSpPr>
        <p:spPr>
          <a:xfrm>
            <a:off x="6620710" y="1996949"/>
            <a:ext cx="1744765" cy="336809"/>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68" name="正方形/長方形 67"/>
          <p:cNvSpPr/>
          <p:nvPr/>
        </p:nvSpPr>
        <p:spPr>
          <a:xfrm>
            <a:off x="5872912" y="2390795"/>
            <a:ext cx="3240360" cy="276999"/>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5130980" y="2667795"/>
            <a:ext cx="4602547" cy="1422280"/>
            <a:chOff x="5090639" y="2770568"/>
            <a:chExt cx="4602547" cy="1422280"/>
          </a:xfrm>
        </p:grpSpPr>
        <p:grpSp>
          <p:nvGrpSpPr>
            <p:cNvPr id="70" name="グループ化 69"/>
            <p:cNvGrpSpPr/>
            <p:nvPr/>
          </p:nvGrpSpPr>
          <p:grpSpPr>
            <a:xfrm>
              <a:off x="6713599" y="2770568"/>
              <a:ext cx="2979587" cy="1422280"/>
              <a:chOff x="6056048" y="4945878"/>
              <a:chExt cx="2979587" cy="1422280"/>
            </a:xfrm>
          </p:grpSpPr>
          <p:pic>
            <p:nvPicPr>
              <p:cNvPr id="73"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 name="円/楕円 73"/>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sp>
          <p:nvSpPr>
            <p:cNvPr id="71" name="二等辺三角形 70"/>
            <p:cNvSpPr/>
            <p:nvPr/>
          </p:nvSpPr>
          <p:spPr>
            <a:xfrm rot="6975791">
              <a:off x="6677038" y="2640038"/>
              <a:ext cx="324854" cy="18085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2" name="図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639" y="2821435"/>
              <a:ext cx="1475976" cy="932428"/>
            </a:xfrm>
            <a:prstGeom prst="rect">
              <a:avLst/>
            </a:prstGeom>
          </p:spPr>
        </p:pic>
      </p:grpSp>
      <p:sp>
        <p:nvSpPr>
          <p:cNvPr id="75" name="テキスト ボックス 74"/>
          <p:cNvSpPr txBox="1"/>
          <p:nvPr/>
        </p:nvSpPr>
        <p:spPr>
          <a:xfrm>
            <a:off x="8613324"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6" name="テキスト ボックス 28"/>
          <p:cNvSpPr txBox="1">
            <a:spLocks noChangeArrowheads="1"/>
          </p:cNvSpPr>
          <p:nvPr/>
        </p:nvSpPr>
        <p:spPr bwMode="auto">
          <a:xfrm>
            <a:off x="5185572" y="4278258"/>
            <a:ext cx="450410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◆大阪産業技術研究所と咲くやこの花館（花博記念公園鶴見緑地内）において、</a:t>
            </a:r>
            <a:r>
              <a:rPr lang="en-US" altLang="ja-JP" b="0" i="0" dirty="0" smtClean="0">
                <a:latin typeface="Meiryo UI" pitchFamily="50" charset="-128"/>
                <a:ea typeface="Meiryo UI" pitchFamily="50" charset="-128"/>
                <a:cs typeface="Meiryo UI" pitchFamily="50" charset="-128"/>
              </a:rPr>
              <a:t>20</a:t>
            </a:r>
            <a:r>
              <a:rPr lang="ja-JP" altLang="en-US" b="0" i="0" dirty="0" smtClean="0">
                <a:latin typeface="Meiryo UI" pitchFamily="50" charset="-128"/>
                <a:ea typeface="Meiryo UI" pitchFamily="50" charset="-128"/>
                <a:cs typeface="Meiryo UI" pitchFamily="50" charset="-128"/>
              </a:rPr>
              <a:t>ｋＷ級の燃料電池（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a:t>
            </a:r>
            <a:r>
              <a:rPr lang="en-US" altLang="ja-JP" b="0" i="0" dirty="0" smtClean="0">
                <a:latin typeface="Meiryo UI" pitchFamily="50" charset="-128"/>
                <a:ea typeface="Meiryo UI" pitchFamily="50" charset="-128"/>
                <a:cs typeface="Meiryo UI" pitchFamily="50" charset="-128"/>
              </a:rPr>
              <a:t>2017</a:t>
            </a:r>
            <a:r>
              <a:rPr lang="ja-JP" altLang="en-US" b="0" i="0" dirty="0" smtClean="0">
                <a:latin typeface="Meiryo UI" pitchFamily="50" charset="-128"/>
                <a:ea typeface="Meiryo UI" pitchFamily="50" charset="-128"/>
                <a:cs typeface="Meiryo UI" pitchFamily="50" charset="-128"/>
              </a:rPr>
              <a:t>年度市場投入に向けて、本装置の評価と実用化を目指した実証事業が行われます。</a:t>
            </a:r>
            <a:endParaRPr lang="en-US" altLang="ja-JP" b="0" i="0" dirty="0">
              <a:latin typeface="Meiryo UI" pitchFamily="50" charset="-128"/>
              <a:ea typeface="Meiryo UI" pitchFamily="50" charset="-128"/>
              <a:cs typeface="Meiryo UI" pitchFamily="50" charset="-128"/>
            </a:endParaRPr>
          </a:p>
        </p:txBody>
      </p:sp>
      <p:pic>
        <p:nvPicPr>
          <p:cNvPr id="77" name="図 76"/>
          <p:cNvPicPr>
            <a:picLocks noChangeAspect="1"/>
          </p:cNvPicPr>
          <p:nvPr/>
        </p:nvPicPr>
        <p:blipFill>
          <a:blip r:embed="rId4"/>
          <a:stretch>
            <a:fillRect/>
          </a:stretch>
        </p:blipFill>
        <p:spPr>
          <a:xfrm>
            <a:off x="5433934" y="5298021"/>
            <a:ext cx="870067" cy="834756"/>
          </a:xfrm>
          <a:prstGeom prst="rect">
            <a:avLst/>
          </a:prstGeom>
          <a:ln>
            <a:solidFill>
              <a:srgbClr val="339933"/>
            </a:solidFill>
          </a:ln>
        </p:spPr>
      </p:pic>
      <p:sp>
        <p:nvSpPr>
          <p:cNvPr id="78" name="正方形/長方形 77"/>
          <p:cNvSpPr/>
          <p:nvPr/>
        </p:nvSpPr>
        <p:spPr>
          <a:xfrm>
            <a:off x="6620710" y="6085306"/>
            <a:ext cx="1521804" cy="26161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9" name="図 78"/>
          <p:cNvPicPr>
            <a:picLocks noChangeAspect="1"/>
          </p:cNvPicPr>
          <p:nvPr/>
        </p:nvPicPr>
        <p:blipFill>
          <a:blip r:embed="rId5"/>
          <a:stretch>
            <a:fillRect/>
          </a:stretch>
        </p:blipFill>
        <p:spPr>
          <a:xfrm>
            <a:off x="8242178" y="5316738"/>
            <a:ext cx="1378482" cy="823160"/>
          </a:xfrm>
          <a:prstGeom prst="rect">
            <a:avLst/>
          </a:prstGeom>
        </p:spPr>
      </p:pic>
      <p:sp>
        <p:nvSpPr>
          <p:cNvPr id="80" name="正方形/長方形 79"/>
          <p:cNvSpPr/>
          <p:nvPr/>
        </p:nvSpPr>
        <p:spPr>
          <a:xfrm>
            <a:off x="7027995" y="5008961"/>
            <a:ext cx="1907081" cy="276999"/>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（実証予定場所）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8436802" y="6084956"/>
            <a:ext cx="1252878" cy="253916"/>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咲くやこの花館</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Picture 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687" y="5286922"/>
            <a:ext cx="1207474" cy="7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正方形/長方形 82"/>
          <p:cNvSpPr/>
          <p:nvPr/>
        </p:nvSpPr>
        <p:spPr>
          <a:xfrm>
            <a:off x="5236125" y="6129101"/>
            <a:ext cx="1521804" cy="253916"/>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SOFC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イメージ図）</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9966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日施行）に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7" name="角丸四角形 6"/>
          <p:cNvSpPr/>
          <p:nvPr/>
        </p:nvSpPr>
        <p:spPr>
          <a:xfrm>
            <a:off x="292236" y="4380627"/>
            <a:ext cx="298800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00472" y="4846390"/>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a:t>
            </a:r>
            <a:r>
              <a:rPr lang="ja-JP" altLang="en-US" b="0" i="0" dirty="0" smtClean="0">
                <a:latin typeface="Meiryo UI" pitchFamily="50" charset="-128"/>
                <a:ea typeface="Meiryo UI" pitchFamily="50" charset="-128"/>
                <a:cs typeface="Meiryo UI" pitchFamily="50" charset="-128"/>
              </a:rPr>
              <a:t>電気需給の対策に</a:t>
            </a:r>
            <a:r>
              <a:rPr lang="ja-JP" altLang="en-US" b="0" i="0" dirty="0">
                <a:latin typeface="Meiryo UI" pitchFamily="50" charset="-128"/>
                <a:ea typeface="Meiryo UI" pitchFamily="50" charset="-128"/>
                <a:cs typeface="Meiryo UI" pitchFamily="50" charset="-128"/>
              </a:rPr>
              <a:t>関する府への報告を義務付けるとともに、府は</a:t>
            </a:r>
            <a:r>
              <a:rPr lang="ja-JP" altLang="en-US" b="0" i="0" dirty="0" smtClean="0">
                <a:latin typeface="Meiryo UI" pitchFamily="50" charset="-128"/>
                <a:ea typeface="Meiryo UI" pitchFamily="50" charset="-128"/>
                <a:cs typeface="Meiryo UI" pitchFamily="50" charset="-128"/>
              </a:rPr>
              <a:t>その概要を</a:t>
            </a:r>
            <a:r>
              <a:rPr lang="ja-JP" altLang="en-US" b="0" i="0" dirty="0">
                <a:latin typeface="Meiryo UI" pitchFamily="50" charset="-128"/>
                <a:ea typeface="Meiryo UI" pitchFamily="50" charset="-128"/>
                <a:cs typeface="Meiryo UI" pitchFamily="50" charset="-128"/>
              </a:rPr>
              <a:t>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15" name="テキスト ボックス 28"/>
          <p:cNvSpPr txBox="1">
            <a:spLocks noChangeArrowheads="1"/>
          </p:cNvSpPr>
          <p:nvPr/>
        </p:nvSpPr>
        <p:spPr bwMode="auto">
          <a:xfrm>
            <a:off x="307122" y="5381566"/>
            <a:ext cx="45279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対象</a:t>
            </a:r>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小売</a:t>
            </a:r>
            <a:r>
              <a:rPr lang="ja-JP" altLang="en-US" sz="1050" b="0" i="0" dirty="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報告時期：電力需給がひっ迫する時期（毎年の夏・冬）の</a:t>
            </a:r>
            <a:r>
              <a:rPr lang="ja-JP" altLang="en-US" sz="1050" b="0" i="0" dirty="0" smtClean="0">
                <a:latin typeface="Meiryo UI" pitchFamily="50" charset="-128"/>
                <a:ea typeface="Meiryo UI" pitchFamily="50" charset="-128"/>
                <a:cs typeface="Meiryo UI" pitchFamily="50" charset="-128"/>
              </a:rPr>
              <a:t>前後</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292236" y="1827408"/>
            <a:ext cx="2895101"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2259456"/>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9" name="テキスト ボックス 28"/>
          <p:cNvSpPr txBox="1">
            <a:spLocks noChangeArrowheads="1"/>
          </p:cNvSpPr>
          <p:nvPr/>
        </p:nvSpPr>
        <p:spPr bwMode="auto">
          <a:xfrm>
            <a:off x="307122" y="3023668"/>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a:t>
            </a:r>
            <a:r>
              <a:rPr lang="ja-JP" altLang="en-US" sz="1050" b="0" i="0" dirty="0" smtClean="0">
                <a:latin typeface="Meiryo UI" pitchFamily="50" charset="-128"/>
                <a:ea typeface="Meiryo UI" pitchFamily="50" charset="-128"/>
                <a:cs typeface="Meiryo UI" pitchFamily="50" charset="-128"/>
              </a:rPr>
              <a:t>届出を</a:t>
            </a:r>
            <a:r>
              <a:rPr lang="ja-JP" altLang="en-US" sz="1050" b="0" i="0" dirty="0">
                <a:latin typeface="Meiryo UI" pitchFamily="50" charset="-128"/>
                <a:ea typeface="Meiryo UI" pitchFamily="50" charset="-128"/>
                <a:cs typeface="Meiryo UI" pitchFamily="50" charset="-128"/>
              </a:rPr>
              <a:t>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36</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8628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1" y="591058"/>
            <a:ext cx="9645825"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37</a:t>
            </a:r>
            <a:endParaRPr kumimoji="1" lang="ja-JP" altLang="en-US" b="1" dirty="0"/>
          </a:p>
        </p:txBody>
      </p:sp>
      <p:sp>
        <p:nvSpPr>
          <p:cNvPr id="54" name="角丸四角形 53"/>
          <p:cNvSpPr/>
          <p:nvPr/>
        </p:nvSpPr>
        <p:spPr>
          <a:xfrm>
            <a:off x="279026" y="713890"/>
            <a:ext cx="3119267"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416496" y="4571576"/>
            <a:ext cx="253142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電力・ガス自由化に係る啓発</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632518" y="5033528"/>
            <a:ext cx="907301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dirty="0" smtClean="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電力会社を変えても安定供給や電力の品質に影響は生じない」といった電力供給のしくみや制度について、正しく理解している</a:t>
            </a:r>
            <a:r>
              <a:rPr lang="ja-JP" altLang="en-US" sz="1300" dirty="0" smtClean="0">
                <a:latin typeface="Meiryo UI" pitchFamily="50" charset="-128"/>
                <a:ea typeface="Meiryo UI" pitchFamily="50" charset="-128"/>
                <a:cs typeface="Meiryo UI" pitchFamily="50" charset="-128"/>
              </a:rPr>
              <a:t>方がまだまだ少なく、また、</a:t>
            </a:r>
            <a:r>
              <a:rPr lang="en-US" altLang="ja-JP" sz="1300" dirty="0">
                <a:latin typeface="Meiryo UI" pitchFamily="50" charset="-128"/>
                <a:ea typeface="Meiryo UI" pitchFamily="50" charset="-128"/>
                <a:cs typeface="Meiryo UI" pitchFamily="50" charset="-128"/>
              </a:rPr>
              <a:t>2017</a:t>
            </a:r>
            <a:r>
              <a:rPr lang="ja-JP" altLang="en-US" sz="1300" dirty="0" smtClean="0">
                <a:latin typeface="Meiryo UI" pitchFamily="50" charset="-128"/>
                <a:ea typeface="Meiryo UI" pitchFamily="50" charset="-128"/>
                <a:cs typeface="Meiryo UI" pitchFamily="50" charset="-128"/>
              </a:rPr>
              <a:t>年４月</a:t>
            </a:r>
            <a:r>
              <a:rPr lang="ja-JP" altLang="en-US" sz="1300" dirty="0">
                <a:latin typeface="Meiryo UI" pitchFamily="50" charset="-128"/>
                <a:ea typeface="Meiryo UI" pitchFamily="50" charset="-128"/>
                <a:cs typeface="Meiryo UI" pitchFamily="50" charset="-128"/>
              </a:rPr>
              <a:t>からはガスの小売も自由化されることから</a:t>
            </a:r>
            <a:r>
              <a:rPr lang="ja-JP" altLang="en-US" sz="1300" dirty="0" smtClean="0">
                <a:latin typeface="Meiryo UI" pitchFamily="50" charset="-128"/>
                <a:ea typeface="Meiryo UI" pitchFamily="50" charset="-128"/>
                <a:cs typeface="Meiryo UI" pitchFamily="50" charset="-128"/>
              </a:rPr>
              <a:t>、様々</a:t>
            </a:r>
            <a:r>
              <a:rPr lang="ja-JP" altLang="en-US" sz="1300" dirty="0">
                <a:latin typeface="Meiryo UI" pitchFamily="50" charset="-128"/>
                <a:ea typeface="Meiryo UI" pitchFamily="50" charset="-128"/>
                <a:cs typeface="Meiryo UI" pitchFamily="50" charset="-128"/>
              </a:rPr>
              <a:t>な広報媒体を活用して情報提供するとともに、消費生活センターや府内市町村とも連携しながら、府民、事業者からの相談・問い合わせ</a:t>
            </a:r>
            <a:r>
              <a:rPr lang="ja-JP" altLang="en-US" sz="1300" dirty="0" smtClean="0">
                <a:latin typeface="Meiryo UI" pitchFamily="50" charset="-128"/>
                <a:ea typeface="Meiryo UI" pitchFamily="50" charset="-128"/>
                <a:cs typeface="Meiryo UI" pitchFamily="50" charset="-128"/>
              </a:rPr>
              <a:t>に対応します。</a:t>
            </a:r>
            <a:endParaRPr lang="en-US" altLang="ja-JP" sz="1300" dirty="0" smtClean="0">
              <a:latin typeface="Meiryo UI" pitchFamily="50" charset="-128"/>
              <a:ea typeface="Meiryo UI" pitchFamily="50" charset="-128"/>
              <a:cs typeface="Meiryo UI" pitchFamily="50" charset="-128"/>
            </a:endParaRPr>
          </a:p>
          <a:p>
            <a:pPr marL="82550" indent="-82550"/>
            <a:r>
              <a:rPr lang="ja-JP" altLang="en-US" sz="1300" dirty="0" smtClean="0">
                <a:latin typeface="Meiryo UI" pitchFamily="50" charset="-128"/>
                <a:ea typeface="Meiryo UI" pitchFamily="50" charset="-128"/>
                <a:cs typeface="Meiryo UI" pitchFamily="50" charset="-128"/>
              </a:rPr>
              <a:t>＜参考＞</a:t>
            </a:r>
            <a:endParaRPr lang="en-US" altLang="ja-JP" sz="1300" dirty="0" smtClean="0">
              <a:latin typeface="Meiryo UI" pitchFamily="50" charset="-128"/>
              <a:ea typeface="Meiryo UI" pitchFamily="50" charset="-128"/>
              <a:cs typeface="Meiryo UI" pitchFamily="50" charset="-128"/>
            </a:endParaRPr>
          </a:p>
          <a:p>
            <a:pPr marL="82550" indent="-82550"/>
            <a:r>
              <a:rPr lang="ja-JP" altLang="en-US" sz="1300" dirty="0">
                <a:latin typeface="Meiryo UI" pitchFamily="50" charset="-128"/>
                <a:ea typeface="Meiryo UI" pitchFamily="50" charset="-128"/>
                <a:cs typeface="Meiryo UI" pitchFamily="50" charset="-128"/>
              </a:rPr>
              <a:t>　</a:t>
            </a:r>
            <a:r>
              <a:rPr lang="en-US" altLang="ja-JP" sz="1300" dirty="0">
                <a:latin typeface="Meiryo UI" pitchFamily="50" charset="-128"/>
                <a:ea typeface="Meiryo UI" pitchFamily="50" charset="-128"/>
                <a:cs typeface="Meiryo UI" pitchFamily="50" charset="-128"/>
              </a:rPr>
              <a:t>2014</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2016</a:t>
            </a:r>
            <a:r>
              <a:rPr lang="ja-JP" altLang="en-US" sz="1300" dirty="0" smtClean="0">
                <a:latin typeface="Meiryo UI" pitchFamily="50" charset="-128"/>
                <a:ea typeface="Meiryo UI" pitchFamily="50" charset="-128"/>
                <a:cs typeface="Meiryo UI" pitchFamily="50" charset="-128"/>
              </a:rPr>
              <a:t>年度には、大阪府</a:t>
            </a:r>
            <a:r>
              <a:rPr lang="ja-JP" altLang="en-US" sz="1300" dirty="0">
                <a:latin typeface="Meiryo UI" pitchFamily="50" charset="-128"/>
                <a:ea typeface="Meiryo UI" pitchFamily="50" charset="-128"/>
                <a:cs typeface="Meiryo UI" pitchFamily="50" charset="-128"/>
              </a:rPr>
              <a:t>・大阪市と小売電気事業者等</a:t>
            </a:r>
            <a:r>
              <a:rPr lang="en-US" altLang="ja-JP" sz="1300" dirty="0">
                <a:latin typeface="Meiryo UI" pitchFamily="50" charset="-128"/>
                <a:ea typeface="Meiryo UI" pitchFamily="50" charset="-128"/>
                <a:cs typeface="Meiryo UI" pitchFamily="50" charset="-128"/>
              </a:rPr>
              <a:t>12</a:t>
            </a:r>
            <a:r>
              <a:rPr lang="ja-JP" altLang="en-US" sz="1300" dirty="0">
                <a:latin typeface="Meiryo UI" pitchFamily="50" charset="-128"/>
                <a:ea typeface="Meiryo UI" pitchFamily="50" charset="-128"/>
                <a:cs typeface="Meiryo UI" pitchFamily="50" charset="-128"/>
              </a:rPr>
              <a:t>社で構成する「大阪電力選べる環境づくり協議会</a:t>
            </a:r>
            <a:r>
              <a:rPr lang="ja-JP" altLang="en-US" sz="1300" dirty="0" smtClean="0">
                <a:latin typeface="Meiryo UI" pitchFamily="50" charset="-128"/>
                <a:ea typeface="Meiryo UI" pitchFamily="50" charset="-128"/>
                <a:cs typeface="Meiryo UI" pitchFamily="50" charset="-128"/>
              </a:rPr>
              <a:t>」を設置し、</a:t>
            </a:r>
            <a:r>
              <a:rPr lang="ja-JP" altLang="en-US" sz="1300" dirty="0">
                <a:latin typeface="Meiryo UI" pitchFamily="50" charset="-128"/>
                <a:ea typeface="Meiryo UI" pitchFamily="50" charset="-128"/>
                <a:cs typeface="Meiryo UI" pitchFamily="50" charset="-128"/>
              </a:rPr>
              <a:t>府内の電力需要者を対象に、電力小売の自由化や電力調達コスト低減に係る情報発信、普及啓発等を</a:t>
            </a:r>
            <a:r>
              <a:rPr lang="ja-JP" altLang="en-US" sz="1300" dirty="0" smtClean="0">
                <a:latin typeface="Meiryo UI" pitchFamily="50" charset="-128"/>
                <a:ea typeface="Meiryo UI" pitchFamily="50" charset="-128"/>
                <a:cs typeface="Meiryo UI" pitchFamily="50" charset="-128"/>
              </a:rPr>
              <a:t>進めてきましたが、</a:t>
            </a:r>
            <a:r>
              <a:rPr lang="en-US" altLang="ja-JP" sz="1300" dirty="0" smtClean="0">
                <a:latin typeface="Meiryo UI" pitchFamily="50" charset="-128"/>
                <a:ea typeface="Meiryo UI" pitchFamily="50" charset="-128"/>
                <a:cs typeface="Meiryo UI" pitchFamily="50" charset="-128"/>
              </a:rPr>
              <a:t>95%</a:t>
            </a:r>
            <a:r>
              <a:rPr lang="ja-JP" altLang="en-US" sz="1300" dirty="0" smtClean="0">
                <a:latin typeface="Meiryo UI" pitchFamily="50" charset="-128"/>
                <a:ea typeface="Meiryo UI" pitchFamily="50" charset="-128"/>
                <a:cs typeface="Meiryo UI" pitchFamily="50" charset="-128"/>
              </a:rPr>
              <a:t>以上の方が電力自由化自体を認知している状況となり、所期の目的を果たせたことから、</a:t>
            </a:r>
            <a:r>
              <a:rPr lang="en-US" altLang="ja-JP" sz="1300" dirty="0" smtClean="0">
                <a:latin typeface="Meiryo UI" pitchFamily="50" charset="-128"/>
                <a:ea typeface="Meiryo UI" pitchFamily="50" charset="-128"/>
                <a:cs typeface="Meiryo UI" pitchFamily="50" charset="-128"/>
              </a:rPr>
              <a:t>2017</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3</a:t>
            </a:r>
            <a:r>
              <a:rPr lang="ja-JP" altLang="en-US" sz="1300" dirty="0" smtClean="0">
                <a:latin typeface="Meiryo UI" pitchFamily="50" charset="-128"/>
                <a:ea typeface="Meiryo UI" pitchFamily="50" charset="-128"/>
                <a:cs typeface="Meiryo UI" pitchFamily="50" charset="-128"/>
              </a:rPr>
              <a:t>月末に当協議会は解散しました。</a:t>
            </a:r>
            <a:endParaRPr lang="ja-JP" altLang="en-US" sz="1300" dirty="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09811" y="1803728"/>
            <a:ext cx="61063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416496" y="1365877"/>
            <a:ext cx="2053749"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416496" y="3220096"/>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609810" y="3682048"/>
            <a:ext cx="91644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◆大阪府内のごみ焼却施設では、焼却余熱を利用</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サーマルリサイクル）した発電を行い、余剰電力を売電しているものがあり、売電している</a:t>
            </a:r>
            <a:r>
              <a:rPr lang="en-US" altLang="ja-JP" b="0" i="0" dirty="0" smtClean="0">
                <a:latin typeface="Meiryo UI" pitchFamily="50" charset="-128"/>
                <a:ea typeface="Meiryo UI" pitchFamily="50" charset="-128"/>
                <a:cs typeface="Meiryo UI" pitchFamily="50" charset="-128"/>
              </a:rPr>
              <a:t>11</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6702501" y="1530768"/>
            <a:ext cx="2881165" cy="147214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機関、府警本部庁舎、警察署、運転免許試験</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場、学校（高校、支援学校）など</a:t>
            </a:r>
            <a:r>
              <a:rPr lang="en-US" altLang="ja-JP" sz="1050" dirty="0" smtClean="0">
                <a:solidFill>
                  <a:schemeClr val="tx1"/>
                </a:solidFill>
                <a:latin typeface="Meiryo UI" pitchFamily="50" charset="-128"/>
                <a:ea typeface="Meiryo UI" pitchFamily="50" charset="-128"/>
                <a:cs typeface="Meiryo UI" pitchFamily="50" charset="-128"/>
              </a:rPr>
              <a:t>285</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本庁舎</a:t>
            </a:r>
            <a:r>
              <a:rPr lang="ja-JP" altLang="en-US" sz="1050" dirty="0" smtClean="0">
                <a:solidFill>
                  <a:schemeClr val="tx1"/>
                </a:solidFill>
                <a:latin typeface="Meiryo UI" pitchFamily="50" charset="-128"/>
                <a:ea typeface="Meiryo UI" pitchFamily="50" charset="-128"/>
                <a:cs typeface="Meiryo UI" pitchFamily="50" charset="-128"/>
              </a:rPr>
              <a:t>、区</a:t>
            </a:r>
            <a:r>
              <a:rPr lang="ja-JP" altLang="en-US" sz="1050" dirty="0">
                <a:solidFill>
                  <a:schemeClr val="tx1"/>
                </a:solidFill>
                <a:latin typeface="Meiryo UI" pitchFamily="50" charset="-128"/>
                <a:ea typeface="Meiryo UI" pitchFamily="50" charset="-128"/>
                <a:cs typeface="Meiryo UI" pitchFamily="50" charset="-128"/>
              </a:rPr>
              <a:t>役所、消防署、下水道抽水所、学校（小学校、中学校、高校）、環境事業センター</a:t>
            </a:r>
            <a:r>
              <a:rPr lang="ja-JP" altLang="en-US" sz="1050" dirty="0" smtClean="0">
                <a:solidFill>
                  <a:schemeClr val="tx1"/>
                </a:solidFill>
                <a:latin typeface="Meiryo UI" pitchFamily="50" charset="-128"/>
                <a:ea typeface="Meiryo UI" pitchFamily="50" charset="-128"/>
                <a:cs typeface="Meiryo UI" pitchFamily="50" charset="-128"/>
              </a:rPr>
              <a:t>など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515</a:t>
            </a:r>
            <a:r>
              <a:rPr lang="ja-JP" altLang="en-US" sz="1050" dirty="0">
                <a:solidFill>
                  <a:schemeClr val="tx1"/>
                </a:solidFill>
                <a:latin typeface="Meiryo UI" pitchFamily="50" charset="-128"/>
                <a:ea typeface="Meiryo UI" pitchFamily="50" charset="-128"/>
                <a:cs typeface="Meiryo UI" pitchFamily="50" charset="-128"/>
              </a:rPr>
              <a:t>施設</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3401634" y="714773"/>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2405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47787" y="568588"/>
            <a:ext cx="9792000" cy="618343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382208" y="5332148"/>
            <a:ext cx="4824000" cy="1224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4" name="図 53"/>
          <p:cNvPicPr/>
          <p:nvPr/>
        </p:nvPicPr>
        <p:blipFill>
          <a:blip r:embed="rId3">
            <a:extLst>
              <a:ext uri="{28A0092B-C50C-407E-A947-70E740481C1C}">
                <a14:useLocalDpi xmlns:a14="http://schemas.microsoft.com/office/drawing/2010/main" val="0"/>
              </a:ext>
            </a:extLst>
          </a:blip>
          <a:stretch>
            <a:fillRect/>
          </a:stretch>
        </p:blipFill>
        <p:spPr>
          <a:xfrm>
            <a:off x="4453156" y="6099827"/>
            <a:ext cx="500601" cy="328268"/>
          </a:xfrm>
          <a:prstGeom prst="rect">
            <a:avLst/>
          </a:prstGeom>
        </p:spPr>
      </p:pic>
      <p:pic>
        <p:nvPicPr>
          <p:cNvPr id="1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600" y="6067145"/>
            <a:ext cx="498889" cy="43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38</a:t>
            </a:r>
            <a:endParaRPr lang="ja-JP" altLang="en-US" b="1" dirty="0">
              <a:solidFill>
                <a:prstClr val="white"/>
              </a:solidFill>
            </a:endParaRPr>
          </a:p>
        </p:txBody>
      </p:sp>
      <p:sp>
        <p:nvSpPr>
          <p:cNvPr id="43" name="角丸四角形 42"/>
          <p:cNvSpPr/>
          <p:nvPr/>
        </p:nvSpPr>
        <p:spPr>
          <a:xfrm>
            <a:off x="144342" y="651340"/>
            <a:ext cx="3670293"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3905295" y="672419"/>
            <a:ext cx="1980574" cy="427468"/>
          </a:xfrm>
          <a:prstGeom prst="rect">
            <a:avLst/>
          </a:prstGeom>
          <a:noFill/>
        </p:spPr>
        <p:txBody>
          <a:bodyPr wrap="square" lIns="0" tIns="0" rIns="0" bIns="0" rtlCol="0" anchor="t" anchorCtr="0">
            <a:no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459</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117</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smtClean="0">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66" y="6167513"/>
            <a:ext cx="631061" cy="3320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862" y="6140771"/>
            <a:ext cx="654074" cy="29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28"/>
          <p:cNvSpPr txBox="1">
            <a:spLocks noChangeArrowheads="1"/>
          </p:cNvSpPr>
          <p:nvPr/>
        </p:nvSpPr>
        <p:spPr bwMode="auto">
          <a:xfrm>
            <a:off x="148477" y="1181452"/>
            <a:ext cx="95823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◆大阪府・大阪市は、事業者間の交流やアイデア創出を図る産学官プラットフォーム「</a:t>
            </a:r>
            <a:r>
              <a:rPr lang="en-US" altLang="ja-JP" b="0" i="0" dirty="0" smtClean="0">
                <a:latin typeface="Meiryo UI" pitchFamily="50" charset="-128"/>
                <a:ea typeface="Meiryo UI" pitchFamily="50" charset="-128"/>
                <a:cs typeface="Meiryo UI" pitchFamily="50" charset="-128"/>
              </a:rPr>
              <a:t>H</a:t>
            </a:r>
            <a:r>
              <a:rPr lang="ja-JP" altLang="en-US" sz="1050" b="0" i="0" dirty="0" smtClean="0">
                <a:latin typeface="Meiryo UI" pitchFamily="50" charset="-128"/>
                <a:ea typeface="Meiryo UI" pitchFamily="50" charset="-128"/>
                <a:cs typeface="Meiryo UI" pitchFamily="50" charset="-128"/>
              </a:rPr>
              <a:t>２</a:t>
            </a:r>
            <a:r>
              <a:rPr lang="en-US" altLang="ja-JP" b="0" i="0" dirty="0" smtClean="0">
                <a:latin typeface="Meiryo UI" pitchFamily="50" charset="-128"/>
                <a:ea typeface="Meiryo UI" pitchFamily="50" charset="-128"/>
                <a:cs typeface="Meiryo UI" pitchFamily="50" charset="-128"/>
              </a:rPr>
              <a:t>Osaka</a:t>
            </a:r>
            <a:r>
              <a:rPr lang="ja-JP" altLang="en-US" b="0" i="0" dirty="0" smtClean="0">
                <a:latin typeface="Meiryo UI" pitchFamily="50" charset="-128"/>
                <a:ea typeface="Meiryo UI" pitchFamily="50" charset="-128"/>
                <a:cs typeface="Meiryo UI" pitchFamily="50" charset="-128"/>
              </a:rPr>
              <a:t>ビジョン推進会議」を運営することにより、</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新たな水素プロジェクトを創出していくとともに、水素に関する正しい知識の普及等に取組みます。</a:t>
            </a:r>
            <a:endParaRPr lang="en-US" altLang="ja-JP" b="0" i="0" dirty="0">
              <a:latin typeface="Meiryo UI" pitchFamily="50" charset="-128"/>
              <a:ea typeface="Meiryo UI" pitchFamily="50" charset="-128"/>
              <a:cs typeface="Meiryo UI" pitchFamily="50" charset="-128"/>
            </a:endParaRPr>
          </a:p>
        </p:txBody>
      </p:sp>
      <p:grpSp>
        <p:nvGrpSpPr>
          <p:cNvPr id="70" name="グループ化 69"/>
          <p:cNvGrpSpPr/>
          <p:nvPr/>
        </p:nvGrpSpPr>
        <p:grpSpPr>
          <a:xfrm>
            <a:off x="392889" y="1771068"/>
            <a:ext cx="4647199" cy="3087535"/>
            <a:chOff x="4056670" y="2348878"/>
            <a:chExt cx="4905147" cy="4134873"/>
          </a:xfrm>
        </p:grpSpPr>
        <p:sp>
          <p:nvSpPr>
            <p:cNvPr id="77" name="下矢印 76"/>
            <p:cNvSpPr/>
            <p:nvPr/>
          </p:nvSpPr>
          <p:spPr>
            <a:xfrm rot="1870785">
              <a:off x="4403231" y="4495461"/>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8" name="下矢印 77"/>
            <p:cNvSpPr/>
            <p:nvPr/>
          </p:nvSpPr>
          <p:spPr>
            <a:xfrm rot="689070">
              <a:off x="5421114" y="4542653"/>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9" name="下矢印 78"/>
            <p:cNvSpPr/>
            <p:nvPr/>
          </p:nvSpPr>
          <p:spPr>
            <a:xfrm rot="20880412">
              <a:off x="6813048" y="4512289"/>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0" name="下矢印 79"/>
            <p:cNvSpPr/>
            <p:nvPr/>
          </p:nvSpPr>
          <p:spPr>
            <a:xfrm rot="20408667">
              <a:off x="7989373" y="4468766"/>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grpSp>
          <p:nvGrpSpPr>
            <p:cNvPr id="81" name="グループ化 80"/>
            <p:cNvGrpSpPr/>
            <p:nvPr/>
          </p:nvGrpSpPr>
          <p:grpSpPr>
            <a:xfrm>
              <a:off x="4056670" y="2348878"/>
              <a:ext cx="4905147" cy="4134873"/>
              <a:chOff x="4056670" y="2348878"/>
              <a:chExt cx="4905147" cy="4134873"/>
            </a:xfrm>
          </p:grpSpPr>
          <p:grpSp>
            <p:nvGrpSpPr>
              <p:cNvPr id="82" name="グループ化 81"/>
              <p:cNvGrpSpPr/>
              <p:nvPr/>
            </p:nvGrpSpPr>
            <p:grpSpPr>
              <a:xfrm>
                <a:off x="4056670" y="2348878"/>
                <a:ext cx="4905147" cy="4134873"/>
                <a:chOff x="505411" y="5003498"/>
                <a:chExt cx="6656487" cy="4600950"/>
              </a:xfrm>
            </p:grpSpPr>
            <p:sp>
              <p:nvSpPr>
                <p:cNvPr id="84" name="角丸四角形 83"/>
                <p:cNvSpPr/>
                <p:nvPr/>
              </p:nvSpPr>
              <p:spPr>
                <a:xfrm>
                  <a:off x="520786"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076044"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4085568" y="8242323"/>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5833875" y="8252972"/>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左中かっこ 87"/>
                <p:cNvSpPr/>
                <p:nvPr/>
              </p:nvSpPr>
              <p:spPr>
                <a:xfrm rot="16200000">
                  <a:off x="5367497" y="7320736"/>
                  <a:ext cx="392064" cy="3196739"/>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lang="ja-JP" altLang="en-US" sz="1400">
                    <a:solidFill>
                      <a:prstClr val="black"/>
                    </a:solidFill>
                  </a:endParaRPr>
                </a:p>
              </p:txBody>
            </p:sp>
            <p:sp>
              <p:nvSpPr>
                <p:cNvPr id="89" name="角丸四角形 88"/>
                <p:cNvSpPr/>
                <p:nvPr/>
              </p:nvSpPr>
              <p:spPr>
                <a:xfrm>
                  <a:off x="3933432" y="9076213"/>
                  <a:ext cx="3134374" cy="528235"/>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900" b="1"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90" name="グループ化 89"/>
                <p:cNvGrpSpPr/>
                <p:nvPr/>
              </p:nvGrpSpPr>
              <p:grpSpPr>
                <a:xfrm>
                  <a:off x="505411" y="5003498"/>
                  <a:ext cx="6656487" cy="2353424"/>
                  <a:chOff x="395735" y="5412777"/>
                  <a:chExt cx="6408712" cy="2128996"/>
                </a:xfrm>
              </p:grpSpPr>
              <p:sp>
                <p:nvSpPr>
                  <p:cNvPr id="91" name="角丸四角形 90"/>
                  <p:cNvSpPr/>
                  <p:nvPr/>
                </p:nvSpPr>
                <p:spPr>
                  <a:xfrm>
                    <a:off x="395735" y="5706513"/>
                    <a:ext cx="6408712" cy="1835260"/>
                  </a:xfrm>
                  <a:prstGeom prst="roundRect">
                    <a:avLst>
                      <a:gd name="adj" fmla="val 253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ja-JP" altLang="en-US" sz="1400" dirty="0">
                      <a:solidFill>
                        <a:prstClr val="black"/>
                      </a:solidFill>
                    </a:endParaRPr>
                  </a:p>
                </p:txBody>
              </p:sp>
              <p:sp>
                <p:nvSpPr>
                  <p:cNvPr id="92" name="角丸四角形 91"/>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推進会議</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92"/>
                  <p:cNvSpPr/>
                  <p:nvPr/>
                </p:nvSpPr>
                <p:spPr>
                  <a:xfrm>
                    <a:off x="598626" y="6621448"/>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690400" y="6620651"/>
                    <a:ext cx="1217502" cy="79200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95" name="円/楕円 94"/>
                  <p:cNvSpPr/>
                  <p:nvPr/>
                </p:nvSpPr>
                <p:spPr>
                  <a:xfrm>
                    <a:off x="2124087" y="6567975"/>
                    <a:ext cx="1440000" cy="828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a:xfrm>
                    <a:off x="5114488" y="6621446"/>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96"/>
                  <p:cNvSpPr/>
                  <p:nvPr/>
                </p:nvSpPr>
                <p:spPr>
                  <a:xfrm>
                    <a:off x="3636095" y="6567975"/>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2236934" y="6710968"/>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3749102" y="6679289"/>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100" name="角丸四角形 99"/>
                  <p:cNvSpPr/>
                  <p:nvPr/>
                </p:nvSpPr>
                <p:spPr>
                  <a:xfrm>
                    <a:off x="5232908" y="6729367"/>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sp>
            <p:nvSpPr>
              <p:cNvPr id="83" name="角丸四角形 82"/>
              <p:cNvSpPr/>
              <p:nvPr/>
            </p:nvSpPr>
            <p:spPr>
              <a:xfrm>
                <a:off x="5075010" y="4646986"/>
                <a:ext cx="3097390" cy="463983"/>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取組内容別に</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研究会を</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立上げ</a:t>
                </a:r>
              </a:p>
            </p:txBody>
          </p:sp>
        </p:grpSp>
      </p:grpSp>
      <p:sp>
        <p:nvSpPr>
          <p:cNvPr id="71" name="角丸四角形 70"/>
          <p:cNvSpPr/>
          <p:nvPr/>
        </p:nvSpPr>
        <p:spPr>
          <a:xfrm>
            <a:off x="551488" y="5568975"/>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導入促進</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420" y="6173657"/>
            <a:ext cx="710110" cy="3259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角丸四角形 72"/>
          <p:cNvSpPr/>
          <p:nvPr/>
        </p:nvSpPr>
        <p:spPr>
          <a:xfrm>
            <a:off x="3607731"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水素発電等の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a:solidFill>
                  <a:prstClr val="white"/>
                </a:solidFill>
                <a:latin typeface="Meiryo UI" pitchFamily="50" charset="-128"/>
                <a:ea typeface="Meiryo UI" pitchFamily="50" charset="-128"/>
                <a:cs typeface="Meiryo UI" pitchFamily="50" charset="-128"/>
              </a:rPr>
              <a:t>様々</a:t>
            </a:r>
            <a:r>
              <a:rPr lang="ja-JP" altLang="en-US" sz="1000" b="1" dirty="0" smtClean="0">
                <a:solidFill>
                  <a:prstClr val="white"/>
                </a:solidFill>
                <a:latin typeface="Meiryo UI" pitchFamily="50" charset="-128"/>
                <a:ea typeface="Meiryo UI" pitchFamily="50" charset="-128"/>
                <a:cs typeface="Meiryo UI" pitchFamily="50" charset="-128"/>
              </a:rPr>
              <a:t>な水素</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9578" y="6067145"/>
            <a:ext cx="304577" cy="3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6260" y="5969096"/>
            <a:ext cx="259278" cy="5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角丸四角形 71"/>
          <p:cNvSpPr/>
          <p:nvPr/>
        </p:nvSpPr>
        <p:spPr>
          <a:xfrm>
            <a:off x="2071166"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純水素型定置用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燃料電池の活用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モデルの構築</a:t>
            </a:r>
            <a:endParaRPr lang="ja-JP" altLang="en-US" sz="1000" b="1" dirty="0">
              <a:solidFill>
                <a:prstClr val="white"/>
              </a:solidFill>
              <a:latin typeface="Meiryo UI" pitchFamily="50" charset="-128"/>
              <a:ea typeface="Meiryo UI" pitchFamily="50" charset="-128"/>
              <a:cs typeface="Meiryo UI" pitchFamily="50" charset="-128"/>
            </a:endParaRPr>
          </a:p>
        </p:txBody>
      </p:sp>
      <p:sp>
        <p:nvSpPr>
          <p:cNvPr id="108" name="下矢印 24"/>
          <p:cNvSpPr/>
          <p:nvPr/>
        </p:nvSpPr>
        <p:spPr bwMode="auto">
          <a:xfrm>
            <a:off x="-34031" y="4450108"/>
            <a:ext cx="5588958" cy="103844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018905" y="4859048"/>
            <a:ext cx="1483085" cy="46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プロジェクト</a:t>
            </a:r>
            <a:endParaRPr lang="en-US" altLang="ja-JP" sz="1000" b="1" dirty="0" smtClean="0">
              <a:solidFill>
                <a:prstClr val="black"/>
              </a:solidFill>
              <a:latin typeface="Meiryo UI" pitchFamily="50" charset="-128"/>
              <a:ea typeface="Meiryo UI" pitchFamily="50" charset="-128"/>
              <a:cs typeface="Meiryo UI" pitchFamily="50" charset="-128"/>
            </a:endParaRPr>
          </a:p>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創出を図る</a:t>
            </a:r>
            <a:endParaRPr lang="ja-JP" altLang="en-US" sz="1000" dirty="0">
              <a:solidFill>
                <a:prstClr val="black"/>
              </a:solidFill>
              <a:latin typeface="Meiryo UI" pitchFamily="50" charset="-128"/>
              <a:ea typeface="Meiryo UI" pitchFamily="50" charset="-128"/>
              <a:cs typeface="Meiryo UI" pitchFamily="50" charset="-128"/>
            </a:endParaRPr>
          </a:p>
        </p:txBody>
      </p:sp>
      <p:grpSp>
        <p:nvGrpSpPr>
          <p:cNvPr id="109" name="グループ化 108"/>
          <p:cNvGrpSpPr/>
          <p:nvPr/>
        </p:nvGrpSpPr>
        <p:grpSpPr>
          <a:xfrm>
            <a:off x="7920993" y="2661227"/>
            <a:ext cx="1864194" cy="2013728"/>
            <a:chOff x="-1190650" y="616090"/>
            <a:chExt cx="7574385" cy="10528110"/>
          </a:xfrm>
        </p:grpSpPr>
        <p:grpSp>
          <p:nvGrpSpPr>
            <p:cNvPr id="110" name="グループ化 109"/>
            <p:cNvGrpSpPr/>
            <p:nvPr/>
          </p:nvGrpSpPr>
          <p:grpSpPr>
            <a:xfrm>
              <a:off x="-1190650" y="616090"/>
              <a:ext cx="7574385" cy="8398926"/>
              <a:chOff x="-1190650" y="616090"/>
              <a:chExt cx="7574385" cy="8398926"/>
            </a:xfrm>
          </p:grpSpPr>
          <p:pic>
            <p:nvPicPr>
              <p:cNvPr id="112" name="Picture 3"/>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88641" y="616090"/>
                <a:ext cx="7572376" cy="465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4"/>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0650" y="4300141"/>
                <a:ext cx="75628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1" name="Picture 5"/>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71600" y="7029400"/>
              <a:ext cx="75247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4" name="角丸四角形 113"/>
          <p:cNvSpPr/>
          <p:nvPr/>
        </p:nvSpPr>
        <p:spPr>
          <a:xfrm>
            <a:off x="5991464" y="1776752"/>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5251180" y="2161736"/>
            <a:ext cx="4505432" cy="5868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◆大阪府は、企業の協賛により、水素・燃料電池工作コンクールを開催し、</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通じて特性</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理解してもらう</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ことで、水素の社会受容性の向上を図ります。　</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Rectangle 3"/>
          <p:cNvSpPr>
            <a:spLocks noChangeArrowheads="1"/>
          </p:cNvSpPr>
          <p:nvPr/>
        </p:nvSpPr>
        <p:spPr bwMode="auto">
          <a:xfrm>
            <a:off x="5226689" y="2730832"/>
            <a:ext cx="2665729" cy="12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36000" rIns="91429" bIns="3600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defRPr/>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年度実施状況＞</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の全小・中学校（約</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校）</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電池で発電した電気を</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様々なアイデアを募集。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その中から優れたアイデアを選定し、「水素・燃料</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電池キット</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」を使って、実際に作品を工作</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応募</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サブタイトル 2"/>
          <p:cNvSpPr txBox="1">
            <a:spLocks/>
          </p:cNvSpPr>
          <p:nvPr/>
        </p:nvSpPr>
        <p:spPr>
          <a:xfrm>
            <a:off x="896829" y="2110516"/>
            <a:ext cx="3830389" cy="548113"/>
          </a:xfrm>
          <a:prstGeom prst="rect">
            <a:avLst/>
          </a:prstGeom>
          <a:noFill/>
          <a:ln>
            <a:noFill/>
            <a:prstDash val="solid"/>
          </a:ln>
        </p:spPr>
        <p:txBody>
          <a:bodyPr vert="horz" lIns="100570" tIns="0" rIns="10057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構成団体：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エネルギー供給、住宅、金融</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アプリメーカー、</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次世代エネルギービジネス</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支援機関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226689" y="4333149"/>
            <a:ext cx="2601062" cy="600164"/>
          </a:xfrm>
          <a:prstGeom prst="rect">
            <a:avLst/>
          </a:prstGeom>
          <a:noFill/>
        </p:spPr>
        <p:txBody>
          <a:bodyPr wrap="square" rtlCol="0">
            <a:spAutoFit/>
          </a:bodyPr>
          <a:lstStyle/>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・優秀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、中学生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２作品）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100" dirty="0">
              <a:solidFill>
                <a:prstClr val="black"/>
              </a:solidFill>
            </a:endParaRPr>
          </a:p>
        </p:txBody>
      </p:sp>
      <p:sp>
        <p:nvSpPr>
          <p:cNvPr id="4" name="テキスト ボックス 3"/>
          <p:cNvSpPr txBox="1"/>
          <p:nvPr/>
        </p:nvSpPr>
        <p:spPr>
          <a:xfrm>
            <a:off x="5226689" y="3978849"/>
            <a:ext cx="2802886" cy="600164"/>
          </a:xfrm>
          <a:prstGeom prst="rect">
            <a:avLst/>
          </a:prstGeom>
          <a:noFill/>
        </p:spPr>
        <p:txBody>
          <a:bodyPr wrap="square" rtlCol="0">
            <a:spAutoFit/>
          </a:bodyPr>
          <a:lstStyle/>
          <a:p>
            <a:pPr eaLnBrk="0" hangingPunct="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小学生の部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、中学生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１作品）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prstClr val="black"/>
              </a:solidFill>
            </a:endParaRPr>
          </a:p>
        </p:txBody>
      </p:sp>
      <p:sp>
        <p:nvSpPr>
          <p:cNvPr id="57" name="正方形/長方形 56"/>
          <p:cNvSpPr/>
          <p:nvPr/>
        </p:nvSpPr>
        <p:spPr>
          <a:xfrm>
            <a:off x="5251180" y="5059786"/>
            <a:ext cx="2533052" cy="1422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r>
              <a:rPr lang="ja-JP" altLang="ja-JP" sz="1100" dirty="0">
                <a:solidFill>
                  <a:prstClr val="black"/>
                </a:solidFill>
                <a:latin typeface="Meiryo UI" panose="020B0604030504040204" pitchFamily="50" charset="-128"/>
                <a:ea typeface="Meiryo UI" panose="020B0604030504040204" pitchFamily="50" charset="-128"/>
              </a:rPr>
              <a:t>◆また</a:t>
            </a:r>
            <a:r>
              <a:rPr lang="ja-JP"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大阪市では、</a:t>
            </a:r>
            <a:r>
              <a:rPr lang="ja-JP" altLang="ja-JP" sz="1100" dirty="0" smtClean="0">
                <a:solidFill>
                  <a:prstClr val="black"/>
                </a:solidFill>
                <a:latin typeface="Meiryo UI" panose="020B0604030504040204" pitchFamily="50" charset="-128"/>
                <a:ea typeface="Meiryo UI" panose="020B0604030504040204" pitchFamily="50" charset="-128"/>
              </a:rPr>
              <a:t>環境</a:t>
            </a:r>
            <a:r>
              <a:rPr lang="ja-JP" altLang="ja-JP" sz="1100" dirty="0">
                <a:solidFill>
                  <a:prstClr val="black"/>
                </a:solidFill>
                <a:latin typeface="Meiryo UI" panose="020B0604030504040204" pitchFamily="50" charset="-128"/>
                <a:ea typeface="Meiryo UI" panose="020B0604030504040204" pitchFamily="50" charset="-128"/>
              </a:rPr>
              <a:t>問題と水素</a:t>
            </a:r>
            <a:r>
              <a:rPr lang="ja-JP" altLang="ja-JP" sz="1100" dirty="0" smtClean="0">
                <a:solidFill>
                  <a:prstClr val="black"/>
                </a:solidFill>
                <a:latin typeface="Meiryo UI" panose="020B0604030504040204" pitchFamily="50" charset="-128"/>
                <a:ea typeface="Meiryo UI" panose="020B0604030504040204" pitchFamily="50" charset="-128"/>
              </a:rPr>
              <a:t>エネ</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ルギー</a:t>
            </a:r>
            <a:r>
              <a:rPr lang="ja-JP" altLang="ja-JP" sz="1100" dirty="0">
                <a:solidFill>
                  <a:prstClr val="black"/>
                </a:solidFill>
                <a:latin typeface="Meiryo UI" panose="020B0604030504040204" pitchFamily="50" charset="-128"/>
                <a:ea typeface="Meiryo UI" panose="020B0604030504040204" pitchFamily="50" charset="-128"/>
              </a:rPr>
              <a:t>についての正しい理解の促進を</a:t>
            </a:r>
            <a:r>
              <a:rPr lang="ja-JP" altLang="ja-JP" sz="1100" dirty="0" smtClean="0">
                <a:solidFill>
                  <a:prstClr val="black"/>
                </a:solidFill>
                <a:latin typeface="Meiryo UI" panose="020B0604030504040204" pitchFamily="50" charset="-128"/>
                <a:ea typeface="Meiryo UI" panose="020B0604030504040204" pitchFamily="50" charset="-128"/>
              </a:rPr>
              <a:t>目</a:t>
            </a:r>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的</a:t>
            </a:r>
            <a:r>
              <a:rPr lang="ja-JP" altLang="ja-JP" sz="1100" dirty="0">
                <a:solidFill>
                  <a:prstClr val="black"/>
                </a:solidFill>
                <a:latin typeface="Meiryo UI" panose="020B0604030504040204" pitchFamily="50" charset="-128"/>
                <a:ea typeface="Meiryo UI" panose="020B0604030504040204" pitchFamily="50" charset="-128"/>
              </a:rPr>
              <a:t>として、大阪市域の小中学校を対象</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配布</a:t>
            </a:r>
            <a:r>
              <a:rPr lang="ja-JP" altLang="ja-JP" sz="1100" dirty="0">
                <a:solidFill>
                  <a:prstClr val="black"/>
                </a:solidFill>
                <a:latin typeface="Meiryo UI" panose="020B0604030504040204" pitchFamily="50" charset="-128"/>
                <a:ea typeface="Meiryo UI" panose="020B0604030504040204" pitchFamily="50" charset="-128"/>
              </a:rPr>
              <a:t>している副読本「おおさか環境科」（小学校</a:t>
            </a:r>
            <a:r>
              <a:rPr lang="en-US" altLang="ja-JP" sz="1100" dirty="0" smtClean="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6</a:t>
            </a:r>
            <a:r>
              <a:rPr lang="ja-JP" altLang="ja-JP" sz="1100" dirty="0">
                <a:solidFill>
                  <a:prstClr val="black"/>
                </a:solidFill>
                <a:latin typeface="Meiryo UI" panose="020B0604030504040204" pitchFamily="50" charset="-128"/>
                <a:ea typeface="Meiryo UI" panose="020B0604030504040204" pitchFamily="50" charset="-128"/>
              </a:rPr>
              <a:t>年生）に水素・燃料電池</a:t>
            </a:r>
            <a:r>
              <a:rPr lang="ja-JP" altLang="ja-JP"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関して</a:t>
            </a:r>
            <a:r>
              <a:rPr lang="ja-JP" altLang="ja-JP" sz="1100" dirty="0">
                <a:solidFill>
                  <a:prstClr val="black"/>
                </a:solidFill>
                <a:latin typeface="Meiryo UI" panose="020B0604030504040204" pitchFamily="50" charset="-128"/>
                <a:ea typeface="Meiryo UI" panose="020B0604030504040204" pitchFamily="50" charset="-128"/>
              </a:rPr>
              <a:t>掲載するなど</a:t>
            </a:r>
            <a:r>
              <a:rPr lang="ja-JP" altLang="ja-JP" sz="1100" dirty="0" smtClean="0">
                <a:solidFill>
                  <a:prstClr val="black"/>
                </a:solidFill>
                <a:latin typeface="Meiryo UI" panose="020B0604030504040204" pitchFamily="50" charset="-128"/>
                <a:ea typeface="Meiryo UI" panose="020B0604030504040204" pitchFamily="50" charset="-128"/>
              </a:rPr>
              <a:t>、普及</a:t>
            </a:r>
            <a:r>
              <a:rPr lang="ja-JP" altLang="ja-JP" sz="1100" dirty="0">
                <a:solidFill>
                  <a:prstClr val="black"/>
                </a:solidFill>
                <a:latin typeface="Meiryo UI" panose="020B0604030504040204" pitchFamily="50" charset="-128"/>
                <a:ea typeface="Meiryo UI" panose="020B0604030504040204" pitchFamily="50" charset="-128"/>
              </a:rPr>
              <a:t>・啓発に</a:t>
            </a:r>
            <a:r>
              <a:rPr lang="ja-JP" altLang="ja-JP" sz="1100" dirty="0" smtClean="0">
                <a:solidFill>
                  <a:prstClr val="black"/>
                </a:solidFill>
                <a:latin typeface="Meiryo UI" panose="020B0604030504040204" pitchFamily="50" charset="-128"/>
                <a:ea typeface="Meiryo UI" panose="020B0604030504040204" pitchFamily="50" charset="-128"/>
              </a:rPr>
              <a:t>取り</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rPr>
              <a:t>組んで</a:t>
            </a:r>
            <a:r>
              <a:rPr lang="ja-JP" altLang="ja-JP" sz="1100" dirty="0">
                <a:solidFill>
                  <a:prstClr val="black"/>
                </a:solidFill>
                <a:latin typeface="Meiryo UI" panose="020B0604030504040204" pitchFamily="50" charset="-128"/>
                <a:ea typeface="Meiryo UI" panose="020B0604030504040204" pitchFamily="50" charset="-128"/>
              </a:rPr>
              <a:t>います。</a:t>
            </a:r>
          </a:p>
        </p:txBody>
      </p:sp>
      <p:pic>
        <p:nvPicPr>
          <p:cNvPr id="5" name="図 4"/>
          <p:cNvPicPr>
            <a:picLocks noChangeAspect="1"/>
          </p:cNvPicPr>
          <p:nvPr/>
        </p:nvPicPr>
        <p:blipFill>
          <a:blip r:embed="rId16"/>
          <a:stretch>
            <a:fillRect/>
          </a:stretch>
        </p:blipFill>
        <p:spPr>
          <a:xfrm>
            <a:off x="7888849" y="5093048"/>
            <a:ext cx="880364" cy="1237927"/>
          </a:xfrm>
          <a:prstGeom prst="rect">
            <a:avLst/>
          </a:prstGeom>
        </p:spPr>
      </p:pic>
      <p:pic>
        <p:nvPicPr>
          <p:cNvPr id="6" name="図 5"/>
          <p:cNvPicPr>
            <a:picLocks noChangeAspect="1"/>
          </p:cNvPicPr>
          <p:nvPr/>
        </p:nvPicPr>
        <p:blipFill>
          <a:blip r:embed="rId17"/>
          <a:stretch>
            <a:fillRect/>
          </a:stretch>
        </p:blipFill>
        <p:spPr>
          <a:xfrm>
            <a:off x="8836422" y="5093048"/>
            <a:ext cx="916727" cy="1237795"/>
          </a:xfrm>
          <a:prstGeom prst="rect">
            <a:avLst/>
          </a:prstGeom>
        </p:spPr>
      </p:pic>
      <p:sp>
        <p:nvSpPr>
          <p:cNvPr id="60" name="正方形/長方形 59"/>
          <p:cNvSpPr/>
          <p:nvPr/>
        </p:nvSpPr>
        <p:spPr>
          <a:xfrm>
            <a:off x="7949140" y="6353207"/>
            <a:ext cx="1899949" cy="221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おおさか環境科掲載部分</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611018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6341" y="4039737"/>
            <a:ext cx="9804822" cy="27601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555119" y="5889814"/>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 name="正方形/長方形 3"/>
          <p:cNvSpPr/>
          <p:nvPr/>
        </p:nvSpPr>
        <p:spPr>
          <a:xfrm>
            <a:off x="8057488" y="6470109"/>
            <a:ext cx="1715275" cy="186940"/>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555119" y="6334486"/>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787" y="4563275"/>
            <a:ext cx="1105826"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505453" y="5594880"/>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999387" y="5594880"/>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36165" y="429154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956" y="4617063"/>
            <a:ext cx="115921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8"/>
          <p:cNvSpPr txBox="1">
            <a:spLocks noChangeArrowheads="1"/>
          </p:cNvSpPr>
          <p:nvPr/>
        </p:nvSpPr>
        <p:spPr bwMode="auto">
          <a:xfrm>
            <a:off x="151899" y="4661870"/>
            <a:ext cx="42424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◆大阪府は、全国初となる空港施設への大規模な水素エネルギー導入の実証事業「水素グリッドプロジェクト」を促進し、</a:t>
            </a:r>
            <a:endParaRPr lang="en-US" altLang="ja-JP" b="0" i="0" dirty="0" smtClean="0">
              <a:latin typeface="Meiryo UI" pitchFamily="50" charset="-128"/>
              <a:ea typeface="Meiryo UI" pitchFamily="50" charset="-128"/>
              <a:cs typeface="Meiryo UI" pitchFamily="50" charset="-128"/>
            </a:endParaRPr>
          </a:p>
          <a:p>
            <a:pPr marL="179388" indent="-179388"/>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関空のショーケース機能の維持・発展につなげます。　</a:t>
            </a:r>
            <a:endParaRPr lang="en-US" altLang="ja-JP" b="0" i="0" dirty="0">
              <a:latin typeface="Meiryo UI" pitchFamily="50" charset="-128"/>
              <a:ea typeface="Meiryo UI" pitchFamily="50" charset="-128"/>
              <a:cs typeface="Meiryo UI" pitchFamily="50" charset="-128"/>
            </a:endParaRPr>
          </a:p>
        </p:txBody>
      </p:sp>
      <p:sp>
        <p:nvSpPr>
          <p:cNvPr id="14" name="正方形/長方形 13"/>
          <p:cNvSpPr/>
          <p:nvPr/>
        </p:nvSpPr>
        <p:spPr>
          <a:xfrm>
            <a:off x="236115" y="5385527"/>
            <a:ext cx="3934684" cy="1173026"/>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　　・燃料電池フォークリフトの貨物上屋への導入</a:t>
            </a:r>
            <a:r>
              <a:rPr lang="ja-JP" altLang="en-US" sz="1100" dirty="0">
                <a:solidFill>
                  <a:schemeClr val="tx1"/>
                </a:solidFill>
                <a:latin typeface="Meiryo UI" pitchFamily="50" charset="-128"/>
                <a:ea typeface="Meiryo UI" pitchFamily="50" charset="-128"/>
                <a:cs typeface="Meiryo UI" pitchFamily="50" charset="-128"/>
              </a:rPr>
              <a:t>や</a:t>
            </a:r>
            <a:r>
              <a:rPr lang="ja-JP" altLang="en-US" sz="1100" dirty="0" smtClean="0">
                <a:solidFill>
                  <a:schemeClr val="tx1"/>
                </a:solidFill>
                <a:latin typeface="Meiryo UI" pitchFamily="50" charset="-128"/>
                <a:ea typeface="Meiryo UI" pitchFamily="50" charset="-128"/>
                <a:cs typeface="Meiryo UI" pitchFamily="50" charset="-128"/>
              </a:rPr>
              <a:t>、水素供給施設</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等のインフラ整備（</a:t>
            </a:r>
            <a:r>
              <a:rPr lang="en-US" altLang="ja-JP" sz="1100" dirty="0" smtClean="0">
                <a:solidFill>
                  <a:schemeClr val="tx1"/>
                </a:solidFill>
                <a:latin typeface="Meiryo UI" pitchFamily="50" charset="-128"/>
                <a:ea typeface="Meiryo UI" pitchFamily="50" charset="-128"/>
                <a:cs typeface="Meiryo UI" pitchFamily="50" charset="-128"/>
              </a:rPr>
              <a:t>2014</a:t>
            </a:r>
            <a:r>
              <a:rPr lang="ja-JP" altLang="en-US" sz="1100" dirty="0">
                <a:solidFill>
                  <a:schemeClr val="tx1"/>
                </a:solidFill>
                <a:latin typeface="Meiryo UI" pitchFamily="50" charset="-128"/>
                <a:ea typeface="Meiryo UI" pitchFamily="50" charset="-128"/>
                <a:cs typeface="Meiryo UI" pitchFamily="50" charset="-128"/>
              </a:rPr>
              <a:t>年度</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・水素ステーションの整備（平成</a:t>
            </a:r>
            <a:r>
              <a:rPr lang="en-US" altLang="ja-JP" sz="1100" dirty="0" smtClean="0">
                <a:solidFill>
                  <a:schemeClr val="tx1"/>
                </a:solidFill>
                <a:latin typeface="Meiryo UI" pitchFamily="50" charset="-128"/>
                <a:ea typeface="Meiryo UI" pitchFamily="50" charset="-128"/>
                <a:cs typeface="Meiryo UI" pitchFamily="50" charset="-128"/>
              </a:rPr>
              <a:t>28</a:t>
            </a:r>
            <a:r>
              <a:rPr lang="ja-JP" altLang="en-US" sz="1100" dirty="0" smtClean="0">
                <a:solidFill>
                  <a:schemeClr val="tx1"/>
                </a:solidFill>
                <a:latin typeface="Meiryo UI" pitchFamily="50" charset="-128"/>
                <a:ea typeface="Meiryo UI" pitchFamily="50" charset="-128"/>
                <a:cs typeface="Meiryo UI" pitchFamily="50" charset="-128"/>
              </a:rPr>
              <a:t>年</a:t>
            </a:r>
            <a:r>
              <a:rPr lang="en-US" altLang="ja-JP" sz="1100" dirty="0" smtClean="0">
                <a:solidFill>
                  <a:schemeClr val="tx1"/>
                </a:solidFill>
                <a:latin typeface="Meiryo UI" pitchFamily="50" charset="-128"/>
                <a:ea typeface="Meiryo UI" pitchFamily="50" charset="-128"/>
                <a:cs typeface="Meiryo UI" pitchFamily="50" charset="-128"/>
              </a:rPr>
              <a:t>1</a:t>
            </a:r>
            <a:r>
              <a:rPr lang="ja-JP" altLang="en-US" sz="1100" dirty="0" smtClean="0">
                <a:solidFill>
                  <a:schemeClr val="tx1"/>
                </a:solidFill>
                <a:latin typeface="Meiryo UI" pitchFamily="50" charset="-128"/>
                <a:ea typeface="Meiryo UI" pitchFamily="50" charset="-128"/>
                <a:cs typeface="Meiryo UI" pitchFamily="50" charset="-128"/>
              </a:rPr>
              <a:t>月</a:t>
            </a:r>
            <a:r>
              <a:rPr lang="en-US" altLang="ja-JP" sz="1100" dirty="0" smtClean="0">
                <a:solidFill>
                  <a:schemeClr val="tx1"/>
                </a:solidFill>
                <a:latin typeface="Meiryo UI" pitchFamily="50" charset="-128"/>
                <a:ea typeface="Meiryo UI" pitchFamily="50" charset="-128"/>
                <a:cs typeface="Meiryo UI" pitchFamily="50" charset="-128"/>
              </a:rPr>
              <a:t>29</a:t>
            </a:r>
            <a:r>
              <a:rPr lang="ja-JP" altLang="en-US" sz="1100" dirty="0" smtClean="0">
                <a:solidFill>
                  <a:schemeClr val="tx1"/>
                </a:solidFill>
                <a:latin typeface="Meiryo UI" pitchFamily="50" charset="-128"/>
                <a:ea typeface="Meiryo UI" pitchFamily="50" charset="-128"/>
                <a:cs typeface="Meiryo UI" pitchFamily="50" charset="-128"/>
              </a:rPr>
              <a:t>日開所）</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・水素発電システム等、エネルギー供給に関する検討</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4408017" y="5847837"/>
            <a:ext cx="5454108" cy="9520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6" name="角丸四角形 15"/>
          <p:cNvSpPr/>
          <p:nvPr/>
        </p:nvSpPr>
        <p:spPr>
          <a:xfrm>
            <a:off x="144366" y="4176558"/>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schemeClr val="tx1"/>
                </a:solidFill>
                <a:latin typeface="Meiryo UI" pitchFamily="50" charset="-128"/>
                <a:ea typeface="Meiryo UI" pitchFamily="50" charset="-128"/>
                <a:cs typeface="Meiryo UI" pitchFamily="50" charset="-128"/>
              </a:rPr>
              <a:t>空港における水素エネルギーの導入促進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693" y="537603"/>
            <a:ext cx="9804822" cy="33840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8" name="角丸四角形 17"/>
          <p:cNvSpPr/>
          <p:nvPr/>
        </p:nvSpPr>
        <p:spPr>
          <a:xfrm>
            <a:off x="138811" y="630086"/>
            <a:ext cx="471600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5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500" b="1" dirty="0">
              <a:solidFill>
                <a:prstClr val="black"/>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071011" y="599752"/>
            <a:ext cx="1821543"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128</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p>
        </p:txBody>
      </p:sp>
      <p:sp>
        <p:nvSpPr>
          <p:cNvPr id="20" name="テキスト ボックス 28"/>
          <p:cNvSpPr txBox="1">
            <a:spLocks noChangeArrowheads="1"/>
          </p:cNvSpPr>
          <p:nvPr/>
        </p:nvSpPr>
        <p:spPr bwMode="auto">
          <a:xfrm>
            <a:off x="109199" y="1058066"/>
            <a:ext cx="53908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◆大阪府・大阪市は、産学官で構成する「次世代自動車普及推進協議会」</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において、燃料電池自動車の普及及び水素ステーション整備の促進に向け、</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協議会の構成団体と協力して取り組みます。　　　　　　　　　　　　　</a:t>
            </a:r>
            <a:endParaRPr lang="en-US" altLang="ja-JP" b="0" i="0" dirty="0">
              <a:latin typeface="Meiryo UI" pitchFamily="50" charset="-128"/>
              <a:ea typeface="Meiryo UI" pitchFamily="50" charset="-128"/>
              <a:cs typeface="Meiryo UI" pitchFamily="50" charset="-128"/>
            </a:endParaRPr>
          </a:p>
        </p:txBody>
      </p:sp>
      <p:sp>
        <p:nvSpPr>
          <p:cNvPr id="22"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grpSp>
        <p:nvGrpSpPr>
          <p:cNvPr id="25" name="グループ化 24"/>
          <p:cNvGrpSpPr/>
          <p:nvPr/>
        </p:nvGrpSpPr>
        <p:grpSpPr>
          <a:xfrm>
            <a:off x="224285" y="1771385"/>
            <a:ext cx="4690679" cy="2072124"/>
            <a:chOff x="292525" y="1744089"/>
            <a:chExt cx="4690679" cy="2072124"/>
          </a:xfrm>
        </p:grpSpPr>
        <p:sp>
          <p:nvSpPr>
            <p:cNvPr id="21" name="タイトル 1"/>
            <p:cNvSpPr txBox="1">
              <a:spLocks/>
            </p:cNvSpPr>
            <p:nvPr/>
          </p:nvSpPr>
          <p:spPr bwMode="auto">
            <a:xfrm>
              <a:off x="292525" y="1744089"/>
              <a:ext cx="4562286" cy="2072124"/>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spcBef>
                  <a:spcPts val="0"/>
                </a:spcBef>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イワタニ水素</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ステーション</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国際空港</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en-US" altLang="ja-JP" sz="1050" dirty="0" err="1" smtClean="0">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岩谷産業（イワタニ水素ステーション 大阪森之宮）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大阪市中央区：岩谷産業（イワタニ水素ステーション 大阪本町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大阪市住之江区：岩谷瓦斯（イワタニ水素ステーション 大阪住之江）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498735" y="2085090"/>
              <a:ext cx="2484469" cy="602726"/>
            </a:xfrm>
            <a:prstGeom prst="rect">
              <a:avLst/>
            </a:prstGeom>
            <a:noFill/>
          </p:spPr>
          <p:txBody>
            <a:bodyPr wrap="square" lIns="0" tIns="0" rIns="0" bIns="0" rtlCol="0" anchor="ctr" anchorCtr="0">
              <a:no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の改訂を踏まえ、整備目標数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箇所に設定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2428571" y="2139048"/>
              <a:ext cx="127879" cy="3175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6" name="角丸四角形 25"/>
          <p:cNvSpPr/>
          <p:nvPr/>
        </p:nvSpPr>
        <p:spPr>
          <a:xfrm>
            <a:off x="5097452" y="1988296"/>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取組内容</a:t>
            </a:r>
            <a:r>
              <a:rPr lang="en-US" altLang="ja-JP" sz="1100" b="1" dirty="0" smtClean="0">
                <a:solidFill>
                  <a:prstClr val="black"/>
                </a:solidFill>
                <a:latin typeface="Meiryo UI" pitchFamily="50" charset="-128"/>
                <a:ea typeface="Meiryo UI" pitchFamily="50" charset="-128"/>
                <a:cs typeface="Meiryo UI" pitchFamily="50" charset="-128"/>
              </a:rPr>
              <a:t>】</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48000" y="2367088"/>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水素ステーション</a:t>
            </a:r>
            <a:endParaRPr lang="en-US" altLang="ja-JP" sz="11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100" b="1" dirty="0" smtClean="0">
                <a:solidFill>
                  <a:prstClr val="black"/>
                </a:solidFill>
                <a:latin typeface="Meiryo UI" pitchFamily="50" charset="-128"/>
                <a:ea typeface="Meiryo UI" pitchFamily="50" charset="-128"/>
                <a:cs typeface="Meiryo UI" pitchFamily="50" charset="-128"/>
              </a:rPr>
              <a:t>整備促進</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5148000" y="2956736"/>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技術開発支援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148000" y="3447879"/>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社会環境の醸成</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33" name="Rectangle 3"/>
          <p:cNvSpPr>
            <a:spLocks noChangeArrowheads="1"/>
          </p:cNvSpPr>
          <p:nvPr/>
        </p:nvSpPr>
        <p:spPr bwMode="auto">
          <a:xfrm>
            <a:off x="6595207" y="3379639"/>
            <a:ext cx="3273091"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水素ステーション併設の情報</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発信拠点に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おいて、水素・燃料電池工作コンクールの実施や消防・教育関係者等への水素</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認知度向上に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向けた研修会等に取組みます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3"/>
          <p:cNvSpPr>
            <a:spLocks noChangeArrowheads="1"/>
          </p:cNvSpPr>
          <p:nvPr/>
        </p:nvSpPr>
        <p:spPr bwMode="auto">
          <a:xfrm>
            <a:off x="6632462" y="2822076"/>
            <a:ext cx="3167597"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等の建設コスト低減と中小企業等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の参入のきっかけづくりのため、事業者を対象とした水素ステーション見学会や新技術ニーズ説明会を開催します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06843" y="2349543"/>
            <a:ext cx="3111327" cy="377586"/>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913433" y="949183"/>
            <a:ext cx="3640424" cy="1138033"/>
            <a:chOff x="1544270" y="1405877"/>
            <a:chExt cx="6196082" cy="826356"/>
          </a:xfrm>
        </p:grpSpPr>
        <p:grpSp>
          <p:nvGrpSpPr>
            <p:cNvPr id="36" name="グループ化 35"/>
            <p:cNvGrpSpPr/>
            <p:nvPr/>
          </p:nvGrpSpPr>
          <p:grpSpPr>
            <a:xfrm>
              <a:off x="1544270" y="1865170"/>
              <a:ext cx="6196082" cy="367063"/>
              <a:chOff x="1546312" y="1685447"/>
              <a:chExt cx="6196082" cy="367063"/>
            </a:xfrm>
          </p:grpSpPr>
          <p:sp>
            <p:nvSpPr>
              <p:cNvPr id="40" name="上矢印 39"/>
              <p:cNvSpPr/>
              <p:nvPr/>
            </p:nvSpPr>
            <p:spPr>
              <a:xfrm>
                <a:off x="2773843" y="1695620"/>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1" name="上矢印 40"/>
              <p:cNvSpPr/>
              <p:nvPr/>
            </p:nvSpPr>
            <p:spPr>
              <a:xfrm>
                <a:off x="6302235" y="1685447"/>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2" name="角丸四角形 41"/>
              <p:cNvSpPr/>
              <p:nvPr/>
            </p:nvSpPr>
            <p:spPr>
              <a:xfrm>
                <a:off x="5048280" y="1823176"/>
                <a:ext cx="2694114" cy="221626"/>
              </a:xfrm>
              <a:prstGeom prst="round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546312" y="1823176"/>
                <a:ext cx="2694114" cy="22933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矢印 43"/>
              <p:cNvSpPr/>
              <p:nvPr/>
            </p:nvSpPr>
            <p:spPr>
              <a:xfrm rot="16200000">
                <a:off x="4546362" y="-50669"/>
                <a:ext cx="91763" cy="356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sp>
          <p:nvSpPr>
            <p:cNvPr id="37" name="上矢印 36"/>
            <p:cNvSpPr/>
            <p:nvPr/>
          </p:nvSpPr>
          <p:spPr>
            <a:xfrm>
              <a:off x="4469557" y="1591266"/>
              <a:ext cx="216025"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38" name="角丸四角形 37"/>
            <p:cNvSpPr/>
            <p:nvPr/>
          </p:nvSpPr>
          <p:spPr>
            <a:xfrm>
              <a:off x="1962878" y="1405877"/>
              <a:ext cx="5156124" cy="400612"/>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（自動車メーカー、充電・水素インフラ関係企業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や大学・行政機関等）</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円/楕円 44"/>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39</a:t>
            </a:r>
            <a:endParaRPr lang="ja-JP" altLang="en-US" b="1" dirty="0">
              <a:solidFill>
                <a:prstClr val="white"/>
              </a:solidFill>
            </a:endParaRPr>
          </a:p>
        </p:txBody>
      </p:sp>
      <p:sp>
        <p:nvSpPr>
          <p:cNvPr id="46" name="正方形/長方形 45"/>
          <p:cNvSpPr/>
          <p:nvPr/>
        </p:nvSpPr>
        <p:spPr>
          <a:xfrm>
            <a:off x="4566454" y="5581232"/>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産業車両用水素インフラ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Picture 2" descr="C:\Users\ShimaguchiS\AppData\Local\Microsoft\Windows\Temporary Internet Files\Content.Outlook\ONLP7RQS\関空FCFLディスペンサー写真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96" y="4563275"/>
            <a:ext cx="1334472" cy="100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0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400878" y="17328"/>
            <a:ext cx="421772"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544375"/>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◆府民、民間事業者、市町村、エネルギー供給事業者等の関係者が情報を共有しつつ、地域のエネルギー問題を協議し、問題解決に向けた取組みを推進します。</a:t>
            </a:r>
            <a:endParaRPr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735072"/>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a:latin typeface="Meiryo UI" pitchFamily="50" charset="-128"/>
                <a:ea typeface="Meiryo UI" pitchFamily="50" charset="-128"/>
                <a:cs typeface="Meiryo UI" pitchFamily="50" charset="-128"/>
              </a:rPr>
              <a:t>18</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181383"/>
            <a:ext cx="3820040"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5,094</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latin typeface="Meiryo UI" pitchFamily="50" charset="-128"/>
                <a:ea typeface="Meiryo UI" pitchFamily="50" charset="-128"/>
                <a:cs typeface="Meiryo UI" pitchFamily="50" charset="-128"/>
              </a:rPr>
              <a:t>3,406</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latin typeface="Meiryo UI" pitchFamily="50" charset="-128"/>
                <a:ea typeface="Meiryo UI" pitchFamily="50" charset="-128"/>
                <a:cs typeface="Meiryo UI" pitchFamily="50" charset="-128"/>
              </a:rPr>
              <a:t>1,688</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775051"/>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4997297" y="2663606"/>
            <a:ext cx="4489189" cy="4016484"/>
          </a:xfrm>
          <a:prstGeom prst="rect">
            <a:avLst/>
          </a:prstGeom>
          <a:noFill/>
        </p:spPr>
        <p:txBody>
          <a:bodyPr wrap="square" rtlCol="0">
            <a:spAutoFit/>
          </a:bodyPr>
          <a:lstStyle/>
          <a:p>
            <a:pPr marL="87313" indent="-87313">
              <a:lnSpc>
                <a:spcPts val="1800"/>
              </a:lnSpc>
            </a:pP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事業内容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詳細については後述します。）</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・創エネ、蓄エネ、省エネ対策の相談･アドバイス・・・・・・</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・国等が実施する各種制度等の周知･</a:t>
            </a:r>
            <a:r>
              <a:rPr lang="en-US" altLang="ja-JP" sz="1300" dirty="0">
                <a:latin typeface="Meiryo UI" pitchFamily="50" charset="-128"/>
                <a:ea typeface="Meiryo UI" pitchFamily="50" charset="-128"/>
                <a:cs typeface="Meiryo UI" pitchFamily="50" charset="-128"/>
              </a:rPr>
              <a:t>PR</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・ＺＥＨ（ゼッチ）普及啓発事業･・・・・・・・・・・・・・・・・・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・太陽光パネル設置普及啓発事業・・・・・・・・・・・・・・・</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・低利ソーラークレジット事業・・・・・・・・・・・・・・・・・・・・・</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・大阪府住宅用</a:t>
            </a:r>
            <a:r>
              <a:rPr lang="ja-JP" altLang="en-US" sz="1300" dirty="0">
                <a:latin typeface="Meiryo UI" pitchFamily="50" charset="-128"/>
                <a:ea typeface="Meiryo UI" pitchFamily="50" charset="-128"/>
                <a:cs typeface="Meiryo UI" pitchFamily="50" charset="-128"/>
              </a:rPr>
              <a:t>太陽光発電シミュレーションシステム</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a:t>
            </a:r>
            <a:r>
              <a:rPr lang="ja-JP" altLang="en-US" sz="1100" dirty="0" err="1" smtClean="0">
                <a:latin typeface="Meiryo UI" pitchFamily="50" charset="-128"/>
                <a:ea typeface="Meiryo UI" pitchFamily="50" charset="-128"/>
                <a:cs typeface="Meiryo UI" pitchFamily="50" charset="-128"/>
              </a:rPr>
              <a:t>ー</a:t>
            </a:r>
            <a:r>
              <a:rPr lang="ja-JP" altLang="en-US" sz="1100" dirty="0">
                <a:latin typeface="Meiryo UI" pitchFamily="50" charset="-128"/>
                <a:ea typeface="Meiryo UI" pitchFamily="50" charset="-128"/>
                <a:cs typeface="Meiryo UI" pitchFamily="50" charset="-128"/>
              </a:rPr>
              <a:t>環境にもおとくや</a:t>
            </a:r>
            <a:r>
              <a:rPr lang="ja-JP" altLang="en-US" sz="1100" dirty="0" err="1">
                <a:latin typeface="Meiryo UI" pitchFamily="50" charset="-128"/>
                <a:ea typeface="Meiryo UI" pitchFamily="50" charset="-128"/>
                <a:cs typeface="Meiryo UI" pitchFamily="50" charset="-128"/>
              </a:rPr>
              <a:t>ねん</a:t>
            </a:r>
            <a:r>
              <a:rPr lang="ja-JP" altLang="en-US" sz="1100" dirty="0">
                <a:latin typeface="Meiryo UI" pitchFamily="50" charset="-128"/>
                <a:ea typeface="Meiryo UI" pitchFamily="50" charset="-128"/>
                <a:cs typeface="Meiryo UI" pitchFamily="50" charset="-128"/>
              </a:rPr>
              <a:t>ー</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公共施設や民間施設の屋根･遊休地</a:t>
            </a:r>
            <a:r>
              <a:rPr lang="ja-JP" altLang="en-US" sz="1300" dirty="0" smtClean="0">
                <a:latin typeface="Meiryo UI" pitchFamily="50" charset="-128"/>
                <a:ea typeface="Meiryo UI" pitchFamily="50" charset="-128"/>
                <a:cs typeface="Meiryo UI" pitchFamily="50" charset="-128"/>
              </a:rPr>
              <a:t>と太陽光発電</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事</a:t>
            </a:r>
            <a:r>
              <a:rPr lang="ja-JP" altLang="en-US" sz="1300" dirty="0" smtClean="0">
                <a:latin typeface="Meiryo UI" pitchFamily="50" charset="-128"/>
                <a:ea typeface="Meiryo UI" pitchFamily="50" charset="-128"/>
                <a:cs typeface="Meiryo UI" pitchFamily="50" charset="-128"/>
              </a:rPr>
              <a:t>業者とのマッチング等・</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zh-TW" altLang="en-US" sz="1300" dirty="0">
                <a:latin typeface="Meiryo UI" pitchFamily="50" charset="-128"/>
                <a:ea typeface="Meiryo UI" pitchFamily="50" charset="-128"/>
                <a:cs typeface="Meiryo UI" pitchFamily="50" charset="-128"/>
              </a:rPr>
              <a:t>府民参加型太陽光発電促進</a:t>
            </a:r>
            <a:r>
              <a:rPr lang="zh-TW" altLang="en-US" sz="1300" dirty="0" smtClean="0">
                <a:latin typeface="Meiryo UI" pitchFamily="50" charset="-128"/>
                <a:ea typeface="Meiryo UI" pitchFamily="50" charset="-128"/>
                <a:cs typeface="Meiryo UI" pitchFamily="50" charset="-128"/>
              </a:rPr>
              <a:t>事業</a:t>
            </a:r>
            <a:r>
              <a:rPr lang="ja-JP" altLang="en-US" sz="1300" dirty="0" smtClean="0">
                <a:latin typeface="Meiryo UI" pitchFamily="50" charset="-128"/>
                <a:ea typeface="Meiryo UI" pitchFamily="50" charset="-128"/>
                <a:cs typeface="Meiryo UI" pitchFamily="50" charset="-128"/>
              </a:rPr>
              <a:t>・・・・・・・・・・・・・・・・</a:t>
            </a:r>
            <a:endParaRPr lang="zh-TW"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・再生</a:t>
            </a:r>
            <a:r>
              <a:rPr lang="ja-JP" altLang="en-US" sz="1300" dirty="0">
                <a:latin typeface="Meiryo UI" pitchFamily="50" charset="-128"/>
                <a:ea typeface="Meiryo UI" pitchFamily="50" charset="-128"/>
                <a:cs typeface="Meiryo UI" pitchFamily="50" charset="-128"/>
              </a:rPr>
              <a:t>可能エネルギーの導入可能性の調査・</a:t>
            </a:r>
            <a:r>
              <a:rPr lang="ja-JP" altLang="en-US" sz="1300" dirty="0" smtClean="0">
                <a:latin typeface="Meiryo UI" pitchFamily="50" charset="-128"/>
                <a:ea typeface="Meiryo UI" pitchFamily="50" charset="-128"/>
                <a:cs typeface="Meiryo UI" pitchFamily="50" charset="-128"/>
              </a:rPr>
              <a:t>検討・・・・・・</a:t>
            </a:r>
            <a:endParaRPr lang="ja-JP"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・節電のアドバイス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BEMS</a:t>
            </a:r>
            <a:r>
              <a:rPr lang="ja-JP" altLang="en-US" sz="1300" dirty="0">
                <a:latin typeface="Meiryo UI" pitchFamily="50" charset="-128"/>
                <a:ea typeface="Meiryo UI" pitchFamily="50" charset="-128"/>
                <a:cs typeface="Meiryo UI" pitchFamily="50" charset="-128"/>
              </a:rPr>
              <a:t>普及啓発事業・・・・・・・・・・・・・・・・・・・・・・・</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・省エネ・節電等に係る普及啓発の実施・・・・・・・・・・・・・</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・ガス冷暖房・蓄熱式空調・コージェネレーション等</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の導入促進････・・・・・・・・・・・・・・・・・・・・・・・・・・・・・・</a:t>
            </a:r>
            <a:endParaRPr lang="en-US" altLang="ja-JP" sz="13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５</a:t>
            </a:r>
            <a:endParaRPr lang="ja-JP" altLang="en-US" b="1" dirty="0">
              <a:solidFill>
                <a:prstClr val="white"/>
              </a:solidFill>
            </a:endParaRPr>
          </a:p>
        </p:txBody>
      </p:sp>
      <p:sp>
        <p:nvSpPr>
          <p:cNvPr id="116" name="テキスト ボックス 115"/>
          <p:cNvSpPr txBox="1"/>
          <p:nvPr/>
        </p:nvSpPr>
        <p:spPr>
          <a:xfrm>
            <a:off x="470811" y="459451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46" name="角丸四角形 45"/>
          <p:cNvSpPr/>
          <p:nvPr/>
        </p:nvSpPr>
        <p:spPr>
          <a:xfrm>
            <a:off x="274386" y="764704"/>
            <a:ext cx="376535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174178" y="764703"/>
            <a:ext cx="384699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268049" y="2883480"/>
            <a:ext cx="404338" cy="3693319"/>
          </a:xfrm>
          <a:prstGeom prst="rect">
            <a:avLst/>
          </a:prstGeom>
          <a:noFill/>
        </p:spPr>
        <p:txBody>
          <a:bodyPr wrap="square" lIns="0" tIns="0" rIns="0" bIns="0" rtlCol="0" anchor="ctr" anchorCtr="0">
            <a:spAutoFit/>
          </a:bodyPr>
          <a:lstStyle/>
          <a:p>
            <a:pPr marL="87313" indent="-87313">
              <a:lnSpc>
                <a:spcPts val="1800"/>
              </a:lnSpc>
            </a:pPr>
            <a:r>
              <a:rPr lang="en-US" altLang="ja-JP" sz="1300" dirty="0" smtClean="0">
                <a:latin typeface="Meiryo UI" pitchFamily="50" charset="-128"/>
                <a:ea typeface="Meiryo UI" pitchFamily="50" charset="-128"/>
                <a:cs typeface="Meiryo UI" pitchFamily="50" charset="-128"/>
              </a:rPr>
              <a:t>p. 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9</a:t>
            </a:r>
          </a:p>
          <a:p>
            <a:pPr marL="87313" indent="-87313">
              <a:lnSpc>
                <a:spcPts val="1800"/>
              </a:lnSpc>
            </a:pPr>
            <a:r>
              <a:rPr lang="en-US" altLang="ja-JP" sz="1300" dirty="0" smtClean="0">
                <a:latin typeface="Meiryo UI" pitchFamily="50" charset="-128"/>
                <a:ea typeface="Meiryo UI" pitchFamily="50" charset="-128"/>
                <a:cs typeface="Meiryo UI" pitchFamily="50" charset="-128"/>
              </a:rPr>
              <a:t>p. 9</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p.10</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p.13</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p.18</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p.22</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p.23</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p.33</a:t>
            </a:r>
          </a:p>
        </p:txBody>
      </p:sp>
      <p:sp>
        <p:nvSpPr>
          <p:cNvPr id="2" name="大かっこ 1"/>
          <p:cNvSpPr/>
          <p:nvPr/>
        </p:nvSpPr>
        <p:spPr>
          <a:xfrm>
            <a:off x="6066528" y="1391003"/>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テキスト ボックス 17"/>
          <p:cNvSpPr txBox="1"/>
          <p:nvPr/>
        </p:nvSpPr>
        <p:spPr>
          <a:xfrm>
            <a:off x="2763670" y="1213360"/>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434</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19" name="正方形/長方形 18"/>
          <p:cNvSpPr/>
          <p:nvPr/>
        </p:nvSpPr>
        <p:spPr>
          <a:xfrm>
            <a:off x="1863672" y="2346442"/>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・全体会議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・事業者部門会議</a:t>
            </a:r>
            <a:r>
              <a:rPr lang="ja-JP" altLang="en-US" sz="1050" dirty="0" smtClean="0">
                <a:solidFill>
                  <a:schemeClr val="tx1"/>
                </a:solidFill>
                <a:latin typeface="Meiryo UI" pitchFamily="50" charset="-128"/>
                <a:ea typeface="Meiryo UI" pitchFamily="50" charset="-128"/>
                <a:cs typeface="Meiryo UI" pitchFamily="50" charset="-128"/>
              </a:rPr>
              <a:t>：５回開催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・家庭部門会議</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３</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・市町村部門会議</a:t>
            </a:r>
            <a:r>
              <a:rPr lang="ja-JP" altLang="en-US" sz="1050" dirty="0" smtClean="0">
                <a:solidFill>
                  <a:schemeClr val="tx1"/>
                </a:solidFill>
                <a:latin typeface="Meiryo UI" pitchFamily="50" charset="-128"/>
                <a:ea typeface="Meiryo UI" pitchFamily="50" charset="-128"/>
                <a:cs typeface="Meiryo UI" pitchFamily="50" charset="-128"/>
              </a:rPr>
              <a:t>：８回</a:t>
            </a:r>
            <a:r>
              <a:rPr lang="ja-JP" altLang="en-US" sz="1050" dirty="0">
                <a:solidFill>
                  <a:schemeClr val="tx1"/>
                </a:solidFill>
                <a:latin typeface="Meiryo UI" pitchFamily="50" charset="-128"/>
                <a:ea typeface="Meiryo UI" pitchFamily="50" charset="-128"/>
                <a:cs typeface="Meiryo UI" pitchFamily="50" charset="-128"/>
              </a:rPr>
              <a:t>開催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ブロックごと</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北摂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中部</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南河内、泉州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で</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各</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a:solidFill>
                  <a:schemeClr val="tx1"/>
                </a:solidFill>
                <a:latin typeface="Meiryo UI" pitchFamily="50" charset="-128"/>
                <a:ea typeface="Meiryo UI" pitchFamily="50" charset="-128"/>
                <a:cs typeface="Meiryo UI" pitchFamily="50" charset="-128"/>
              </a:rPr>
              <a:t>回</a:t>
            </a:r>
            <a:r>
              <a:rPr lang="ja-JP" altLang="en-US" sz="1050" dirty="0" smtClean="0">
                <a:solidFill>
                  <a:schemeClr val="tx1"/>
                </a:solidFill>
                <a:latin typeface="Meiryo UI" pitchFamily="50" charset="-128"/>
                <a:ea typeface="Meiryo UI" pitchFamily="50" charset="-128"/>
                <a:cs typeface="Meiryo UI" pitchFamily="50" charset="-128"/>
              </a:rPr>
              <a:t>開催</a:t>
            </a:r>
            <a:endParaRPr lang="ja-JP" altLang="en-US"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4305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プランの進捗状況</a:t>
            </a:r>
            <a:endParaRPr lang="ja-JP" altLang="en-US" sz="3600" dirty="0">
              <a:solidFill>
                <a:schemeClr val="bg1"/>
              </a:solidFill>
              <a:ea typeface="HGP創英角ｺﾞｼｯｸUB" pitchFamily="50" charset="-128"/>
              <a:cs typeface="ＭＳ Ｐゴシック" charset="-128"/>
            </a:endParaRPr>
          </a:p>
        </p:txBody>
      </p:sp>
      <p:sp>
        <p:nvSpPr>
          <p:cNvPr id="21" name="円/楕円 20"/>
          <p:cNvSpPr/>
          <p:nvPr/>
        </p:nvSpPr>
        <p:spPr>
          <a:xfrm>
            <a:off x="9400877" y="1732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schemeClr val="bg1"/>
                </a:solidFill>
              </a:rPr>
              <a:t>６</a:t>
            </a:r>
            <a:endParaRPr lang="ja-JP" altLang="en-US" b="1" dirty="0">
              <a:solidFill>
                <a:schemeClr val="bg1"/>
              </a:solidFill>
            </a:endParaRPr>
          </a:p>
        </p:txBody>
      </p:sp>
      <p:sp>
        <p:nvSpPr>
          <p:cNvPr id="3" name="Rectangle 6"/>
          <p:cNvSpPr>
            <a:spLocks noChangeArrowheads="1"/>
          </p:cNvSpPr>
          <p:nvPr/>
        </p:nvSpPr>
        <p:spPr bwMode="auto">
          <a:xfrm>
            <a:off x="1338263" y="1621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latin typeface="Arial" pitchFamily="34" charset="0"/>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032145415"/>
              </p:ext>
            </p:extLst>
          </p:nvPr>
        </p:nvGraphicFramePr>
        <p:xfrm>
          <a:off x="1338263" y="652105"/>
          <a:ext cx="7205150"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76.1</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24.7</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75.5</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+74.5</a:t>
                      </a:r>
                      <a:r>
                        <a:rPr 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1322455" y="6124559"/>
            <a:ext cx="7483342" cy="33855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+54.7</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８％）</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866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314517"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７</a:t>
            </a:r>
            <a:endParaRPr lang="ja-JP" altLang="en-US" b="1" dirty="0">
              <a:solidFill>
                <a:prstClr val="white"/>
              </a:solidFill>
            </a:endParaRPr>
          </a:p>
        </p:txBody>
      </p:sp>
      <p:sp>
        <p:nvSpPr>
          <p:cNvPr id="8" name="正方形/長方形 7"/>
          <p:cNvSpPr/>
          <p:nvPr/>
        </p:nvSpPr>
        <p:spPr>
          <a:xfrm>
            <a:off x="577131" y="779418"/>
            <a:ext cx="8449303" cy="2862322"/>
          </a:xfrm>
          <a:prstGeom prst="rect">
            <a:avLst/>
          </a:prstGeom>
        </p:spPr>
        <p:txBody>
          <a:bodyPr wrap="square">
            <a:spAutoFit/>
          </a:bodyPr>
          <a:lstStyle/>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国等が実施する各種制度等の周知・Ｐ</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ＺＥＨ（ゼッチ）普及啓発事業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低利ソーラークレジット事業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地域環境活動を広げる府民共同発電補助事業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ー環境にも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ー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公共施設や民間施設の屋根や遊休地と太陽光発電事業者とマッチング等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府・市有施設の屋根・土地貸しによる太陽光パネル設置促進事業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3883934"/>
            <a:ext cx="8449303" cy="2631490"/>
          </a:xfrm>
          <a:prstGeom prst="rect">
            <a:avLst/>
          </a:prstGeom>
        </p:spPr>
        <p:txBody>
          <a:bodyPr wrap="square">
            <a:spAutoFit/>
          </a:bodyPr>
          <a:lstStyle/>
          <a:p>
            <a:pPr marL="174625" indent="-174625">
              <a:lnSpc>
                <a:spcPts val="18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地中熱普及促進のための調査事業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下水熱普及促進事業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廃棄物焼却施設に</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おける発電及び余熱利用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再生可能エネルギーの導入可能性の調査・検討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ダムにおける小水力発電の導入検討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人工光合成を用いた新エネルギー創出の推進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latin typeface="Meiryo UI" pitchFamily="50" charset="-128"/>
                <a:ea typeface="Meiryo UI" pitchFamily="50" charset="-128"/>
                <a:cs typeface="Meiryo UI" pitchFamily="50" charset="-128"/>
              </a:rPr>
              <a:t>○  民間資金を活用したエネルギー施策の推進　　・・・・・・・・・・・・・・</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a:t>
            </a:r>
            <a:r>
              <a:rPr lang="ja-JP" altLang="en-US" sz="1500" dirty="0" smtClean="0">
                <a:latin typeface="Meiryo UI" pitchFamily="50" charset="-128"/>
                <a:ea typeface="Meiryo UI" pitchFamily="50" charset="-128"/>
                <a:cs typeface="Meiryo UI"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921750" y="782427"/>
            <a:ext cx="495746" cy="2900794"/>
          </a:xfrm>
          <a:prstGeom prst="rect">
            <a:avLst/>
          </a:prstGeom>
        </p:spPr>
        <p:txBody>
          <a:bodyPr wrap="square">
            <a:spAutoFit/>
          </a:bodyPr>
          <a:lstStyle/>
          <a:p>
            <a:pPr marL="174625" indent="-174625">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8</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p>
        </p:txBody>
      </p:sp>
      <p:sp>
        <p:nvSpPr>
          <p:cNvPr id="10" name="正方形/長方形 9"/>
          <p:cNvSpPr/>
          <p:nvPr/>
        </p:nvSpPr>
        <p:spPr>
          <a:xfrm>
            <a:off x="8921750" y="3870286"/>
            <a:ext cx="495746" cy="2631490"/>
          </a:xfrm>
          <a:prstGeom prst="rect">
            <a:avLst/>
          </a:prstGeom>
        </p:spPr>
        <p:txBody>
          <a:bodyPr wrap="square">
            <a:spAutoFit/>
          </a:bodyPr>
          <a:lstStyle/>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15</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361107" y="6423756"/>
            <a:ext cx="8912373" cy="332463"/>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8441" y="1295651"/>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604063"/>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schemeClr val="tx1"/>
                </a:solidFill>
                <a:latin typeface="Meiryo UI" pitchFamily="50" charset="-128"/>
                <a:ea typeface="Meiryo UI" pitchFamily="50" charset="-128"/>
                <a:cs typeface="Meiryo UI" pitchFamily="50" charset="-128"/>
              </a:rPr>
              <a:t>■太陽光発電</a:t>
            </a:r>
            <a:r>
              <a:rPr lang="ja-JP" altLang="en-US" u="sng" dirty="0">
                <a:solidFill>
                  <a:schemeClr val="tx1"/>
                </a:solidFill>
                <a:latin typeface="Meiryo UI" pitchFamily="50" charset="-128"/>
                <a:ea typeface="Meiryo UI" pitchFamily="50" charset="-128"/>
                <a:cs typeface="Meiryo UI" pitchFamily="50" charset="-128"/>
              </a:rPr>
              <a:t>以外</a:t>
            </a:r>
            <a:r>
              <a:rPr lang="ja-JP" altLang="en-US" u="sng" dirty="0" smtClean="0">
                <a:solidFill>
                  <a:schemeClr val="tx1"/>
                </a:solidFill>
                <a:latin typeface="Meiryo UI" pitchFamily="50" charset="-128"/>
                <a:ea typeface="Meiryo UI" pitchFamily="50" charset="-128"/>
                <a:cs typeface="Meiryo UI" pitchFamily="50" charset="-128"/>
              </a:rPr>
              <a:t>の再生可能エネルギーの普及促進</a:t>
            </a:r>
            <a:endParaRPr lang="ja-JP" altLang="en-US" u="sng" dirty="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schemeClr val="tx1"/>
                </a:solidFill>
                <a:latin typeface="Meiryo UI" pitchFamily="50" charset="-128"/>
                <a:ea typeface="Meiryo UI" pitchFamily="50" charset="-128"/>
                <a:cs typeface="Meiryo UI" pitchFamily="50" charset="-128"/>
              </a:rPr>
              <a:t>■太陽光発電の普及促進</a:t>
            </a:r>
            <a:endParaRPr lang="ja-JP" altLang="en-US" u="sng"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6405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528631" y="3063970"/>
            <a:ext cx="3169912" cy="33889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ＺＥＨ（ゼッチ）普及</a:t>
            </a:r>
            <a:r>
              <a:rPr lang="ja-JP" altLang="en-US" sz="1600" b="1" dirty="0">
                <a:solidFill>
                  <a:schemeClr val="tx1"/>
                </a:solidFill>
                <a:latin typeface="Meiryo UI" pitchFamily="50" charset="-128"/>
                <a:ea typeface="Meiryo UI" pitchFamily="50" charset="-128"/>
                <a:cs typeface="Meiryo UI" pitchFamily="50" charset="-128"/>
              </a:rPr>
              <a:t>啓発</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0" name="正方形/長方形 19"/>
          <p:cNvSpPr/>
          <p:nvPr/>
        </p:nvSpPr>
        <p:spPr>
          <a:xfrm>
            <a:off x="3785210" y="3218202"/>
            <a:ext cx="367845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103643" y="1093680"/>
            <a:ext cx="471581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595094"/>
            <a:ext cx="376816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1129645"/>
            <a:ext cx="427032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a:t>
            </a:r>
            <a:r>
              <a:rPr lang="ja-JP" altLang="ja-JP" sz="1600" b="1" dirty="0" smtClean="0">
                <a:solidFill>
                  <a:schemeClr val="tx1"/>
                </a:solidFill>
                <a:latin typeface="Meiryo UI" pitchFamily="50" charset="-128"/>
                <a:ea typeface="Meiryo UI" pitchFamily="50" charset="-128"/>
                <a:cs typeface="Meiryo UI" pitchFamily="50" charset="-128"/>
              </a:rPr>
              <a:t>エネ</a:t>
            </a:r>
            <a:r>
              <a:rPr lang="ja-JP" altLang="en-US" sz="1600" b="1" dirty="0">
                <a:solidFill>
                  <a:schemeClr val="tx1"/>
                </a:solidFill>
                <a:latin typeface="Meiryo UI" pitchFamily="50" charset="-128"/>
                <a:ea typeface="Meiryo UI" pitchFamily="50" charset="-128"/>
                <a:cs typeface="Meiryo UI" pitchFamily="50" charset="-128"/>
              </a:rPr>
              <a:t>、蓄エネ、省エネ対策の相談・</a:t>
            </a:r>
            <a:r>
              <a:rPr lang="ja-JP" altLang="en-US" sz="1600" b="1" dirty="0" smtClean="0">
                <a:solidFill>
                  <a:schemeClr val="tx1"/>
                </a:solidFill>
                <a:latin typeface="Meiryo UI" pitchFamily="50" charset="-128"/>
                <a:ea typeface="Meiryo UI" pitchFamily="50" charset="-128"/>
                <a:cs typeface="Meiryo UI" pitchFamily="50" charset="-128"/>
              </a:rPr>
              <a:t>アドバイス</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881672"/>
            <a:ext cx="4574094" cy="60016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879818" y="1093680"/>
            <a:ext cx="492539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1129644"/>
            <a:ext cx="3853753"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国</a:t>
            </a:r>
            <a:r>
              <a:rPr lang="ja-JP" altLang="en-US" sz="1600" b="1" dirty="0">
                <a:solidFill>
                  <a:schemeClr val="tx1"/>
                </a:solidFill>
                <a:latin typeface="Meiryo UI" pitchFamily="50" charset="-128"/>
                <a:ea typeface="Meiryo UI" pitchFamily="50" charset="-128"/>
                <a:cs typeface="Meiryo UI" pitchFamily="50" charset="-128"/>
              </a:rPr>
              <a:t>等が実施する各種制度等の周知・</a:t>
            </a:r>
            <a:r>
              <a:rPr lang="ja-JP" altLang="en-US" sz="1600" b="1" dirty="0" smtClean="0">
                <a:solidFill>
                  <a:schemeClr val="tx1"/>
                </a:solidFill>
                <a:latin typeface="Meiryo UI" pitchFamily="50" charset="-128"/>
                <a:ea typeface="Meiryo UI" pitchFamily="50" charset="-128"/>
                <a:cs typeface="Meiryo UI" pitchFamily="50" charset="-128"/>
              </a:rPr>
              <a:t>ＰＲ</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741824"/>
            <a:ext cx="4642874" cy="400110"/>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◆エネルギー</a:t>
            </a:r>
            <a:r>
              <a:rPr lang="ja-JP" altLang="en-US" sz="1300" dirty="0">
                <a:latin typeface="Meiryo UI" pitchFamily="50" charset="-128"/>
                <a:ea typeface="Meiryo UI" pitchFamily="50" charset="-128"/>
                <a:cs typeface="Meiryo UI" pitchFamily="50" charset="-128"/>
              </a:rPr>
              <a:t>対策のため</a:t>
            </a:r>
            <a:r>
              <a:rPr lang="ja-JP" altLang="en-US" sz="1300" dirty="0" smtClean="0">
                <a:latin typeface="Meiryo UI" pitchFamily="50" charset="-128"/>
                <a:ea typeface="Meiryo UI" pitchFamily="50" charset="-128"/>
                <a:cs typeface="Meiryo UI" pitchFamily="50" charset="-128"/>
              </a:rPr>
              <a:t>国や市町村等</a:t>
            </a:r>
            <a:r>
              <a:rPr lang="ja-JP" altLang="en-US" sz="1300" dirty="0">
                <a:latin typeface="Meiryo UI" pitchFamily="50" charset="-128"/>
                <a:ea typeface="Meiryo UI" pitchFamily="50" charset="-128"/>
                <a:cs typeface="Meiryo UI" pitchFamily="50" charset="-128"/>
              </a:rPr>
              <a:t>が実施する</a:t>
            </a:r>
            <a:r>
              <a:rPr lang="ja-JP" altLang="en-US" sz="1300" dirty="0" smtClean="0">
                <a:latin typeface="Meiryo UI" pitchFamily="50" charset="-128"/>
                <a:ea typeface="Meiryo UI" pitchFamily="50" charset="-128"/>
                <a:cs typeface="Meiryo UI" pitchFamily="50" charset="-128"/>
              </a:rPr>
              <a:t>各種補助事業等について、府民、市民、民間事</a:t>
            </a:r>
            <a:r>
              <a:rPr lang="ja-JP" altLang="en-US" sz="1300" dirty="0">
                <a:latin typeface="Meiryo UI" pitchFamily="50" charset="-128"/>
                <a:ea typeface="Meiryo UI" pitchFamily="50" charset="-128"/>
                <a:cs typeface="Meiryo UI" pitchFamily="50" charset="-128"/>
              </a:rPr>
              <a:t>業者等に</a:t>
            </a:r>
            <a:r>
              <a:rPr lang="ja-JP" altLang="en-US" sz="1300" dirty="0" smtClean="0">
                <a:latin typeface="Meiryo UI" pitchFamily="50" charset="-128"/>
                <a:ea typeface="Meiryo UI" pitchFamily="50" charset="-128"/>
                <a:cs typeface="Meiryo UI" pitchFamily="50" charset="-128"/>
              </a:rPr>
              <a:t>対してわかりやすく紹介します</a:t>
            </a:r>
            <a:r>
              <a:rPr lang="ja-JP" altLang="en-US" sz="1300" dirty="0">
                <a:latin typeface="Meiryo UI" pitchFamily="50" charset="-128"/>
                <a:ea typeface="Meiryo UI" pitchFamily="50" charset="-128"/>
                <a:cs typeface="Meiryo UI" pitchFamily="50" charset="-128"/>
              </a:rPr>
              <a:t>。</a:t>
            </a:r>
          </a:p>
        </p:txBody>
      </p:sp>
      <p:sp>
        <p:nvSpPr>
          <p:cNvPr id="73" name="正方形/長方形 72"/>
          <p:cNvSpPr/>
          <p:nvPr/>
        </p:nvSpPr>
        <p:spPr>
          <a:xfrm>
            <a:off x="7207767" y="1511494"/>
            <a:ext cx="2536494"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83835" y="2380933"/>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・相談等対応件数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712</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6298944" y="2163697"/>
            <a:ext cx="3377329" cy="66644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・ホームページでの情報提供　　・セミナー</a:t>
            </a:r>
            <a:r>
              <a:rPr lang="ja-JP" altLang="en-US" sz="1000" dirty="0" smtClean="0">
                <a:solidFill>
                  <a:schemeClr val="tx1"/>
                </a:solidFill>
                <a:latin typeface="Meiryo UI" pitchFamily="50" charset="-128"/>
                <a:ea typeface="Meiryo UI" pitchFamily="50" charset="-128"/>
                <a:cs typeface="Meiryo UI" pitchFamily="50" charset="-128"/>
              </a:rPr>
              <a:t>開催、講演：</a:t>
            </a:r>
            <a:r>
              <a:rPr lang="en-US" altLang="ja-JP" sz="1000" dirty="0">
                <a:solidFill>
                  <a:schemeClr val="tx1"/>
                </a:solidFill>
                <a:latin typeface="Meiryo UI" pitchFamily="50" charset="-128"/>
                <a:ea typeface="Meiryo UI" pitchFamily="50" charset="-128"/>
                <a:cs typeface="Meiryo UI" pitchFamily="50" charset="-128"/>
              </a:rPr>
              <a:t>74</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4</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事業者、団体訪問：</a:t>
            </a:r>
            <a:r>
              <a:rPr lang="en-US" altLang="ja-JP" sz="1000" dirty="0" smtClean="0">
                <a:solidFill>
                  <a:schemeClr val="tx1"/>
                </a:solidFill>
                <a:latin typeface="Meiryo UI" pitchFamily="50" charset="-128"/>
                <a:ea typeface="Meiryo UI" pitchFamily="50" charset="-128"/>
                <a:cs typeface="Meiryo UI" pitchFamily="50" charset="-128"/>
              </a:rPr>
              <a:t>241</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チラシ配布</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81,000</a:t>
            </a:r>
            <a:r>
              <a:rPr lang="ja-JP" altLang="en-US" sz="1000" dirty="0" smtClean="0">
                <a:solidFill>
                  <a:schemeClr val="tx1"/>
                </a:solidFill>
                <a:latin typeface="Meiryo UI" pitchFamily="50" charset="-128"/>
                <a:ea typeface="Meiryo UI" pitchFamily="50" charset="-128"/>
                <a:cs typeface="Meiryo UI" pitchFamily="50" charset="-128"/>
              </a:rPr>
              <a:t>部</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strike="sngStrike" dirty="0" smtClean="0">
              <a:solidFill>
                <a:schemeClr val="tx1"/>
              </a:solidFill>
              <a:latin typeface="Meiryo UI" pitchFamily="50" charset="-128"/>
              <a:ea typeface="Meiryo UI" pitchFamily="50" charset="-128"/>
              <a:cs typeface="Meiryo UI" pitchFamily="50" charset="-128"/>
            </a:endParaRPr>
          </a:p>
        </p:txBody>
      </p:sp>
      <p:sp>
        <p:nvSpPr>
          <p:cNvPr id="44" name="星 12 43"/>
          <p:cNvSpPr/>
          <p:nvPr/>
        </p:nvSpPr>
        <p:spPr>
          <a:xfrm>
            <a:off x="129770" y="2939194"/>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43045" y="3493072"/>
            <a:ext cx="5313373" cy="600164"/>
          </a:xfrm>
          <a:prstGeom prst="rect">
            <a:avLst/>
          </a:prstGeom>
          <a:noFill/>
        </p:spPr>
        <p:txBody>
          <a:bodyPr wrap="square" lIns="0" tIns="0" rIns="0" bIns="0" rtlCol="0" anchor="ctr" anchorCtr="0">
            <a:spAutoFit/>
          </a:bodyPr>
          <a:lstStyle/>
          <a:p>
            <a:pPr marL="182563" indent="-182563">
              <a:defRPr/>
            </a:pPr>
            <a:r>
              <a:rPr lang="ja-JP" altLang="en-US" sz="1300" dirty="0" smtClean="0">
                <a:latin typeface="Meiryo UI" pitchFamily="50" charset="-128"/>
                <a:ea typeface="Meiryo UI" pitchFamily="50" charset="-128"/>
                <a:cs typeface="Meiryo UI" pitchFamily="50" charset="-128"/>
              </a:rPr>
              <a:t>◆太陽光パネルの設置に寄与する</a:t>
            </a:r>
            <a:r>
              <a:rPr lang="en-US" altLang="ja-JP" sz="1300" dirty="0" smtClean="0">
                <a:latin typeface="Meiryo UI" pitchFamily="50" charset="-128"/>
                <a:ea typeface="Meiryo UI" pitchFamily="50" charset="-128"/>
                <a:cs typeface="Meiryo UI" pitchFamily="50" charset="-128"/>
              </a:rPr>
              <a:t>ZEH</a:t>
            </a:r>
            <a:r>
              <a:rPr lang="ja-JP" altLang="en-US" sz="1300" dirty="0" smtClean="0">
                <a:latin typeface="Meiryo UI" pitchFamily="50" charset="-128"/>
                <a:ea typeface="Meiryo UI" pitchFamily="50" charset="-128"/>
                <a:cs typeface="Meiryo UI" pitchFamily="50" charset="-128"/>
              </a:rPr>
              <a:t>（ゼッチ：ネット・ゼロ・エネルギー・ハウス）を、関連業界との連携により府民及び府内の中小工務店等に積極的に</a:t>
            </a:r>
            <a:r>
              <a:rPr lang="en-US" altLang="ja-JP" sz="1300" dirty="0" smtClean="0">
                <a:latin typeface="Meiryo UI" pitchFamily="50" charset="-128"/>
                <a:ea typeface="Meiryo UI" pitchFamily="50" charset="-128"/>
                <a:cs typeface="Meiryo UI" pitchFamily="50" charset="-128"/>
              </a:rPr>
              <a:t>PR</a:t>
            </a:r>
            <a:r>
              <a:rPr lang="ja-JP" altLang="en-US" sz="1300" dirty="0" smtClean="0">
                <a:latin typeface="Meiryo UI" pitchFamily="50" charset="-128"/>
                <a:ea typeface="Meiryo UI" pitchFamily="50" charset="-128"/>
                <a:cs typeface="Meiryo UI" pitchFamily="50" charset="-128"/>
              </a:rPr>
              <a:t>することで、太陽光パネルの設置促進につなげます。</a:t>
            </a:r>
            <a:endParaRPr lang="en-US" altLang="ja-JP" sz="1300" dirty="0">
              <a:latin typeface="Meiryo UI" pitchFamily="50" charset="-128"/>
              <a:ea typeface="Meiryo UI" pitchFamily="50" charset="-128"/>
              <a:cs typeface="Meiryo UI" pitchFamily="50" charset="-128"/>
            </a:endParaRPr>
          </a:p>
        </p:txBody>
      </p:sp>
      <p:sp>
        <p:nvSpPr>
          <p:cNvPr id="21" name="正方形/長方形 20"/>
          <p:cNvSpPr/>
          <p:nvPr/>
        </p:nvSpPr>
        <p:spPr>
          <a:xfrm>
            <a:off x="6153448" y="5029871"/>
            <a:ext cx="3443866" cy="1631216"/>
          </a:xfrm>
          <a:prstGeom prst="rect">
            <a:avLst/>
          </a:prstGeom>
          <a:ln>
            <a:solidFill>
              <a:schemeClr val="tx1"/>
            </a:solidFill>
            <a:prstDash val="dash"/>
          </a:ln>
        </p:spPr>
        <p:txBody>
          <a:bodyPr wrap="square">
            <a:spAutoFit/>
          </a:bodyPr>
          <a:lstStyle/>
          <a:p>
            <a:pPr marL="85725" indent="-85725"/>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（ゼッチ：ネット・ゼロ・エネルギー・ハウス）とは</a:t>
            </a:r>
            <a:endParaRPr lang="en-US" altLang="ja-JP" sz="1000" dirty="0" smtClean="0">
              <a:latin typeface="Meiryo UI" panose="020B0604030504040204" pitchFamily="50" charset="-128"/>
              <a:ea typeface="Meiryo UI" panose="020B0604030504040204" pitchFamily="50" charset="-128"/>
            </a:endParaRPr>
          </a:p>
          <a:p>
            <a:pPr marL="85725" indent="-85725"/>
            <a:endParaRPr lang="en-US" altLang="ja-JP" sz="1000" dirty="0" smtClean="0">
              <a:latin typeface="Meiryo UI" panose="020B0604030504040204" pitchFamily="50" charset="-128"/>
              <a:ea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rPr>
              <a:t>・快適な室内環境を保ちながら、住宅の高断熱化と高効率設備によりできるだけ省エネした上で、家庭で</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年間に消費するエネルギー量を太陽光発電などで創ることで、正味（ネット）で概ね「ゼロ」以下にする住宅のことです。</a:t>
            </a:r>
            <a:endParaRPr lang="en-US" altLang="ja-JP" sz="1000" dirty="0" smtClean="0">
              <a:latin typeface="Meiryo UI" panose="020B0604030504040204" pitchFamily="50" charset="-128"/>
              <a:ea typeface="Meiryo UI" panose="020B0604030504040204" pitchFamily="50" charset="-128"/>
            </a:endParaRPr>
          </a:p>
          <a:p>
            <a:pPr marL="85725" indent="-85725"/>
            <a:endParaRPr lang="en-US" altLang="ja-JP" sz="1000" dirty="0" smtClean="0">
              <a:latin typeface="Meiryo UI" panose="020B0604030504040204" pitchFamily="50" charset="-128"/>
              <a:ea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rPr>
              <a:t>・国では</a:t>
            </a:r>
            <a:r>
              <a:rPr lang="en-US" altLang="ja-JP" sz="1000" dirty="0" smtClean="0">
                <a:latin typeface="Meiryo UI" panose="020B0604030504040204" pitchFamily="50" charset="-128"/>
                <a:ea typeface="Meiryo UI" panose="020B0604030504040204" pitchFamily="50" charset="-128"/>
              </a:rPr>
              <a:t>2020</a:t>
            </a:r>
            <a:r>
              <a:rPr lang="ja-JP" altLang="en-US" sz="1000" dirty="0" smtClean="0">
                <a:latin typeface="Meiryo UI" panose="020B0604030504040204" pitchFamily="50" charset="-128"/>
                <a:ea typeface="Meiryo UI" panose="020B0604030504040204" pitchFamily="50" charset="-128"/>
              </a:rPr>
              <a:t>年（平成</a:t>
            </a:r>
            <a:r>
              <a:rPr lang="en-US" altLang="ja-JP" sz="1000" dirty="0" smtClean="0">
                <a:latin typeface="Meiryo UI" panose="020B0604030504040204" pitchFamily="50" charset="-128"/>
                <a:ea typeface="Meiryo UI" panose="020B0604030504040204" pitchFamily="50" charset="-128"/>
              </a:rPr>
              <a:t>32</a:t>
            </a:r>
            <a:r>
              <a:rPr lang="ja-JP" altLang="en-US" sz="1000" dirty="0" smtClean="0">
                <a:latin typeface="Meiryo UI" panose="020B0604030504040204" pitchFamily="50" charset="-128"/>
                <a:ea typeface="Meiryo UI" panose="020B0604030504040204" pitchFamily="50" charset="-128"/>
              </a:rPr>
              <a:t>年）までにハウスメーカー等の建築する注文戸建住宅の過半数で「</a:t>
            </a:r>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」を実現することをめざし、補助金や</a:t>
            </a:r>
            <a:r>
              <a:rPr lang="en-US" altLang="ja-JP" sz="1000" dirty="0" smtClean="0">
                <a:latin typeface="Meiryo UI" panose="020B0604030504040204" pitchFamily="50" charset="-128"/>
                <a:ea typeface="Meiryo UI" panose="020B0604030504040204" pitchFamily="50" charset="-128"/>
              </a:rPr>
              <a:t>ZEH</a:t>
            </a:r>
            <a:r>
              <a:rPr lang="ja-JP" altLang="en-US" sz="1000" dirty="0" smtClean="0">
                <a:latin typeface="Meiryo UI" panose="020B0604030504040204" pitchFamily="50" charset="-128"/>
                <a:ea typeface="Meiryo UI" panose="020B0604030504040204" pitchFamily="50" charset="-128"/>
              </a:rPr>
              <a:t>ビルダー登録等の支援制度を実施しています。</a:t>
            </a:r>
            <a:endParaRPr lang="ja-JP" altLang="en-US" sz="1000" dirty="0">
              <a:latin typeface="Meiryo UI" panose="020B0604030504040204" pitchFamily="50" charset="-128"/>
              <a:ea typeface="Meiryo UI" panose="020B0604030504040204" pitchFamily="50" charset="-128"/>
            </a:endParaRPr>
          </a:p>
        </p:txBody>
      </p:sp>
      <p:sp>
        <p:nvSpPr>
          <p:cNvPr id="22" name="正方形/長方形 21"/>
          <p:cNvSpPr/>
          <p:nvPr/>
        </p:nvSpPr>
        <p:spPr>
          <a:xfrm>
            <a:off x="103644" y="4102974"/>
            <a:ext cx="1674905"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0" y="4277195"/>
            <a:ext cx="5717576" cy="249305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882" y="3511668"/>
            <a:ext cx="4297325" cy="1060616"/>
          </a:xfrm>
          <a:prstGeom prst="rect">
            <a:avLst/>
          </a:prstGeom>
        </p:spPr>
      </p:pic>
      <p:sp>
        <p:nvSpPr>
          <p:cNvPr id="5" name="角丸四角形 4"/>
          <p:cNvSpPr/>
          <p:nvPr/>
        </p:nvSpPr>
        <p:spPr>
          <a:xfrm>
            <a:off x="113538" y="2939194"/>
            <a:ext cx="9694076" cy="38147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081187" y="534654"/>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a:t>
            </a:r>
            <a:r>
              <a:rPr lang="ja-JP" altLang="en-US" sz="1600" b="1" dirty="0" smtClean="0">
                <a:solidFill>
                  <a:prstClr val="black"/>
                </a:solidFill>
                <a:latin typeface="Meiryo UI" pitchFamily="50" charset="-128"/>
                <a:ea typeface="Meiryo UI" pitchFamily="50" charset="-128"/>
                <a:cs typeface="Meiryo UI" pitchFamily="50" charset="-128"/>
              </a:rPr>
              <a:t>、</a:t>
            </a:r>
            <a:endParaRPr lang="en-US" altLang="ja-JP" sz="1600" b="1" dirty="0" smtClean="0">
              <a:solidFill>
                <a:prstClr val="black"/>
              </a:solidFill>
              <a:latin typeface="Meiryo UI" pitchFamily="50" charset="-128"/>
              <a:ea typeface="Meiryo UI" pitchFamily="50" charset="-128"/>
              <a:cs typeface="Meiryo UI" pitchFamily="50" charset="-128"/>
            </a:endParaRPr>
          </a:p>
          <a:p>
            <a:r>
              <a:rPr lang="ja-JP" altLang="en-US" sz="1600" b="1" dirty="0" smtClean="0">
                <a:solidFill>
                  <a:prstClr val="black"/>
                </a:solidFill>
                <a:latin typeface="Meiryo UI" pitchFamily="50" charset="-128"/>
                <a:ea typeface="Meiryo UI" pitchFamily="50" charset="-128"/>
                <a:cs typeface="Meiryo UI" pitchFamily="50" charset="-128"/>
              </a:rPr>
              <a:t>その他</a:t>
            </a:r>
            <a:r>
              <a:rPr lang="ja-JP" altLang="en-US" sz="1600" b="1" dirty="0">
                <a:solidFill>
                  <a:prstClr val="black"/>
                </a:solidFill>
                <a:latin typeface="Meiryo UI" pitchFamily="50" charset="-128"/>
                <a:ea typeface="Meiryo UI" pitchFamily="50" charset="-128"/>
                <a:cs typeface="Meiryo UI" pitchFamily="50" charset="-128"/>
              </a:rPr>
              <a:t>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6" name="角丸四角形 25"/>
          <p:cNvSpPr/>
          <p:nvPr/>
        </p:nvSpPr>
        <p:spPr>
          <a:xfrm>
            <a:off x="88627" y="534654"/>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42249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23585</TotalTime>
  <Words>7981</Words>
  <Application>Microsoft Office PowerPoint</Application>
  <PresentationFormat>A4 210 x 297 mm</PresentationFormat>
  <Paragraphs>1465</Paragraphs>
  <Slides>40</Slides>
  <Notes>9</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大阪府･大阪市で取組む エネルギー関連の施策事業集 ～2017年度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2017-04-28T03:13:42Z</cp:lastPrinted>
  <dcterms:created xsi:type="dcterms:W3CDTF">2014-02-03T04:47:03Z</dcterms:created>
  <dcterms:modified xsi:type="dcterms:W3CDTF">2017-05-09T02:06:13Z</dcterms:modified>
</cp:coreProperties>
</file>