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33" r:id="rId1"/>
  </p:sldMasterIdLst>
  <p:notesMasterIdLst>
    <p:notesMasterId r:id="rId7"/>
  </p:notesMasterIdLst>
  <p:handoutMasterIdLst>
    <p:handoutMasterId r:id="rId8"/>
  </p:handoutMasterIdLst>
  <p:sldIdLst>
    <p:sldId id="601" r:id="rId2"/>
    <p:sldId id="604" r:id="rId3"/>
    <p:sldId id="602" r:id="rId4"/>
    <p:sldId id="585" r:id="rId5"/>
    <p:sldId id="465" r:id="rId6"/>
  </p:sldIdLst>
  <p:sldSz cx="12801600" cy="9601200" type="A3"/>
  <p:notesSz cx="6735763" cy="9866313"/>
  <p:defaultTextStyle>
    <a:defPPr>
      <a:defRPr lang="ja-JP"/>
    </a:defPPr>
    <a:lvl1pPr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12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12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12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1200"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 uri="{2D200454-40CA-4A62-9FC3-DE9A4176ACB9}">
      <p15:notesGuideLst xmlns:p15="http://schemas.microsoft.com/office/powerpoint/2012/main">
        <p15:guide id="1" orient="horz" pos="2887" userDrawn="1">
          <p15:clr>
            <a:srgbClr val="A4A3A4"/>
          </p15:clr>
        </p15:guide>
        <p15:guide id="2" pos="1909" userDrawn="1">
          <p15:clr>
            <a:srgbClr val="A4A3A4"/>
          </p15:clr>
        </p15:guide>
        <p15:guide id="3" orient="horz" pos="2995" userDrawn="1">
          <p15:clr>
            <a:srgbClr val="A4A3A4"/>
          </p15:clr>
        </p15:guide>
        <p15:guide id="4" pos="2012" userDrawn="1">
          <p15:clr>
            <a:srgbClr val="A4A3A4"/>
          </p15:clr>
        </p15:guide>
        <p15:guide id="5" orient="horz" pos="3107" userDrawn="1">
          <p15:clr>
            <a:srgbClr val="A4A3A4"/>
          </p15:clr>
        </p15:guide>
        <p15:guide id="6" pos="2013" userDrawn="1">
          <p15:clr>
            <a:srgbClr val="A4A3A4"/>
          </p15:clr>
        </p15:guide>
        <p15:guide id="7"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a:srgbClr val="FFFFCC"/>
    <a:srgbClr val="CCFFCC"/>
    <a:srgbClr val="66CCFF"/>
    <a:srgbClr val="0066FF"/>
    <a:srgbClr val="CCECFF"/>
    <a:srgbClr val="D60093"/>
    <a:srgbClr val="0033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9390" autoAdjust="0"/>
  </p:normalViewPr>
  <p:slideViewPr>
    <p:cSldViewPr>
      <p:cViewPr varScale="1">
        <p:scale>
          <a:sx n="53" d="100"/>
          <a:sy n="53" d="100"/>
        </p:scale>
        <p:origin x="1338" y="96"/>
      </p:cViewPr>
      <p:guideLst>
        <p:guide orient="horz" pos="3024"/>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71" d="100"/>
          <a:sy n="71" d="100"/>
        </p:scale>
        <p:origin x="-4044" y="-114"/>
      </p:cViewPr>
      <p:guideLst>
        <p:guide orient="horz" pos="2887"/>
        <p:guide pos="1909"/>
        <p:guide orient="horz" pos="2995"/>
        <p:guide pos="2012"/>
        <p:guide orient="horz" pos="3107"/>
        <p:guide pos="2013"/>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0690" name="Rectangle 2"/>
          <p:cNvSpPr>
            <a:spLocks noGrp="1" noChangeArrowheads="1"/>
          </p:cNvSpPr>
          <p:nvPr>
            <p:ph type="hdr" sz="quarter"/>
          </p:nvPr>
        </p:nvSpPr>
        <p:spPr bwMode="auto">
          <a:xfrm>
            <a:off x="2" y="2"/>
            <a:ext cx="2919734" cy="49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7" tIns="45279" rIns="90557" bIns="45279" numCol="1" anchor="t" anchorCtr="0" compatLnSpc="1">
            <a:prstTxWarp prst="textNoShape">
              <a:avLst/>
            </a:prstTxWarp>
          </a:bodyPr>
          <a:lstStyle>
            <a:lvl1pPr defTabSz="905676">
              <a:defRPr sz="1300">
                <a:latin typeface="Arial" pitchFamily="34" charset="0"/>
                <a:ea typeface="ＭＳ Ｐゴシック" pitchFamily="50" charset="-128"/>
              </a:defRPr>
            </a:lvl1pPr>
          </a:lstStyle>
          <a:p>
            <a:pPr>
              <a:defRPr/>
            </a:pPr>
            <a:endParaRPr lang="en-US" altLang="ja-JP" dirty="0"/>
          </a:p>
        </p:txBody>
      </p:sp>
      <p:sp>
        <p:nvSpPr>
          <p:cNvPr id="370691" name="Rectangle 3"/>
          <p:cNvSpPr>
            <a:spLocks noGrp="1" noChangeArrowheads="1"/>
          </p:cNvSpPr>
          <p:nvPr>
            <p:ph type="dt" sz="quarter" idx="1"/>
          </p:nvPr>
        </p:nvSpPr>
        <p:spPr bwMode="auto">
          <a:xfrm>
            <a:off x="3814946" y="2"/>
            <a:ext cx="2919734" cy="49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7" tIns="45279" rIns="90557" bIns="45279" numCol="1" anchor="t" anchorCtr="0" compatLnSpc="1">
            <a:prstTxWarp prst="textNoShape">
              <a:avLst/>
            </a:prstTxWarp>
          </a:bodyPr>
          <a:lstStyle>
            <a:lvl1pPr algn="r" defTabSz="905676">
              <a:defRPr sz="1300">
                <a:latin typeface="Arial" pitchFamily="34" charset="0"/>
                <a:ea typeface="ＭＳ Ｐゴシック" pitchFamily="50" charset="-128"/>
              </a:defRPr>
            </a:lvl1pPr>
          </a:lstStyle>
          <a:p>
            <a:pPr>
              <a:defRPr/>
            </a:pPr>
            <a:endParaRPr lang="en-US" altLang="ja-JP" dirty="0"/>
          </a:p>
        </p:txBody>
      </p:sp>
      <p:sp>
        <p:nvSpPr>
          <p:cNvPr id="370692" name="Rectangle 4"/>
          <p:cNvSpPr>
            <a:spLocks noGrp="1" noChangeArrowheads="1"/>
          </p:cNvSpPr>
          <p:nvPr>
            <p:ph type="ftr" sz="quarter" idx="2"/>
          </p:nvPr>
        </p:nvSpPr>
        <p:spPr bwMode="auto">
          <a:xfrm>
            <a:off x="2" y="9370977"/>
            <a:ext cx="2919734" cy="49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7" tIns="45279" rIns="90557" bIns="45279" numCol="1" anchor="b" anchorCtr="0" compatLnSpc="1">
            <a:prstTxWarp prst="textNoShape">
              <a:avLst/>
            </a:prstTxWarp>
          </a:bodyPr>
          <a:lstStyle>
            <a:lvl1pPr defTabSz="905676">
              <a:defRPr sz="1300">
                <a:latin typeface="Arial" pitchFamily="34" charset="0"/>
                <a:ea typeface="ＭＳ Ｐゴシック" pitchFamily="50" charset="-128"/>
              </a:defRPr>
            </a:lvl1pPr>
          </a:lstStyle>
          <a:p>
            <a:pPr>
              <a:defRPr/>
            </a:pPr>
            <a:endParaRPr lang="en-US" altLang="ja-JP" dirty="0"/>
          </a:p>
        </p:txBody>
      </p:sp>
      <p:sp>
        <p:nvSpPr>
          <p:cNvPr id="370693" name="Rectangle 5"/>
          <p:cNvSpPr>
            <a:spLocks noGrp="1" noChangeArrowheads="1"/>
          </p:cNvSpPr>
          <p:nvPr>
            <p:ph type="sldNum" sz="quarter" idx="3"/>
          </p:nvPr>
        </p:nvSpPr>
        <p:spPr bwMode="auto">
          <a:xfrm>
            <a:off x="3814946" y="9370977"/>
            <a:ext cx="2919734" cy="49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7" tIns="45279" rIns="90557" bIns="45279" numCol="1" anchor="b" anchorCtr="0" compatLnSpc="1">
            <a:prstTxWarp prst="textNoShape">
              <a:avLst/>
            </a:prstTxWarp>
          </a:bodyPr>
          <a:lstStyle>
            <a:lvl1pPr algn="r" defTabSz="905676">
              <a:defRPr sz="1300">
                <a:latin typeface="Arial" pitchFamily="34" charset="0"/>
                <a:ea typeface="ＭＳ Ｐゴシック" pitchFamily="50" charset="-128"/>
              </a:defRPr>
            </a:lvl1pPr>
          </a:lstStyle>
          <a:p>
            <a:pPr>
              <a:defRPr/>
            </a:pPr>
            <a:fld id="{1851B427-90B8-4796-9D48-DCC41446BB06}" type="slidenum">
              <a:rPr lang="en-US" altLang="ja-JP"/>
              <a:pPr>
                <a:defRPr/>
              </a:pPr>
              <a:t>‹#›</a:t>
            </a:fld>
            <a:endParaRPr lang="en-US" altLang="ja-JP" dirty="0"/>
          </a:p>
        </p:txBody>
      </p:sp>
    </p:spTree>
    <p:extLst>
      <p:ext uri="{BB962C8B-B14F-4D97-AF65-F5344CB8AC3E}">
        <p14:creationId xmlns:p14="http://schemas.microsoft.com/office/powerpoint/2010/main" val="2791028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19734" cy="49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9" tIns="47375" rIns="94749" bIns="47375" numCol="1" anchor="t" anchorCtr="0" compatLnSpc="1">
            <a:prstTxWarp prst="textNoShape">
              <a:avLst/>
            </a:prstTxWarp>
          </a:bodyPr>
          <a:lstStyle>
            <a:lvl1pPr defTabSz="948179">
              <a:defRPr sz="1300">
                <a:latin typeface="Arial" pitchFamily="34" charset="0"/>
                <a:ea typeface="ＭＳ Ｐゴシック" pitchFamily="50" charset="-128"/>
              </a:defRPr>
            </a:lvl1pPr>
          </a:lstStyle>
          <a:p>
            <a:pPr>
              <a:defRPr/>
            </a:pPr>
            <a:endParaRPr lang="en-US" altLang="ja-JP" dirty="0"/>
          </a:p>
        </p:txBody>
      </p:sp>
      <p:sp>
        <p:nvSpPr>
          <p:cNvPr id="4099" name="Rectangle 3"/>
          <p:cNvSpPr>
            <a:spLocks noGrp="1" noChangeArrowheads="1"/>
          </p:cNvSpPr>
          <p:nvPr>
            <p:ph type="dt" idx="1"/>
          </p:nvPr>
        </p:nvSpPr>
        <p:spPr bwMode="auto">
          <a:xfrm>
            <a:off x="3814946" y="2"/>
            <a:ext cx="2919734" cy="49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9" tIns="47375" rIns="94749" bIns="47375" numCol="1" anchor="t" anchorCtr="0" compatLnSpc="1">
            <a:prstTxWarp prst="textNoShape">
              <a:avLst/>
            </a:prstTxWarp>
          </a:bodyPr>
          <a:lstStyle>
            <a:lvl1pPr algn="r" defTabSz="948179">
              <a:defRPr sz="1300">
                <a:latin typeface="Arial" pitchFamily="34" charset="0"/>
                <a:ea typeface="ＭＳ Ｐゴシック" pitchFamily="50" charset="-128"/>
              </a:defRPr>
            </a:lvl1pPr>
          </a:lstStyle>
          <a:p>
            <a:pPr>
              <a:defRPr/>
            </a:pPr>
            <a:endParaRPr lang="en-US" altLang="ja-JP" dirty="0"/>
          </a:p>
        </p:txBody>
      </p:sp>
      <p:sp>
        <p:nvSpPr>
          <p:cNvPr id="49156" name="Rectangle 4"/>
          <p:cNvSpPr>
            <a:spLocks noGrp="1" noRot="1" noChangeAspect="1" noChangeArrowheads="1" noTextEdit="1"/>
          </p:cNvSpPr>
          <p:nvPr>
            <p:ph type="sldImg" idx="2"/>
          </p:nvPr>
        </p:nvSpPr>
        <p:spPr bwMode="auto">
          <a:xfrm>
            <a:off x="906463" y="738188"/>
            <a:ext cx="4935537" cy="3700462"/>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5202" y="4686037"/>
            <a:ext cx="5388610" cy="444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9" tIns="47375" rIns="94749" bIns="4737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2" y="9370977"/>
            <a:ext cx="2919734" cy="49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9" tIns="47375" rIns="94749" bIns="47375" numCol="1" anchor="b" anchorCtr="0" compatLnSpc="1">
            <a:prstTxWarp prst="textNoShape">
              <a:avLst/>
            </a:prstTxWarp>
          </a:bodyPr>
          <a:lstStyle>
            <a:lvl1pPr defTabSz="948179">
              <a:defRPr sz="1300">
                <a:latin typeface="Arial" pitchFamily="34" charset="0"/>
                <a:ea typeface="ＭＳ Ｐゴシック" pitchFamily="50" charset="-128"/>
              </a:defRPr>
            </a:lvl1pPr>
          </a:lstStyle>
          <a:p>
            <a:pPr>
              <a:defRPr/>
            </a:pPr>
            <a:endParaRPr lang="en-US" altLang="ja-JP" dirty="0"/>
          </a:p>
        </p:txBody>
      </p:sp>
      <p:sp>
        <p:nvSpPr>
          <p:cNvPr id="4103" name="Rectangle 7"/>
          <p:cNvSpPr>
            <a:spLocks noGrp="1" noChangeArrowheads="1"/>
          </p:cNvSpPr>
          <p:nvPr>
            <p:ph type="sldNum" sz="quarter" idx="5"/>
          </p:nvPr>
        </p:nvSpPr>
        <p:spPr bwMode="auto">
          <a:xfrm>
            <a:off x="3814946" y="9370977"/>
            <a:ext cx="2919734" cy="49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9" tIns="47375" rIns="94749" bIns="47375" numCol="1" anchor="b" anchorCtr="0" compatLnSpc="1">
            <a:prstTxWarp prst="textNoShape">
              <a:avLst/>
            </a:prstTxWarp>
          </a:bodyPr>
          <a:lstStyle>
            <a:lvl1pPr algn="r" defTabSz="948179">
              <a:defRPr sz="1300">
                <a:latin typeface="Arial" pitchFamily="34" charset="0"/>
                <a:ea typeface="ＭＳ Ｐゴシック" pitchFamily="50" charset="-128"/>
              </a:defRPr>
            </a:lvl1pPr>
          </a:lstStyle>
          <a:p>
            <a:pPr>
              <a:defRPr/>
            </a:pPr>
            <a:fld id="{1125496D-CEC3-4924-8269-34A33DADCA37}" type="slidenum">
              <a:rPr lang="en-US" altLang="ja-JP"/>
              <a:pPr>
                <a:defRPr/>
              </a:pPr>
              <a:t>‹#›</a:t>
            </a:fld>
            <a:endParaRPr lang="en-US" altLang="ja-JP" dirty="0"/>
          </a:p>
        </p:txBody>
      </p:sp>
    </p:spTree>
    <p:extLst>
      <p:ext uri="{BB962C8B-B14F-4D97-AF65-F5344CB8AC3E}">
        <p14:creationId xmlns:p14="http://schemas.microsoft.com/office/powerpoint/2010/main" val="2198386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1125496D-CEC3-4924-8269-34A33DADCA37}" type="slidenum">
              <a:rPr lang="en-US" altLang="ja-JP" smtClean="0"/>
              <a:pPr>
                <a:defRPr/>
              </a:pPr>
              <a:t>0</a:t>
            </a:fld>
            <a:endParaRPr lang="en-US" altLang="ja-JP"/>
          </a:p>
        </p:txBody>
      </p:sp>
    </p:spTree>
    <p:extLst>
      <p:ext uri="{BB962C8B-B14F-4D97-AF65-F5344CB8AC3E}">
        <p14:creationId xmlns:p14="http://schemas.microsoft.com/office/powerpoint/2010/main" val="399198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6497D164-D834-4947-8EE9-0B735A2E0A04}" type="slidenum">
              <a:rPr lang="en-US" altLang="ja-JP" smtClean="0">
                <a:latin typeface="Arial" charset="0"/>
              </a:rPr>
              <a:pPr/>
              <a:t>1</a:t>
            </a:fld>
            <a:endParaRPr lang="en-US" altLang="ja-JP" dirty="0" smtClean="0">
              <a:latin typeface="Arial" charset="0"/>
            </a:endParaRPr>
          </a:p>
        </p:txBody>
      </p:sp>
      <p:sp>
        <p:nvSpPr>
          <p:cNvPr id="50179" name="スライド イメージ プレースホルダ 1"/>
          <p:cNvSpPr>
            <a:spLocks noGrp="1" noRot="1" noChangeAspect="1" noTextEdit="1"/>
          </p:cNvSpPr>
          <p:nvPr>
            <p:ph type="sldImg"/>
          </p:nvPr>
        </p:nvSpPr>
        <p:spPr>
          <a:ln/>
        </p:spPr>
      </p:sp>
      <p:sp>
        <p:nvSpPr>
          <p:cNvPr id="50180" name="ノート プレースホルダ 2"/>
          <p:cNvSpPr>
            <a:spLocks noGrp="1"/>
          </p:cNvSpPr>
          <p:nvPr>
            <p:ph type="body" idx="1"/>
          </p:nvPr>
        </p:nvSpPr>
        <p:spPr>
          <a:xfrm>
            <a:off x="663085" y="4643814"/>
            <a:ext cx="5320699" cy="4402714"/>
          </a:xfrm>
          <a:noFill/>
        </p:spPr>
        <p:txBody>
          <a:bodyPr lIns="93622" tIns="46811" rIns="93622" bIns="46811"/>
          <a:lstStyle/>
          <a:p>
            <a:pPr eaLnBrk="1" hangingPunct="1"/>
            <a:endParaRPr lang="ja-JP" altLang="ja-JP" dirty="0" smtClean="0">
              <a:latin typeface="Arial" charset="0"/>
            </a:endParaRPr>
          </a:p>
        </p:txBody>
      </p:sp>
      <p:sp>
        <p:nvSpPr>
          <p:cNvPr id="50181" name="スライド番号プレースホルダ 3"/>
          <p:cNvSpPr txBox="1">
            <a:spLocks noGrp="1"/>
          </p:cNvSpPr>
          <p:nvPr/>
        </p:nvSpPr>
        <p:spPr bwMode="auto">
          <a:xfrm>
            <a:off x="3765668" y="9286541"/>
            <a:ext cx="2880129" cy="489794"/>
          </a:xfrm>
          <a:prstGeom prst="rect">
            <a:avLst/>
          </a:prstGeom>
          <a:noFill/>
          <a:ln w="9525">
            <a:noFill/>
            <a:miter lim="800000"/>
            <a:headEnd/>
            <a:tailEnd/>
          </a:ln>
        </p:spPr>
        <p:txBody>
          <a:bodyPr lIns="93622" tIns="46811" rIns="93622" bIns="46811" anchor="b"/>
          <a:lstStyle/>
          <a:p>
            <a:pPr algn="r" defTabSz="937940"/>
            <a:fld id="{F8818601-2E12-4BDC-96CA-7B464AF3795E}" type="slidenum">
              <a:rPr lang="en-US" altLang="ja-JP">
                <a:ea typeface="ＭＳ Ｐゴシック" pitchFamily="50" charset="-128"/>
              </a:rPr>
              <a:pPr algn="r" defTabSz="937940"/>
              <a:t>1</a:t>
            </a:fld>
            <a:endParaRPr lang="en-US" altLang="ja-JP" dirty="0">
              <a:ea typeface="ＭＳ Ｐゴシック" pitchFamily="50" charset="-128"/>
            </a:endParaRPr>
          </a:p>
        </p:txBody>
      </p:sp>
    </p:spTree>
    <p:extLst>
      <p:ext uri="{BB962C8B-B14F-4D97-AF65-F5344CB8AC3E}">
        <p14:creationId xmlns:p14="http://schemas.microsoft.com/office/powerpoint/2010/main" val="390634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6497D164-D834-4947-8EE9-0B735A2E0A04}" type="slidenum">
              <a:rPr lang="en-US" altLang="ja-JP" smtClean="0">
                <a:solidFill>
                  <a:srgbClr val="000000"/>
                </a:solidFill>
                <a:latin typeface="Arial" charset="0"/>
              </a:rPr>
              <a:pPr/>
              <a:t>2</a:t>
            </a:fld>
            <a:endParaRPr lang="en-US" altLang="ja-JP" dirty="0" smtClean="0">
              <a:solidFill>
                <a:srgbClr val="000000"/>
              </a:solidFill>
              <a:latin typeface="Arial" charset="0"/>
            </a:endParaRPr>
          </a:p>
        </p:txBody>
      </p:sp>
      <p:sp>
        <p:nvSpPr>
          <p:cNvPr id="50179" name="スライド イメージ プレースホルダ 1"/>
          <p:cNvSpPr>
            <a:spLocks noGrp="1" noRot="1" noChangeAspect="1" noTextEdit="1"/>
          </p:cNvSpPr>
          <p:nvPr>
            <p:ph type="sldImg"/>
          </p:nvPr>
        </p:nvSpPr>
        <p:spPr>
          <a:ln/>
        </p:spPr>
      </p:sp>
      <p:sp>
        <p:nvSpPr>
          <p:cNvPr id="50180" name="ノート プレースホルダ 2"/>
          <p:cNvSpPr>
            <a:spLocks noGrp="1"/>
          </p:cNvSpPr>
          <p:nvPr>
            <p:ph type="body" idx="1"/>
          </p:nvPr>
        </p:nvSpPr>
        <p:spPr>
          <a:xfrm>
            <a:off x="671954" y="4686037"/>
            <a:ext cx="5391862" cy="4442745"/>
          </a:xfrm>
          <a:noFill/>
        </p:spPr>
        <p:txBody>
          <a:bodyPr lIns="94655" tIns="47327" rIns="94655" bIns="47327"/>
          <a:lstStyle/>
          <a:p>
            <a:pPr eaLnBrk="1" hangingPunct="1"/>
            <a:endParaRPr lang="ja-JP" altLang="ja-JP" dirty="0" smtClean="0">
              <a:latin typeface="Arial" charset="0"/>
            </a:endParaRPr>
          </a:p>
        </p:txBody>
      </p:sp>
      <p:sp>
        <p:nvSpPr>
          <p:cNvPr id="50181" name="スライド番号プレースホルダ 3"/>
          <p:cNvSpPr txBox="1">
            <a:spLocks noGrp="1"/>
          </p:cNvSpPr>
          <p:nvPr/>
        </p:nvSpPr>
        <p:spPr bwMode="auto">
          <a:xfrm>
            <a:off x="3816033" y="9370976"/>
            <a:ext cx="2918650" cy="494247"/>
          </a:xfrm>
          <a:prstGeom prst="rect">
            <a:avLst/>
          </a:prstGeom>
          <a:noFill/>
          <a:ln w="9525">
            <a:noFill/>
            <a:miter lim="800000"/>
            <a:headEnd/>
            <a:tailEnd/>
          </a:ln>
        </p:spPr>
        <p:txBody>
          <a:bodyPr lIns="94655" tIns="47327" rIns="94655" bIns="47327" anchor="b"/>
          <a:lstStyle/>
          <a:p>
            <a:pPr algn="r" defTabSz="948290"/>
            <a:fld id="{F8818601-2E12-4BDC-96CA-7B464AF3795E}" type="slidenum">
              <a:rPr lang="en-US" altLang="ja-JP">
                <a:solidFill>
                  <a:srgbClr val="000000"/>
                </a:solidFill>
                <a:ea typeface="ＭＳ Ｐゴシック" panose="020B0600070205080204" pitchFamily="50" charset="-128"/>
              </a:rPr>
              <a:pPr algn="r" defTabSz="948290"/>
              <a:t>2</a:t>
            </a:fld>
            <a:endParaRPr lang="en-US" altLang="ja-JP"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13874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6497D164-D834-4947-8EE9-0B735A2E0A04}" type="slidenum">
              <a:rPr lang="en-US" altLang="ja-JP" smtClean="0">
                <a:latin typeface="Arial" charset="0"/>
              </a:rPr>
              <a:pPr/>
              <a:t>3</a:t>
            </a:fld>
            <a:endParaRPr lang="en-US" altLang="ja-JP" dirty="0" smtClean="0">
              <a:latin typeface="Arial" charset="0"/>
            </a:endParaRPr>
          </a:p>
        </p:txBody>
      </p:sp>
      <p:sp>
        <p:nvSpPr>
          <p:cNvPr id="50179" name="スライド イメージ プレースホルダ 1"/>
          <p:cNvSpPr>
            <a:spLocks noGrp="1" noRot="1" noChangeAspect="1" noTextEdit="1"/>
          </p:cNvSpPr>
          <p:nvPr>
            <p:ph type="sldImg"/>
          </p:nvPr>
        </p:nvSpPr>
        <p:spPr>
          <a:ln/>
        </p:spPr>
      </p:sp>
      <p:sp>
        <p:nvSpPr>
          <p:cNvPr id="50180" name="ノート プレースホルダ 2"/>
          <p:cNvSpPr>
            <a:spLocks noGrp="1"/>
          </p:cNvSpPr>
          <p:nvPr>
            <p:ph type="body" idx="1"/>
          </p:nvPr>
        </p:nvSpPr>
        <p:spPr>
          <a:xfrm>
            <a:off x="671955" y="4686040"/>
            <a:ext cx="5391862" cy="4442744"/>
          </a:xfrm>
          <a:noFill/>
        </p:spPr>
        <p:txBody>
          <a:bodyPr lIns="94615" tIns="47308" rIns="94615" bIns="47308"/>
          <a:lstStyle/>
          <a:p>
            <a:pPr eaLnBrk="1" hangingPunct="1"/>
            <a:endParaRPr lang="ja-JP" altLang="ja-JP" dirty="0" smtClean="0">
              <a:latin typeface="Arial" charset="0"/>
            </a:endParaRPr>
          </a:p>
        </p:txBody>
      </p:sp>
      <p:sp>
        <p:nvSpPr>
          <p:cNvPr id="50181" name="スライド番号プレースホルダ 3"/>
          <p:cNvSpPr txBox="1">
            <a:spLocks noGrp="1"/>
          </p:cNvSpPr>
          <p:nvPr/>
        </p:nvSpPr>
        <p:spPr bwMode="auto">
          <a:xfrm>
            <a:off x="3816034" y="9370979"/>
            <a:ext cx="2918650" cy="494247"/>
          </a:xfrm>
          <a:prstGeom prst="rect">
            <a:avLst/>
          </a:prstGeom>
          <a:noFill/>
          <a:ln w="9525">
            <a:noFill/>
            <a:miter lim="800000"/>
            <a:headEnd/>
            <a:tailEnd/>
          </a:ln>
        </p:spPr>
        <p:txBody>
          <a:bodyPr lIns="94615" tIns="47308" rIns="94615" bIns="47308" anchor="b"/>
          <a:lstStyle/>
          <a:p>
            <a:pPr algn="r" defTabSz="947888"/>
            <a:fld id="{F8818601-2E12-4BDC-96CA-7B464AF3795E}" type="slidenum">
              <a:rPr lang="en-US" altLang="ja-JP">
                <a:ea typeface="ＭＳ Ｐゴシック" pitchFamily="50" charset="-128"/>
              </a:rPr>
              <a:pPr algn="r" defTabSz="947888"/>
              <a:t>3</a:t>
            </a:fld>
            <a:endParaRPr lang="en-US" altLang="ja-JP" dirty="0">
              <a:ea typeface="ＭＳ Ｐゴシック" pitchFamily="50" charset="-128"/>
            </a:endParaRPr>
          </a:p>
        </p:txBody>
      </p:sp>
    </p:spTree>
    <p:extLst>
      <p:ext uri="{BB962C8B-B14F-4D97-AF65-F5344CB8AC3E}">
        <p14:creationId xmlns:p14="http://schemas.microsoft.com/office/powerpoint/2010/main" val="98348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6497D164-D834-4947-8EE9-0B735A2E0A04}" type="slidenum">
              <a:rPr lang="en-US" altLang="ja-JP" smtClean="0">
                <a:solidFill>
                  <a:srgbClr val="000000"/>
                </a:solidFill>
                <a:latin typeface="Arial" charset="0"/>
              </a:rPr>
              <a:pPr/>
              <a:t>4</a:t>
            </a:fld>
            <a:endParaRPr lang="en-US" altLang="ja-JP" dirty="0" smtClean="0">
              <a:solidFill>
                <a:srgbClr val="000000"/>
              </a:solidFill>
              <a:latin typeface="Arial" charset="0"/>
            </a:endParaRPr>
          </a:p>
        </p:txBody>
      </p:sp>
      <p:sp>
        <p:nvSpPr>
          <p:cNvPr id="50179" name="スライド イメージ プレースホルダ 1"/>
          <p:cNvSpPr>
            <a:spLocks noGrp="1" noRot="1" noChangeAspect="1" noTextEdit="1"/>
          </p:cNvSpPr>
          <p:nvPr>
            <p:ph type="sldImg"/>
          </p:nvPr>
        </p:nvSpPr>
        <p:spPr>
          <a:ln/>
        </p:spPr>
      </p:sp>
      <p:sp>
        <p:nvSpPr>
          <p:cNvPr id="50180" name="ノート プレースホルダ 2"/>
          <p:cNvSpPr>
            <a:spLocks noGrp="1"/>
          </p:cNvSpPr>
          <p:nvPr>
            <p:ph type="body" idx="1"/>
          </p:nvPr>
        </p:nvSpPr>
        <p:spPr>
          <a:xfrm>
            <a:off x="671954" y="4686037"/>
            <a:ext cx="5391862" cy="4442745"/>
          </a:xfrm>
          <a:noFill/>
        </p:spPr>
        <p:txBody>
          <a:bodyPr lIns="94644" tIns="47322" rIns="94644" bIns="47322"/>
          <a:lstStyle/>
          <a:p>
            <a:pPr eaLnBrk="1" hangingPunct="1"/>
            <a:endParaRPr lang="ja-JP" altLang="ja-JP" dirty="0" smtClean="0">
              <a:latin typeface="Arial" charset="0"/>
            </a:endParaRPr>
          </a:p>
        </p:txBody>
      </p:sp>
      <p:sp>
        <p:nvSpPr>
          <p:cNvPr id="50181" name="スライド番号プレースホルダ 3"/>
          <p:cNvSpPr txBox="1">
            <a:spLocks noGrp="1"/>
          </p:cNvSpPr>
          <p:nvPr/>
        </p:nvSpPr>
        <p:spPr bwMode="auto">
          <a:xfrm>
            <a:off x="3816033" y="9370977"/>
            <a:ext cx="2918650" cy="494247"/>
          </a:xfrm>
          <a:prstGeom prst="rect">
            <a:avLst/>
          </a:prstGeom>
          <a:noFill/>
          <a:ln w="9525">
            <a:noFill/>
            <a:miter lim="800000"/>
            <a:headEnd/>
            <a:tailEnd/>
          </a:ln>
        </p:spPr>
        <p:txBody>
          <a:bodyPr lIns="94644" tIns="47322" rIns="94644" bIns="47322" anchor="b"/>
          <a:lstStyle/>
          <a:p>
            <a:pPr algn="r" defTabSz="948179"/>
            <a:fld id="{F8818601-2E12-4BDC-96CA-7B464AF3795E}" type="slidenum">
              <a:rPr lang="en-US" altLang="ja-JP">
                <a:solidFill>
                  <a:srgbClr val="000000"/>
                </a:solidFill>
                <a:ea typeface="ＭＳ Ｐゴシック" panose="020B0600070205080204" pitchFamily="50" charset="-128"/>
              </a:rPr>
              <a:pPr algn="r" defTabSz="948179"/>
              <a:t>4</a:t>
            </a:fld>
            <a:endParaRPr lang="en-US" altLang="ja-JP"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141522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5" name="テキスト ボックス 4"/>
          <p:cNvSpPr txBox="1"/>
          <p:nvPr userDrawn="1"/>
        </p:nvSpPr>
        <p:spPr>
          <a:xfrm>
            <a:off x="12103478" y="9193088"/>
            <a:ext cx="476412" cy="307777"/>
          </a:xfrm>
          <a:prstGeom prst="rect">
            <a:avLst/>
          </a:prstGeom>
          <a:noFill/>
        </p:spPr>
        <p:txBody>
          <a:bodyPr wrap="none" rtlCol="0">
            <a:spAutoFit/>
          </a:bodyPr>
          <a:lstStyle/>
          <a:p>
            <a:pPr algn="r"/>
            <a:fld id="{2DA2183A-2851-41B8-A1F2-F2FBD8F5C781}" type="slidenum">
              <a:rPr kumimoji="1" lang="en-US" altLang="ja-JP" sz="1400" smtClean="0">
                <a:latin typeface="HGP創英角ｺﾞｼｯｸUB" panose="020B0900000000000000" pitchFamily="50" charset="-128"/>
                <a:ea typeface="HGP創英角ｺﾞｼｯｸUB" panose="020B0900000000000000" pitchFamily="50" charset="-128"/>
              </a:rPr>
              <a:t>‹#›</a:t>
            </a:fld>
            <a:endParaRPr kumimoji="1" lang="ja-JP" altLang="en-US" sz="140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8367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本文">
    <p:spTree>
      <p:nvGrpSpPr>
        <p:cNvPr id="1" name=""/>
        <p:cNvGrpSpPr/>
        <p:nvPr/>
      </p:nvGrpSpPr>
      <p:grpSpPr>
        <a:xfrm>
          <a:off x="0" y="0"/>
          <a:ext cx="0" cy="0"/>
          <a:chOff x="0" y="0"/>
          <a:chExt cx="0" cy="0"/>
        </a:xfrm>
      </p:grpSpPr>
      <p:sp>
        <p:nvSpPr>
          <p:cNvPr id="4" name="テキスト ボックス 3"/>
          <p:cNvSpPr txBox="1"/>
          <p:nvPr userDrawn="1"/>
        </p:nvSpPr>
        <p:spPr>
          <a:xfrm>
            <a:off x="12103478" y="9193088"/>
            <a:ext cx="476412" cy="307777"/>
          </a:xfrm>
          <a:prstGeom prst="rect">
            <a:avLst/>
          </a:prstGeom>
          <a:noFill/>
        </p:spPr>
        <p:txBody>
          <a:bodyPr wrap="none" rtlCol="0">
            <a:spAutoFit/>
          </a:bodyPr>
          <a:lstStyle/>
          <a:p>
            <a:pPr algn="r"/>
            <a:fld id="{2DA2183A-2851-41B8-A1F2-F2FBD8F5C781}" type="slidenum">
              <a:rPr kumimoji="1" lang="en-US" altLang="ja-JP" sz="1400" smtClean="0">
                <a:latin typeface="HGP創英角ｺﾞｼｯｸUB" panose="020B0900000000000000" pitchFamily="50" charset="-128"/>
                <a:ea typeface="HGP創英角ｺﾞｼｯｸUB" panose="020B0900000000000000" pitchFamily="50" charset="-128"/>
              </a:rPr>
              <a:t>‹#›</a:t>
            </a:fld>
            <a:endParaRPr kumimoji="1" lang="ja-JP" altLang="en-US" sz="1400" smtClean="0">
              <a:latin typeface="HGP創英角ｺﾞｼｯｸUB" panose="020B0900000000000000" pitchFamily="50" charset="-128"/>
              <a:ea typeface="HGP創英角ｺﾞｼｯｸUB" panose="020B0900000000000000" pitchFamily="50" charset="-128"/>
            </a:endParaRPr>
          </a:p>
        </p:txBody>
      </p:sp>
      <p:sp>
        <p:nvSpPr>
          <p:cNvPr id="6" name="Text Box 11"/>
          <p:cNvSpPr txBox="1">
            <a:spLocks noChangeArrowheads="1"/>
          </p:cNvSpPr>
          <p:nvPr userDrawn="1"/>
        </p:nvSpPr>
        <p:spPr bwMode="auto">
          <a:xfrm>
            <a:off x="163513" y="192088"/>
            <a:ext cx="7019846" cy="3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1279525">
              <a:defRPr kumimoji="1">
                <a:solidFill>
                  <a:schemeClr val="tx1"/>
                </a:solidFill>
                <a:latin typeface="Arial" pitchFamily="34" charset="0"/>
                <a:ea typeface="ＭＳ Ｐゴシック" pitchFamily="50" charset="-128"/>
              </a:defRPr>
            </a:lvl1pPr>
            <a:lvl2pPr marL="742950" indent="-285750" defTabSz="1279525">
              <a:defRPr kumimoji="1">
                <a:solidFill>
                  <a:schemeClr val="tx1"/>
                </a:solidFill>
                <a:latin typeface="Arial" pitchFamily="34" charset="0"/>
                <a:ea typeface="ＭＳ Ｐゴシック" pitchFamily="50" charset="-128"/>
              </a:defRPr>
            </a:lvl2pPr>
            <a:lvl3pPr marL="1143000" indent="-230188" defTabSz="1279525">
              <a:defRPr kumimoji="1">
                <a:solidFill>
                  <a:schemeClr val="tx1"/>
                </a:solidFill>
                <a:latin typeface="Arial" pitchFamily="34" charset="0"/>
                <a:ea typeface="ＭＳ Ｐゴシック" pitchFamily="50" charset="-128"/>
              </a:defRPr>
            </a:lvl3pPr>
            <a:lvl4pPr marL="1600200" indent="-228600" defTabSz="1279525">
              <a:defRPr kumimoji="1">
                <a:solidFill>
                  <a:schemeClr val="tx1"/>
                </a:solidFill>
                <a:latin typeface="Arial" pitchFamily="34" charset="0"/>
                <a:ea typeface="ＭＳ Ｐゴシック" pitchFamily="50" charset="-128"/>
              </a:defRPr>
            </a:lvl4pPr>
            <a:lvl5pPr marL="2057400" indent="-228600" defTabSz="1279525">
              <a:defRPr kumimoji="1">
                <a:solidFill>
                  <a:schemeClr val="tx1"/>
                </a:solidFill>
                <a:latin typeface="Arial" pitchFamily="34"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pPr>
              <a:defRPr/>
            </a:pPr>
            <a:r>
              <a:rPr lang="en-US" altLang="ja-JP" sz="1600" dirty="0" smtClean="0">
                <a:solidFill>
                  <a:srgbClr val="7030A0"/>
                </a:solidFill>
                <a:latin typeface="HGP創英角ｺﾞｼｯｸUB" pitchFamily="50" charset="-128"/>
                <a:ea typeface="HGP創英角ｺﾞｼｯｸUB" pitchFamily="50" charset="-128"/>
              </a:rPr>
              <a:t>『</a:t>
            </a:r>
            <a:r>
              <a:rPr lang="ja-JP" altLang="en-US" sz="1600" dirty="0" smtClean="0">
                <a:solidFill>
                  <a:srgbClr val="7030A0"/>
                </a:solidFill>
                <a:latin typeface="HGP創英角ｺﾞｼｯｸUB" pitchFamily="50" charset="-128"/>
                <a:ea typeface="HGP創英角ｺﾞｼｯｸUB" pitchFamily="50" charset="-128"/>
              </a:rPr>
              <a:t>大阪光のまちづくり２０２０構想</a:t>
            </a:r>
            <a:r>
              <a:rPr lang="en-US" altLang="ja-JP" sz="1600" dirty="0" smtClean="0">
                <a:solidFill>
                  <a:srgbClr val="7030A0"/>
                </a:solidFill>
                <a:latin typeface="HGP創英角ｺﾞｼｯｸUB" pitchFamily="50" charset="-128"/>
                <a:ea typeface="HGP創英角ｺﾞｼｯｸUB" pitchFamily="50" charset="-128"/>
              </a:rPr>
              <a:t>』</a:t>
            </a:r>
            <a:r>
              <a:rPr lang="ja-JP" altLang="en-US" sz="1600" dirty="0" smtClean="0">
                <a:solidFill>
                  <a:srgbClr val="7030A0"/>
                </a:solidFill>
                <a:latin typeface="HGP創英角ｺﾞｼｯｸUB" pitchFamily="50" charset="-128"/>
                <a:ea typeface="HGP創英角ｺﾞｼｯｸUB" pitchFamily="50" charset="-128"/>
              </a:rPr>
              <a:t>　光のまちづくり第</a:t>
            </a:r>
            <a:r>
              <a:rPr lang="en-US" altLang="ja-JP" sz="1600" dirty="0" smtClean="0">
                <a:solidFill>
                  <a:srgbClr val="7030A0"/>
                </a:solidFill>
                <a:latin typeface="HGP創英角ｺﾞｼｯｸUB" pitchFamily="50" charset="-128"/>
                <a:ea typeface="HGP創英角ｺﾞｼｯｸUB" pitchFamily="50" charset="-128"/>
              </a:rPr>
              <a:t>3</a:t>
            </a:r>
            <a:r>
              <a:rPr lang="ja-JP" altLang="en-US" sz="1600" dirty="0" smtClean="0">
                <a:solidFill>
                  <a:srgbClr val="7030A0"/>
                </a:solidFill>
                <a:latin typeface="HGP創英角ｺﾞｼｯｸUB" pitchFamily="50" charset="-128"/>
                <a:ea typeface="HGP創英角ｺﾞｼｯｸUB" pitchFamily="50" charset="-128"/>
              </a:rPr>
              <a:t>フェーズ・アクションプラン　</a:t>
            </a:r>
          </a:p>
        </p:txBody>
      </p:sp>
      <p:cxnSp>
        <p:nvCxnSpPr>
          <p:cNvPr id="7" name="直線コネクタ 6"/>
          <p:cNvCxnSpPr/>
          <p:nvPr userDrawn="1"/>
        </p:nvCxnSpPr>
        <p:spPr bwMode="auto">
          <a:xfrm>
            <a:off x="208112" y="552128"/>
            <a:ext cx="12385376" cy="0"/>
          </a:xfrm>
          <a:prstGeom prst="line">
            <a:avLst/>
          </a:prstGeom>
          <a:ln w="38100">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8" name="直線コネクタ 7"/>
          <p:cNvCxnSpPr/>
          <p:nvPr userDrawn="1"/>
        </p:nvCxnSpPr>
        <p:spPr bwMode="auto">
          <a:xfrm>
            <a:off x="208112" y="9337104"/>
            <a:ext cx="11593288" cy="0"/>
          </a:xfrm>
          <a:prstGeom prst="line">
            <a:avLst/>
          </a:prstGeom>
          <a:ln>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138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本文">
    <p:spTree>
      <p:nvGrpSpPr>
        <p:cNvPr id="1" name=""/>
        <p:cNvGrpSpPr/>
        <p:nvPr/>
      </p:nvGrpSpPr>
      <p:grpSpPr>
        <a:xfrm>
          <a:off x="0" y="0"/>
          <a:ext cx="0" cy="0"/>
          <a:chOff x="0" y="0"/>
          <a:chExt cx="0" cy="0"/>
        </a:xfrm>
      </p:grpSpPr>
      <p:sp>
        <p:nvSpPr>
          <p:cNvPr id="6" name="Text Box 11"/>
          <p:cNvSpPr txBox="1">
            <a:spLocks noChangeArrowheads="1"/>
          </p:cNvSpPr>
          <p:nvPr userDrawn="1"/>
        </p:nvSpPr>
        <p:spPr bwMode="auto">
          <a:xfrm>
            <a:off x="163513" y="192088"/>
            <a:ext cx="7019846" cy="3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1279525">
              <a:defRPr kumimoji="1">
                <a:solidFill>
                  <a:schemeClr val="tx1"/>
                </a:solidFill>
                <a:latin typeface="Arial" pitchFamily="34" charset="0"/>
                <a:ea typeface="ＭＳ Ｐゴシック" pitchFamily="50" charset="-128"/>
              </a:defRPr>
            </a:lvl1pPr>
            <a:lvl2pPr marL="742950" indent="-285750" defTabSz="1279525">
              <a:defRPr kumimoji="1">
                <a:solidFill>
                  <a:schemeClr val="tx1"/>
                </a:solidFill>
                <a:latin typeface="Arial" pitchFamily="34" charset="0"/>
                <a:ea typeface="ＭＳ Ｐゴシック" pitchFamily="50" charset="-128"/>
              </a:defRPr>
            </a:lvl2pPr>
            <a:lvl3pPr marL="1143000" indent="-230188" defTabSz="1279525">
              <a:defRPr kumimoji="1">
                <a:solidFill>
                  <a:schemeClr val="tx1"/>
                </a:solidFill>
                <a:latin typeface="Arial" pitchFamily="34" charset="0"/>
                <a:ea typeface="ＭＳ Ｐゴシック" pitchFamily="50" charset="-128"/>
              </a:defRPr>
            </a:lvl3pPr>
            <a:lvl4pPr marL="1600200" indent="-228600" defTabSz="1279525">
              <a:defRPr kumimoji="1">
                <a:solidFill>
                  <a:schemeClr val="tx1"/>
                </a:solidFill>
                <a:latin typeface="Arial" pitchFamily="34" charset="0"/>
                <a:ea typeface="ＭＳ Ｐゴシック" pitchFamily="50" charset="-128"/>
              </a:defRPr>
            </a:lvl4pPr>
            <a:lvl5pPr marL="2057400" indent="-228600" defTabSz="1279525">
              <a:defRPr kumimoji="1">
                <a:solidFill>
                  <a:schemeClr val="tx1"/>
                </a:solidFill>
                <a:latin typeface="Arial" pitchFamily="34"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pPr>
              <a:defRPr/>
            </a:pPr>
            <a:r>
              <a:rPr lang="en-US" altLang="ja-JP" sz="1600" dirty="0" smtClean="0">
                <a:solidFill>
                  <a:srgbClr val="7030A0"/>
                </a:solidFill>
                <a:latin typeface="HGP創英角ｺﾞｼｯｸUB" pitchFamily="50" charset="-128"/>
                <a:ea typeface="HGP創英角ｺﾞｼｯｸUB" pitchFamily="50" charset="-128"/>
              </a:rPr>
              <a:t>『</a:t>
            </a:r>
            <a:r>
              <a:rPr lang="ja-JP" altLang="en-US" sz="1600" dirty="0" smtClean="0">
                <a:solidFill>
                  <a:srgbClr val="7030A0"/>
                </a:solidFill>
                <a:latin typeface="HGP創英角ｺﾞｼｯｸUB" pitchFamily="50" charset="-128"/>
                <a:ea typeface="HGP創英角ｺﾞｼｯｸUB" pitchFamily="50" charset="-128"/>
              </a:rPr>
              <a:t>大阪光のまちづくり２０２０構想</a:t>
            </a:r>
            <a:r>
              <a:rPr lang="en-US" altLang="ja-JP" sz="1600" dirty="0" smtClean="0">
                <a:solidFill>
                  <a:srgbClr val="7030A0"/>
                </a:solidFill>
                <a:latin typeface="HGP創英角ｺﾞｼｯｸUB" pitchFamily="50" charset="-128"/>
                <a:ea typeface="HGP創英角ｺﾞｼｯｸUB" pitchFamily="50" charset="-128"/>
              </a:rPr>
              <a:t>』</a:t>
            </a:r>
            <a:r>
              <a:rPr lang="ja-JP" altLang="en-US" sz="1600" dirty="0" smtClean="0">
                <a:solidFill>
                  <a:srgbClr val="7030A0"/>
                </a:solidFill>
                <a:latin typeface="HGP創英角ｺﾞｼｯｸUB" pitchFamily="50" charset="-128"/>
                <a:ea typeface="HGP創英角ｺﾞｼｯｸUB" pitchFamily="50" charset="-128"/>
              </a:rPr>
              <a:t>　光のまちづくり第</a:t>
            </a:r>
            <a:r>
              <a:rPr lang="en-US" altLang="ja-JP" sz="1600" dirty="0" smtClean="0">
                <a:solidFill>
                  <a:srgbClr val="7030A0"/>
                </a:solidFill>
                <a:latin typeface="HGP創英角ｺﾞｼｯｸUB" pitchFamily="50" charset="-128"/>
                <a:ea typeface="HGP創英角ｺﾞｼｯｸUB" pitchFamily="50" charset="-128"/>
              </a:rPr>
              <a:t>3</a:t>
            </a:r>
            <a:r>
              <a:rPr lang="ja-JP" altLang="en-US" sz="1600" dirty="0" smtClean="0">
                <a:solidFill>
                  <a:srgbClr val="7030A0"/>
                </a:solidFill>
                <a:latin typeface="HGP創英角ｺﾞｼｯｸUB" pitchFamily="50" charset="-128"/>
                <a:ea typeface="HGP創英角ｺﾞｼｯｸUB" pitchFamily="50" charset="-128"/>
              </a:rPr>
              <a:t>フェーズ・アクションプラン　</a:t>
            </a:r>
          </a:p>
        </p:txBody>
      </p:sp>
      <p:cxnSp>
        <p:nvCxnSpPr>
          <p:cNvPr id="7" name="直線コネクタ 6"/>
          <p:cNvCxnSpPr/>
          <p:nvPr userDrawn="1"/>
        </p:nvCxnSpPr>
        <p:spPr bwMode="auto">
          <a:xfrm>
            <a:off x="208112" y="552128"/>
            <a:ext cx="11503724" cy="0"/>
          </a:xfrm>
          <a:prstGeom prst="line">
            <a:avLst/>
          </a:prstGeom>
          <a:ln w="38100">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8" name="直線コネクタ 7"/>
          <p:cNvCxnSpPr/>
          <p:nvPr userDrawn="1"/>
        </p:nvCxnSpPr>
        <p:spPr bwMode="auto">
          <a:xfrm>
            <a:off x="208112" y="9337104"/>
            <a:ext cx="12393072" cy="0"/>
          </a:xfrm>
          <a:prstGeom prst="line">
            <a:avLst/>
          </a:prstGeom>
          <a:ln>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548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77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ユーザー設定レイアウト">
    <p:spTree>
      <p:nvGrpSpPr>
        <p:cNvPr id="1" name=""/>
        <p:cNvGrpSpPr/>
        <p:nvPr/>
      </p:nvGrpSpPr>
      <p:grpSpPr>
        <a:xfrm>
          <a:off x="0" y="0"/>
          <a:ext cx="0" cy="0"/>
          <a:chOff x="0" y="0"/>
          <a:chExt cx="0" cy="0"/>
        </a:xfrm>
      </p:grpSpPr>
      <p:cxnSp>
        <p:nvCxnSpPr>
          <p:cNvPr id="6" name="直線コネクタ 5"/>
          <p:cNvCxnSpPr/>
          <p:nvPr userDrawn="1"/>
        </p:nvCxnSpPr>
        <p:spPr bwMode="auto">
          <a:xfrm>
            <a:off x="208112" y="552128"/>
            <a:ext cx="11040261" cy="0"/>
          </a:xfrm>
          <a:prstGeom prst="line">
            <a:avLst/>
          </a:prstGeom>
          <a:ln w="38100">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9" name="直線コネクタ 8"/>
          <p:cNvCxnSpPr/>
          <p:nvPr userDrawn="1"/>
        </p:nvCxnSpPr>
        <p:spPr bwMode="auto">
          <a:xfrm>
            <a:off x="208112" y="9337104"/>
            <a:ext cx="11593288" cy="0"/>
          </a:xfrm>
          <a:prstGeom prst="line">
            <a:avLst/>
          </a:prstGeom>
          <a:ln w="38100">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sp>
        <p:nvSpPr>
          <p:cNvPr id="7" name="Rectangle 6"/>
          <p:cNvSpPr>
            <a:spLocks noGrp="1" noChangeArrowheads="1"/>
          </p:cNvSpPr>
          <p:nvPr>
            <p:ph type="sldNum" sz="quarter" idx="10"/>
          </p:nvPr>
        </p:nvSpPr>
        <p:spPr>
          <a:xfrm>
            <a:off x="11945938" y="9191625"/>
            <a:ext cx="646112" cy="233363"/>
          </a:xfrm>
          <a:prstGeom prst="rect">
            <a:avLst/>
          </a:prstGeom>
          <a:ln/>
        </p:spPr>
        <p:txBody>
          <a:bodyPr/>
          <a:lstStyle>
            <a:lvl1pPr>
              <a:defRPr/>
            </a:lvl1pPr>
          </a:lstStyle>
          <a:p>
            <a:pPr>
              <a:defRPr/>
            </a:pPr>
            <a:fld id="{D6491A09-BEF8-46AF-B2F5-DD67B4BA0581}" type="slidenum">
              <a:rPr lang="en-US" altLang="ja-JP"/>
              <a:pPr>
                <a:defRPr/>
              </a:pPr>
              <a:t>‹#›</a:t>
            </a:fld>
            <a:endParaRPr lang="en-US" altLang="ja-JP"/>
          </a:p>
        </p:txBody>
      </p:sp>
      <p:sp>
        <p:nvSpPr>
          <p:cNvPr id="3" name="テキスト ボックス 2"/>
          <p:cNvSpPr txBox="1"/>
          <p:nvPr userDrawn="1"/>
        </p:nvSpPr>
        <p:spPr>
          <a:xfrm>
            <a:off x="11657384" y="290518"/>
            <a:ext cx="723275" cy="523220"/>
          </a:xfrm>
          <a:prstGeom prst="rect">
            <a:avLst/>
          </a:prstGeom>
          <a:noFill/>
        </p:spPr>
        <p:txBody>
          <a:bodyPr wrap="none" rtlCol="0">
            <a:spAutoFit/>
          </a:bodyPr>
          <a:lstStyle/>
          <a:p>
            <a:pPr algn="r"/>
            <a:fld id="{B83720A1-D0A0-4D66-9051-8F519413533E}" type="slidenum">
              <a:rPr kumimoji="1" lang="en-US" altLang="ja-JP" sz="2800" smtClean="0">
                <a:latin typeface="+mn-ea"/>
                <a:ea typeface="+mn-ea"/>
              </a:rPr>
              <a:pPr algn="r"/>
              <a:t>‹#›</a:t>
            </a:fld>
            <a:endParaRPr kumimoji="1" lang="ja-JP" altLang="en-US" sz="2800" smtClean="0">
              <a:latin typeface="+mn-ea"/>
              <a:ea typeface="+mn-ea"/>
            </a:endParaRPr>
          </a:p>
        </p:txBody>
      </p:sp>
    </p:spTree>
    <p:extLst>
      <p:ext uri="{BB962C8B-B14F-4D97-AF65-F5344CB8AC3E}">
        <p14:creationId xmlns:p14="http://schemas.microsoft.com/office/powerpoint/2010/main" val="1499382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730043"/>
      </p:ext>
    </p:extLst>
  </p:cSld>
  <p:clrMap bg1="lt1" tx1="dk1" bg2="lt2" tx2="dk2" accent1="accent1" accent2="accent2" accent3="accent3" accent4="accent4" accent5="accent5" accent6="accent6" hlink="hlink" folHlink="folHlink"/>
  <p:sldLayoutIdLst>
    <p:sldLayoutId id="2147483834" r:id="rId1"/>
    <p:sldLayoutId id="2147483840" r:id="rId2"/>
    <p:sldLayoutId id="2147483843" r:id="rId3"/>
    <p:sldLayoutId id="2147483841" r:id="rId4"/>
    <p:sldLayoutId id="2147483842" r:id="rId5"/>
  </p:sldLayoutIdLst>
  <p:hf hdr="0" ftr="0" dt="0"/>
  <p:txStyles>
    <p:titleStyle>
      <a:lvl1pPr algn="ctr" defTabSz="1279415" rtl="0" eaLnBrk="1" latinLnBrk="0" hangingPunct="1">
        <a:spcBef>
          <a:spcPct val="0"/>
        </a:spcBef>
        <a:buNone/>
        <a:defRPr kumimoji="1" sz="6201" kern="1200">
          <a:solidFill>
            <a:schemeClr val="tx1"/>
          </a:solidFill>
          <a:latin typeface="+mj-lt"/>
          <a:ea typeface="+mj-ea"/>
          <a:cs typeface="+mj-cs"/>
        </a:defRPr>
      </a:lvl1pPr>
    </p:titleStyle>
    <p:bodyStyle>
      <a:lvl1pPr marL="479783" indent="-479783" algn="l" defTabSz="1279415"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39528" indent="-399813" algn="l" defTabSz="1279415"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599273" indent="-319854" algn="l" defTabSz="1279415" rtl="0" eaLnBrk="1" latinLnBrk="0" hangingPunct="1">
        <a:spcBef>
          <a:spcPct val="20000"/>
        </a:spcBef>
        <a:buFont typeface="Arial" pitchFamily="34" charset="0"/>
        <a:buChar char="•"/>
        <a:defRPr kumimoji="1" sz="3401" kern="1200">
          <a:solidFill>
            <a:schemeClr val="tx1"/>
          </a:solidFill>
          <a:latin typeface="+mn-lt"/>
          <a:ea typeface="+mn-ea"/>
          <a:cs typeface="+mn-cs"/>
        </a:defRPr>
      </a:lvl3pPr>
      <a:lvl4pPr marL="2238981"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78688"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18397"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58105"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797815"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37527"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79415" rtl="0" eaLnBrk="1" latinLnBrk="0" hangingPunct="1">
        <a:defRPr kumimoji="1" sz="2500" kern="1200">
          <a:solidFill>
            <a:schemeClr val="tx1"/>
          </a:solidFill>
          <a:latin typeface="+mn-lt"/>
          <a:ea typeface="+mn-ea"/>
          <a:cs typeface="+mn-cs"/>
        </a:defRPr>
      </a:lvl1pPr>
      <a:lvl2pPr marL="639708" algn="l" defTabSz="1279415" rtl="0" eaLnBrk="1" latinLnBrk="0" hangingPunct="1">
        <a:defRPr kumimoji="1" sz="2500" kern="1200">
          <a:solidFill>
            <a:schemeClr val="tx1"/>
          </a:solidFill>
          <a:latin typeface="+mn-lt"/>
          <a:ea typeface="+mn-ea"/>
          <a:cs typeface="+mn-cs"/>
        </a:defRPr>
      </a:lvl2pPr>
      <a:lvl3pPr marL="1279415" algn="l" defTabSz="1279415" rtl="0" eaLnBrk="1" latinLnBrk="0" hangingPunct="1">
        <a:defRPr kumimoji="1" sz="2500" kern="1200">
          <a:solidFill>
            <a:schemeClr val="tx1"/>
          </a:solidFill>
          <a:latin typeface="+mn-lt"/>
          <a:ea typeface="+mn-ea"/>
          <a:cs typeface="+mn-cs"/>
        </a:defRPr>
      </a:lvl3pPr>
      <a:lvl4pPr marL="1919123" algn="l" defTabSz="1279415" rtl="0" eaLnBrk="1" latinLnBrk="0" hangingPunct="1">
        <a:defRPr kumimoji="1" sz="2500" kern="1200">
          <a:solidFill>
            <a:schemeClr val="tx1"/>
          </a:solidFill>
          <a:latin typeface="+mn-lt"/>
          <a:ea typeface="+mn-ea"/>
          <a:cs typeface="+mn-cs"/>
        </a:defRPr>
      </a:lvl4pPr>
      <a:lvl5pPr marL="2558832" algn="l" defTabSz="1279415" rtl="0" eaLnBrk="1" latinLnBrk="0" hangingPunct="1">
        <a:defRPr kumimoji="1" sz="2500" kern="1200">
          <a:solidFill>
            <a:schemeClr val="tx1"/>
          </a:solidFill>
          <a:latin typeface="+mn-lt"/>
          <a:ea typeface="+mn-ea"/>
          <a:cs typeface="+mn-cs"/>
        </a:defRPr>
      </a:lvl5pPr>
      <a:lvl6pPr marL="3198542" algn="l" defTabSz="1279415" rtl="0" eaLnBrk="1" latinLnBrk="0" hangingPunct="1">
        <a:defRPr kumimoji="1" sz="2500" kern="1200">
          <a:solidFill>
            <a:schemeClr val="tx1"/>
          </a:solidFill>
          <a:latin typeface="+mn-lt"/>
          <a:ea typeface="+mn-ea"/>
          <a:cs typeface="+mn-cs"/>
        </a:defRPr>
      </a:lvl6pPr>
      <a:lvl7pPr marL="3838254" algn="l" defTabSz="1279415" rtl="0" eaLnBrk="1" latinLnBrk="0" hangingPunct="1">
        <a:defRPr kumimoji="1" sz="2500" kern="1200">
          <a:solidFill>
            <a:schemeClr val="tx1"/>
          </a:solidFill>
          <a:latin typeface="+mn-lt"/>
          <a:ea typeface="+mn-ea"/>
          <a:cs typeface="+mn-cs"/>
        </a:defRPr>
      </a:lvl7pPr>
      <a:lvl8pPr marL="4477962" algn="l" defTabSz="1279415" rtl="0" eaLnBrk="1" latinLnBrk="0" hangingPunct="1">
        <a:defRPr kumimoji="1" sz="2500" kern="1200">
          <a:solidFill>
            <a:schemeClr val="tx1"/>
          </a:solidFill>
          <a:latin typeface="+mn-lt"/>
          <a:ea typeface="+mn-ea"/>
          <a:cs typeface="+mn-cs"/>
        </a:defRPr>
      </a:lvl8pPr>
      <a:lvl9pPr marL="5117671" algn="l" defTabSz="1279415"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emf"/><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52476" y="3144416"/>
            <a:ext cx="12113453" cy="1446030"/>
          </a:xfrm>
          <a:prstGeom prst="rect">
            <a:avLst/>
          </a:prstGeom>
        </p:spPr>
        <p:txBody>
          <a:bodyPr anchor="ctr" anchorCtr="1">
            <a:normAutofit/>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fontAlgn="auto">
              <a:spcAft>
                <a:spcPts val="0"/>
              </a:spcAft>
            </a:pPr>
            <a:r>
              <a:rPr lang="ja-JP" altLang="en-US" sz="4000" u="sng" dirty="0">
                <a:latin typeface="Meiryo UI" panose="020B0604030504040204" pitchFamily="50" charset="-128"/>
                <a:ea typeface="Meiryo UI" panose="020B0604030504040204" pitchFamily="50" charset="-128"/>
                <a:cs typeface="Meiryo UI" panose="020B0604030504040204" pitchFamily="50" charset="-128"/>
              </a:rPr>
              <a:t>水と光のまちづくり推進</a:t>
            </a:r>
            <a:r>
              <a:rPr lang="ja-JP" altLang="en-US" sz="4000" u="sng" dirty="0" smtClean="0">
                <a:latin typeface="Meiryo UI" panose="020B0604030504040204" pitchFamily="50" charset="-128"/>
                <a:ea typeface="Meiryo UI" panose="020B0604030504040204" pitchFamily="50" charset="-128"/>
                <a:cs typeface="Meiryo UI" panose="020B0604030504040204" pitchFamily="50" charset="-128"/>
              </a:rPr>
              <a:t>会議資料</a:t>
            </a:r>
            <a:endParaRPr lang="ja-JP" altLang="en-US" sz="40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3"/>
          <p:cNvSpPr txBox="1">
            <a:spLocks noChangeArrowheads="1"/>
          </p:cNvSpPr>
          <p:nvPr/>
        </p:nvSpPr>
        <p:spPr bwMode="auto">
          <a:xfrm>
            <a:off x="2719541" y="6528792"/>
            <a:ext cx="768022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79783" indent="-479783" algn="l" defTabSz="1279415"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39528" indent="-399813" algn="l" defTabSz="1279415"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599273" indent="-319854" algn="l" defTabSz="1279415" rtl="0" eaLnBrk="1" latinLnBrk="0" hangingPunct="1">
              <a:spcBef>
                <a:spcPct val="20000"/>
              </a:spcBef>
              <a:buFont typeface="Arial" pitchFamily="34" charset="0"/>
              <a:buChar char="•"/>
              <a:defRPr kumimoji="1" sz="3401" kern="1200">
                <a:solidFill>
                  <a:schemeClr val="tx1"/>
                </a:solidFill>
                <a:latin typeface="+mn-lt"/>
                <a:ea typeface="+mn-ea"/>
                <a:cs typeface="+mn-cs"/>
              </a:defRPr>
            </a:lvl3pPr>
            <a:lvl4pPr marL="2238981"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78688"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18397"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58105"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797815"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37527"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altLang="ja-JP" sz="40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4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40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40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4000" dirty="0">
              <a:latin typeface="Meiryo UI" panose="020B0604030504040204" pitchFamily="50" charset="-128"/>
              <a:ea typeface="Meiryo UI" panose="020B0604030504040204" pitchFamily="50" charset="-128"/>
              <a:cs typeface="Meiryo UI" panose="020B0604030504040204" pitchFamily="50" charset="-128"/>
            </a:endParaRPr>
          </a:p>
          <a:p>
            <a:pPr marL="0" indent="0" algn="ctr" fontAlgn="auto">
              <a:spcAft>
                <a:spcPts val="0"/>
              </a:spcAft>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光のまちづくり推進</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委員会</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0793288" y="944460"/>
            <a:ext cx="1224136" cy="523220"/>
          </a:xfrm>
          <a:prstGeom prst="rect">
            <a:avLst/>
          </a:prstGeom>
          <a:noFill/>
          <a:ln>
            <a:solidFill>
              <a:schemeClr val="tx1"/>
            </a:solidFill>
          </a:ln>
        </p:spPr>
        <p:txBody>
          <a:bodyPr wrap="square" rtlCol="0">
            <a:spAutoFit/>
          </a:bodyPr>
          <a:lstStyle/>
          <a:p>
            <a:r>
              <a:rPr kumimoji="1" lang="ja-JP" altLang="en-US" sz="2800" dirty="0" smtClean="0">
                <a:latin typeface="+mn-ea"/>
                <a:ea typeface="+mn-ea"/>
              </a:rPr>
              <a:t>資料３</a:t>
            </a:r>
            <a:endParaRPr kumimoji="1" lang="ja-JP" altLang="en-US" sz="2800" dirty="0" smtClean="0">
              <a:latin typeface="+mn-ea"/>
              <a:ea typeface="+mn-ea"/>
            </a:endParaRPr>
          </a:p>
        </p:txBody>
      </p:sp>
    </p:spTree>
    <p:extLst>
      <p:ext uri="{BB962C8B-B14F-4D97-AF65-F5344CB8AC3E}">
        <p14:creationId xmlns:p14="http://schemas.microsoft.com/office/powerpoint/2010/main" val="534978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表 31"/>
          <p:cNvGraphicFramePr>
            <a:graphicFrameLocks noGrp="1"/>
          </p:cNvGraphicFramePr>
          <p:nvPr>
            <p:extLst>
              <p:ext uri="{D42A27DB-BD31-4B8C-83A1-F6EECF244321}">
                <p14:modId xmlns:p14="http://schemas.microsoft.com/office/powerpoint/2010/main" val="1593488916"/>
              </p:ext>
            </p:extLst>
          </p:nvPr>
        </p:nvGraphicFramePr>
        <p:xfrm>
          <a:off x="2349460" y="1200200"/>
          <a:ext cx="9721080" cy="7985760"/>
        </p:xfrm>
        <a:graphic>
          <a:graphicData uri="http://schemas.openxmlformats.org/drawingml/2006/table">
            <a:tbl>
              <a:tblPr firstRow="1" bandRow="1">
                <a:tableStyleId>{5940675A-B579-460E-94D1-54222C63F5DA}</a:tableStyleId>
              </a:tblPr>
              <a:tblGrid>
                <a:gridCol w="936104"/>
                <a:gridCol w="2232248"/>
                <a:gridCol w="6552728"/>
              </a:tblGrid>
              <a:tr h="670560">
                <a:tc>
                  <a:txBody>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グランド</a:t>
                      </a:r>
                      <a:endParaRPr kumimoji="1" lang="en-US" altLang="ja-JP" sz="14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400" dirty="0" smtClean="0">
                          <a:latin typeface="HGP創英角ｺﾞｼｯｸUB" panose="020B0900000000000000" pitchFamily="50" charset="-128"/>
                          <a:ea typeface="HGP創英角ｺﾞｼｯｸUB" panose="020B0900000000000000" pitchFamily="50" charset="-128"/>
                        </a:rPr>
                        <a:t>デザイン</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第１フェーズ</a:t>
                      </a:r>
                      <a:endParaRPr kumimoji="1" lang="en-US" altLang="ja-JP" sz="2000" dirty="0" smtClean="0">
                        <a:latin typeface="HGP創英角ｺﾞｼｯｸUB" panose="020B0900000000000000" pitchFamily="50" charset="-128"/>
                        <a:ea typeface="HGP創英角ｺﾞｼｯｸUB" panose="020B0900000000000000" pitchFamily="50" charset="-128"/>
                      </a:endParaRPr>
                    </a:p>
                    <a:p>
                      <a:r>
                        <a:rPr kumimoji="1" lang="ja-JP" altLang="en-US" sz="1800" dirty="0" smtClean="0"/>
                        <a:t>　</a:t>
                      </a:r>
                      <a:r>
                        <a:rPr kumimoji="1" lang="ja-JP" altLang="en-US" sz="1600" dirty="0" smtClean="0"/>
                        <a:t>2010年～2013年</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第２フェーズ</a:t>
                      </a:r>
                      <a:r>
                        <a:rPr kumimoji="1" lang="ja-JP" altLang="en-US" sz="1800" dirty="0" smtClean="0">
                          <a:latin typeface="HGP創英角ｺﾞｼｯｸUB" panose="020B0900000000000000" pitchFamily="50" charset="-128"/>
                          <a:ea typeface="HGP創英角ｺﾞｼｯｸUB" panose="020B0900000000000000" pitchFamily="50" charset="-128"/>
                        </a:rPr>
                        <a:t>　 </a:t>
                      </a:r>
                      <a:r>
                        <a:rPr kumimoji="1" lang="ja-JP" altLang="en-US" sz="1600" dirty="0" smtClean="0">
                          <a:latin typeface="+mn-ea"/>
                          <a:ea typeface="+mn-ea"/>
                        </a:rPr>
                        <a:t>2014年～2016年</a:t>
                      </a:r>
                      <a:endParaRPr kumimoji="1" lang="ja-JP" altLang="en-US" sz="1800" dirty="0" smtClean="0">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581591">
                <a:tc rowSpan="2">
                  <a:txBody>
                    <a:bodyPr/>
                    <a:lstStyle/>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ja-JP" alt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CC"/>
                    </a:solidFill>
                  </a:tcPr>
                </a:tc>
                <a:tc rowSpan="2">
                  <a:txBody>
                    <a:bodyPr/>
                    <a:lstStyle/>
                    <a:p>
                      <a:pPr marL="177800" indent="-177800">
                        <a:buFont typeface="Wingdings" panose="05000000000000000000" pitchFamily="2" charset="2"/>
                        <a:buChar char="u"/>
                      </a:pPr>
                      <a:r>
                        <a:rPr kumimoji="1" lang="ja-JP" altLang="en-US" sz="1600" dirty="0" smtClean="0"/>
                        <a:t>中之島エリア内の橋梁や堂島川護岸の　ライトアップ等が拡大</a:t>
                      </a:r>
                    </a:p>
                    <a:p>
                      <a:pPr marL="285750" indent="-285750">
                        <a:buFont typeface="Wingdings" panose="05000000000000000000" pitchFamily="2" charset="2"/>
                        <a:buChar char="u"/>
                      </a:pPr>
                      <a:endParaRPr kumimoji="1" lang="ja-JP" altLang="en-US" sz="16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285750" indent="-285750">
                        <a:buFont typeface="Wingdings" panose="05000000000000000000" pitchFamily="2" charset="2"/>
                        <a:buChar char="l"/>
                      </a:pPr>
                      <a:r>
                        <a:rPr lang="ja-JP" altLang="en-US" sz="1800" smtClean="0">
                          <a:solidFill>
                            <a:schemeClr val="bg1"/>
                          </a:solidFill>
                          <a:latin typeface="HGP創英角ｺﾞｼｯｸUB" panose="020B0900000000000000" pitchFamily="50" charset="-128"/>
                          <a:ea typeface="HGP創英角ｺﾞｼｯｸUB" panose="020B0900000000000000" pitchFamily="50" charset="-128"/>
                        </a:rPr>
                        <a:t>中之島エリアを中心に公共投資による光景観が民間投資を誘発</a:t>
                      </a:r>
                      <a:endParaRPr lang="en-US" altLang="ja-JP" sz="1800" smtClean="0">
                        <a:solidFill>
                          <a:schemeClr val="bg1"/>
                        </a:solidFill>
                        <a:latin typeface="HGP創英角ｺﾞｼｯｸUB" panose="020B0900000000000000" pitchFamily="50" charset="-128"/>
                        <a:ea typeface="HGP創英角ｺﾞｼｯｸUB" panose="020B0900000000000000" pitchFamily="50" charset="-128"/>
                      </a:endParaRPr>
                    </a:p>
                    <a:p>
                      <a:pPr marL="285750" indent="-285750">
                        <a:buFont typeface="Wingdings" panose="05000000000000000000" pitchFamily="2" charset="2"/>
                        <a:buChar char="l"/>
                      </a:pPr>
                      <a:r>
                        <a:rPr lang="ja-JP" altLang="en-US" sz="1800" smtClean="0">
                          <a:solidFill>
                            <a:schemeClr val="bg1"/>
                          </a:solidFill>
                          <a:latin typeface="HGP創英角ｺﾞｼｯｸUB" panose="020B0900000000000000" pitchFamily="50" charset="-128"/>
                          <a:ea typeface="HGP創英角ｺﾞｼｯｸUB" panose="020B0900000000000000" pitchFamily="50" charset="-128"/>
                        </a:rPr>
                        <a:t>日常の光として</a:t>
                      </a:r>
                      <a:r>
                        <a:rPr lang="en-US" altLang="ja-JP" sz="1800" smtClean="0">
                          <a:solidFill>
                            <a:schemeClr val="bg1"/>
                          </a:solidFill>
                          <a:latin typeface="HGP創英角ｺﾞｼｯｸUB" panose="020B0900000000000000" pitchFamily="50" charset="-128"/>
                          <a:ea typeface="HGP創英角ｺﾞｼｯｸUB" panose="020B0900000000000000" pitchFamily="50" charset="-128"/>
                        </a:rPr>
                        <a:t>365</a:t>
                      </a:r>
                      <a:r>
                        <a:rPr lang="ja-JP" altLang="en-US" sz="1800" smtClean="0">
                          <a:solidFill>
                            <a:schemeClr val="bg1"/>
                          </a:solidFill>
                          <a:latin typeface="HGP創英角ｺﾞｼｯｸUB" panose="020B0900000000000000" pitchFamily="50" charset="-128"/>
                          <a:ea typeface="HGP創英角ｺﾞｼｯｸUB" panose="020B0900000000000000" pitchFamily="50" charset="-128"/>
                        </a:rPr>
                        <a:t>日楽しめる風景が確立されつつある</a:t>
                      </a:r>
                      <a:endParaRPr lang="en-US" altLang="ja-JP" sz="1800" smtClean="0">
                        <a:solidFill>
                          <a:schemeClr val="bg1"/>
                        </a:solidFill>
                        <a:latin typeface="HGP創英角ｺﾞｼｯｸUB" panose="020B0900000000000000" pitchFamily="50" charset="-128"/>
                        <a:ea typeface="HGP創英角ｺﾞｼｯｸUB" panose="020B09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solidFill>
                      <a:schemeClr val="accent6">
                        <a:lumMod val="75000"/>
                      </a:schemeClr>
                    </a:solidFill>
                  </a:tcPr>
                </a:tc>
              </a:tr>
              <a:tr h="1137632">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sz="20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solidFill>
                      <a:schemeClr val="accent6">
                        <a:lumMod val="20000"/>
                        <a:lumOff val="80000"/>
                      </a:schemeClr>
                    </a:solidFill>
                  </a:tcPr>
                </a:tc>
              </a:tr>
              <a:tr h="543731">
                <a:tc rowSpan="2">
                  <a:txBody>
                    <a:bodyPr/>
                    <a:lstStyle/>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ja-JP" alt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rowSpan="2">
                  <a:txBody>
                    <a:bodyPr/>
                    <a:lstStyle/>
                    <a:p>
                      <a:pPr marL="177800" indent="-177800">
                        <a:buFont typeface="Wingdings" panose="05000000000000000000" pitchFamily="2" charset="2"/>
                        <a:buChar char="u"/>
                      </a:pPr>
                      <a:r>
                        <a:rPr kumimoji="1" lang="ja-JP" altLang="en-US" sz="1600" smtClean="0"/>
                        <a:t>大阪・光の饗宴開催</a:t>
                      </a:r>
                      <a:endParaRPr kumimoji="1" lang="ja-JP" altLang="en-US" sz="16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l"/>
                      </a:pPr>
                      <a:r>
                        <a:rPr lang="ja-JP" altLang="en-US" sz="1800" smtClean="0">
                          <a:solidFill>
                            <a:schemeClr val="bg1"/>
                          </a:solidFill>
                          <a:latin typeface="HGP創英角ｺﾞｼｯｸUB" panose="020B0900000000000000" pitchFamily="50" charset="-128"/>
                          <a:ea typeface="HGP創英角ｺﾞｼｯｸUB" panose="020B0900000000000000" pitchFamily="50" charset="-128"/>
                        </a:rPr>
                        <a:t>大阪活性化に向け、官民協働によるモデル事業の創出</a:t>
                      </a:r>
                      <a:endParaRPr lang="en-US" altLang="ja-JP" sz="1800" smtClean="0">
                        <a:solidFill>
                          <a:schemeClr val="bg1"/>
                        </a:solidFill>
                        <a:latin typeface="HGP創英角ｺﾞｼｯｸUB" panose="020B0900000000000000" pitchFamily="50" charset="-128"/>
                        <a:ea typeface="HGP創英角ｺﾞｼｯｸUB" panose="020B0900000000000000" pitchFamily="50" charset="-128"/>
                      </a:endParaRPr>
                    </a:p>
                    <a:p>
                      <a:pPr marL="285750" indent="-285750">
                        <a:buFont typeface="Wingdings" panose="05000000000000000000" pitchFamily="2" charset="2"/>
                        <a:buChar char="l"/>
                      </a:pPr>
                      <a:r>
                        <a:rPr lang="ja-JP" altLang="en-US" sz="1800" smtClean="0">
                          <a:solidFill>
                            <a:schemeClr val="bg1"/>
                          </a:solidFill>
                          <a:latin typeface="HGP創英角ｺﾞｼｯｸUB" panose="020B0900000000000000" pitchFamily="50" charset="-128"/>
                          <a:ea typeface="HGP創英角ｺﾞｼｯｸUB" panose="020B0900000000000000" pitchFamily="50" charset="-128"/>
                        </a:rPr>
                        <a:t>多様な主体による非日常の光が四季折々の魅力を形成</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mpd="sng">
                      <a:noFill/>
                    </a:lnB>
                    <a:solidFill>
                      <a:schemeClr val="accent6">
                        <a:lumMod val="75000"/>
                      </a:schemeClr>
                    </a:solidFill>
                  </a:tcPr>
                </a:tc>
              </a:tr>
              <a:tr h="1123727">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sz="20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solidFill>
                      <a:schemeClr val="accent6">
                        <a:lumMod val="20000"/>
                        <a:lumOff val="80000"/>
                      </a:schemeClr>
                    </a:solidFill>
                  </a:tcPr>
                </a:tc>
              </a:tr>
              <a:tr h="432259">
                <a:tc rowSpan="2">
                  <a:txBody>
                    <a:bodyPr/>
                    <a:lstStyle/>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ja-JP" alt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FFCC"/>
                    </a:solidFill>
                  </a:tcPr>
                </a:tc>
                <a:tc rowSpan="2">
                  <a:txBody>
                    <a:bodyPr/>
                    <a:lstStyle/>
                    <a:p>
                      <a:pPr marL="177800" indent="-177800">
                        <a:buFont typeface="Wingdings" panose="05000000000000000000" pitchFamily="2" charset="2"/>
                        <a:buChar char="u"/>
                      </a:pPr>
                      <a:r>
                        <a:rPr kumimoji="1" lang="ja-JP" altLang="en-US" sz="1600" dirty="0" smtClean="0"/>
                        <a:t>多様なニーズに即した光観光プログラムの開発と発信</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l"/>
                      </a:pPr>
                      <a:r>
                        <a:rPr lang="ja-JP" altLang="en-US" sz="1800" dirty="0" smtClean="0">
                          <a:solidFill>
                            <a:schemeClr val="bg1"/>
                          </a:solidFill>
                          <a:latin typeface="HGP創英角ｺﾞｼｯｸUB" panose="020B0900000000000000" pitchFamily="50" charset="-128"/>
                          <a:ea typeface="HGP創英角ｺﾞｼｯｸUB" panose="020B0900000000000000" pitchFamily="50" charset="-128"/>
                        </a:rPr>
                        <a:t>ブランディングプロモーション手法・ツールが整いつつある</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mpd="sng">
                      <a:noFill/>
                    </a:lnB>
                    <a:solidFill>
                      <a:schemeClr val="accent6">
                        <a:lumMod val="75000"/>
                      </a:schemeClr>
                    </a:solidFill>
                  </a:tcPr>
                </a:tc>
              </a:tr>
              <a:tr h="1315410">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sz="20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48" name="正方形/長方形 47"/>
          <p:cNvSpPr/>
          <p:nvPr/>
        </p:nvSpPr>
        <p:spPr>
          <a:xfrm>
            <a:off x="286429" y="583834"/>
            <a:ext cx="6114371" cy="400110"/>
          </a:xfrm>
          <a:prstGeom prst="rect">
            <a:avLst/>
          </a:prstGeom>
          <a:noFill/>
          <a:ln>
            <a:noFill/>
          </a:ln>
        </p:spPr>
        <p:txBody>
          <a:bodyPr wrap="square">
            <a:spAutoFit/>
          </a:bodyPr>
          <a:lstStyle/>
          <a:p>
            <a:r>
              <a:rPr lang="ja-JP" altLang="en-US" sz="2000" dirty="0" smtClean="0">
                <a:latin typeface="HGP創英角ｺﾞｼｯｸUB" panose="020B0900000000000000" pitchFamily="50" charset="-128"/>
              </a:rPr>
              <a:t>第２</a:t>
            </a:r>
            <a:r>
              <a:rPr lang="ja-JP" altLang="en-US" sz="2000" dirty="0">
                <a:latin typeface="HGP創英角ｺﾞｼｯｸUB" panose="020B0900000000000000" pitchFamily="50" charset="-128"/>
              </a:rPr>
              <a:t>フェーズ（2014年～2016年</a:t>
            </a:r>
            <a:r>
              <a:rPr lang="ja-JP" altLang="en-US" sz="2000" dirty="0" smtClean="0">
                <a:latin typeface="HGP創英角ｺﾞｼｯｸUB" panose="020B0900000000000000" pitchFamily="50" charset="-128"/>
              </a:rPr>
              <a:t>）までの成果</a:t>
            </a:r>
            <a:endParaRPr lang="ja-JP" altLang="en-US" sz="2000" dirty="0">
              <a:latin typeface="HGP創英角ｺﾞｼｯｸUB" panose="020B0900000000000000" pitchFamily="50" charset="-128"/>
            </a:endParaRPr>
          </a:p>
        </p:txBody>
      </p:sp>
      <p:sp>
        <p:nvSpPr>
          <p:cNvPr id="49" name="テキスト ボックス 48"/>
          <p:cNvSpPr txBox="1"/>
          <p:nvPr/>
        </p:nvSpPr>
        <p:spPr>
          <a:xfrm>
            <a:off x="12371404" y="1200200"/>
            <a:ext cx="312823" cy="7416824"/>
          </a:xfrm>
          <a:prstGeom prst="rect">
            <a:avLst/>
          </a:prstGeom>
          <a:solidFill>
            <a:schemeClr val="accent6">
              <a:lumMod val="60000"/>
              <a:lumOff val="40000"/>
            </a:schemeClr>
          </a:solidFill>
          <a:ln w="28575">
            <a:solidFill>
              <a:schemeClr val="tx1"/>
            </a:solidFill>
            <a:prstDash val="solid"/>
          </a:ln>
        </p:spPr>
        <p:txBody>
          <a:bodyPr vert="eaVert" wrap="square" lIns="72000" tIns="72000" rIns="72000" bIns="72000" rtlCol="0" anchor="ctr" anchorCtr="0">
            <a:noAutofit/>
          </a:bodyPr>
          <a:lstStyle/>
          <a:p>
            <a:pPr>
              <a:lnSpc>
                <a:spcPct val="120000"/>
              </a:lnSpc>
            </a:pPr>
            <a:r>
              <a:rPr lang="ja-JP" altLang="en-US" sz="1400">
                <a:latin typeface="HGP創英角ｺﾞｼｯｸUB" panose="020B0900000000000000" pitchFamily="50" charset="-128"/>
              </a:rPr>
              <a:t> </a:t>
            </a:r>
            <a:r>
              <a:rPr lang="ja-JP" altLang="en-US" sz="1400" smtClean="0">
                <a:latin typeface="HGP創英角ｺﾞｼｯｸUB" panose="020B0900000000000000" pitchFamily="50" charset="-128"/>
              </a:rPr>
              <a:t>第３フェーズ</a:t>
            </a:r>
            <a:r>
              <a:rPr lang="ja-JP" altLang="en-US" sz="1400">
                <a:latin typeface="HGP創英角ｺﾞｼｯｸUB" panose="020B0900000000000000" pitchFamily="50" charset="-128"/>
              </a:rPr>
              <a:t>　 </a:t>
            </a:r>
            <a:r>
              <a:rPr lang="ja-JP" altLang="en-US" sz="1400" smtClean="0">
                <a:latin typeface="HGP創英角ｺﾞｼｯｸUB" panose="020B0900000000000000" pitchFamily="50" charset="-128"/>
              </a:rPr>
              <a:t>２０１７年～２０１９年</a:t>
            </a:r>
            <a:endParaRPr lang="ja-JP" altLang="en-US" sz="1400">
              <a:latin typeface="HGP創英角ｺﾞｼｯｸUB" panose="020B0900000000000000" pitchFamily="50" charset="-128"/>
            </a:endParaRPr>
          </a:p>
        </p:txBody>
      </p:sp>
      <p:sp>
        <p:nvSpPr>
          <p:cNvPr id="55" name="二等辺三角形 54"/>
          <p:cNvSpPr/>
          <p:nvPr/>
        </p:nvSpPr>
        <p:spPr>
          <a:xfrm rot="5400000">
            <a:off x="11526940" y="4819041"/>
            <a:ext cx="1412828" cy="144000"/>
          </a:xfrm>
          <a:prstGeom prst="triangle">
            <a:avLst>
              <a:gd name="adj" fmla="val 4687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2613226" y="2014956"/>
            <a:ext cx="384307" cy="2169671"/>
          </a:xfrm>
          <a:prstGeom prst="rect">
            <a:avLst/>
          </a:prstGeom>
          <a:ln/>
        </p:spPr>
        <p:style>
          <a:lnRef idx="0">
            <a:schemeClr val="accent6"/>
          </a:lnRef>
          <a:fillRef idx="3">
            <a:schemeClr val="accent6"/>
          </a:fillRef>
          <a:effectRef idx="3">
            <a:schemeClr val="accent6"/>
          </a:effectRef>
          <a:fontRef idx="minor">
            <a:schemeClr val="lt1"/>
          </a:fontRef>
        </p:style>
        <p:txBody>
          <a:bodyPr vert="eaVert" wrap="square" rtlCol="0" anchor="ctr" anchorCtr="0">
            <a:noAutofit/>
          </a:bodyPr>
          <a:lstStyle/>
          <a:p>
            <a:pPr algn="ctr"/>
            <a:r>
              <a:rPr lang="ja-JP" altLang="en-US" sz="1800" dirty="0">
                <a:solidFill>
                  <a:schemeClr val="bg1"/>
                </a:solidFill>
                <a:latin typeface="HGP創英角ｺﾞｼｯｸUB" pitchFamily="50" charset="-128"/>
                <a:ea typeface="HGP創英角ｺﾞｼｯｸUB" pitchFamily="50" charset="-128"/>
              </a:rPr>
              <a:t>光</a:t>
            </a:r>
            <a:r>
              <a:rPr lang="ja-JP" altLang="en-US" sz="1800" dirty="0" smtClean="0">
                <a:solidFill>
                  <a:schemeClr val="bg1"/>
                </a:solidFill>
                <a:latin typeface="HGP創英角ｺﾞｼｯｸUB" pitchFamily="50" charset="-128"/>
                <a:ea typeface="HGP創英角ｺﾞｼｯｸUB" pitchFamily="50" charset="-128"/>
              </a:rPr>
              <a:t>の都市軸　</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6" name="テキスト ボックス 55"/>
          <p:cNvSpPr txBox="1"/>
          <p:nvPr/>
        </p:nvSpPr>
        <p:spPr>
          <a:xfrm>
            <a:off x="2610550" y="4710738"/>
            <a:ext cx="379877" cy="1728192"/>
          </a:xfrm>
          <a:prstGeom prst="rect">
            <a:avLst/>
          </a:prstGeom>
          <a:ln/>
        </p:spPr>
        <p:style>
          <a:lnRef idx="0">
            <a:schemeClr val="accent6"/>
          </a:lnRef>
          <a:fillRef idx="3">
            <a:schemeClr val="accent6"/>
          </a:fillRef>
          <a:effectRef idx="3">
            <a:schemeClr val="accent6"/>
          </a:effectRef>
          <a:fontRef idx="minor">
            <a:schemeClr val="lt1"/>
          </a:fontRef>
        </p:style>
        <p:txBody>
          <a:bodyPr vert="eaVert" wrap="square" rtlCol="0" anchor="ctr" anchorCtr="0">
            <a:noAutofit/>
          </a:bodyPr>
          <a:lstStyle/>
          <a:p>
            <a:pPr algn="ctr"/>
            <a:r>
              <a:rPr lang="ja-JP" altLang="en-US" sz="1800" dirty="0">
                <a:solidFill>
                  <a:schemeClr val="bg1"/>
                </a:solidFill>
                <a:latin typeface="HGP創英角ｺﾞｼｯｸUB" pitchFamily="50" charset="-128"/>
                <a:ea typeface="HGP創英角ｺﾞｼｯｸUB" pitchFamily="50" charset="-128"/>
              </a:rPr>
              <a:t>光</a:t>
            </a:r>
            <a:r>
              <a:rPr lang="ja-JP" altLang="en-US" sz="1800" dirty="0" smtClean="0">
                <a:solidFill>
                  <a:schemeClr val="bg1"/>
                </a:solidFill>
                <a:latin typeface="HGP創英角ｺﾞｼｯｸUB" pitchFamily="50" charset="-128"/>
                <a:ea typeface="HGP創英角ｺﾞｼｯｸUB" pitchFamily="50" charset="-128"/>
              </a:rPr>
              <a:t>の暦</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7" name="テキスト ボックス 56"/>
          <p:cNvSpPr txBox="1"/>
          <p:nvPr/>
        </p:nvSpPr>
        <p:spPr>
          <a:xfrm>
            <a:off x="2603373" y="6970530"/>
            <a:ext cx="384307" cy="2100501"/>
          </a:xfrm>
          <a:prstGeom prst="rect">
            <a:avLst/>
          </a:prstGeom>
          <a:ln/>
        </p:spPr>
        <p:style>
          <a:lnRef idx="0">
            <a:schemeClr val="accent6"/>
          </a:lnRef>
          <a:fillRef idx="3">
            <a:schemeClr val="accent6"/>
          </a:fillRef>
          <a:effectRef idx="3">
            <a:schemeClr val="accent6"/>
          </a:effectRef>
          <a:fontRef idx="minor">
            <a:schemeClr val="lt1"/>
          </a:fontRef>
        </p:style>
        <p:txBody>
          <a:bodyPr vert="eaVert" wrap="square" rtlCol="0" anchor="ctr" anchorCtr="0">
            <a:noAutofit/>
          </a:bodyPr>
          <a:lstStyle/>
          <a:p>
            <a:pPr algn="ctr"/>
            <a:r>
              <a:rPr lang="ja-JP" altLang="en-US" sz="1800" dirty="0" smtClean="0">
                <a:solidFill>
                  <a:schemeClr val="bg1"/>
                </a:solidFill>
                <a:latin typeface="HGP創英角ｺﾞｼｯｸUB" pitchFamily="50" charset="-128"/>
                <a:ea typeface="HGP創英角ｺﾞｼｯｸUB" pitchFamily="50" charset="-128"/>
              </a:rPr>
              <a:t>光百景</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7" name="正方形/長方形 26"/>
          <p:cNvSpPr/>
          <p:nvPr/>
        </p:nvSpPr>
        <p:spPr>
          <a:xfrm>
            <a:off x="11782410" y="336104"/>
            <a:ext cx="901547"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mn-ea"/>
              </a:rPr>
              <a:t>１</a:t>
            </a:r>
            <a:endParaRPr kumimoji="1" lang="ja-JP" altLang="en-US" sz="2400" dirty="0">
              <a:solidFill>
                <a:schemeClr val="tx1"/>
              </a:solidFill>
              <a:latin typeface="+mn-ea"/>
            </a:endParaRPr>
          </a:p>
        </p:txBody>
      </p:sp>
      <p:graphicFrame>
        <p:nvGraphicFramePr>
          <p:cNvPr id="36" name="表 35"/>
          <p:cNvGraphicFramePr>
            <a:graphicFrameLocks noGrp="1"/>
          </p:cNvGraphicFramePr>
          <p:nvPr>
            <p:extLst>
              <p:ext uri="{D42A27DB-BD31-4B8C-83A1-F6EECF244321}">
                <p14:modId xmlns:p14="http://schemas.microsoft.com/office/powerpoint/2010/main" val="12165819"/>
              </p:ext>
            </p:extLst>
          </p:nvPr>
        </p:nvGraphicFramePr>
        <p:xfrm>
          <a:off x="208113" y="1200200"/>
          <a:ext cx="2016223" cy="7992888"/>
        </p:xfrm>
        <a:graphic>
          <a:graphicData uri="http://schemas.openxmlformats.org/drawingml/2006/table">
            <a:tbl>
              <a:tblPr firstRow="1" bandRow="1">
                <a:tableStyleId>{5940675A-B579-460E-94D1-54222C63F5DA}</a:tableStyleId>
              </a:tblPr>
              <a:tblGrid>
                <a:gridCol w="2016223"/>
              </a:tblGrid>
              <a:tr h="670560">
                <a:tc>
                  <a:txBody>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過去からの動き</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22328">
                <a:tc>
                  <a:txBody>
                    <a:bodyPr/>
                    <a:lstStyle/>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ja-JP" altLang="en-US" sz="1400" dirty="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ja-JP" altLang="en-US" sz="1400" dirty="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ja-JP" alt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pic>
        <p:nvPicPr>
          <p:cNvPr id="37" name="Picture 2" descr="C:\win7倉庫500G\光2016\160726総括小委員会\図表2\main-thumb-4928x3264-216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4568" y="2858792"/>
            <a:ext cx="1635509" cy="108147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2" descr="C:\win7倉庫500G\光2016\160726総括小委員会\図表\rune_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2132" y="5312816"/>
            <a:ext cx="1612610" cy="107440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 name="Picture 3" descr="C:\win7倉庫500G\大阪市橋梁ライトアップ\議事録\140307写真抜粋\P307029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3212" y="2831417"/>
            <a:ext cx="168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win7倉庫500G\光のまちづくり2020続編\140703APWG資料\写真3\2014-07-04_1957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3597" y="5135020"/>
            <a:ext cx="1731959"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図 42"/>
          <p:cNvPicPr>
            <a:picLocks noChangeAspect="1"/>
          </p:cNvPicPr>
          <p:nvPr/>
        </p:nvPicPr>
        <p:blipFill>
          <a:blip r:embed="rId7"/>
          <a:stretch>
            <a:fillRect/>
          </a:stretch>
        </p:blipFill>
        <p:spPr>
          <a:xfrm>
            <a:off x="8490676" y="7524498"/>
            <a:ext cx="1037739" cy="1465492"/>
          </a:xfrm>
          <a:prstGeom prst="rect">
            <a:avLst/>
          </a:prstGeom>
          <a:ln w="3175">
            <a:solidFill>
              <a:schemeClr val="tx1"/>
            </a:solidFill>
          </a:ln>
        </p:spPr>
      </p:pic>
      <p:pic>
        <p:nvPicPr>
          <p:cNvPr id="44" name="図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9605" y="5304656"/>
            <a:ext cx="1608163" cy="1073450"/>
          </a:xfrm>
          <a:prstGeom prst="rect">
            <a:avLst/>
          </a:prstGeom>
        </p:spPr>
      </p:pic>
      <p:sp>
        <p:nvSpPr>
          <p:cNvPr id="45" name="正方形/長方形 44"/>
          <p:cNvSpPr/>
          <p:nvPr/>
        </p:nvSpPr>
        <p:spPr>
          <a:xfrm>
            <a:off x="10331566" y="2784376"/>
            <a:ext cx="1703863" cy="1107996"/>
          </a:xfrm>
          <a:prstGeom prst="rect">
            <a:avLst/>
          </a:prstGeom>
        </p:spPr>
        <p:txBody>
          <a:bodyPr wrap="square">
            <a:spAutoFit/>
          </a:bodyPr>
          <a:lstStyle/>
          <a:p>
            <a:r>
              <a:rPr lang="ja-JP" altLang="en-US" sz="1100" dirty="0" smtClean="0">
                <a:latin typeface="+mn-ea"/>
                <a:ea typeface="+mn-ea"/>
              </a:rPr>
              <a:t>写真左から</a:t>
            </a:r>
            <a:endParaRPr lang="en-US" altLang="ja-JP" sz="1100" dirty="0" smtClean="0">
              <a:latin typeface="+mn-ea"/>
              <a:ea typeface="+mn-ea"/>
            </a:endParaRPr>
          </a:p>
          <a:p>
            <a:pPr marL="171450" indent="-171450">
              <a:buFont typeface="Wingdings" panose="05000000000000000000" pitchFamily="2" charset="2"/>
              <a:buChar char="l"/>
            </a:pPr>
            <a:r>
              <a:rPr lang="ja-JP" altLang="ja-JP" sz="1100" dirty="0" smtClean="0"/>
              <a:t>中之島</a:t>
            </a:r>
            <a:endParaRPr lang="en-US" altLang="ja-JP" sz="1100" dirty="0" smtClean="0"/>
          </a:p>
          <a:p>
            <a:r>
              <a:rPr lang="ja-JP" altLang="en-US" sz="1100" dirty="0"/>
              <a:t>　</a:t>
            </a:r>
            <a:r>
              <a:rPr lang="ja-JP" altLang="en-US" sz="1100" dirty="0" smtClean="0"/>
              <a:t>　</a:t>
            </a:r>
            <a:r>
              <a:rPr lang="ja-JP" altLang="ja-JP" sz="1100" dirty="0" smtClean="0"/>
              <a:t>ナイトビュークルーズ</a:t>
            </a:r>
            <a:endParaRPr lang="en-US" altLang="ja-JP" sz="1100" dirty="0" smtClean="0"/>
          </a:p>
          <a:p>
            <a:pPr marL="171450" indent="-171450">
              <a:buFont typeface="Wingdings" panose="05000000000000000000" pitchFamily="2" charset="2"/>
              <a:buChar char="l"/>
            </a:pPr>
            <a:r>
              <a:rPr lang="ja-JP" altLang="en-US" sz="1100" dirty="0" smtClean="0">
                <a:latin typeface="HGS創英角ｺﾞｼｯｸUB" panose="020B0900000000000000" pitchFamily="50" charset="-128"/>
                <a:ea typeface="HGS創英角ｺﾞｼｯｸUB" panose="020B0900000000000000" pitchFamily="50" charset="-128"/>
                <a:cs typeface="Times New Roman" panose="02020603050405020304" pitchFamily="18" charset="0"/>
              </a:rPr>
              <a:t>北浜テラス</a:t>
            </a:r>
            <a:endParaRPr lang="en-US" altLang="ja-JP" sz="1100" dirty="0" smtClean="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r>
              <a:rPr lang="ja-JP" altLang="en-US" sz="1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r>
              <a:rPr lang="ja-JP" altLang="en-US" sz="900" dirty="0" smtClean="0">
                <a:latin typeface="HGP創英角ｺﾞｼｯｸUB" panose="020B0900000000000000" pitchFamily="50" charset="-128"/>
                <a:cs typeface="Times New Roman" panose="02020603050405020304" pitchFamily="18" charset="0"/>
              </a:rPr>
              <a:t>（</a:t>
            </a:r>
            <a:r>
              <a:rPr lang="ja-JP" altLang="ja-JP" sz="900" dirty="0" smtClean="0">
                <a:latin typeface="HGP創英角ｺﾞｼｯｸUB" panose="020B0900000000000000" pitchFamily="50" charset="-128"/>
              </a:rPr>
              <a:t>出典</a:t>
            </a:r>
            <a:r>
              <a:rPr lang="ja-JP" altLang="en-US" sz="900" dirty="0" smtClean="0">
                <a:latin typeface="HGP創英角ｺﾞｼｯｸUB" panose="020B0900000000000000" pitchFamily="50" charset="-128"/>
              </a:rPr>
              <a:t>：</a:t>
            </a:r>
            <a:r>
              <a:rPr lang="ja-JP" altLang="en-US" sz="900" dirty="0">
                <a:latin typeface="HGP創英角ｺﾞｼｯｸUB" panose="020B0900000000000000" pitchFamily="50" charset="-128"/>
              </a:rPr>
              <a:t>水都大阪</a:t>
            </a:r>
            <a:r>
              <a:rPr lang="en-US" altLang="ja-JP" sz="900" dirty="0" smtClean="0">
                <a:latin typeface="HGP創英角ｺﾞｼｯｸUB" panose="020B0900000000000000" pitchFamily="50" charset="-128"/>
              </a:rPr>
              <a:t>HP</a:t>
            </a:r>
            <a:r>
              <a:rPr lang="ja-JP" altLang="en-US" sz="900" dirty="0" smtClean="0">
                <a:latin typeface="HGP創英角ｺﾞｼｯｸUB" panose="020B0900000000000000" pitchFamily="50" charset="-128"/>
              </a:rPr>
              <a:t>）</a:t>
            </a:r>
            <a:endParaRPr lang="ja-JP" altLang="en-US" sz="900" dirty="0">
              <a:latin typeface="HGP創英角ｺﾞｼｯｸUB" panose="020B0900000000000000" pitchFamily="50" charset="-128"/>
            </a:endParaRPr>
          </a:p>
          <a:p>
            <a:pPr marL="171450" indent="-171450">
              <a:buFont typeface="Wingdings" panose="05000000000000000000" pitchFamily="2" charset="2"/>
              <a:buChar char="l"/>
            </a:pPr>
            <a:r>
              <a:rPr lang="ja-JP" altLang="en-US" sz="1100" dirty="0" smtClean="0">
                <a:latin typeface="HG創英角ｺﾞｼｯｸUB" panose="020B0909000000000000" pitchFamily="49" charset="-128"/>
                <a:ea typeface="HG創英角ｺﾞｼｯｸUB" panose="020B0909000000000000" pitchFamily="49" charset="-128"/>
                <a:cs typeface="Times New Roman" panose="02020603050405020304" pitchFamily="18" charset="0"/>
              </a:rPr>
              <a:t>ほたるまち</a:t>
            </a:r>
            <a:endParaRPr lang="ja-JP" altLang="en-US" sz="1100" dirty="0">
              <a:latin typeface="HG創英角ｺﾞｼｯｸUB" panose="020B0909000000000000" pitchFamily="49" charset="-128"/>
              <a:ea typeface="HG創英角ｺﾞｼｯｸUB" panose="020B0909000000000000" pitchFamily="49" charset="-128"/>
            </a:endParaRPr>
          </a:p>
        </p:txBody>
      </p:sp>
      <p:pic>
        <p:nvPicPr>
          <p:cNvPr id="47" name="図 46"/>
          <p:cNvPicPr>
            <a:picLocks noChangeAspect="1"/>
          </p:cNvPicPr>
          <p:nvPr/>
        </p:nvPicPr>
        <p:blipFill rotWithShape="1">
          <a:blip r:embed="rId9"/>
          <a:srcRect l="33634" t="14482" r="33620" b="43138"/>
          <a:stretch/>
        </p:blipFill>
        <p:spPr>
          <a:xfrm>
            <a:off x="3598019" y="7752928"/>
            <a:ext cx="1731600" cy="1260000"/>
          </a:xfrm>
          <a:prstGeom prst="rect">
            <a:avLst/>
          </a:prstGeom>
        </p:spPr>
      </p:pic>
      <p:pic>
        <p:nvPicPr>
          <p:cNvPr id="58" name="図 57"/>
          <p:cNvPicPr>
            <a:picLocks noChangeAspect="1"/>
          </p:cNvPicPr>
          <p:nvPr/>
        </p:nvPicPr>
        <p:blipFill rotWithShape="1">
          <a:blip r:embed="rId10"/>
          <a:srcRect l="33859" t="12441" r="36256" b="4873"/>
          <a:stretch/>
        </p:blipFill>
        <p:spPr>
          <a:xfrm>
            <a:off x="6611633" y="7524498"/>
            <a:ext cx="982579" cy="1528460"/>
          </a:xfrm>
          <a:prstGeom prst="rect">
            <a:avLst/>
          </a:prstGeom>
        </p:spPr>
      </p:pic>
      <p:pic>
        <p:nvPicPr>
          <p:cNvPr id="59" name="Picture 2" descr="C:\win7倉庫500G\光2016\161220委員会2当日\御堂筋写真\PC16000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77146" y="5290704"/>
            <a:ext cx="1438593" cy="1078945"/>
          </a:xfrm>
          <a:prstGeom prst="rect">
            <a:avLst/>
          </a:prstGeom>
          <a:noFill/>
          <a:extLst>
            <a:ext uri="{909E8E84-426E-40DD-AFC4-6F175D3DCCD1}">
              <a14:hiddenFill xmlns:a14="http://schemas.microsoft.com/office/drawing/2010/main">
                <a:solidFill>
                  <a:srgbClr val="FFFFFF"/>
                </a:solidFill>
              </a14:hiddenFill>
            </a:ext>
          </a:extLst>
        </p:spPr>
      </p:pic>
      <p:sp>
        <p:nvSpPr>
          <p:cNvPr id="64" name="正方形/長方形 63"/>
          <p:cNvSpPr/>
          <p:nvPr/>
        </p:nvSpPr>
        <p:spPr>
          <a:xfrm>
            <a:off x="10331566" y="5446064"/>
            <a:ext cx="1861418" cy="938719"/>
          </a:xfrm>
          <a:prstGeom prst="rect">
            <a:avLst/>
          </a:prstGeom>
        </p:spPr>
        <p:txBody>
          <a:bodyPr wrap="square">
            <a:spAutoFit/>
          </a:bodyPr>
          <a:lstStyle/>
          <a:p>
            <a:r>
              <a:rPr lang="ja-JP" altLang="en-US" sz="1100" dirty="0" smtClean="0">
                <a:latin typeface="+mn-ea"/>
                <a:ea typeface="+mn-ea"/>
              </a:rPr>
              <a:t>写真左から</a:t>
            </a:r>
            <a:endParaRPr lang="en-US" altLang="ja-JP" sz="1100" dirty="0" smtClean="0">
              <a:latin typeface="+mn-ea"/>
              <a:ea typeface="+mn-ea"/>
            </a:endParaRPr>
          </a:p>
          <a:p>
            <a:pPr marL="171450" indent="-171450">
              <a:buFont typeface="Wingdings" panose="05000000000000000000" pitchFamily="2" charset="2"/>
              <a:buChar char="l"/>
            </a:pPr>
            <a:r>
              <a:rPr lang="ja-JP" altLang="ja-JP" sz="1100" dirty="0"/>
              <a:t>大阪・光の饗宴</a:t>
            </a:r>
          </a:p>
          <a:p>
            <a:pPr marL="171450" indent="-171450">
              <a:buFont typeface="Wingdings" panose="05000000000000000000" pitchFamily="2" charset="2"/>
              <a:buChar char="l"/>
            </a:pPr>
            <a:r>
              <a:rPr lang="ja-JP" altLang="ja-JP" sz="1100" dirty="0"/>
              <a:t>光の</a:t>
            </a:r>
            <a:r>
              <a:rPr lang="ja-JP" altLang="ja-JP" sz="1100" dirty="0" smtClean="0"/>
              <a:t>ルネサンス</a:t>
            </a:r>
            <a:endParaRPr lang="en-US" altLang="ja-JP" sz="1100" dirty="0" smtClean="0"/>
          </a:p>
          <a:p>
            <a:r>
              <a:rPr lang="ja-JP" altLang="en-US" sz="1100" dirty="0"/>
              <a:t> </a:t>
            </a:r>
            <a:r>
              <a:rPr lang="ja-JP" altLang="en-US" sz="1100" dirty="0" smtClean="0"/>
              <a:t>  </a:t>
            </a:r>
            <a:r>
              <a:rPr lang="ja-JP" altLang="ja-JP" sz="1100" dirty="0" smtClean="0"/>
              <a:t>（</a:t>
            </a:r>
            <a:r>
              <a:rPr lang="ja-JP" altLang="ja-JP" sz="1100" dirty="0"/>
              <a:t>ウォールタペストリー）</a:t>
            </a:r>
          </a:p>
          <a:p>
            <a:pPr marL="171450" indent="-171450">
              <a:buFont typeface="Wingdings" panose="05000000000000000000" pitchFamily="2" charset="2"/>
              <a:buChar char="l"/>
            </a:pPr>
            <a:r>
              <a:rPr lang="ja-JP" altLang="ja-JP" sz="1100" dirty="0"/>
              <a:t>御堂筋イルミネーション</a:t>
            </a:r>
          </a:p>
        </p:txBody>
      </p:sp>
      <p:sp>
        <p:nvSpPr>
          <p:cNvPr id="66" name="正方形/長方形 65"/>
          <p:cNvSpPr/>
          <p:nvPr/>
        </p:nvSpPr>
        <p:spPr>
          <a:xfrm>
            <a:off x="10331566" y="7752928"/>
            <a:ext cx="1913036" cy="769441"/>
          </a:xfrm>
          <a:prstGeom prst="rect">
            <a:avLst/>
          </a:prstGeom>
        </p:spPr>
        <p:txBody>
          <a:bodyPr wrap="square">
            <a:spAutoFit/>
          </a:bodyPr>
          <a:lstStyle/>
          <a:p>
            <a:r>
              <a:rPr lang="ja-JP" altLang="en-US" sz="1100" dirty="0" smtClean="0">
                <a:latin typeface="+mn-ea"/>
                <a:ea typeface="+mn-ea"/>
              </a:rPr>
              <a:t>写真左から</a:t>
            </a:r>
            <a:endParaRPr lang="en-US" altLang="ja-JP" sz="1100" dirty="0" smtClean="0">
              <a:latin typeface="+mn-ea"/>
              <a:ea typeface="+mn-ea"/>
            </a:endParaRPr>
          </a:p>
          <a:p>
            <a:pPr marL="171450" indent="-171450">
              <a:buFont typeface="Wingdings" panose="05000000000000000000" pitchFamily="2" charset="2"/>
              <a:buChar char="l"/>
            </a:pPr>
            <a:r>
              <a:rPr lang="ja-JP" altLang="ja-JP" sz="1100" dirty="0" smtClean="0">
                <a:latin typeface="HGP創英角ｺﾞｼｯｸUB" panose="020B0900000000000000" pitchFamily="50" charset="-128"/>
              </a:rPr>
              <a:t>ミールクーポン</a:t>
            </a:r>
            <a:endParaRPr lang="en-US" altLang="ja-JP" sz="1100" dirty="0" smtClean="0">
              <a:latin typeface="HGP創英角ｺﾞｼｯｸUB" panose="020B0900000000000000" pitchFamily="50" charset="-128"/>
            </a:endParaRPr>
          </a:p>
          <a:p>
            <a:pPr marL="171450" indent="-171450">
              <a:buFont typeface="Wingdings" panose="05000000000000000000" pitchFamily="2" charset="2"/>
              <a:buChar char="l"/>
            </a:pPr>
            <a:r>
              <a:rPr lang="ja-JP" altLang="ja-JP" sz="1100" dirty="0">
                <a:latin typeface="HGP創英角ｺﾞｼｯｸUB" panose="020B0900000000000000" pitchFamily="50" charset="-128"/>
              </a:rPr>
              <a:t>書籍「光のまちをつくる」</a:t>
            </a:r>
          </a:p>
          <a:p>
            <a:pPr marL="171450" indent="-171450">
              <a:buFont typeface="Wingdings" panose="05000000000000000000" pitchFamily="2" charset="2"/>
              <a:buChar char="l"/>
            </a:pPr>
            <a:endParaRPr lang="ja-JP" altLang="ja-JP" sz="1100" dirty="0">
              <a:latin typeface="HGP創英角ｺﾞｼｯｸUB" panose="020B0900000000000000" pitchFamily="50" charset="-128"/>
            </a:endParaRPr>
          </a:p>
        </p:txBody>
      </p:sp>
      <p:pic>
        <p:nvPicPr>
          <p:cNvPr id="67" name="Picture 2" descr="C:\win7倉庫500G\光2016\160621総括小委員会\写真\history10_05_p0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805" t="2285" r="1901" b="1836"/>
          <a:stretch/>
        </p:blipFill>
        <p:spPr bwMode="auto">
          <a:xfrm>
            <a:off x="7373638" y="2858793"/>
            <a:ext cx="1522187" cy="106851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win7倉庫500G\光2016\160621総括小委員会\写真\PC210047.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49574" y="2858793"/>
            <a:ext cx="1407950" cy="1055963"/>
          </a:xfrm>
          <a:prstGeom prst="rect">
            <a:avLst/>
          </a:prstGeom>
          <a:noFill/>
          <a:extLst>
            <a:ext uri="{909E8E84-426E-40DD-AFC4-6F175D3DCCD1}">
              <a14:hiddenFill xmlns:a14="http://schemas.microsoft.com/office/drawing/2010/main">
                <a:solidFill>
                  <a:srgbClr val="FFFFFF"/>
                </a:solidFill>
              </a14:hiddenFill>
            </a:ext>
          </a:extLst>
        </p:spPr>
      </p:pic>
      <p:sp>
        <p:nvSpPr>
          <p:cNvPr id="80" name="正方形/長方形 79"/>
          <p:cNvSpPr/>
          <p:nvPr/>
        </p:nvSpPr>
        <p:spPr>
          <a:xfrm>
            <a:off x="12371404" y="8785078"/>
            <a:ext cx="309475" cy="2859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n-ea"/>
              </a:rPr>
              <a:t>２</a:t>
            </a:r>
            <a:endParaRPr kumimoji="1" lang="ja-JP" altLang="en-US" sz="1600" dirty="0">
              <a:solidFill>
                <a:schemeClr val="tx1"/>
              </a:solidFill>
              <a:latin typeface="+mn-ea"/>
            </a:endParaRPr>
          </a:p>
        </p:txBody>
      </p:sp>
      <p:sp>
        <p:nvSpPr>
          <p:cNvPr id="8" name="右矢印 7"/>
          <p:cNvSpPr/>
          <p:nvPr/>
        </p:nvSpPr>
        <p:spPr>
          <a:xfrm>
            <a:off x="12144822" y="8720048"/>
            <a:ext cx="180752" cy="432048"/>
          </a:xfrm>
          <a:prstGeom prst="rightArrow">
            <a:avLst>
              <a:gd name="adj1" fmla="val 50000"/>
              <a:gd name="adj2" fmla="val 570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ホームベース 8"/>
          <p:cNvSpPr/>
          <p:nvPr/>
        </p:nvSpPr>
        <p:spPr>
          <a:xfrm rot="5400000">
            <a:off x="-2333518" y="4624956"/>
            <a:ext cx="7128000" cy="1908000"/>
          </a:xfrm>
          <a:prstGeom prst="homePlate">
            <a:avLst>
              <a:gd name="adj" fmla="val 0"/>
            </a:avLst>
          </a:prstGeom>
          <a:gradFill flip="none" rotWithShape="1">
            <a:gsLst>
              <a:gs pos="0">
                <a:schemeClr val="accent1">
                  <a:tint val="66000"/>
                  <a:satMod val="160000"/>
                </a:schemeClr>
              </a:gs>
              <a:gs pos="100000">
                <a:schemeClr val="bg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7317" y="4868420"/>
            <a:ext cx="952500" cy="1276350"/>
          </a:xfrm>
          <a:prstGeom prst="rect">
            <a:avLst/>
          </a:prstGeom>
        </p:spPr>
      </p:pic>
      <p:sp>
        <p:nvSpPr>
          <p:cNvPr id="70" name="テキスト ボックス 69"/>
          <p:cNvSpPr txBox="1"/>
          <p:nvPr/>
        </p:nvSpPr>
        <p:spPr>
          <a:xfrm>
            <a:off x="189243" y="2124001"/>
            <a:ext cx="1927964" cy="461665"/>
          </a:xfrm>
          <a:prstGeom prst="rect">
            <a:avLst/>
          </a:prstGeom>
          <a:noFill/>
        </p:spPr>
        <p:txBody>
          <a:bodyPr wrap="square" rtlCol="0">
            <a:spAutoFit/>
          </a:bodyPr>
          <a:lstStyle/>
          <a:p>
            <a:r>
              <a:rPr lang="ja-JP" altLang="en-US" b="1" dirty="0" smtClean="0">
                <a:latin typeface="+mn-ea"/>
                <a:ea typeface="+mn-ea"/>
              </a:rPr>
              <a:t>◇</a:t>
            </a:r>
            <a:r>
              <a:rPr kumimoji="1" lang="ja-JP" altLang="en-US" b="1" dirty="0" smtClean="0">
                <a:latin typeface="+mn-ea"/>
                <a:ea typeface="+mn-ea"/>
              </a:rPr>
              <a:t>花と緑の懇話会設立</a:t>
            </a:r>
            <a:endParaRPr kumimoji="1" lang="en-US" altLang="ja-JP" b="1" dirty="0" smtClean="0">
              <a:latin typeface="+mn-ea"/>
              <a:ea typeface="+mn-ea"/>
            </a:endParaRPr>
          </a:p>
          <a:p>
            <a:r>
              <a:rPr lang="ja-JP" altLang="en-US" b="1" dirty="0" smtClean="0">
                <a:latin typeface="+mn-ea"/>
                <a:ea typeface="+mn-ea"/>
              </a:rPr>
              <a:t>　　（</a:t>
            </a:r>
            <a:r>
              <a:rPr lang="en-US" altLang="ja-JP" b="1" dirty="0" smtClean="0">
                <a:latin typeface="+mn-ea"/>
                <a:ea typeface="+mn-ea"/>
              </a:rPr>
              <a:t>2002</a:t>
            </a:r>
            <a:r>
              <a:rPr lang="ja-JP" altLang="en-US" b="1" dirty="0" smtClean="0">
                <a:latin typeface="+mn-ea"/>
                <a:ea typeface="+mn-ea"/>
              </a:rPr>
              <a:t>年）</a:t>
            </a:r>
            <a:endParaRPr kumimoji="1" lang="ja-JP" altLang="en-US" b="1" dirty="0" smtClean="0">
              <a:latin typeface="+mn-ea"/>
              <a:ea typeface="+mn-ea"/>
            </a:endParaRPr>
          </a:p>
        </p:txBody>
      </p:sp>
      <p:sp>
        <p:nvSpPr>
          <p:cNvPr id="71" name="テキスト ボックス 70"/>
          <p:cNvSpPr txBox="1"/>
          <p:nvPr/>
        </p:nvSpPr>
        <p:spPr>
          <a:xfrm>
            <a:off x="189243" y="2693794"/>
            <a:ext cx="1927964" cy="461665"/>
          </a:xfrm>
          <a:prstGeom prst="rect">
            <a:avLst/>
          </a:prstGeom>
          <a:noFill/>
        </p:spPr>
        <p:txBody>
          <a:bodyPr wrap="square" rtlCol="0">
            <a:spAutoFit/>
          </a:bodyPr>
          <a:lstStyle/>
          <a:p>
            <a:r>
              <a:rPr lang="ja-JP" altLang="en-US" b="1" dirty="0">
                <a:latin typeface="+mn-ea"/>
                <a:ea typeface="+mn-ea"/>
              </a:rPr>
              <a:t>◇</a:t>
            </a:r>
            <a:r>
              <a:rPr kumimoji="1" lang="ja-JP" altLang="en-US" b="1" dirty="0" smtClean="0">
                <a:latin typeface="+mn-ea"/>
                <a:ea typeface="+mn-ea"/>
              </a:rPr>
              <a:t>光のまちづくり企画検討　</a:t>
            </a:r>
            <a:endParaRPr kumimoji="1" lang="en-US" altLang="ja-JP" b="1" dirty="0" smtClean="0">
              <a:latin typeface="+mn-ea"/>
              <a:ea typeface="+mn-ea"/>
            </a:endParaRPr>
          </a:p>
          <a:p>
            <a:r>
              <a:rPr lang="ja-JP" altLang="en-US" b="1" dirty="0">
                <a:latin typeface="+mn-ea"/>
                <a:ea typeface="+mn-ea"/>
              </a:rPr>
              <a:t>　</a:t>
            </a:r>
            <a:r>
              <a:rPr kumimoji="1" lang="ja-JP" altLang="en-US" b="1" dirty="0" smtClean="0">
                <a:latin typeface="+mn-ea"/>
                <a:ea typeface="+mn-ea"/>
              </a:rPr>
              <a:t>委員会設立</a:t>
            </a:r>
            <a:r>
              <a:rPr lang="ja-JP" altLang="en-US" b="1" dirty="0" smtClean="0">
                <a:latin typeface="+mn-ea"/>
                <a:ea typeface="+mn-ea"/>
              </a:rPr>
              <a:t>　　（</a:t>
            </a:r>
            <a:r>
              <a:rPr lang="en-US" altLang="ja-JP" b="1" dirty="0" smtClean="0">
                <a:latin typeface="+mn-ea"/>
                <a:ea typeface="+mn-ea"/>
              </a:rPr>
              <a:t>2004</a:t>
            </a:r>
            <a:r>
              <a:rPr lang="ja-JP" altLang="en-US" b="1" dirty="0" smtClean="0">
                <a:latin typeface="+mn-ea"/>
                <a:ea typeface="+mn-ea"/>
              </a:rPr>
              <a:t>年）</a:t>
            </a:r>
            <a:endParaRPr kumimoji="1" lang="ja-JP" altLang="en-US" b="1" dirty="0" smtClean="0">
              <a:latin typeface="+mn-ea"/>
              <a:ea typeface="+mn-ea"/>
            </a:endParaRPr>
          </a:p>
        </p:txBody>
      </p:sp>
      <p:sp>
        <p:nvSpPr>
          <p:cNvPr id="72" name="テキスト ボックス 71"/>
          <p:cNvSpPr txBox="1"/>
          <p:nvPr/>
        </p:nvSpPr>
        <p:spPr>
          <a:xfrm>
            <a:off x="334767" y="3261375"/>
            <a:ext cx="1927964" cy="461665"/>
          </a:xfrm>
          <a:prstGeom prst="rect">
            <a:avLst/>
          </a:prstGeom>
          <a:noFill/>
        </p:spPr>
        <p:txBody>
          <a:bodyPr wrap="square" rtlCol="0">
            <a:spAutoFit/>
          </a:bodyPr>
          <a:lstStyle/>
          <a:p>
            <a:r>
              <a:rPr lang="ja-JP" altLang="en-US" dirty="0">
                <a:latin typeface="+mn-ea"/>
                <a:ea typeface="+mn-ea"/>
              </a:rPr>
              <a:t>・</a:t>
            </a:r>
            <a:r>
              <a:rPr kumimoji="1" lang="ja-JP" altLang="en-US" dirty="0" smtClean="0">
                <a:latin typeface="+mn-ea"/>
                <a:ea typeface="+mn-ea"/>
              </a:rPr>
              <a:t>光のまちづくり基本計画　　</a:t>
            </a:r>
            <a:endParaRPr kumimoji="1" lang="en-US" altLang="ja-JP" dirty="0" smtClean="0">
              <a:latin typeface="+mn-ea"/>
              <a:ea typeface="+mn-ea"/>
            </a:endParaRPr>
          </a:p>
          <a:p>
            <a:r>
              <a:rPr lang="ja-JP" altLang="en-US" dirty="0">
                <a:latin typeface="+mn-ea"/>
                <a:ea typeface="+mn-ea"/>
              </a:rPr>
              <a:t>　</a:t>
            </a:r>
            <a:r>
              <a:rPr kumimoji="1" lang="ja-JP" altLang="en-US" dirty="0" smtClean="0">
                <a:latin typeface="+mn-ea"/>
                <a:ea typeface="+mn-ea"/>
              </a:rPr>
              <a:t>策定</a:t>
            </a:r>
            <a:r>
              <a:rPr lang="ja-JP" altLang="en-US" dirty="0" smtClean="0">
                <a:latin typeface="+mn-ea"/>
                <a:ea typeface="+mn-ea"/>
              </a:rPr>
              <a:t>　　（</a:t>
            </a:r>
            <a:r>
              <a:rPr lang="en-US" altLang="ja-JP" dirty="0" smtClean="0">
                <a:latin typeface="+mn-ea"/>
                <a:ea typeface="+mn-ea"/>
              </a:rPr>
              <a:t>2004</a:t>
            </a:r>
            <a:r>
              <a:rPr lang="ja-JP" altLang="en-US" dirty="0" smtClean="0">
                <a:latin typeface="+mn-ea"/>
                <a:ea typeface="+mn-ea"/>
              </a:rPr>
              <a:t>年）</a:t>
            </a:r>
            <a:endParaRPr kumimoji="1" lang="ja-JP" altLang="en-US" dirty="0" smtClean="0">
              <a:latin typeface="+mn-ea"/>
              <a:ea typeface="+mn-ea"/>
            </a:endParaRPr>
          </a:p>
        </p:txBody>
      </p:sp>
      <p:sp>
        <p:nvSpPr>
          <p:cNvPr id="74" name="テキスト ボックス 73"/>
          <p:cNvSpPr txBox="1"/>
          <p:nvPr/>
        </p:nvSpPr>
        <p:spPr>
          <a:xfrm>
            <a:off x="174350" y="3824174"/>
            <a:ext cx="2121994" cy="461665"/>
          </a:xfrm>
          <a:prstGeom prst="rect">
            <a:avLst/>
          </a:prstGeom>
          <a:noFill/>
        </p:spPr>
        <p:txBody>
          <a:bodyPr wrap="square" rtlCol="0">
            <a:spAutoFit/>
          </a:bodyPr>
          <a:lstStyle/>
          <a:p>
            <a:r>
              <a:rPr kumimoji="1" lang="ja-JP" altLang="en-US" b="1" dirty="0" smtClean="0">
                <a:latin typeface="+mn-ea"/>
                <a:ea typeface="+mn-ea"/>
              </a:rPr>
              <a:t>◇光のまちづくり企画推進　</a:t>
            </a:r>
            <a:endParaRPr kumimoji="1" lang="en-US" altLang="ja-JP" b="1" dirty="0" smtClean="0">
              <a:latin typeface="+mn-ea"/>
              <a:ea typeface="+mn-ea"/>
            </a:endParaRPr>
          </a:p>
          <a:p>
            <a:r>
              <a:rPr lang="ja-JP" altLang="en-US" b="1" dirty="0">
                <a:latin typeface="+mn-ea"/>
                <a:ea typeface="+mn-ea"/>
              </a:rPr>
              <a:t>　</a:t>
            </a:r>
            <a:r>
              <a:rPr kumimoji="1" lang="ja-JP" altLang="en-US" b="1" dirty="0" smtClean="0">
                <a:latin typeface="+mn-ea"/>
                <a:ea typeface="+mn-ea"/>
              </a:rPr>
              <a:t>委員会へ改称</a:t>
            </a:r>
            <a:r>
              <a:rPr lang="ja-JP" altLang="en-US" b="1" dirty="0" smtClean="0">
                <a:latin typeface="+mn-ea"/>
                <a:ea typeface="+mn-ea"/>
              </a:rPr>
              <a:t>　　（</a:t>
            </a:r>
            <a:r>
              <a:rPr lang="en-US" altLang="ja-JP" b="1" dirty="0" smtClean="0">
                <a:latin typeface="+mn-ea"/>
                <a:ea typeface="+mn-ea"/>
              </a:rPr>
              <a:t>2004</a:t>
            </a:r>
            <a:r>
              <a:rPr lang="ja-JP" altLang="en-US" b="1" dirty="0" smtClean="0">
                <a:latin typeface="+mn-ea"/>
                <a:ea typeface="+mn-ea"/>
              </a:rPr>
              <a:t>年）</a:t>
            </a:r>
            <a:endParaRPr kumimoji="1" lang="ja-JP" altLang="en-US" b="1" dirty="0" smtClean="0">
              <a:latin typeface="+mn-ea"/>
              <a:ea typeface="+mn-ea"/>
            </a:endParaRPr>
          </a:p>
        </p:txBody>
      </p:sp>
      <p:sp>
        <p:nvSpPr>
          <p:cNvPr id="76" name="テキスト ボックス 75"/>
          <p:cNvSpPr txBox="1"/>
          <p:nvPr/>
        </p:nvSpPr>
        <p:spPr>
          <a:xfrm>
            <a:off x="214838" y="7106935"/>
            <a:ext cx="2105742" cy="461665"/>
          </a:xfrm>
          <a:prstGeom prst="rect">
            <a:avLst/>
          </a:prstGeom>
          <a:noFill/>
        </p:spPr>
        <p:txBody>
          <a:bodyPr wrap="square" rtlCol="0">
            <a:spAutoFit/>
          </a:bodyPr>
          <a:lstStyle/>
          <a:p>
            <a:r>
              <a:rPr lang="ja-JP" altLang="en-US" b="1" dirty="0" smtClean="0">
                <a:latin typeface="+mn-ea"/>
                <a:ea typeface="+mn-ea"/>
              </a:rPr>
              <a:t>◇</a:t>
            </a:r>
            <a:r>
              <a:rPr kumimoji="1" lang="ja-JP" altLang="en-US" b="1" dirty="0" smtClean="0">
                <a:latin typeface="+mn-ea"/>
                <a:ea typeface="+mn-ea"/>
              </a:rPr>
              <a:t>光のまちづくり推進委員会　</a:t>
            </a:r>
            <a:endParaRPr kumimoji="1" lang="en-US" altLang="ja-JP" b="1" dirty="0" smtClean="0">
              <a:latin typeface="+mn-ea"/>
              <a:ea typeface="+mn-ea"/>
            </a:endParaRPr>
          </a:p>
          <a:p>
            <a:r>
              <a:rPr lang="ja-JP" altLang="en-US" b="1" dirty="0">
                <a:latin typeface="+mn-ea"/>
                <a:ea typeface="+mn-ea"/>
              </a:rPr>
              <a:t>　</a:t>
            </a:r>
            <a:r>
              <a:rPr kumimoji="1" lang="ja-JP" altLang="en-US" b="1" dirty="0" smtClean="0">
                <a:latin typeface="+mn-ea"/>
                <a:ea typeface="+mn-ea"/>
              </a:rPr>
              <a:t>として新体制へ　  </a:t>
            </a:r>
            <a:r>
              <a:rPr lang="ja-JP" altLang="en-US" b="1" dirty="0" smtClean="0">
                <a:latin typeface="+mn-ea"/>
                <a:ea typeface="+mn-ea"/>
              </a:rPr>
              <a:t>（</a:t>
            </a:r>
            <a:r>
              <a:rPr lang="en-US" altLang="ja-JP" b="1" dirty="0" smtClean="0">
                <a:latin typeface="+mn-ea"/>
                <a:ea typeface="+mn-ea"/>
              </a:rPr>
              <a:t>2013</a:t>
            </a:r>
            <a:r>
              <a:rPr lang="ja-JP" altLang="en-US" b="1" dirty="0" smtClean="0">
                <a:latin typeface="+mn-ea"/>
                <a:ea typeface="+mn-ea"/>
              </a:rPr>
              <a:t>年）</a:t>
            </a:r>
            <a:endParaRPr kumimoji="1" lang="ja-JP" altLang="en-US" b="1" dirty="0" smtClean="0">
              <a:latin typeface="+mn-ea"/>
              <a:ea typeface="+mn-ea"/>
            </a:endParaRPr>
          </a:p>
        </p:txBody>
      </p:sp>
      <p:sp>
        <p:nvSpPr>
          <p:cNvPr id="77" name="テキスト ボックス 76"/>
          <p:cNvSpPr txBox="1"/>
          <p:nvPr/>
        </p:nvSpPr>
        <p:spPr>
          <a:xfrm>
            <a:off x="267243" y="4379912"/>
            <a:ext cx="2105742" cy="461665"/>
          </a:xfrm>
          <a:prstGeom prst="rect">
            <a:avLst/>
          </a:prstGeom>
          <a:noFill/>
        </p:spPr>
        <p:txBody>
          <a:bodyPr wrap="square" rtlCol="0">
            <a:spAutoFit/>
          </a:bodyPr>
          <a:lstStyle/>
          <a:p>
            <a:r>
              <a:rPr lang="ja-JP" altLang="en-US" dirty="0" smtClean="0">
                <a:latin typeface="+mn-ea"/>
                <a:ea typeface="+mn-ea"/>
              </a:rPr>
              <a:t>・書籍「光の景観まちづくり」 </a:t>
            </a:r>
            <a:endParaRPr lang="en-US" altLang="ja-JP" dirty="0" smtClean="0">
              <a:latin typeface="+mn-ea"/>
              <a:ea typeface="+mn-ea"/>
            </a:endParaRPr>
          </a:p>
          <a:p>
            <a:r>
              <a:rPr lang="en-US" altLang="ja-JP" dirty="0">
                <a:latin typeface="+mn-ea"/>
                <a:ea typeface="+mn-ea"/>
              </a:rPr>
              <a:t> </a:t>
            </a:r>
            <a:r>
              <a:rPr lang="en-US" altLang="ja-JP" dirty="0" smtClean="0">
                <a:latin typeface="+mn-ea"/>
                <a:ea typeface="+mn-ea"/>
              </a:rPr>
              <a:t> </a:t>
            </a:r>
            <a:r>
              <a:rPr lang="ja-JP" altLang="en-US" dirty="0" smtClean="0">
                <a:latin typeface="+mn-ea"/>
                <a:ea typeface="+mn-ea"/>
              </a:rPr>
              <a:t>発刊　　（</a:t>
            </a:r>
            <a:r>
              <a:rPr lang="en-US" altLang="ja-JP" dirty="0" smtClean="0">
                <a:latin typeface="+mn-ea"/>
                <a:ea typeface="+mn-ea"/>
              </a:rPr>
              <a:t>2006</a:t>
            </a:r>
            <a:r>
              <a:rPr lang="ja-JP" altLang="en-US" dirty="0" smtClean="0">
                <a:latin typeface="+mn-ea"/>
                <a:ea typeface="+mn-ea"/>
              </a:rPr>
              <a:t>年）</a:t>
            </a:r>
            <a:endParaRPr kumimoji="1" lang="ja-JP" altLang="en-US" dirty="0" smtClean="0">
              <a:latin typeface="+mn-ea"/>
              <a:ea typeface="+mn-ea"/>
            </a:endParaRPr>
          </a:p>
        </p:txBody>
      </p:sp>
      <p:sp>
        <p:nvSpPr>
          <p:cNvPr id="81" name="Text Box 11"/>
          <p:cNvSpPr txBox="1">
            <a:spLocks noChangeArrowheads="1"/>
          </p:cNvSpPr>
          <p:nvPr/>
        </p:nvSpPr>
        <p:spPr bwMode="auto">
          <a:xfrm>
            <a:off x="163513" y="192088"/>
            <a:ext cx="3179051" cy="3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1279525">
              <a:defRPr kumimoji="1">
                <a:solidFill>
                  <a:schemeClr val="tx1"/>
                </a:solidFill>
                <a:latin typeface="Arial" pitchFamily="34" charset="0"/>
                <a:ea typeface="ＭＳ Ｐゴシック" pitchFamily="50" charset="-128"/>
              </a:defRPr>
            </a:lvl1pPr>
            <a:lvl2pPr marL="742950" indent="-285750" defTabSz="1279525">
              <a:defRPr kumimoji="1">
                <a:solidFill>
                  <a:schemeClr val="tx1"/>
                </a:solidFill>
                <a:latin typeface="Arial" pitchFamily="34" charset="0"/>
                <a:ea typeface="ＭＳ Ｐゴシック" pitchFamily="50" charset="-128"/>
              </a:defRPr>
            </a:lvl2pPr>
            <a:lvl3pPr marL="1143000" indent="-230188" defTabSz="1279525">
              <a:defRPr kumimoji="1">
                <a:solidFill>
                  <a:schemeClr val="tx1"/>
                </a:solidFill>
                <a:latin typeface="Arial" pitchFamily="34" charset="0"/>
                <a:ea typeface="ＭＳ Ｐゴシック" pitchFamily="50" charset="-128"/>
              </a:defRPr>
            </a:lvl3pPr>
            <a:lvl4pPr marL="1600200" indent="-228600" defTabSz="1279525">
              <a:defRPr kumimoji="1">
                <a:solidFill>
                  <a:schemeClr val="tx1"/>
                </a:solidFill>
                <a:latin typeface="Arial" pitchFamily="34" charset="0"/>
                <a:ea typeface="ＭＳ Ｐゴシック" pitchFamily="50" charset="-128"/>
              </a:defRPr>
            </a:lvl4pPr>
            <a:lvl5pPr marL="2057400" indent="-228600" defTabSz="1279525">
              <a:defRPr kumimoji="1">
                <a:solidFill>
                  <a:schemeClr val="tx1"/>
                </a:solidFill>
                <a:latin typeface="Arial" pitchFamily="34"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pPr>
              <a:defRPr/>
            </a:pPr>
            <a:r>
              <a:rPr lang="en-US" altLang="ja-JP" sz="1600" dirty="0" smtClean="0">
                <a:solidFill>
                  <a:srgbClr val="7030A0"/>
                </a:solidFill>
                <a:latin typeface="HGP創英角ｺﾞｼｯｸUB" pitchFamily="50" charset="-128"/>
                <a:ea typeface="HGP創英角ｺﾞｼｯｸUB" pitchFamily="50" charset="-128"/>
              </a:rPr>
              <a:t>『</a:t>
            </a:r>
            <a:r>
              <a:rPr lang="ja-JP" altLang="en-US" sz="1600" dirty="0" smtClean="0">
                <a:solidFill>
                  <a:srgbClr val="7030A0"/>
                </a:solidFill>
                <a:latin typeface="HGP創英角ｺﾞｼｯｸUB" pitchFamily="50" charset="-128"/>
                <a:ea typeface="HGP創英角ｺﾞｼｯｸUB" pitchFamily="50" charset="-128"/>
              </a:rPr>
              <a:t>大阪光のまちづくり２０２０構想</a:t>
            </a:r>
            <a:r>
              <a:rPr lang="en-US" altLang="ja-JP" sz="1600" dirty="0" smtClean="0">
                <a:solidFill>
                  <a:srgbClr val="7030A0"/>
                </a:solidFill>
                <a:latin typeface="HGP創英角ｺﾞｼｯｸUB" pitchFamily="50" charset="-128"/>
                <a:ea typeface="HGP創英角ｺﾞｼｯｸUB" pitchFamily="50" charset="-128"/>
              </a:rPr>
              <a:t>』</a:t>
            </a:r>
            <a:r>
              <a:rPr lang="ja-JP" altLang="en-US" sz="1600" dirty="0" smtClean="0">
                <a:solidFill>
                  <a:srgbClr val="7030A0"/>
                </a:solidFill>
                <a:latin typeface="HGP創英角ｺﾞｼｯｸUB" pitchFamily="50" charset="-128"/>
                <a:ea typeface="HGP創英角ｺﾞｼｯｸUB" pitchFamily="50" charset="-128"/>
              </a:rPr>
              <a:t>　</a:t>
            </a:r>
          </a:p>
        </p:txBody>
      </p:sp>
      <p:sp>
        <p:nvSpPr>
          <p:cNvPr id="2" name="正方形/長方形 1"/>
          <p:cNvSpPr/>
          <p:nvPr/>
        </p:nvSpPr>
        <p:spPr>
          <a:xfrm>
            <a:off x="369888" y="6384783"/>
            <a:ext cx="1782440" cy="471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335722" y="6395020"/>
            <a:ext cx="1927964" cy="461665"/>
          </a:xfrm>
          <a:prstGeom prst="rect">
            <a:avLst/>
          </a:prstGeom>
          <a:noFill/>
        </p:spPr>
        <p:txBody>
          <a:bodyPr wrap="square" rtlCol="0">
            <a:spAutoFit/>
          </a:bodyPr>
          <a:lstStyle/>
          <a:p>
            <a:r>
              <a:rPr lang="ja-JP" altLang="en-US" b="1" dirty="0" smtClean="0">
                <a:latin typeface="+mn-ea"/>
                <a:ea typeface="+mn-ea"/>
              </a:rPr>
              <a:t>・</a:t>
            </a:r>
            <a:r>
              <a:rPr kumimoji="1" lang="ja-JP" altLang="en-US" b="1" dirty="0" smtClean="0">
                <a:latin typeface="+mn-ea"/>
                <a:ea typeface="+mn-ea"/>
              </a:rPr>
              <a:t>大阪光のまちづくり</a:t>
            </a:r>
            <a:r>
              <a:rPr kumimoji="1" lang="en-US" altLang="ja-JP" b="1" dirty="0" smtClean="0">
                <a:latin typeface="+mn-ea"/>
                <a:ea typeface="+mn-ea"/>
              </a:rPr>
              <a:t>2020</a:t>
            </a:r>
            <a:r>
              <a:rPr kumimoji="1" lang="ja-JP" altLang="en-US" b="1" dirty="0" smtClean="0">
                <a:latin typeface="+mn-ea"/>
                <a:ea typeface="+mn-ea"/>
              </a:rPr>
              <a:t>構想取り纏め</a:t>
            </a:r>
            <a:r>
              <a:rPr lang="ja-JP" altLang="en-US" b="1" dirty="0" smtClean="0">
                <a:latin typeface="+mn-ea"/>
                <a:ea typeface="+mn-ea"/>
              </a:rPr>
              <a:t>　　（</a:t>
            </a:r>
            <a:r>
              <a:rPr lang="en-US" altLang="ja-JP" b="1" dirty="0" smtClean="0">
                <a:latin typeface="+mn-ea"/>
                <a:ea typeface="+mn-ea"/>
              </a:rPr>
              <a:t>2010</a:t>
            </a:r>
            <a:r>
              <a:rPr lang="ja-JP" altLang="en-US" b="1" dirty="0" smtClean="0">
                <a:latin typeface="+mn-ea"/>
                <a:ea typeface="+mn-ea"/>
              </a:rPr>
              <a:t>年）</a:t>
            </a:r>
            <a:endParaRPr kumimoji="1" lang="ja-JP" altLang="en-US" b="1" dirty="0" smtClean="0">
              <a:latin typeface="+mn-ea"/>
              <a:ea typeface="+mn-ea"/>
            </a:endParaRPr>
          </a:p>
        </p:txBody>
      </p:sp>
    </p:spTree>
    <p:extLst>
      <p:ext uri="{BB962C8B-B14F-4D97-AF65-F5344CB8AC3E}">
        <p14:creationId xmlns:p14="http://schemas.microsoft.com/office/powerpoint/2010/main" val="3062987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32271" y="696144"/>
            <a:ext cx="2169184" cy="461665"/>
          </a:xfrm>
          <a:prstGeom prst="rect">
            <a:avLst/>
          </a:prstGeom>
          <a:noFill/>
        </p:spPr>
        <p:txBody>
          <a:bodyPr wrap="none" rtlCol="0">
            <a:spAutoFit/>
          </a:bodyPr>
          <a:lstStyle/>
          <a:p>
            <a:r>
              <a:rPr lang="en-US" altLang="ja-JP" sz="2400" smtClean="0">
                <a:latin typeface="HGP創英角ｺﾞｼｯｸUB" panose="020B0900000000000000" pitchFamily="50" charset="-128"/>
              </a:rPr>
              <a:t>2020</a:t>
            </a:r>
            <a:r>
              <a:rPr lang="ja-JP" altLang="en-US" sz="2400" smtClean="0">
                <a:latin typeface="HGP創英角ｺﾞｼｯｸUB" panose="020B0900000000000000" pitchFamily="50" charset="-128"/>
              </a:rPr>
              <a:t>年の目標</a:t>
            </a:r>
            <a:endParaRPr lang="ja-JP" altLang="en-US" sz="2400">
              <a:latin typeface="HGP創英角ｺﾞｼｯｸUB" panose="020B09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125680515"/>
              </p:ext>
            </p:extLst>
          </p:nvPr>
        </p:nvGraphicFramePr>
        <p:xfrm>
          <a:off x="64096" y="1992289"/>
          <a:ext cx="11881320" cy="6935288"/>
        </p:xfrm>
        <a:graphic>
          <a:graphicData uri="http://schemas.openxmlformats.org/drawingml/2006/table">
            <a:tbl>
              <a:tblPr firstRow="1" bandRow="1">
                <a:tableStyleId>{5940675A-B579-460E-94D1-54222C63F5DA}</a:tableStyleId>
              </a:tblPr>
              <a:tblGrid>
                <a:gridCol w="1656184"/>
                <a:gridCol w="4392488"/>
                <a:gridCol w="5832648"/>
              </a:tblGrid>
              <a:tr h="936104">
                <a:tc>
                  <a:txBody>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光のグランド</a:t>
                      </a:r>
                      <a:endParaRPr kumimoji="1" lang="en-US" altLang="ja-JP" sz="14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400" dirty="0" smtClean="0">
                          <a:latin typeface="HGP創英角ｺﾞｼｯｸUB" panose="020B0900000000000000" pitchFamily="50" charset="-128"/>
                          <a:ea typeface="HGP創英角ｺﾞｼｯｸUB" panose="020B0900000000000000" pitchFamily="50" charset="-128"/>
                        </a:rPr>
                        <a:t>デザイン</a:t>
                      </a:r>
                      <a:endParaRPr kumimoji="1" lang="ja-JP" altLang="en-US" sz="1400" dirty="0">
                        <a:latin typeface="HGP創英角ｺﾞｼｯｸUB" panose="020B0900000000000000" pitchFamily="50" charset="-128"/>
                        <a:ea typeface="HGP創英角ｺﾞｼｯｸUB" panose="020B0900000000000000" pitchFamily="50" charset="-128"/>
                      </a:endParaRPr>
                    </a:p>
                  </a:txBody>
                  <a:tcPr anchor="ctr">
                    <a:solidFill>
                      <a:schemeClr val="accent6">
                        <a:lumMod val="40000"/>
                        <a:lumOff val="60000"/>
                      </a:schemeClr>
                    </a:solidFill>
                  </a:tcPr>
                </a:tc>
                <a:tc>
                  <a:txBody>
                    <a:bodyPr/>
                    <a:lstStyle/>
                    <a:p>
                      <a:pPr algn="ctr"/>
                      <a:endParaRPr kumimoji="1" lang="ja-JP" altLang="en-US" sz="1400">
                        <a:latin typeface="HGP創英角ｺﾞｼｯｸUB" panose="020B0900000000000000" pitchFamily="50" charset="-128"/>
                        <a:ea typeface="HGP創英角ｺﾞｼｯｸUB" panose="020B0900000000000000" pitchFamily="50" charset="-128"/>
                      </a:endParaRPr>
                    </a:p>
                  </a:txBody>
                  <a:tcPr anchor="ctr">
                    <a:solidFill>
                      <a:schemeClr val="bg1"/>
                    </a:solidFill>
                  </a:tcPr>
                </a:tc>
                <a:tc>
                  <a:txBody>
                    <a:bodyPr/>
                    <a:lstStyle/>
                    <a:p>
                      <a:pPr algn="ctr"/>
                      <a:endParaRPr kumimoji="1" lang="ja-JP" altLang="en-US" sz="1600">
                        <a:latin typeface="HGP創英角ｺﾞｼｯｸUB" panose="020B0900000000000000" pitchFamily="50" charset="-128"/>
                        <a:ea typeface="HGP創英角ｺﾞｼｯｸUB" panose="020B0900000000000000" pitchFamily="50" charset="-128"/>
                      </a:endParaRPr>
                    </a:p>
                  </a:txBody>
                  <a:tcPr anchor="ctr">
                    <a:solidFill>
                      <a:schemeClr val="accent6">
                        <a:lumMod val="40000"/>
                        <a:lumOff val="60000"/>
                      </a:schemeClr>
                    </a:solidFill>
                  </a:tcPr>
                </a:tc>
              </a:tr>
              <a:tr h="317039">
                <a:tc rowSpan="3">
                  <a:txBody>
                    <a:bodyPr/>
                    <a:lstStyle/>
                    <a:p>
                      <a:endParaRPr kumimoji="1" lang="ja-JP" altLang="en-US" sz="2000" dirty="0"/>
                    </a:p>
                  </a:txBody>
                  <a:tcPr>
                    <a:solidFill>
                      <a:schemeClr val="accent6">
                        <a:lumMod val="20000"/>
                        <a:lumOff val="80000"/>
                      </a:schemeClr>
                    </a:solidFill>
                  </a:tcPr>
                </a:tc>
                <a:tc>
                  <a:txBody>
                    <a:bodyPr/>
                    <a:lstStyle/>
                    <a:p>
                      <a:pPr marL="352425" indent="-352425"/>
                      <a:r>
                        <a:rPr lang="ja-JP" altLang="en-US" sz="1200" smtClean="0">
                          <a:solidFill>
                            <a:schemeClr val="tx1"/>
                          </a:solidFill>
                          <a:latin typeface="HGP創英角ｺﾞｼｯｸUB" panose="020B0900000000000000" pitchFamily="50" charset="-128"/>
                          <a:ea typeface="HGP創英角ｺﾞｼｯｸUB" panose="020B0900000000000000" pitchFamily="50" charset="-128"/>
                        </a:rPr>
                        <a:t>（１）</a:t>
                      </a:r>
                      <a:r>
                        <a:rPr lang="en-US" altLang="ja-JP" sz="1200" smtClean="0">
                          <a:solidFill>
                            <a:schemeClr val="tx1"/>
                          </a:solidFill>
                          <a:latin typeface="HGP創英角ｺﾞｼｯｸUB" panose="020B0900000000000000" pitchFamily="50" charset="-128"/>
                          <a:ea typeface="HGP創英角ｺﾞｼｯｸUB" panose="020B0900000000000000" pitchFamily="50" charset="-128"/>
                        </a:rPr>
                        <a:t>「中之島エリア・光の回廊エリア」の強化</a:t>
                      </a:r>
                    </a:p>
                    <a:p>
                      <a:pPr marL="352425" indent="-352425"/>
                      <a:r>
                        <a:rPr lang="ja-JP" altLang="en-US" sz="1100" smtClean="0">
                          <a:solidFill>
                            <a:schemeClr val="tx1"/>
                          </a:solidFill>
                          <a:latin typeface="HGP創英角ｺﾞｼｯｸUB" panose="020B0900000000000000" pitchFamily="50" charset="-128"/>
                        </a:rPr>
                        <a:t>　</a:t>
                      </a:r>
                      <a:r>
                        <a:rPr lang="ja-JP" altLang="en-US" sz="1100" smtClean="0">
                          <a:solidFill>
                            <a:schemeClr val="tx1"/>
                          </a:solidFill>
                          <a:latin typeface="+mn-ea"/>
                          <a:ea typeface="+mn-ea"/>
                        </a:rPr>
                        <a:t>～水と光の首都大阪ブランドを牽引するシンボル景観の創出</a:t>
                      </a:r>
                      <a:endParaRPr lang="en-US" altLang="ja-JP" sz="1100" smtClean="0">
                        <a:solidFill>
                          <a:schemeClr val="tx1"/>
                        </a:solidFill>
                        <a:latin typeface="+mn-ea"/>
                        <a:ea typeface="+mn-ea"/>
                      </a:endParaRPr>
                    </a:p>
                  </a:txBody>
                  <a:tcPr>
                    <a:lnB w="6350" cap="flat" cmpd="sng" algn="ctr">
                      <a:solidFill>
                        <a:schemeClr val="tx1"/>
                      </a:solidFill>
                      <a:prstDash val="sysDash"/>
                      <a:round/>
                      <a:headEnd type="none" w="med" len="med"/>
                      <a:tailEnd type="none" w="med" len="med"/>
                    </a:lnB>
                    <a:solidFill>
                      <a:schemeClr val="bg1"/>
                    </a:solidFill>
                  </a:tcPr>
                </a:tc>
                <a:tc>
                  <a:txBody>
                    <a:bodyPr/>
                    <a:lstStyle/>
                    <a:p>
                      <a:pPr marL="285750" marR="0" indent="-285750" algn="l" defTabSz="127941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ja-JP" sz="1400" dirty="0" smtClean="0">
                          <a:latin typeface="+mn-ea"/>
                          <a:ea typeface="+mn-ea"/>
                        </a:rPr>
                        <a:t>中之島における成功事例を取りまとめ、民間による光を活用したビジネスモデル及び持続可能な光環境の構築方法</a:t>
                      </a:r>
                      <a:r>
                        <a:rPr lang="ja-JP" altLang="en-US" sz="1400" dirty="0" smtClean="0">
                          <a:latin typeface="+mn-ea"/>
                          <a:ea typeface="+mn-ea"/>
                        </a:rPr>
                        <a:t>を確立</a:t>
                      </a:r>
                      <a:r>
                        <a:rPr lang="en-US" altLang="ja-JP" sz="1400" dirty="0" smtClean="0">
                          <a:latin typeface="+mn-ea"/>
                          <a:ea typeface="+mn-ea"/>
                        </a:rPr>
                        <a:t>。</a:t>
                      </a:r>
                    </a:p>
                  </a:txBody>
                  <a:tcPr>
                    <a:lnB w="6350" cap="flat" cmpd="sng" algn="ctr">
                      <a:solidFill>
                        <a:schemeClr val="tx1"/>
                      </a:solidFill>
                      <a:prstDash val="sysDash"/>
                      <a:round/>
                      <a:headEnd type="none" w="med" len="med"/>
                      <a:tailEnd type="none" w="med" len="med"/>
                    </a:lnB>
                    <a:solidFill>
                      <a:schemeClr val="accent6">
                        <a:lumMod val="20000"/>
                        <a:lumOff val="80000"/>
                      </a:schemeClr>
                    </a:solidFill>
                  </a:tcPr>
                </a:tc>
              </a:tr>
              <a:tr h="590967">
                <a:tc vMerge="1">
                  <a:txBody>
                    <a:bodyPr/>
                    <a:lstStyle/>
                    <a:p>
                      <a:endParaRPr kumimoji="1" lang="ja-JP" altLang="en-US"/>
                    </a:p>
                  </a:txBody>
                  <a:tcPr/>
                </a:tc>
                <a:tc>
                  <a:txBody>
                    <a:bodyPr/>
                    <a:lstStyle/>
                    <a:p>
                      <a:pPr marL="352425" indent="-352425"/>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（２）新たなエリアへの拡大</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p>
                      <a:pPr marL="352425" indent="-352425"/>
                      <a:r>
                        <a:rPr lang="ja-JP" altLang="en-US" sz="1200" dirty="0" smtClean="0">
                          <a:solidFill>
                            <a:schemeClr val="tx1"/>
                          </a:solidFill>
                          <a:latin typeface="HGP創英角ｺﾞｼｯｸUB" panose="020B0900000000000000" pitchFamily="50" charset="-128"/>
                        </a:rPr>
                        <a:t>　</a:t>
                      </a:r>
                      <a:r>
                        <a:rPr lang="ja-JP" altLang="en-US" sz="1100" dirty="0" smtClean="0">
                          <a:solidFill>
                            <a:schemeClr val="tx1"/>
                          </a:solidFill>
                          <a:latin typeface="+mn-ea"/>
                          <a:ea typeface="+mn-ea"/>
                        </a:rPr>
                        <a:t>～地域ブランドの向上に資する取り組みの検討</a:t>
                      </a:r>
                      <a:endParaRPr lang="en-US" altLang="ja-JP" sz="1100" dirty="0" smtClean="0">
                        <a:solidFill>
                          <a:schemeClr val="tx1"/>
                        </a:solidFill>
                        <a:latin typeface="+mn-ea"/>
                        <a:ea typeface="+mn-ea"/>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tc>
                  <a:txBody>
                    <a:bodyPr/>
                    <a:lstStyle/>
                    <a:p>
                      <a:pPr marL="285750" marR="0" indent="-285750" algn="l" defTabSz="127941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400" dirty="0" smtClean="0">
                          <a:latin typeface="+mn-ea"/>
                          <a:ea typeface="+mn-ea"/>
                        </a:rPr>
                        <a:t>地域及び都市双方の視点で光の価値を取りまとめ、地域ブランドと大阪の都市魅力向上を目指す。</a:t>
                      </a:r>
                      <a:endParaRPr lang="en-US" altLang="ja-JP" sz="1400" dirty="0" smtClean="0">
                        <a:latin typeface="+mn-ea"/>
                        <a:ea typeface="+mn-ea"/>
                      </a:endParaRPr>
                    </a:p>
                    <a:p>
                      <a:pPr marL="285750" marR="0" indent="-285750" algn="l" defTabSz="127941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400" dirty="0" smtClean="0">
                          <a:latin typeface="+mn-ea"/>
                          <a:ea typeface="+mn-ea"/>
                        </a:rPr>
                        <a:t>ベイエリア、大阪城エリアを新たなエリアとして拡大する。</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lumMod val="20000"/>
                        <a:lumOff val="80000"/>
                      </a:schemeClr>
                    </a:solidFill>
                  </a:tcPr>
                </a:tc>
              </a:tr>
              <a:tr h="877416">
                <a:tc vMerge="1">
                  <a:txBody>
                    <a:bodyPr/>
                    <a:lstStyle/>
                    <a:p>
                      <a:endParaRPr kumimoji="1" lang="ja-JP" altLang="en-US"/>
                    </a:p>
                  </a:txBody>
                  <a:tcPr/>
                </a:tc>
                <a:tc>
                  <a:txBody>
                    <a:bodyPr/>
                    <a:lstStyle/>
                    <a:p>
                      <a:pPr marL="352425" indent="-352425"/>
                      <a:r>
                        <a:rPr lang="ja-JP" altLang="en-US" sz="1200" smtClean="0">
                          <a:solidFill>
                            <a:schemeClr val="tx1"/>
                          </a:solidFill>
                          <a:latin typeface="HGP創英角ｺﾞｼｯｸUB" panose="020B0900000000000000" pitchFamily="50" charset="-128"/>
                          <a:ea typeface="HGP創英角ｺﾞｼｯｸUB" panose="020B0900000000000000" pitchFamily="50" charset="-128"/>
                        </a:rPr>
                        <a:t>（３） エリアマネジメント等との協働推進</a:t>
                      </a:r>
                      <a:endParaRPr lang="en-US" altLang="ja-JP" sz="1200" smtClean="0">
                        <a:solidFill>
                          <a:schemeClr val="tx1"/>
                        </a:solidFill>
                        <a:latin typeface="HGP創英角ｺﾞｼｯｸUB" panose="020B0900000000000000" pitchFamily="50" charset="-128"/>
                        <a:ea typeface="HGP創英角ｺﾞｼｯｸUB" panose="020B0900000000000000" pitchFamily="50" charset="-128"/>
                      </a:endParaRPr>
                    </a:p>
                    <a:p>
                      <a:pPr marL="352425" indent="-352425"/>
                      <a:r>
                        <a:rPr lang="ja-JP" altLang="en-US" sz="1100" smtClean="0">
                          <a:solidFill>
                            <a:schemeClr val="tx1"/>
                          </a:solidFill>
                          <a:latin typeface="HGP創英角ｺﾞｼｯｸUB" panose="020B0900000000000000" pitchFamily="50" charset="-128"/>
                        </a:rPr>
                        <a:t>　</a:t>
                      </a:r>
                      <a:r>
                        <a:rPr lang="ja-JP" altLang="en-US" sz="1100" smtClean="0">
                          <a:solidFill>
                            <a:schemeClr val="tx1"/>
                          </a:solidFill>
                          <a:latin typeface="+mn-ea"/>
                          <a:ea typeface="+mn-ea"/>
                        </a:rPr>
                        <a:t>～光の南北軸等における景観向上・民間開発との連携</a:t>
                      </a:r>
                      <a:endParaRPr lang="en-US" altLang="ja-JP" sz="1100" smtClean="0">
                        <a:solidFill>
                          <a:schemeClr val="tx1"/>
                        </a:solidFill>
                        <a:latin typeface="+mn-ea"/>
                        <a:ea typeface="+mn-ea"/>
                      </a:endParaRPr>
                    </a:p>
                    <a:p>
                      <a:pPr marL="352425" indent="-352425"/>
                      <a:endParaRPr lang="en-US" altLang="ja-JP" sz="1200" smtClean="0">
                        <a:solidFill>
                          <a:schemeClr val="tx1"/>
                        </a:solidFill>
                        <a:latin typeface="+mn-ea"/>
                        <a:ea typeface="+mn-ea"/>
                      </a:endParaRPr>
                    </a:p>
                    <a:p>
                      <a:pPr marL="352425" indent="-352425"/>
                      <a:endParaRPr lang="ja-JP" altLang="en-US" sz="1200" smtClean="0">
                        <a:solidFill>
                          <a:schemeClr val="tx1"/>
                        </a:solidFill>
                        <a:latin typeface="+mn-ea"/>
                        <a:ea typeface="+mn-ea"/>
                      </a:endParaRPr>
                    </a:p>
                  </a:txBody>
                  <a:tcPr>
                    <a:lnT w="6350" cap="flat" cmpd="sng" algn="ctr">
                      <a:solidFill>
                        <a:schemeClr val="tx1"/>
                      </a:solidFill>
                      <a:prstDash val="sysDash"/>
                      <a:round/>
                      <a:headEnd type="none" w="med" len="med"/>
                      <a:tailEnd type="none" w="med" len="med"/>
                    </a:lnT>
                    <a:solidFill>
                      <a:schemeClr val="bg1"/>
                    </a:solidFill>
                  </a:tcPr>
                </a:tc>
                <a:tc>
                  <a:txBody>
                    <a:bodyPr/>
                    <a:lstStyle/>
                    <a:p>
                      <a:pPr marL="285750" marR="0" lvl="0" indent="-285750" algn="l" defTabSz="127941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400" dirty="0" smtClean="0">
                          <a:latin typeface="+mn-ea"/>
                          <a:ea typeface="+mn-ea"/>
                        </a:rPr>
                        <a:t>エリアで活動する団体等が光をどのようにとらえているかなど、光の価値や考え方、あり方について議論、もしくはヒアリングを行い、2020年には民間が活用しやすいように事例等を中心とした「エリア別　光のまちづくりガイドライン」を策定。特にベイエリアにおいては</a:t>
                      </a:r>
                      <a:r>
                        <a:rPr lang="en-US" altLang="ja-JP" sz="1400" dirty="0" smtClean="0">
                          <a:latin typeface="+mn-ea"/>
                          <a:ea typeface="+mn-ea"/>
                        </a:rPr>
                        <a:t>IR</a:t>
                      </a:r>
                      <a:r>
                        <a:rPr lang="ja-JP" altLang="en-US" sz="1400" dirty="0" smtClean="0">
                          <a:latin typeface="+mn-ea"/>
                          <a:ea typeface="+mn-ea"/>
                        </a:rPr>
                        <a:t>・万博を見据え、先行して策定。</a:t>
                      </a:r>
                    </a:p>
                  </a:txBody>
                  <a:tcPr>
                    <a:lnT w="6350" cap="flat" cmpd="sng" algn="ctr">
                      <a:solidFill>
                        <a:schemeClr val="tx1"/>
                      </a:solidFill>
                      <a:prstDash val="sysDash"/>
                      <a:round/>
                      <a:headEnd type="none" w="med" len="med"/>
                      <a:tailEnd type="none" w="med" len="med"/>
                    </a:lnT>
                    <a:solidFill>
                      <a:schemeClr val="accent6">
                        <a:lumMod val="20000"/>
                        <a:lumOff val="80000"/>
                      </a:schemeClr>
                    </a:solidFill>
                  </a:tcPr>
                </a:tc>
              </a:tr>
              <a:tr h="504056">
                <a:tc rowSpan="2">
                  <a:txBody>
                    <a:bodyPr/>
                    <a:lstStyle/>
                    <a:p>
                      <a:endParaRPr kumimoji="1" lang="ja-JP" altLang="en-US" sz="2000" dirty="0"/>
                    </a:p>
                  </a:txBody>
                  <a:tcPr>
                    <a:solidFill>
                      <a:schemeClr val="accent6">
                        <a:lumMod val="20000"/>
                        <a:lumOff val="80000"/>
                      </a:schemeClr>
                    </a:solidFill>
                  </a:tcPr>
                </a:tc>
                <a:tc>
                  <a:txBody>
                    <a:bodyPr/>
                    <a:lstStyle/>
                    <a:p>
                      <a:pPr marL="0" indent="0">
                        <a:lnSpc>
                          <a:spcPct val="120000"/>
                        </a:lnSpc>
                        <a:buFont typeface="+mj-ea"/>
                        <a:buNone/>
                      </a:pPr>
                      <a:r>
                        <a:rPr kumimoji="1" lang="ja-JP" altLang="en-US" sz="1200" smtClean="0">
                          <a:solidFill>
                            <a:schemeClr val="tx1"/>
                          </a:solidFill>
                          <a:latin typeface="HGP創英角ｺﾞｼｯｸUB" panose="020B0900000000000000" pitchFamily="50" charset="-128"/>
                          <a:ea typeface="HGP創英角ｺﾞｼｯｸUB" panose="020B0900000000000000" pitchFamily="50" charset="-128"/>
                        </a:rPr>
                        <a:t>（１）大阪・光の饗宴等を通じて各エリアの個性を活かす光プログラムの充実と拡大</a:t>
                      </a:r>
                    </a:p>
                  </a:txBody>
                  <a:tcPr>
                    <a:lnB w="6350" cap="flat" cmpd="sng" algn="ctr">
                      <a:solidFill>
                        <a:schemeClr val="tx1"/>
                      </a:solidFill>
                      <a:prstDash val="sysDash"/>
                      <a:round/>
                      <a:headEnd type="none" w="med" len="med"/>
                      <a:tailEnd type="none" w="med" len="med"/>
                    </a:lnB>
                  </a:tcPr>
                </a:tc>
                <a:tc>
                  <a:txBody>
                    <a:bodyPr/>
                    <a:lstStyle/>
                    <a:p>
                      <a:pPr marL="285750" marR="0" indent="-285750" algn="l" defTabSz="127941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400" smtClean="0">
                          <a:latin typeface="+mn-ea"/>
                          <a:ea typeface="+mn-ea"/>
                        </a:rPr>
                        <a:t>エリアの個性を際立たせる光のまちづくりのサポートに取り組み、ビジネスモデルの構築など、成功事例の拡大を目指す。</a:t>
                      </a:r>
                      <a:endParaRPr lang="en-US" altLang="ja-JP" sz="1400" smtClean="0">
                        <a:latin typeface="+mn-ea"/>
                        <a:ea typeface="+mn-ea"/>
                      </a:endParaRPr>
                    </a:p>
                  </a:txBody>
                  <a:tcPr>
                    <a:lnB w="6350" cap="flat" cmpd="sng" algn="ctr">
                      <a:solidFill>
                        <a:schemeClr val="tx1"/>
                      </a:solidFill>
                      <a:prstDash val="sysDash"/>
                      <a:round/>
                      <a:headEnd type="none" w="med" len="med"/>
                      <a:tailEnd type="none" w="med" len="med"/>
                    </a:lnB>
                    <a:solidFill>
                      <a:schemeClr val="accent6">
                        <a:lumMod val="20000"/>
                        <a:lumOff val="80000"/>
                      </a:schemeClr>
                    </a:solidFill>
                  </a:tcPr>
                </a:tc>
              </a:tr>
              <a:tr h="317712">
                <a:tc vMerge="1">
                  <a:txBody>
                    <a:bodyPr/>
                    <a:lstStyle/>
                    <a:p>
                      <a:endParaRPr kumimoji="1" lang="ja-JP" altLang="en-US"/>
                    </a:p>
                  </a:txBody>
                  <a:tcPr/>
                </a:tc>
                <a:tc>
                  <a:txBody>
                    <a:bodyPr/>
                    <a:lstStyle/>
                    <a:p>
                      <a:pPr marL="0" indent="0">
                        <a:lnSpc>
                          <a:spcPct val="120000"/>
                        </a:lnSpc>
                        <a:buFont typeface="+mj-ea"/>
                        <a:buNone/>
                      </a:pPr>
                      <a:r>
                        <a:rPr kumimoji="1" lang="ja-JP" altLang="en-US" sz="1200" smtClean="0">
                          <a:solidFill>
                            <a:schemeClr val="tx1"/>
                          </a:solidFill>
                          <a:latin typeface="HGP創英角ｺﾞｼｯｸUB" panose="020B0900000000000000" pitchFamily="50" charset="-128"/>
                          <a:ea typeface="HGP創英角ｺﾞｼｯｸUB" panose="020B0900000000000000" pitchFamily="50" charset="-128"/>
                        </a:rPr>
                        <a:t>（２）四季を彩る光プログラムの拡充</a:t>
                      </a:r>
                    </a:p>
                  </a:txBody>
                  <a:tcPr>
                    <a:lnT w="6350" cap="flat" cmpd="sng" algn="ctr">
                      <a:solidFill>
                        <a:schemeClr val="tx1"/>
                      </a:solidFill>
                      <a:prstDash val="sysDash"/>
                      <a:round/>
                      <a:headEnd type="none" w="med" len="med"/>
                      <a:tailEnd type="none" w="med" len="med"/>
                    </a:lnT>
                  </a:tcPr>
                </a:tc>
                <a:tc>
                  <a:txBody>
                    <a:bodyPr/>
                    <a:lstStyle/>
                    <a:p>
                      <a:pPr marL="285750" marR="0" indent="-285750" algn="l" defTabSz="127941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400" smtClean="0">
                          <a:latin typeface="+mn-ea"/>
                          <a:ea typeface="+mn-ea"/>
                        </a:rPr>
                        <a:t>フォトコンテスト作品をデータベース（基礎資料）として取りまとめる。</a:t>
                      </a:r>
                      <a:endParaRPr lang="en-US" altLang="ja-JP" sz="1400" smtClean="0">
                        <a:latin typeface="+mn-ea"/>
                        <a:ea typeface="+mn-ea"/>
                      </a:endParaRPr>
                    </a:p>
                  </a:txBody>
                  <a:tcPr>
                    <a:lnT w="6350" cap="flat" cmpd="sng" algn="ctr">
                      <a:solidFill>
                        <a:schemeClr val="tx1"/>
                      </a:solidFill>
                      <a:prstDash val="sysDash"/>
                      <a:round/>
                      <a:headEnd type="none" w="med" len="med"/>
                      <a:tailEnd type="none" w="med" len="med"/>
                    </a:lnT>
                    <a:solidFill>
                      <a:schemeClr val="accent6">
                        <a:lumMod val="20000"/>
                        <a:lumOff val="80000"/>
                      </a:schemeClr>
                    </a:solidFill>
                  </a:tcPr>
                </a:tc>
              </a:tr>
              <a:tr h="269686">
                <a:tc rowSpan="3">
                  <a:txBody>
                    <a:bodyPr/>
                    <a:lstStyle/>
                    <a:p>
                      <a:endParaRPr kumimoji="1" lang="ja-JP" altLang="en-US" sz="2000" dirty="0"/>
                    </a:p>
                  </a:txBody>
                  <a:tcPr>
                    <a:solidFill>
                      <a:schemeClr val="accent6">
                        <a:lumMod val="20000"/>
                        <a:lumOff val="80000"/>
                      </a:schemeClr>
                    </a:solidFill>
                  </a:tcPr>
                </a:tc>
                <a:tc>
                  <a:txBody>
                    <a:bodyPr/>
                    <a:lstStyle/>
                    <a:p>
                      <a:pPr marL="0" marR="0" indent="0" algn="l" defTabSz="1279415" rtl="0" eaLnBrk="1" fontAlgn="auto" latinLnBrk="0" hangingPunct="1">
                        <a:lnSpc>
                          <a:spcPct val="100000"/>
                        </a:lnSpc>
                        <a:spcBef>
                          <a:spcPts val="0"/>
                        </a:spcBef>
                        <a:spcAft>
                          <a:spcPts val="0"/>
                        </a:spcAft>
                        <a:buClrTx/>
                        <a:buSzTx/>
                        <a:buFontTx/>
                        <a:buNone/>
                        <a:tabLst/>
                        <a:defRPr/>
                      </a:pPr>
                      <a:r>
                        <a:rPr lang="ja-JP" altLang="en-US" sz="1200" smtClean="0">
                          <a:solidFill>
                            <a:schemeClr val="tx1"/>
                          </a:solidFill>
                          <a:latin typeface="HGP創英角ｺﾞｼｯｸUB" panose="020B0900000000000000" pitchFamily="50" charset="-128"/>
                          <a:ea typeface="HGP創英角ｺﾞｼｯｸUB" panose="020B0900000000000000" pitchFamily="50" charset="-128"/>
                        </a:rPr>
                        <a:t>（１）ＩＣＴを活用した光のまちづくりの情報一元化とインバウンドも含めた情報発信</a:t>
                      </a:r>
                      <a:endParaRPr lang="en-US" altLang="ja-JP" sz="1200" smtClean="0">
                        <a:solidFill>
                          <a:schemeClr val="tx1"/>
                        </a:solidFill>
                        <a:latin typeface="+mn-ea"/>
                        <a:ea typeface="+mn-ea"/>
                      </a:endParaRPr>
                    </a:p>
                  </a:txBody>
                  <a:tcPr>
                    <a:lnB w="6350" cap="flat" cmpd="sng" algn="ctr">
                      <a:solidFill>
                        <a:schemeClr val="tx1"/>
                      </a:solidFill>
                      <a:prstDash val="sysDash"/>
                      <a:round/>
                      <a:headEnd type="none" w="med" len="med"/>
                      <a:tailEnd type="none" w="med" len="med"/>
                    </a:lnB>
                  </a:tcPr>
                </a:tc>
                <a:tc>
                  <a:txBody>
                    <a:bodyPr/>
                    <a:lstStyle/>
                    <a:p>
                      <a:pPr marL="285750" marR="0" indent="-285750" algn="l" defTabSz="127941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ja-JP" sz="1400" smtClean="0">
                          <a:latin typeface="+mn-ea"/>
                          <a:ea typeface="+mn-ea"/>
                        </a:rPr>
                        <a:t>ウェブの多言語化など、インバウンドに対する情報発信力の強化手法を検討。</a:t>
                      </a:r>
                    </a:p>
                  </a:txBody>
                  <a:tcPr>
                    <a:lnB w="6350" cap="flat" cmpd="sng" algn="ctr">
                      <a:solidFill>
                        <a:schemeClr val="tx1"/>
                      </a:solidFill>
                      <a:prstDash val="sysDash"/>
                      <a:round/>
                      <a:headEnd type="none" w="med" len="med"/>
                      <a:tailEnd type="none" w="med" len="med"/>
                    </a:lnB>
                    <a:solidFill>
                      <a:schemeClr val="accent6">
                        <a:lumMod val="20000"/>
                        <a:lumOff val="80000"/>
                      </a:schemeClr>
                    </a:solidFill>
                  </a:tcPr>
                </a:tc>
              </a:tr>
              <a:tr h="126356">
                <a:tc vMerge="1">
                  <a:txBody>
                    <a:bodyPr/>
                    <a:lstStyle/>
                    <a:p>
                      <a:endParaRPr kumimoji="1" lang="ja-JP" altLang="en-US"/>
                    </a:p>
                  </a:txBody>
                  <a:tcPr/>
                </a:tc>
                <a:tc>
                  <a:txBody>
                    <a:bodyPr/>
                    <a:lstStyle/>
                    <a:p>
                      <a:r>
                        <a:rPr lang="ja-JP" altLang="en-US" sz="1200" smtClean="0">
                          <a:solidFill>
                            <a:schemeClr val="tx1"/>
                          </a:solidFill>
                          <a:latin typeface="HGP創英角ｺﾞｼｯｸUB" panose="020B0900000000000000" pitchFamily="50" charset="-128"/>
                          <a:ea typeface="HGP創英角ｺﾞｼｯｸUB" panose="020B0900000000000000" pitchFamily="50" charset="-128"/>
                        </a:rPr>
                        <a:t>（２）関西各都市との光によるネットワーク強化と情報発信</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285750" indent="-285750">
                        <a:lnSpc>
                          <a:spcPct val="100000"/>
                        </a:lnSpc>
                        <a:buFont typeface="Wingdings" panose="05000000000000000000" pitchFamily="2" charset="2"/>
                        <a:buChar char="Ø"/>
                      </a:pPr>
                      <a:r>
                        <a:rPr lang="ja-JP" altLang="en-US" sz="1400" smtClean="0">
                          <a:latin typeface="+mn-ea"/>
                          <a:ea typeface="+mn-ea"/>
                        </a:rPr>
                        <a:t>関西光ネットワーク交流会議を通じた光のまちづくりの活性化</a:t>
                      </a:r>
                      <a:endParaRPr kumimoji="1" lang="ja-JP" altLang="en-US" sz="1400" dirty="0">
                        <a:latin typeface="+mn-ea"/>
                        <a:ea typeface="+mn-ea"/>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lumMod val="20000"/>
                        <a:lumOff val="80000"/>
                      </a:schemeClr>
                    </a:solidFill>
                  </a:tcPr>
                </a:tc>
              </a:tr>
              <a:tr h="341022">
                <a:tc vMerge="1">
                  <a:txBody>
                    <a:bodyPr/>
                    <a:lstStyle/>
                    <a:p>
                      <a:endParaRPr kumimoji="1" lang="ja-JP" altLang="en-US"/>
                    </a:p>
                  </a:txBody>
                  <a:tcPr/>
                </a:tc>
                <a:tc>
                  <a:txBody>
                    <a:bodyPr/>
                    <a:lstStyle/>
                    <a:p>
                      <a:pPr marL="0" marR="0" indent="0" algn="l" defTabSz="1279415" rtl="0" eaLnBrk="1" fontAlgn="auto" latinLnBrk="0" hangingPunct="1">
                        <a:lnSpc>
                          <a:spcPct val="100000"/>
                        </a:lnSpc>
                        <a:spcBef>
                          <a:spcPts val="0"/>
                        </a:spcBef>
                        <a:spcAft>
                          <a:spcPts val="0"/>
                        </a:spcAft>
                        <a:buClrTx/>
                        <a:buSzTx/>
                        <a:buFontTx/>
                        <a:buNone/>
                        <a:tabLst/>
                        <a:defRPr/>
                      </a:pPr>
                      <a:r>
                        <a:rPr lang="ja-JP" altLang="en-US" sz="1200" smtClean="0">
                          <a:solidFill>
                            <a:schemeClr val="tx1"/>
                          </a:solidFill>
                          <a:latin typeface="HGP創英角ｺﾞｼｯｸUB" panose="020B0900000000000000" pitchFamily="50" charset="-128"/>
                          <a:ea typeface="HGP創英角ｺﾞｼｯｸUB" panose="020B0900000000000000" pitchFamily="50" charset="-128"/>
                        </a:rPr>
                        <a:t>（３）水と光の景観の地域資源化とブランディングプロモーションの推進</a:t>
                      </a:r>
                      <a:endParaRPr lang="en-US" altLang="ja-JP" sz="1200" smtClean="0">
                        <a:solidFill>
                          <a:schemeClr val="tx1"/>
                        </a:solidFill>
                        <a:latin typeface="HGP創英角ｺﾞｼｯｸUB" panose="020B0900000000000000" pitchFamily="50" charset="-128"/>
                        <a:ea typeface="HGP創英角ｺﾞｼｯｸUB" panose="020B0900000000000000" pitchFamily="50" charset="-128"/>
                      </a:endParaRPr>
                    </a:p>
                  </a:txBody>
                  <a:tcPr>
                    <a:lnT w="6350" cap="flat" cmpd="sng" algn="ctr">
                      <a:solidFill>
                        <a:schemeClr val="tx1"/>
                      </a:solidFill>
                      <a:prstDash val="sysDash"/>
                      <a:round/>
                      <a:headEnd type="none" w="med" len="med"/>
                      <a:tailEnd type="none" w="med" len="med"/>
                    </a:lnT>
                  </a:tcPr>
                </a:tc>
                <a:tc>
                  <a:txBody>
                    <a:bodyPr/>
                    <a:lstStyle/>
                    <a:p>
                      <a:pPr marL="285750" marR="0" indent="-285750" algn="l" defTabSz="127941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ja-JP" sz="1400" smtClean="0">
                          <a:latin typeface="+mn-ea"/>
                          <a:ea typeface="+mn-ea"/>
                        </a:rPr>
                        <a:t>水と光のまちづくり</a:t>
                      </a:r>
                      <a:r>
                        <a:rPr lang="ja-JP" altLang="en-US" sz="1400" smtClean="0">
                          <a:latin typeface="+mn-ea"/>
                          <a:ea typeface="+mn-ea"/>
                        </a:rPr>
                        <a:t>の連携手法の検討</a:t>
                      </a:r>
                      <a:endParaRPr lang="en-US" altLang="ja-JP" sz="1400" smtClean="0">
                        <a:latin typeface="+mn-ea"/>
                        <a:ea typeface="+mn-ea"/>
                      </a:endParaRPr>
                    </a:p>
                  </a:txBody>
                  <a:tcPr>
                    <a:lnT w="6350" cap="flat" cmpd="sng" algn="ctr">
                      <a:solidFill>
                        <a:schemeClr val="tx1"/>
                      </a:solidFill>
                      <a:prstDash val="sysDash"/>
                      <a:round/>
                      <a:headEnd type="none" w="med" len="med"/>
                      <a:tailEnd type="none" w="med" len="med"/>
                    </a:lnT>
                    <a:solidFill>
                      <a:schemeClr val="accent6">
                        <a:lumMod val="20000"/>
                        <a:lumOff val="80000"/>
                      </a:schemeClr>
                    </a:solidFill>
                  </a:tcPr>
                </a:tc>
              </a:tr>
              <a:tr h="332078">
                <a:tc rowSpan="2">
                  <a:txBody>
                    <a:bodyPr/>
                    <a:lstStyle/>
                    <a:p>
                      <a:endParaRPr kumimoji="1" lang="ja-JP" altLang="en-US" sz="1600" dirty="0"/>
                    </a:p>
                  </a:txBody>
                  <a:tcPr>
                    <a:solidFill>
                      <a:schemeClr val="accent6">
                        <a:lumMod val="20000"/>
                        <a:lumOff val="80000"/>
                      </a:schemeClr>
                    </a:solidFill>
                  </a:tcPr>
                </a:tc>
                <a:tc>
                  <a:txBody>
                    <a:bodyPr/>
                    <a:lstStyle/>
                    <a:p>
                      <a:pPr marL="0" marR="0" lvl="0" indent="0" algn="l" defTabSz="1279415"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（１）メンテナンスを考慮した光景観ガイドラインの検討・策定　</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p>
                      <a:pPr marL="0" marR="0" lvl="0" indent="0" algn="l" defTabSz="1279415"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n-ea"/>
                          <a:ea typeface="+mn-ea"/>
                        </a:rPr>
                        <a:t>～専門性を加味した仕組みを確立</a:t>
                      </a:r>
                      <a:endParaRPr lang="en-US" altLang="ja-JP" sz="1100" dirty="0" smtClean="0">
                        <a:solidFill>
                          <a:schemeClr val="tx1"/>
                        </a:solidFill>
                        <a:latin typeface="+mn-ea"/>
                        <a:ea typeface="+mn-ea"/>
                      </a:endParaRPr>
                    </a:p>
                  </a:txBody>
                  <a:tcPr>
                    <a:lnB w="6350" cap="flat" cmpd="sng" algn="ctr">
                      <a:solidFill>
                        <a:schemeClr val="tx1"/>
                      </a:solidFill>
                      <a:prstDash val="sysDash"/>
                      <a:round/>
                      <a:headEnd type="none" w="med" len="med"/>
                      <a:tailEnd type="none" w="med" len="med"/>
                    </a:lnB>
                  </a:tcPr>
                </a:tc>
                <a:tc>
                  <a:txBody>
                    <a:bodyPr/>
                    <a:lstStyle/>
                    <a:p>
                      <a:pPr marL="285750" indent="-285750">
                        <a:lnSpc>
                          <a:spcPct val="100000"/>
                        </a:lnSpc>
                        <a:buFont typeface="Wingdings" panose="05000000000000000000" pitchFamily="2" charset="2"/>
                        <a:buChar char="Ø"/>
                      </a:pPr>
                      <a:r>
                        <a:rPr lang="ja-JP" altLang="ja-JP" sz="1400" dirty="0" smtClean="0">
                          <a:latin typeface="+mn-ea"/>
                          <a:ea typeface="+mn-ea"/>
                        </a:rPr>
                        <a:t>民間主導</a:t>
                      </a:r>
                      <a:r>
                        <a:rPr lang="ja-JP" altLang="en-US" sz="1400" dirty="0" smtClean="0">
                          <a:latin typeface="+mn-ea"/>
                          <a:ea typeface="+mn-ea"/>
                        </a:rPr>
                        <a:t>による</a:t>
                      </a:r>
                      <a:r>
                        <a:rPr lang="ja-JP" altLang="ja-JP" sz="1400" dirty="0" smtClean="0">
                          <a:latin typeface="+mn-ea"/>
                          <a:ea typeface="+mn-ea"/>
                        </a:rPr>
                        <a:t>モデルケース</a:t>
                      </a:r>
                      <a:r>
                        <a:rPr lang="ja-JP" altLang="en-US" sz="1400" dirty="0" smtClean="0">
                          <a:latin typeface="+mn-ea"/>
                          <a:ea typeface="+mn-ea"/>
                        </a:rPr>
                        <a:t>、民間も活用できるガイドラインの検討（トータルデザインとしてあるべきデザインや最新技術を展開）</a:t>
                      </a:r>
                      <a:endParaRPr lang="en-US" altLang="ja-JP" sz="1400" dirty="0" smtClean="0">
                        <a:latin typeface="+mn-ea"/>
                        <a:ea typeface="+mn-ea"/>
                      </a:endParaRPr>
                    </a:p>
                    <a:p>
                      <a:pPr marL="285750" indent="-285750">
                        <a:lnSpc>
                          <a:spcPct val="100000"/>
                        </a:lnSpc>
                        <a:buFont typeface="Wingdings" panose="05000000000000000000" pitchFamily="2" charset="2"/>
                        <a:buChar char="Ø"/>
                      </a:pPr>
                      <a:r>
                        <a:rPr kumimoji="1" lang="en-US" altLang="ja-JP" sz="1400" dirty="0" err="1" smtClean="0">
                          <a:latin typeface="+mn-ea"/>
                          <a:ea typeface="+mn-ea"/>
                        </a:rPr>
                        <a:t>スマートライティングの検討と技術力の強化</a:t>
                      </a:r>
                      <a:r>
                        <a:rPr kumimoji="1" lang="ja-JP" altLang="en-US" sz="1400" dirty="0" smtClean="0">
                          <a:latin typeface="+mn-ea"/>
                          <a:ea typeface="+mn-ea"/>
                        </a:rPr>
                        <a:t>（技術の事例研究）</a:t>
                      </a:r>
                      <a:endParaRPr kumimoji="1" lang="en-US" altLang="ja-JP" sz="1400" dirty="0" smtClean="0">
                        <a:latin typeface="+mn-ea"/>
                        <a:ea typeface="+mn-ea"/>
                      </a:endParaRPr>
                    </a:p>
                    <a:p>
                      <a:pPr marL="285750" indent="-285750">
                        <a:lnSpc>
                          <a:spcPct val="100000"/>
                        </a:lnSpc>
                        <a:buFont typeface="Wingdings" panose="05000000000000000000" pitchFamily="2" charset="2"/>
                        <a:buChar char="Ø"/>
                      </a:pPr>
                      <a:r>
                        <a:rPr kumimoji="1" lang="en-US" altLang="ja-JP" sz="1400" dirty="0" err="1" smtClean="0">
                          <a:latin typeface="+mn-ea"/>
                          <a:ea typeface="+mn-ea"/>
                        </a:rPr>
                        <a:t>最新技術などの勉強会や研修会の開催</a:t>
                      </a:r>
                      <a:endParaRPr kumimoji="1" lang="en-US" altLang="ja-JP" sz="1400" dirty="0" smtClean="0">
                        <a:latin typeface="+mn-ea"/>
                        <a:ea typeface="+mn-ea"/>
                      </a:endParaRPr>
                    </a:p>
                  </a:txBody>
                  <a:tcPr>
                    <a:lnB w="6350" cap="flat" cmpd="sng" algn="ctr">
                      <a:solidFill>
                        <a:schemeClr val="tx1"/>
                      </a:solidFill>
                      <a:prstDash val="sysDash"/>
                      <a:round/>
                      <a:headEnd type="none" w="med" len="med"/>
                      <a:tailEnd type="none" w="med" len="med"/>
                    </a:lnB>
                    <a:solidFill>
                      <a:schemeClr val="accent6">
                        <a:lumMod val="20000"/>
                        <a:lumOff val="80000"/>
                      </a:schemeClr>
                    </a:solidFill>
                  </a:tcPr>
                </a:tc>
              </a:tr>
              <a:tr h="0">
                <a:tc vMerge="1">
                  <a:txBody>
                    <a:bodyPr/>
                    <a:lstStyle/>
                    <a:p>
                      <a:endParaRPr kumimoji="1" lang="ja-JP" altLang="en-US"/>
                    </a:p>
                  </a:txBody>
                  <a:tcPr/>
                </a:tc>
                <a:tc>
                  <a:txBody>
                    <a:bodyPr/>
                    <a:lstStyle/>
                    <a:p>
                      <a:pPr lvl="0"/>
                      <a:r>
                        <a:rPr lang="ja-JP" altLang="en-US" sz="1200" smtClean="0">
                          <a:solidFill>
                            <a:schemeClr val="tx1"/>
                          </a:solidFill>
                          <a:latin typeface="HGP創英角ｺﾞｼｯｸUB" panose="020B0900000000000000" pitchFamily="50" charset="-128"/>
                          <a:ea typeface="HGP創英角ｺﾞｼｯｸUB" panose="020B0900000000000000" pitchFamily="50" charset="-128"/>
                        </a:rPr>
                        <a:t>（２）夜間景観、デザインのあり方を検討する仕組みづくり</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127941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ja-JP" sz="1400" dirty="0" err="1" smtClean="0">
                          <a:latin typeface="+mn-ea"/>
                          <a:ea typeface="+mn-ea"/>
                        </a:rPr>
                        <a:t>光のまちづくりの現状やニーズ等の把握（ランドマーク、民間ビル等</a:t>
                      </a:r>
                      <a:r>
                        <a:rPr lang="en-US" altLang="ja-JP" sz="1400" dirty="0" smtClean="0">
                          <a:latin typeface="+mn-ea"/>
                          <a:ea typeface="+mn-ea"/>
                        </a:rPr>
                        <a:t>）</a:t>
                      </a:r>
                    </a:p>
                    <a:p>
                      <a:pPr marL="285750" marR="0" indent="-285750" algn="l" defTabSz="127941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ja-JP" sz="1400" dirty="0" err="1" smtClean="0">
                          <a:latin typeface="+mn-ea"/>
                          <a:ea typeface="+mn-ea"/>
                        </a:rPr>
                        <a:t>地域における光のまちづくりの機運向上方策の検討</a:t>
                      </a:r>
                      <a:endParaRPr lang="en-US" altLang="ja-JP" sz="1400" dirty="0" smtClean="0">
                        <a:latin typeface="+mn-ea"/>
                        <a:ea typeface="+mn-ea"/>
                      </a:endParaRPr>
                    </a:p>
                  </a:txBody>
                  <a:tcP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pSp>
        <p:nvGrpSpPr>
          <p:cNvPr id="6" name="グループ化 5"/>
          <p:cNvGrpSpPr/>
          <p:nvPr/>
        </p:nvGrpSpPr>
        <p:grpSpPr>
          <a:xfrm>
            <a:off x="141240" y="3708790"/>
            <a:ext cx="1505972" cy="659762"/>
            <a:chOff x="813386" y="2149367"/>
            <a:chExt cx="1554966" cy="659762"/>
          </a:xfrm>
        </p:grpSpPr>
        <p:sp>
          <p:nvSpPr>
            <p:cNvPr id="17" name="テキスト ボックス 16"/>
            <p:cNvSpPr txBox="1"/>
            <p:nvPr/>
          </p:nvSpPr>
          <p:spPr>
            <a:xfrm>
              <a:off x="813386" y="2149367"/>
              <a:ext cx="1554966" cy="65976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ja-JP" altLang="en-US" sz="1800">
                  <a:solidFill>
                    <a:schemeClr val="bg1"/>
                  </a:solidFill>
                  <a:latin typeface="HGP創英角ｺﾞｼｯｸUB" pitchFamily="50" charset="-128"/>
                  <a:ea typeface="HGP創英角ｺﾞｼｯｸUB" pitchFamily="50" charset="-128"/>
                </a:rPr>
                <a:t>光の都市軸</a:t>
              </a:r>
              <a:endParaRPr lang="en-US" altLang="ja-JP" sz="1800" dirty="0">
                <a:solidFill>
                  <a:schemeClr val="bg1"/>
                </a:solidFill>
                <a:latin typeface="HGP創英角ｺﾞｼｯｸUB" pitchFamily="50" charset="-128"/>
                <a:ea typeface="HGP創英角ｺﾞｼｯｸUB" pitchFamily="50" charset="-128"/>
              </a:endParaRPr>
            </a:p>
          </p:txBody>
        </p:sp>
        <p:sp>
          <p:nvSpPr>
            <p:cNvPr id="18" name="テキスト ボックス 17"/>
            <p:cNvSpPr txBox="1"/>
            <p:nvPr/>
          </p:nvSpPr>
          <p:spPr>
            <a:xfrm>
              <a:off x="1133569" y="2517890"/>
              <a:ext cx="919089" cy="226591"/>
            </a:xfrm>
            <a:prstGeom prst="rect">
              <a:avLst/>
            </a:prstGeom>
            <a:noFill/>
            <a:ln>
              <a:solidFill>
                <a:schemeClr val="tx1"/>
              </a:solidFill>
              <a:prstDash val="sysDash"/>
            </a:ln>
          </p:spPr>
          <p:txBody>
            <a:bodyPr wrap="none" lIns="36000" tIns="36000" rIns="36000" bIns="36000" rtlCol="0">
              <a:spAutoFit/>
            </a:bodyPr>
            <a:lstStyle/>
            <a:p>
              <a:pPr algn="ctr"/>
              <a:r>
                <a:rPr kumimoji="1" lang="ja-JP" altLang="en-US" sz="1000">
                  <a:latin typeface="HGP創英角ｺﾞｼｯｸUB" panose="020B0900000000000000" pitchFamily="50" charset="-128"/>
                </a:rPr>
                <a:t>キーワード：日常</a:t>
              </a:r>
            </a:p>
          </p:txBody>
        </p:sp>
      </p:grpSp>
      <p:grpSp>
        <p:nvGrpSpPr>
          <p:cNvPr id="9" name="グループ化 8"/>
          <p:cNvGrpSpPr/>
          <p:nvPr/>
        </p:nvGrpSpPr>
        <p:grpSpPr>
          <a:xfrm>
            <a:off x="141240" y="5395590"/>
            <a:ext cx="1505972" cy="659762"/>
            <a:chOff x="731924" y="6455261"/>
            <a:chExt cx="1554966" cy="659762"/>
          </a:xfrm>
        </p:grpSpPr>
        <p:sp>
          <p:nvSpPr>
            <p:cNvPr id="19" name="テキスト ボックス 18"/>
            <p:cNvSpPr txBox="1"/>
            <p:nvPr/>
          </p:nvSpPr>
          <p:spPr>
            <a:xfrm>
              <a:off x="731924" y="6455261"/>
              <a:ext cx="1554966" cy="65976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ja-JP" altLang="en-US" sz="1800" dirty="0">
                  <a:solidFill>
                    <a:schemeClr val="bg1"/>
                  </a:solidFill>
                  <a:latin typeface="HGP創英角ｺﾞｼｯｸUB" pitchFamily="50" charset="-128"/>
                  <a:ea typeface="HGP創英角ｺﾞｼｯｸUB" pitchFamily="50" charset="-128"/>
                </a:rPr>
                <a:t>光</a:t>
              </a:r>
              <a:r>
                <a:rPr lang="ja-JP" altLang="en-US" sz="1800">
                  <a:solidFill>
                    <a:schemeClr val="bg1"/>
                  </a:solidFill>
                  <a:latin typeface="HGP創英角ｺﾞｼｯｸUB" pitchFamily="50" charset="-128"/>
                  <a:ea typeface="HGP創英角ｺﾞｼｯｸUB" pitchFamily="50" charset="-128"/>
                </a:rPr>
                <a:t>の暦</a:t>
              </a:r>
              <a:endParaRPr lang="en-US" altLang="ja-JP" sz="1800" dirty="0">
                <a:solidFill>
                  <a:schemeClr val="bg1"/>
                </a:solidFill>
                <a:latin typeface="HGP創英角ｺﾞｼｯｸUB" pitchFamily="50" charset="-128"/>
                <a:ea typeface="HGP創英角ｺﾞｼｯｸUB" pitchFamily="50" charset="-128"/>
              </a:endParaRPr>
            </a:p>
          </p:txBody>
        </p:sp>
        <p:sp>
          <p:nvSpPr>
            <p:cNvPr id="21" name="テキスト ボックス 20"/>
            <p:cNvSpPr txBox="1"/>
            <p:nvPr/>
          </p:nvSpPr>
          <p:spPr>
            <a:xfrm>
              <a:off x="987987" y="6844623"/>
              <a:ext cx="1047329" cy="226591"/>
            </a:xfrm>
            <a:prstGeom prst="rect">
              <a:avLst/>
            </a:prstGeom>
            <a:noFill/>
            <a:ln>
              <a:solidFill>
                <a:schemeClr val="tx1"/>
              </a:solidFill>
              <a:prstDash val="sysDash"/>
            </a:ln>
          </p:spPr>
          <p:txBody>
            <a:bodyPr wrap="none" lIns="36000" tIns="36000" rIns="36000" bIns="36000" rtlCol="0">
              <a:spAutoFit/>
            </a:bodyPr>
            <a:lstStyle/>
            <a:p>
              <a:pPr algn="ctr"/>
              <a:r>
                <a:rPr kumimoji="1" lang="ja-JP" altLang="en-US" sz="1000">
                  <a:latin typeface="HGP創英角ｺﾞｼｯｸUB" panose="020B0900000000000000" pitchFamily="50" charset="-128"/>
                </a:rPr>
                <a:t>キーワード：非日常</a:t>
              </a:r>
            </a:p>
          </p:txBody>
        </p:sp>
      </p:grpSp>
      <p:grpSp>
        <p:nvGrpSpPr>
          <p:cNvPr id="5" name="グループ化 4"/>
          <p:cNvGrpSpPr/>
          <p:nvPr/>
        </p:nvGrpSpPr>
        <p:grpSpPr>
          <a:xfrm>
            <a:off x="141240" y="6219552"/>
            <a:ext cx="1505972" cy="1029320"/>
            <a:chOff x="731924" y="7501598"/>
            <a:chExt cx="1554966" cy="1029320"/>
          </a:xfrm>
        </p:grpSpPr>
        <p:sp>
          <p:nvSpPr>
            <p:cNvPr id="20" name="テキスト ボックス 19"/>
            <p:cNvSpPr txBox="1"/>
            <p:nvPr/>
          </p:nvSpPr>
          <p:spPr>
            <a:xfrm>
              <a:off x="731924" y="7501598"/>
              <a:ext cx="1554966" cy="102932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ja-JP" altLang="en-US" sz="1800">
                  <a:solidFill>
                    <a:schemeClr val="bg1"/>
                  </a:solidFill>
                  <a:latin typeface="HGP創英角ｺﾞｼｯｸUB" pitchFamily="50" charset="-128"/>
                  <a:ea typeface="HGP創英角ｺﾞｼｯｸUB" pitchFamily="50" charset="-128"/>
                </a:rPr>
                <a:t>光百景</a:t>
              </a:r>
              <a:endParaRPr lang="en-US" altLang="ja-JP" sz="1800" dirty="0">
                <a:solidFill>
                  <a:schemeClr val="bg1"/>
                </a:solidFill>
                <a:latin typeface="HGP創英角ｺﾞｼｯｸUB" pitchFamily="50" charset="-128"/>
                <a:ea typeface="HGP創英角ｺﾞｼｯｸUB" pitchFamily="50" charset="-128"/>
              </a:endParaRPr>
            </a:p>
          </p:txBody>
        </p:sp>
        <p:sp>
          <p:nvSpPr>
            <p:cNvPr id="22" name="テキスト ボックス 21"/>
            <p:cNvSpPr txBox="1"/>
            <p:nvPr/>
          </p:nvSpPr>
          <p:spPr>
            <a:xfrm>
              <a:off x="784452" y="7946850"/>
              <a:ext cx="1453444" cy="534368"/>
            </a:xfrm>
            <a:prstGeom prst="rect">
              <a:avLst/>
            </a:prstGeom>
            <a:noFill/>
            <a:ln>
              <a:solidFill>
                <a:schemeClr val="tx1"/>
              </a:solidFill>
              <a:prstDash val="sysDash"/>
            </a:ln>
          </p:spPr>
          <p:txBody>
            <a:bodyPr wrap="square" lIns="36000" tIns="36000" rIns="36000" bIns="36000" rtlCol="0">
              <a:spAutoFit/>
            </a:bodyPr>
            <a:lstStyle/>
            <a:p>
              <a:r>
                <a:rPr kumimoji="1" lang="ja-JP" altLang="en-US" sz="1000">
                  <a:latin typeface="HGP創英角ｺﾞｼｯｸUB" panose="020B0900000000000000" pitchFamily="50" charset="-128"/>
                </a:rPr>
                <a:t>キーワード</a:t>
              </a:r>
              <a:r>
                <a:rPr lang="ja-JP" altLang="en-US" sz="1000">
                  <a:latin typeface="HGP創英角ｺﾞｼｯｸUB" panose="020B0900000000000000" pitchFamily="50" charset="-128"/>
                </a:rPr>
                <a:t>：</a:t>
              </a:r>
              <a:r>
                <a:rPr lang="ja-JP" altLang="en-US" sz="1000" smtClean="0">
                  <a:latin typeface="HGP創英角ｺﾞｼｯｸUB" panose="020B0900000000000000" pitchFamily="50" charset="-128"/>
                </a:rPr>
                <a:t>マーケティング</a:t>
              </a:r>
              <a:r>
                <a:rPr lang="en-US" altLang="ja-JP" sz="1000" smtClean="0">
                  <a:latin typeface="HGP創英角ｺﾞｼｯｸUB" panose="020B0900000000000000" pitchFamily="50" charset="-128"/>
                </a:rPr>
                <a:t>/</a:t>
              </a:r>
              <a:r>
                <a:rPr lang="ja-JP" altLang="en-US" sz="1000" smtClean="0">
                  <a:latin typeface="HGP創英角ｺﾞｼｯｸUB" panose="020B0900000000000000" pitchFamily="50" charset="-128"/>
                </a:rPr>
                <a:t>ブランディング</a:t>
              </a:r>
              <a:r>
                <a:rPr lang="en-US" altLang="ja-JP" sz="1000" smtClean="0">
                  <a:latin typeface="HGP創英角ｺﾞｼｯｸUB" panose="020B0900000000000000" pitchFamily="50" charset="-128"/>
                </a:rPr>
                <a:t>/</a:t>
              </a:r>
              <a:r>
                <a:rPr lang="ja-JP" altLang="en-US" sz="1000" smtClean="0">
                  <a:latin typeface="HGP創英角ｺﾞｼｯｸUB" panose="020B0900000000000000" pitchFamily="50" charset="-128"/>
                </a:rPr>
                <a:t>プロモーション</a:t>
              </a:r>
              <a:endParaRPr kumimoji="1" lang="ja-JP" altLang="en-US" sz="1000">
                <a:latin typeface="HGP創英角ｺﾞｼｯｸUB" panose="020B0900000000000000" pitchFamily="50" charset="-128"/>
              </a:endParaRPr>
            </a:p>
          </p:txBody>
        </p:sp>
      </p:grpSp>
      <p:sp>
        <p:nvSpPr>
          <p:cNvPr id="15" name="テキスト ボックス 14"/>
          <p:cNvSpPr txBox="1"/>
          <p:nvPr/>
        </p:nvSpPr>
        <p:spPr>
          <a:xfrm>
            <a:off x="136104" y="7522251"/>
            <a:ext cx="1511108" cy="1094773"/>
          </a:xfrm>
          <a:prstGeom prst="rect">
            <a:avLst/>
          </a:prstGeom>
          <a:solidFill>
            <a:schemeClr val="bg1"/>
          </a:solidFill>
          <a:ln w="19050">
            <a:solidFill>
              <a:schemeClr val="accent6">
                <a:lumMod val="75000"/>
              </a:schemeClr>
            </a:solidFill>
            <a:prstDash val="sysDash"/>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ja-JP" altLang="en-US" sz="1600" smtClean="0">
                <a:solidFill>
                  <a:schemeClr val="tx1"/>
                </a:solidFill>
                <a:latin typeface="HGP創英角ｺﾞｼｯｸUB" panose="020B0900000000000000" pitchFamily="50" charset="-128"/>
                <a:ea typeface="HGP創英角ｺﾞｼｯｸUB" panose="020B0900000000000000" pitchFamily="50" charset="-128"/>
              </a:rPr>
              <a:t>永続的な</a:t>
            </a:r>
            <a:endParaRPr lang="en-US" altLang="ja-JP" sz="160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600" smtClean="0">
                <a:solidFill>
                  <a:schemeClr val="tx1"/>
                </a:solidFill>
                <a:latin typeface="HGP創英角ｺﾞｼｯｸUB" panose="020B0900000000000000" pitchFamily="50" charset="-128"/>
                <a:ea typeface="HGP創英角ｺﾞｼｯｸUB" panose="020B0900000000000000" pitchFamily="50" charset="-128"/>
              </a:rPr>
              <a:t>景観形成に</a:t>
            </a:r>
            <a:endParaRPr lang="en-US" altLang="ja-JP" sz="160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600" smtClean="0">
                <a:solidFill>
                  <a:schemeClr val="tx1"/>
                </a:solidFill>
                <a:latin typeface="HGP創英角ｺﾞｼｯｸUB" panose="020B0900000000000000" pitchFamily="50" charset="-128"/>
                <a:ea typeface="HGP創英角ｺﾞｼｯｸUB" panose="020B0900000000000000" pitchFamily="50" charset="-128"/>
              </a:rPr>
              <a:t>向けた取り組み</a:t>
            </a: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2" name="ホームベース 31"/>
          <p:cNvSpPr/>
          <p:nvPr/>
        </p:nvSpPr>
        <p:spPr>
          <a:xfrm>
            <a:off x="1864295" y="2075236"/>
            <a:ext cx="10008847" cy="758750"/>
          </a:xfrm>
          <a:prstGeom prst="homePlate">
            <a:avLst>
              <a:gd name="adj" fmla="val 18645"/>
            </a:avLst>
          </a:prstGeom>
          <a:solidFill>
            <a:schemeClr val="accent6">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　　第３フェーズ（２０１７年～２０１９年）</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4" name="テキスト ボックス 33"/>
          <p:cNvSpPr txBox="1"/>
          <p:nvPr/>
        </p:nvSpPr>
        <p:spPr>
          <a:xfrm>
            <a:off x="3376464" y="8995239"/>
            <a:ext cx="3137397" cy="338554"/>
          </a:xfrm>
          <a:prstGeom prst="rect">
            <a:avLst/>
          </a:prstGeom>
          <a:noFill/>
        </p:spPr>
        <p:txBody>
          <a:bodyPr wrap="none" rtlCol="0">
            <a:spAutoFit/>
          </a:bodyPr>
          <a:lstStyle/>
          <a:p>
            <a:r>
              <a:rPr lang="ja-JP" altLang="en-US" sz="1600" dirty="0" smtClean="0">
                <a:latin typeface="HGP創英角ｺﾞｼｯｸUB" panose="020B0900000000000000" pitchFamily="50" charset="-128"/>
              </a:rPr>
              <a:t>ＩＲ及び万博の大阪開催につなげる</a:t>
            </a:r>
            <a:endParaRPr lang="en-US" altLang="ja-JP" sz="1600" dirty="0" smtClean="0">
              <a:latin typeface="HGP創英角ｺﾞｼｯｸUB" panose="020B0900000000000000" pitchFamily="50" charset="-128"/>
            </a:endParaRPr>
          </a:p>
        </p:txBody>
      </p:sp>
      <p:sp>
        <p:nvSpPr>
          <p:cNvPr id="35" name="テキスト ボックス 34"/>
          <p:cNvSpPr txBox="1"/>
          <p:nvPr/>
        </p:nvSpPr>
        <p:spPr>
          <a:xfrm>
            <a:off x="424136" y="1198873"/>
            <a:ext cx="1956289" cy="338554"/>
          </a:xfrm>
          <a:prstGeom prst="rect">
            <a:avLst/>
          </a:prstGeom>
          <a:solidFill>
            <a:srgbClr val="FFC000"/>
          </a:solidFill>
          <a:ln w="19050">
            <a:noFill/>
          </a:ln>
        </p:spPr>
        <p:txBody>
          <a:bodyPr wrap="square" rtlCol="0">
            <a:spAutoFit/>
          </a:bodyPr>
          <a:lstStyle/>
          <a:p>
            <a:pPr algn="ctr"/>
            <a:r>
              <a:rPr kumimoji="1" lang="ja-JP" altLang="en-US" sz="1600" dirty="0">
                <a:latin typeface="HGP創英角ｺﾞｼｯｸUB" panose="020B0900000000000000" pitchFamily="50" charset="-128"/>
              </a:rPr>
              <a:t>検討項目</a:t>
            </a:r>
          </a:p>
        </p:txBody>
      </p:sp>
      <p:sp>
        <p:nvSpPr>
          <p:cNvPr id="38" name="テキスト ボックス 9"/>
          <p:cNvSpPr txBox="1">
            <a:spLocks noChangeArrowheads="1"/>
          </p:cNvSpPr>
          <p:nvPr/>
        </p:nvSpPr>
        <p:spPr bwMode="auto">
          <a:xfrm>
            <a:off x="2576398" y="1121753"/>
            <a:ext cx="13185442" cy="870535"/>
          </a:xfrm>
          <a:prstGeom prst="rect">
            <a:avLst/>
          </a:prstGeom>
          <a:noFill/>
          <a:ln w="19050">
            <a:noFill/>
            <a:prstDash val="solid"/>
            <a:miter lim="800000"/>
            <a:headEnd/>
            <a:tailEnd/>
          </a:ln>
        </p:spPr>
        <p:txBody>
          <a:bodyPr wrap="square" anchor="t" anchorCtr="0">
            <a:noAutofit/>
          </a:bodyPr>
          <a:lstStyle/>
          <a:p>
            <a:pPr marL="438150" indent="-342900">
              <a:lnSpc>
                <a:spcPct val="120000"/>
              </a:lnSpc>
              <a:buFont typeface="+mj-lt"/>
              <a:buAutoNum type="arabicPeriod"/>
            </a:pPr>
            <a:r>
              <a:rPr lang="ja-JP" altLang="en-US" sz="1400" dirty="0" smtClean="0">
                <a:latin typeface="HGP創英角ｺﾞｼｯｸUB" panose="020B0900000000000000" pitchFamily="50" charset="-128"/>
              </a:rPr>
              <a:t>各エリア</a:t>
            </a:r>
            <a:r>
              <a:rPr lang="ja-JP" altLang="en-US" sz="1400" dirty="0">
                <a:latin typeface="HGP創英角ｺﾞｼｯｸUB" panose="020B0900000000000000" pitchFamily="50" charset="-128"/>
              </a:rPr>
              <a:t>の個性を際立たせる光</a:t>
            </a:r>
            <a:r>
              <a:rPr lang="ja-JP" altLang="en-US" sz="1400" dirty="0" smtClean="0">
                <a:latin typeface="HGP創英角ｺﾞｼｯｸUB" panose="020B0900000000000000" pitchFamily="50" charset="-128"/>
              </a:rPr>
              <a:t>のあり方</a:t>
            </a:r>
            <a:r>
              <a:rPr lang="ja-JP" altLang="en-US" sz="1400" dirty="0">
                <a:latin typeface="HGP創英角ｺﾞｼｯｸUB" panose="020B0900000000000000" pitchFamily="50" charset="-128"/>
              </a:rPr>
              <a:t>や官民によるエリアコンセプトに基づく施策の検討</a:t>
            </a:r>
            <a:endParaRPr lang="en-US" altLang="ja-JP" sz="1400" dirty="0">
              <a:latin typeface="HGP創英角ｺﾞｼｯｸUB" panose="020B0900000000000000" pitchFamily="50" charset="-128"/>
            </a:endParaRPr>
          </a:p>
          <a:p>
            <a:pPr marL="438150" indent="-342900">
              <a:lnSpc>
                <a:spcPct val="120000"/>
              </a:lnSpc>
              <a:buFont typeface="+mj-lt"/>
              <a:buAutoNum type="arabicPeriod"/>
            </a:pPr>
            <a:r>
              <a:rPr lang="ja-JP" altLang="en-US" sz="1400" dirty="0">
                <a:latin typeface="HGP創英角ｺﾞｼｯｸUB" panose="020B0900000000000000" pitchFamily="50" charset="-128"/>
              </a:rPr>
              <a:t>日常と非日常の２つの視点における光景観づくりと官民の視点における活かし方（目的と効果）の検討</a:t>
            </a:r>
            <a:endParaRPr lang="en-US" altLang="ja-JP" sz="1400" dirty="0">
              <a:latin typeface="HGP創英角ｺﾞｼｯｸUB" panose="020B0900000000000000" pitchFamily="50" charset="-128"/>
            </a:endParaRPr>
          </a:p>
          <a:p>
            <a:pPr marL="438150" indent="-342900">
              <a:lnSpc>
                <a:spcPct val="120000"/>
              </a:lnSpc>
              <a:buFont typeface="+mj-lt"/>
              <a:buAutoNum type="arabicPeriod"/>
            </a:pPr>
            <a:r>
              <a:rPr lang="ja-JP" altLang="en-US" sz="1400" dirty="0">
                <a:latin typeface="HGP創英角ｺﾞｼｯｸUB" panose="020B0900000000000000" pitchFamily="50" charset="-128"/>
              </a:rPr>
              <a:t>国内外からの交流人口拡大に向けた観光地域まちづくりと都市プロモーションの活性化</a:t>
            </a:r>
          </a:p>
        </p:txBody>
      </p:sp>
      <p:sp>
        <p:nvSpPr>
          <p:cNvPr id="10" name="テキスト ボックス 9"/>
          <p:cNvSpPr txBox="1"/>
          <p:nvPr/>
        </p:nvSpPr>
        <p:spPr>
          <a:xfrm>
            <a:off x="6184776" y="2474173"/>
            <a:ext cx="5472608" cy="276999"/>
          </a:xfrm>
          <a:prstGeom prst="rect">
            <a:avLst/>
          </a:prstGeom>
          <a:solidFill>
            <a:schemeClr val="bg1"/>
          </a:solidFill>
          <a:ln>
            <a:solidFill>
              <a:schemeClr val="tx1"/>
            </a:solidFill>
            <a:prstDash val="sysDash"/>
          </a:ln>
        </p:spPr>
        <p:txBody>
          <a:bodyPr wrap="square" rtlCol="0">
            <a:spAutoFit/>
          </a:bodyPr>
          <a:lstStyle/>
          <a:p>
            <a:pPr algn="ctr"/>
            <a:r>
              <a:rPr lang="ja-JP" altLang="en-US" dirty="0">
                <a:latin typeface="+mn-ea"/>
                <a:ea typeface="+mn-ea"/>
              </a:rPr>
              <a:t>光の</a:t>
            </a:r>
            <a:r>
              <a:rPr lang="ja-JP" altLang="en-US" dirty="0" smtClean="0">
                <a:latin typeface="+mn-ea"/>
                <a:ea typeface="+mn-ea"/>
              </a:rPr>
              <a:t>グランドデザイン毎の主な取り組み</a:t>
            </a:r>
            <a:r>
              <a:rPr lang="ja-JP" altLang="en-US" dirty="0">
                <a:latin typeface="+mn-ea"/>
                <a:ea typeface="+mn-ea"/>
              </a:rPr>
              <a:t>イメージ</a:t>
            </a:r>
            <a:endParaRPr kumimoji="1" lang="ja-JP" altLang="en-US" dirty="0" smtClean="0">
              <a:latin typeface="+mn-ea"/>
              <a:ea typeface="+mn-ea"/>
            </a:endParaRPr>
          </a:p>
        </p:txBody>
      </p:sp>
      <p:sp>
        <p:nvSpPr>
          <p:cNvPr id="31" name="テキスト ボックス 30"/>
          <p:cNvSpPr txBox="1"/>
          <p:nvPr/>
        </p:nvSpPr>
        <p:spPr>
          <a:xfrm>
            <a:off x="1932336" y="4881987"/>
            <a:ext cx="3964407" cy="307777"/>
          </a:xfrm>
          <a:prstGeom prst="rect">
            <a:avLst/>
          </a:prstGeom>
          <a:solidFill>
            <a:srgbClr val="FFCC66"/>
          </a:solidFill>
          <a:ln w="19050">
            <a:solidFill>
              <a:schemeClr val="tx1"/>
            </a:solidFill>
          </a:ln>
        </p:spPr>
        <p:txBody>
          <a:bodyPr wrap="square">
            <a:spAutoFit/>
          </a:bodyPr>
          <a:lstStyle/>
          <a:p>
            <a:r>
              <a:rPr lang="ja-JP" altLang="en-US" sz="1400" smtClean="0">
                <a:latin typeface="HGP創英角ｺﾞｼｯｸUB" panose="020B0900000000000000" pitchFamily="50" charset="-128"/>
              </a:rPr>
              <a:t>エリア</a:t>
            </a:r>
            <a:r>
              <a:rPr lang="ja-JP" altLang="en-US" sz="1400">
                <a:latin typeface="HGP創英角ｺﾞｼｯｸUB" panose="020B0900000000000000" pitchFamily="50" charset="-128"/>
              </a:rPr>
              <a:t>別　光のまちづくり</a:t>
            </a:r>
            <a:r>
              <a:rPr lang="ja-JP" altLang="en-US" sz="1400" smtClean="0">
                <a:latin typeface="HGP創英角ｺﾞｼｯｸUB" panose="020B0900000000000000" pitchFamily="50" charset="-128"/>
              </a:rPr>
              <a:t>ガイドラインの策定</a:t>
            </a:r>
            <a:endParaRPr lang="ja-JP" altLang="en-US" sz="1400" dirty="0">
              <a:latin typeface="HGP創英角ｺﾞｼｯｸUB" panose="020B0900000000000000" pitchFamily="50" charset="-128"/>
            </a:endParaRPr>
          </a:p>
        </p:txBody>
      </p:sp>
      <p:sp>
        <p:nvSpPr>
          <p:cNvPr id="11" name="正方形/長方形 10"/>
          <p:cNvSpPr/>
          <p:nvPr/>
        </p:nvSpPr>
        <p:spPr>
          <a:xfrm>
            <a:off x="11782410" y="123379"/>
            <a:ext cx="901547"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n-ea"/>
              </a:rPr>
              <a:t>２</a:t>
            </a:r>
            <a:endParaRPr kumimoji="1" lang="ja-JP" altLang="en-US" sz="2400" dirty="0">
              <a:solidFill>
                <a:schemeClr val="tx1"/>
              </a:solidFill>
              <a:latin typeface="+mn-ea"/>
            </a:endParaRPr>
          </a:p>
        </p:txBody>
      </p:sp>
      <p:sp>
        <p:nvSpPr>
          <p:cNvPr id="27" name="テキスト ボックス 26"/>
          <p:cNvSpPr txBox="1"/>
          <p:nvPr/>
        </p:nvSpPr>
        <p:spPr>
          <a:xfrm>
            <a:off x="12017424" y="2208312"/>
            <a:ext cx="677405" cy="3706316"/>
          </a:xfrm>
          <a:prstGeom prst="rect">
            <a:avLst/>
          </a:prstGeom>
          <a:solidFill>
            <a:schemeClr val="accent6">
              <a:lumMod val="75000"/>
            </a:schemeClr>
          </a:solidFill>
          <a:ln w="38100">
            <a:solidFill>
              <a:schemeClr val="bg1"/>
            </a:solidFill>
          </a:ln>
        </p:spPr>
        <p:txBody>
          <a:bodyPr vert="eaVert" wrap="square" rtlCol="0" anchor="ctr" anchorCtr="0">
            <a:noAutofit/>
          </a:bodyPr>
          <a:lstStyle/>
          <a:p>
            <a:r>
              <a:rPr lang="ja-JP" altLang="en-US" sz="1600" dirty="0" smtClean="0">
                <a:solidFill>
                  <a:srgbClr val="FFFF00"/>
                </a:solidFill>
                <a:latin typeface="HGP創英角ｺﾞｼｯｸUB" panose="020B0900000000000000" pitchFamily="50" charset="-128"/>
              </a:rPr>
              <a:t>　　　　　　官民協働によるまちづくり元年</a:t>
            </a:r>
            <a:endParaRPr lang="en-US" altLang="ja-JP" sz="1600" dirty="0" smtClean="0">
              <a:solidFill>
                <a:srgbClr val="FFFF00"/>
              </a:solidFill>
              <a:latin typeface="HGP創英角ｺﾞｼｯｸUB" panose="020B0900000000000000" pitchFamily="50" charset="-128"/>
            </a:endParaRPr>
          </a:p>
          <a:p>
            <a:r>
              <a:rPr lang="ja-JP" altLang="en-US" dirty="0" smtClean="0">
                <a:solidFill>
                  <a:srgbClr val="FFFF00"/>
                </a:solidFill>
                <a:latin typeface="HGP創英角ｺﾞｼｯｸUB" panose="020B0900000000000000" pitchFamily="50" charset="-128"/>
              </a:rPr>
              <a:t>　　　　　　　　（大阪・水+光の都市博（仮称） ）</a:t>
            </a:r>
            <a:endParaRPr kumimoji="1" lang="ja-JP" altLang="en-US" dirty="0" smtClean="0">
              <a:solidFill>
                <a:srgbClr val="FFFF00"/>
              </a:solidFill>
              <a:latin typeface="HGP創英角ｺﾞｼｯｸUB" panose="020B0900000000000000" pitchFamily="50" charset="-128"/>
            </a:endParaRPr>
          </a:p>
        </p:txBody>
      </p:sp>
      <p:sp>
        <p:nvSpPr>
          <p:cNvPr id="36" name="テキスト ボックス 35"/>
          <p:cNvSpPr txBox="1"/>
          <p:nvPr/>
        </p:nvSpPr>
        <p:spPr>
          <a:xfrm>
            <a:off x="11997219" y="6350033"/>
            <a:ext cx="738664" cy="2257503"/>
          </a:xfrm>
          <a:prstGeom prst="rect">
            <a:avLst/>
          </a:prstGeom>
          <a:solidFill>
            <a:srgbClr val="0070C0"/>
          </a:solidFill>
          <a:ln w="19050">
            <a:solidFill>
              <a:srgbClr val="0070C0"/>
            </a:solidFill>
          </a:ln>
        </p:spPr>
        <p:txBody>
          <a:bodyPr vert="eaVert" wrap="square" rtlCol="0">
            <a:spAutoFit/>
          </a:bodyPr>
          <a:lstStyle/>
          <a:p>
            <a:pPr algn="ctr"/>
            <a:r>
              <a:rPr lang="ja-JP" altLang="en-US" sz="1800" dirty="0">
                <a:solidFill>
                  <a:srgbClr val="FFFF00"/>
                </a:solidFill>
                <a:latin typeface="HGP創英角ｺﾞｼｯｸUB" panose="020B0900000000000000" pitchFamily="50" charset="-128"/>
              </a:rPr>
              <a:t>水と光の首都</a:t>
            </a:r>
            <a:r>
              <a:rPr lang="ja-JP" altLang="en-US" sz="1800" dirty="0" smtClean="0">
                <a:solidFill>
                  <a:srgbClr val="FFFF00"/>
                </a:solidFill>
                <a:latin typeface="HGP創英角ｺﾞｼｯｸUB" panose="020B0900000000000000" pitchFamily="50" charset="-128"/>
              </a:rPr>
              <a:t>大阪</a:t>
            </a:r>
            <a:endParaRPr lang="en-US" altLang="ja-JP" sz="1800" dirty="0" smtClean="0">
              <a:solidFill>
                <a:srgbClr val="FFFF00"/>
              </a:solidFill>
              <a:latin typeface="HGP創英角ｺﾞｼｯｸUB" panose="020B0900000000000000" pitchFamily="50" charset="-128"/>
            </a:endParaRPr>
          </a:p>
          <a:p>
            <a:pPr algn="ctr"/>
            <a:r>
              <a:rPr lang="ja-JP" altLang="en-US" sz="1800" dirty="0">
                <a:solidFill>
                  <a:srgbClr val="FFFF00"/>
                </a:solidFill>
                <a:latin typeface="HGP創英角ｺﾞｼｯｸUB" panose="020B0900000000000000" pitchFamily="50" charset="-128"/>
              </a:rPr>
              <a:t>　</a:t>
            </a:r>
            <a:r>
              <a:rPr lang="ja-JP" altLang="en-US" sz="1800" dirty="0" smtClean="0">
                <a:solidFill>
                  <a:srgbClr val="FFFF00"/>
                </a:solidFill>
                <a:latin typeface="HGP創英角ｺﾞｼｯｸUB" panose="020B0900000000000000" pitchFamily="50" charset="-128"/>
              </a:rPr>
              <a:t>　　　　　　　の実現へ</a:t>
            </a:r>
            <a:endParaRPr lang="ja-JP" altLang="en-US" sz="1800" dirty="0">
              <a:solidFill>
                <a:srgbClr val="FFFF00"/>
              </a:solidFill>
              <a:latin typeface="HGP創英角ｺﾞｼｯｸUB" panose="020B0900000000000000" pitchFamily="50" charset="-128"/>
            </a:endParaRPr>
          </a:p>
        </p:txBody>
      </p:sp>
      <p:sp>
        <p:nvSpPr>
          <p:cNvPr id="42" name="二等辺三角形 41"/>
          <p:cNvSpPr/>
          <p:nvPr/>
        </p:nvSpPr>
        <p:spPr>
          <a:xfrm rot="10800000">
            <a:off x="12241410" y="6024736"/>
            <a:ext cx="267986" cy="205128"/>
          </a:xfrm>
          <a:prstGeom prst="triangle">
            <a:avLst>
              <a:gd name="adj" fmla="val 4687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1997219" y="2322711"/>
            <a:ext cx="758541" cy="646331"/>
          </a:xfrm>
          <a:prstGeom prst="rect">
            <a:avLst/>
          </a:prstGeom>
          <a:noFill/>
        </p:spPr>
        <p:txBody>
          <a:bodyPr wrap="none" rtlCol="0">
            <a:spAutoFit/>
          </a:bodyPr>
          <a:lstStyle/>
          <a:p>
            <a:r>
              <a:rPr kumimoji="1" lang="en-US" altLang="ja-JP" dirty="0" smtClean="0">
                <a:latin typeface="HGP創英角ｺﾞｼｯｸUB" panose="020B0900000000000000" pitchFamily="50" charset="-128"/>
              </a:rPr>
              <a:t>2020</a:t>
            </a:r>
            <a:r>
              <a:rPr kumimoji="1" lang="ja-JP" altLang="en-US" dirty="0" smtClean="0">
                <a:latin typeface="HGP創英角ｺﾞｼｯｸUB" panose="020B0900000000000000" pitchFamily="50" charset="-128"/>
              </a:rPr>
              <a:t>年</a:t>
            </a:r>
            <a:endParaRPr kumimoji="1" lang="en-US" altLang="ja-JP" dirty="0" smtClean="0">
              <a:latin typeface="HGP創英角ｺﾞｼｯｸUB" panose="020B0900000000000000" pitchFamily="50" charset="-128"/>
            </a:endParaRPr>
          </a:p>
          <a:p>
            <a:r>
              <a:rPr kumimoji="1" lang="ja-JP" altLang="en-US" dirty="0" smtClean="0">
                <a:latin typeface="HGP創英角ｺﾞｼｯｸUB" panose="020B0900000000000000" pitchFamily="50" charset="-128"/>
              </a:rPr>
              <a:t>に向けた</a:t>
            </a:r>
            <a:endParaRPr kumimoji="1" lang="en-US" altLang="ja-JP" dirty="0" smtClean="0">
              <a:latin typeface="HGP創英角ｺﾞｼｯｸUB" panose="020B0900000000000000" pitchFamily="50" charset="-128"/>
            </a:endParaRPr>
          </a:p>
          <a:p>
            <a:r>
              <a:rPr kumimoji="1" lang="ja-JP" altLang="en-US" dirty="0" smtClean="0">
                <a:latin typeface="HGP創英角ｺﾞｼｯｸUB" panose="020B0900000000000000" pitchFamily="50" charset="-128"/>
              </a:rPr>
              <a:t>目標</a:t>
            </a:r>
          </a:p>
        </p:txBody>
      </p:sp>
      <p:sp>
        <p:nvSpPr>
          <p:cNvPr id="2" name="右矢印 1"/>
          <p:cNvSpPr/>
          <p:nvPr/>
        </p:nvSpPr>
        <p:spPr>
          <a:xfrm>
            <a:off x="2630712" y="8892601"/>
            <a:ext cx="736510" cy="489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184776" y="2136304"/>
            <a:ext cx="5472608" cy="276999"/>
          </a:xfrm>
          <a:prstGeom prst="rect">
            <a:avLst/>
          </a:prstGeom>
          <a:solidFill>
            <a:schemeClr val="bg1"/>
          </a:solidFill>
          <a:ln>
            <a:solidFill>
              <a:schemeClr val="tx1"/>
            </a:solidFill>
            <a:prstDash val="sysDash"/>
          </a:ln>
        </p:spPr>
        <p:txBody>
          <a:bodyPr wrap="square" rtlCol="0">
            <a:spAutoFit/>
          </a:bodyPr>
          <a:lstStyle/>
          <a:p>
            <a:pPr algn="ctr"/>
            <a:r>
              <a:rPr kumimoji="1" lang="ja-JP" altLang="en-US" dirty="0" smtClean="0">
                <a:latin typeface="+mn-ea"/>
                <a:ea typeface="+mn-ea"/>
              </a:rPr>
              <a:t>民主導のまちづくり・賑わいづくり</a:t>
            </a:r>
          </a:p>
        </p:txBody>
      </p:sp>
      <p:sp>
        <p:nvSpPr>
          <p:cNvPr id="41" name="テキスト ボックス 9"/>
          <p:cNvSpPr txBox="1">
            <a:spLocks noChangeArrowheads="1"/>
          </p:cNvSpPr>
          <p:nvPr/>
        </p:nvSpPr>
        <p:spPr bwMode="auto">
          <a:xfrm>
            <a:off x="2621396" y="692247"/>
            <a:ext cx="13185442" cy="346620"/>
          </a:xfrm>
          <a:prstGeom prst="rect">
            <a:avLst/>
          </a:prstGeom>
          <a:noFill/>
          <a:ln w="19050">
            <a:noFill/>
            <a:prstDash val="solid"/>
            <a:miter lim="800000"/>
            <a:headEnd/>
            <a:tailEnd/>
          </a:ln>
        </p:spPr>
        <p:txBody>
          <a:bodyPr wrap="square" anchor="t" anchorCtr="0">
            <a:noAutofit/>
          </a:bodyPr>
          <a:lstStyle/>
          <a:p>
            <a:pPr marL="95250">
              <a:lnSpc>
                <a:spcPct val="120000"/>
              </a:lnSpc>
            </a:pPr>
            <a:r>
              <a:rPr lang="ja-JP" altLang="en-US" sz="1800" dirty="0" smtClean="0">
                <a:latin typeface="HGP創英角ｺﾞｼｯｸUB" panose="020B0900000000000000" pitchFamily="50" charset="-128"/>
              </a:rPr>
              <a:t>２０２０年、官民協働によるまちづくり元年を目標とし、「</a:t>
            </a:r>
            <a:r>
              <a:rPr lang="ja-JP" altLang="en-US" sz="1800" dirty="0">
                <a:latin typeface="HGP創英角ｺﾞｼｯｸUB" panose="020B0900000000000000" pitchFamily="50" charset="-128"/>
              </a:rPr>
              <a:t>水と光の首都大阪</a:t>
            </a:r>
            <a:r>
              <a:rPr lang="ja-JP" altLang="en-US" sz="1800" dirty="0" smtClean="0">
                <a:latin typeface="HGP創英角ｺﾞｼｯｸUB" panose="020B0900000000000000" pitchFamily="50" charset="-128"/>
              </a:rPr>
              <a:t>」ブランド</a:t>
            </a:r>
            <a:r>
              <a:rPr lang="ja-JP" altLang="en-US" sz="1800" dirty="0">
                <a:latin typeface="HGP創英角ｺﾞｼｯｸUB" panose="020B0900000000000000" pitchFamily="50" charset="-128"/>
              </a:rPr>
              <a:t>確立を</a:t>
            </a:r>
            <a:r>
              <a:rPr lang="ja-JP" altLang="en-US" sz="1800" dirty="0" smtClean="0">
                <a:latin typeface="HGP創英角ｺﾞｼｯｸUB" panose="020B0900000000000000" pitchFamily="50" charset="-128"/>
              </a:rPr>
              <a:t>目指す</a:t>
            </a:r>
            <a:endParaRPr lang="ja-JP" altLang="en-US" sz="1800" dirty="0">
              <a:latin typeface="HGP創英角ｺﾞｼｯｸUB" panose="020B0900000000000000" pitchFamily="50" charset="-128"/>
            </a:endParaRPr>
          </a:p>
        </p:txBody>
      </p:sp>
    </p:spTree>
    <p:extLst>
      <p:ext uri="{BB962C8B-B14F-4D97-AF65-F5344CB8AC3E}">
        <p14:creationId xmlns:p14="http://schemas.microsoft.com/office/powerpoint/2010/main" val="1459497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12" y="1247341"/>
            <a:ext cx="12609496" cy="59151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win7倉庫500G\光のまちづくりH29\★アクションプラン改定\地図\展開エリア171215-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28" y="1221727"/>
            <a:ext cx="10734619" cy="5940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0" y="1056186"/>
            <a:ext cx="6040760" cy="1747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8" name="テキスト ボックス 47"/>
          <p:cNvSpPr txBox="1"/>
          <p:nvPr/>
        </p:nvSpPr>
        <p:spPr>
          <a:xfrm>
            <a:off x="10814354" y="3312627"/>
            <a:ext cx="1091029" cy="307777"/>
          </a:xfrm>
          <a:prstGeom prst="rect">
            <a:avLst/>
          </a:prstGeom>
          <a:solidFill>
            <a:srgbClr val="92D050"/>
          </a:solid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a:solidFill>
                  <a:schemeClr val="tx1"/>
                </a:solidFill>
                <a:latin typeface="HGS創英角ｺﾞｼｯｸUB" panose="020B0900000000000000" pitchFamily="50" charset="-128"/>
                <a:ea typeface="HGS創英角ｺﾞｼｯｸUB" panose="020B0900000000000000" pitchFamily="50" charset="-128"/>
              </a:rPr>
              <a:t>大阪城公園</a:t>
            </a:r>
            <a:endParaRPr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49" name="テキスト ボックス 48"/>
          <p:cNvSpPr txBox="1"/>
          <p:nvPr/>
        </p:nvSpPr>
        <p:spPr>
          <a:xfrm>
            <a:off x="7070204" y="3709980"/>
            <a:ext cx="1261457"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dirty="0">
                <a:solidFill>
                  <a:schemeClr val="tx1"/>
                </a:solidFill>
                <a:latin typeface="HGS創英角ｺﾞｼｯｸUB" panose="020B0900000000000000" pitchFamily="50" charset="-128"/>
                <a:ea typeface="HGS創英角ｺﾞｼｯｸUB" panose="020B0900000000000000" pitchFamily="50" charset="-128"/>
              </a:rPr>
              <a:t>１）光の東西軸</a:t>
            </a:r>
          </a:p>
        </p:txBody>
      </p:sp>
      <p:sp>
        <p:nvSpPr>
          <p:cNvPr id="50" name="テキスト ボックス 49"/>
          <p:cNvSpPr txBox="1"/>
          <p:nvPr/>
        </p:nvSpPr>
        <p:spPr>
          <a:xfrm>
            <a:off x="9226104" y="3448370"/>
            <a:ext cx="99326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dirty="0">
                <a:solidFill>
                  <a:schemeClr val="tx1"/>
                </a:solidFill>
                <a:latin typeface="HGS創英角ｺﾞｼｯｸUB" panose="020B0900000000000000" pitchFamily="50" charset="-128"/>
                <a:ea typeface="HGS創英角ｺﾞｼｯｸUB" panose="020B0900000000000000" pitchFamily="50" charset="-128"/>
              </a:rPr>
              <a:t>４）光の庭</a:t>
            </a:r>
          </a:p>
        </p:txBody>
      </p:sp>
      <p:sp>
        <p:nvSpPr>
          <p:cNvPr id="51" name="テキスト ボックス 50"/>
          <p:cNvSpPr txBox="1"/>
          <p:nvPr/>
        </p:nvSpPr>
        <p:spPr>
          <a:xfrm>
            <a:off x="8762954" y="4441333"/>
            <a:ext cx="1225681" cy="43088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a:solidFill>
                  <a:schemeClr val="tx1"/>
                </a:solidFill>
                <a:latin typeface="HGS創英角ｺﾞｼｯｸUB" panose="020B0900000000000000" pitchFamily="50" charset="-128"/>
                <a:ea typeface="HGS創英角ｺﾞｼｯｸUB" panose="020B0900000000000000" pitchFamily="50" charset="-128"/>
              </a:rPr>
              <a:t>３）</a:t>
            </a:r>
            <a:r>
              <a:rPr lang="ja-JP" altLang="en-US" sz="1100" dirty="0">
                <a:solidFill>
                  <a:schemeClr val="tx1"/>
                </a:solidFill>
                <a:latin typeface="HGS創英角ｺﾞｼｯｸUB" panose="020B0900000000000000" pitchFamily="50" charset="-128"/>
                <a:ea typeface="HGS創英角ｺﾞｼｯｸUB" panose="020B0900000000000000" pitchFamily="50" charset="-128"/>
              </a:rPr>
              <a:t>光</a:t>
            </a:r>
            <a:r>
              <a:rPr lang="ja-JP" altLang="en-US" sz="1100">
                <a:solidFill>
                  <a:schemeClr val="tx1"/>
                </a:solidFill>
                <a:latin typeface="HGS創英角ｺﾞｼｯｸUB" panose="020B0900000000000000" pitchFamily="50" charset="-128"/>
                <a:ea typeface="HGS創英角ｺﾞｼｯｸUB" panose="020B0900000000000000" pitchFamily="50" charset="-128"/>
              </a:rPr>
              <a:t>の</a:t>
            </a:r>
            <a:r>
              <a:rPr lang="ja-JP" altLang="en-US" sz="1100" smtClean="0">
                <a:solidFill>
                  <a:schemeClr val="tx1"/>
                </a:solidFill>
                <a:latin typeface="HGS創英角ｺﾞｼｯｸUB" panose="020B0900000000000000" pitchFamily="50" charset="-128"/>
                <a:ea typeface="HGS創英角ｺﾞｼｯｸUB" panose="020B0900000000000000" pitchFamily="50" charset="-128"/>
              </a:rPr>
              <a:t>南北軸</a:t>
            </a:r>
            <a:endParaRPr lang="en-US" altLang="ja-JP" sz="1100" smtClean="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100" smtClean="0">
                <a:solidFill>
                  <a:schemeClr val="tx1"/>
                </a:solidFill>
                <a:latin typeface="HGS創英角ｺﾞｼｯｸUB" panose="020B0900000000000000" pitchFamily="50" charset="-128"/>
                <a:ea typeface="HGS創英角ｺﾞｼｯｸUB" panose="020B0900000000000000" pitchFamily="50" charset="-128"/>
              </a:rPr>
              <a:t>（</a:t>
            </a:r>
            <a:r>
              <a:rPr lang="ja-JP" altLang="en-US" sz="1100" dirty="0">
                <a:solidFill>
                  <a:schemeClr val="tx1"/>
                </a:solidFill>
                <a:latin typeface="HGS創英角ｺﾞｼｯｸUB" panose="020B0900000000000000" pitchFamily="50" charset="-128"/>
                <a:ea typeface="HGS創英角ｺﾞｼｯｸUB" panose="020B0900000000000000" pitchFamily="50" charset="-128"/>
              </a:rPr>
              <a:t>御堂筋）</a:t>
            </a:r>
          </a:p>
        </p:txBody>
      </p:sp>
      <p:sp>
        <p:nvSpPr>
          <p:cNvPr id="52" name="テキスト ボックス 51"/>
          <p:cNvSpPr txBox="1"/>
          <p:nvPr/>
        </p:nvSpPr>
        <p:spPr>
          <a:xfrm>
            <a:off x="7425904" y="4610610"/>
            <a:ext cx="1101662"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a:solidFill>
                  <a:schemeClr val="tx1"/>
                </a:solidFill>
                <a:latin typeface="HGS創英角ｺﾞｼｯｸUB" panose="020B0900000000000000" pitchFamily="50" charset="-128"/>
                <a:ea typeface="HGS創英角ｺﾞｼｯｸUB" panose="020B0900000000000000" pitchFamily="50" charset="-128"/>
              </a:rPr>
              <a:t>２）</a:t>
            </a:r>
            <a:r>
              <a:rPr lang="ja-JP" altLang="en-US" sz="1100" dirty="0">
                <a:solidFill>
                  <a:schemeClr val="tx1"/>
                </a:solidFill>
                <a:latin typeface="HGS創英角ｺﾞｼｯｸUB" panose="020B0900000000000000" pitchFamily="50" charset="-128"/>
                <a:ea typeface="HGS創英角ｺﾞｼｯｸUB" panose="020B0900000000000000" pitchFamily="50" charset="-128"/>
              </a:rPr>
              <a:t>光の回廊</a:t>
            </a:r>
          </a:p>
        </p:txBody>
      </p:sp>
      <p:sp>
        <p:nvSpPr>
          <p:cNvPr id="64" name="テキスト ボックス 63"/>
          <p:cNvSpPr txBox="1"/>
          <p:nvPr/>
        </p:nvSpPr>
        <p:spPr>
          <a:xfrm>
            <a:off x="8137050" y="5440252"/>
            <a:ext cx="1251808" cy="307777"/>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smtClean="0">
                <a:solidFill>
                  <a:schemeClr val="tx1"/>
                </a:solidFill>
                <a:latin typeface="HGS創英角ｺﾞｼｯｸUB" panose="020B0900000000000000" pitchFamily="50" charset="-128"/>
                <a:ea typeface="HGS創英角ｺﾞｼｯｸUB" panose="020B0900000000000000" pitchFamily="50" charset="-128"/>
              </a:rPr>
              <a:t>②難波</a:t>
            </a: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・湊町</a:t>
            </a:r>
          </a:p>
        </p:txBody>
      </p:sp>
      <p:sp>
        <p:nvSpPr>
          <p:cNvPr id="65" name="テキスト ボックス 64"/>
          <p:cNvSpPr txBox="1"/>
          <p:nvPr/>
        </p:nvSpPr>
        <p:spPr>
          <a:xfrm>
            <a:off x="10050465" y="6454329"/>
            <a:ext cx="1765319" cy="307777"/>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smtClean="0">
                <a:solidFill>
                  <a:schemeClr val="tx1"/>
                </a:solidFill>
                <a:latin typeface="HGS創英角ｺﾞｼｯｸUB" panose="020B0900000000000000" pitchFamily="50" charset="-128"/>
                <a:ea typeface="HGS創英角ｺﾞｼｯｸUB" panose="020B0900000000000000" pitchFamily="50" charset="-128"/>
              </a:rPr>
              <a:t>③天王寺・アベノ</a:t>
            </a:r>
            <a:endParaRPr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66" name="テキスト ボックス 65"/>
          <p:cNvSpPr txBox="1"/>
          <p:nvPr/>
        </p:nvSpPr>
        <p:spPr>
          <a:xfrm>
            <a:off x="7976735" y="1968154"/>
            <a:ext cx="1417853" cy="307777"/>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smtClean="0">
                <a:solidFill>
                  <a:schemeClr val="tx1"/>
                </a:solidFill>
                <a:latin typeface="HGS創英角ｺﾞｼｯｸUB" panose="020B0900000000000000" pitchFamily="50" charset="-128"/>
                <a:ea typeface="HGS創英角ｺﾞｼｯｸUB" panose="020B0900000000000000" pitchFamily="50" charset="-128"/>
              </a:rPr>
              <a:t>①大阪駅</a:t>
            </a:r>
            <a:r>
              <a:rPr lang="ja-JP" altLang="en-US" sz="1400">
                <a:solidFill>
                  <a:schemeClr val="tx1"/>
                </a:solidFill>
                <a:latin typeface="HGS創英角ｺﾞｼｯｸUB" panose="020B0900000000000000" pitchFamily="50" charset="-128"/>
                <a:ea typeface="HGS創英角ｺﾞｼｯｸUB" panose="020B0900000000000000" pitchFamily="50" charset="-128"/>
              </a:rPr>
              <a:t>周辺</a:t>
            </a:r>
            <a:endParaRPr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67" name="テキスト ボックス 66"/>
          <p:cNvSpPr txBox="1"/>
          <p:nvPr/>
        </p:nvSpPr>
        <p:spPr>
          <a:xfrm>
            <a:off x="11576770" y="2496344"/>
            <a:ext cx="697280" cy="307777"/>
          </a:xfrm>
          <a:prstGeom prst="rect">
            <a:avLst/>
          </a:prstGeom>
          <a:solidFill>
            <a:srgbClr val="92D050"/>
          </a:solid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400">
                <a:solidFill>
                  <a:schemeClr val="tx1"/>
                </a:solidFill>
                <a:latin typeface="HGS創英角ｺﾞｼｯｸUB" panose="020B0900000000000000" pitchFamily="50" charset="-128"/>
                <a:ea typeface="HGS創英角ｺﾞｼｯｸUB" panose="020B0900000000000000" pitchFamily="50" charset="-128"/>
              </a:rPr>
              <a:t>OBP</a:t>
            </a:r>
            <a:endParaRPr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68" name="テキスト ボックス 67"/>
          <p:cNvSpPr txBox="1"/>
          <p:nvPr/>
        </p:nvSpPr>
        <p:spPr>
          <a:xfrm>
            <a:off x="326728" y="3629422"/>
            <a:ext cx="1681583" cy="369332"/>
          </a:xfrm>
          <a:prstGeom prst="rect">
            <a:avLst/>
          </a:prstGeom>
          <a:solidFill>
            <a:srgbClr val="0070C0"/>
          </a:solidFill>
          <a:ln w="28575">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ja-JP" altLang="en-US" sz="1800" smtClean="0">
                <a:solidFill>
                  <a:schemeClr val="bg1"/>
                </a:solidFill>
                <a:latin typeface="HGP創英角ｺﾞｼｯｸUB" panose="020B0900000000000000" pitchFamily="50" charset="-128"/>
                <a:ea typeface="HGP創英角ｺﾞｼｯｸUB" panose="020B0900000000000000" pitchFamily="50" charset="-128"/>
              </a:rPr>
              <a:t>（Ａ）</a:t>
            </a:r>
            <a:r>
              <a:rPr lang="ja-JP" altLang="en-US" sz="1800">
                <a:solidFill>
                  <a:schemeClr val="bg1"/>
                </a:solidFill>
                <a:latin typeface="HGP創英角ｺﾞｼｯｸUB" panose="020B0900000000000000" pitchFamily="50" charset="-128"/>
                <a:ea typeface="HGP創英角ｺﾞｼｯｸUB" panose="020B0900000000000000" pitchFamily="50" charset="-128"/>
              </a:rPr>
              <a:t>ベイエリア</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endParaRPr>
          </a:p>
        </p:txBody>
      </p:sp>
      <p:sp>
        <p:nvSpPr>
          <p:cNvPr id="69" name="テキスト ボックス 68"/>
          <p:cNvSpPr txBox="1"/>
          <p:nvPr/>
        </p:nvSpPr>
        <p:spPr>
          <a:xfrm>
            <a:off x="10505256" y="1854441"/>
            <a:ext cx="2104240" cy="369332"/>
          </a:xfrm>
          <a:prstGeom prst="rect">
            <a:avLst/>
          </a:prstGeom>
          <a:solidFill>
            <a:srgbClr val="00B050"/>
          </a:solidFill>
          <a:ln w="28575">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ja-JP" altLang="en-US" sz="1800" smtClean="0">
                <a:solidFill>
                  <a:schemeClr val="bg1"/>
                </a:solidFill>
                <a:latin typeface="HGP創英角ｺﾞｼｯｸUB" panose="020B0900000000000000" pitchFamily="50" charset="-128"/>
                <a:ea typeface="HGP創英角ｺﾞｼｯｸUB" panose="020B0900000000000000" pitchFamily="50" charset="-128"/>
              </a:rPr>
              <a:t>（Ｂ）</a:t>
            </a:r>
            <a:r>
              <a:rPr lang="ja-JP" altLang="en-US" sz="1800">
                <a:solidFill>
                  <a:schemeClr val="bg1"/>
                </a:solidFill>
                <a:latin typeface="HGP創英角ｺﾞｼｯｸUB" panose="020B0900000000000000" pitchFamily="50" charset="-128"/>
                <a:ea typeface="HGP創英角ｺﾞｼｯｸUB" panose="020B0900000000000000" pitchFamily="50" charset="-128"/>
              </a:rPr>
              <a:t>大阪城エリア</a:t>
            </a:r>
            <a:endParaRPr lang="ja-JP" altLang="en-US" sz="1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1" name="テキスト ボックス 70"/>
          <p:cNvSpPr txBox="1"/>
          <p:nvPr/>
        </p:nvSpPr>
        <p:spPr>
          <a:xfrm>
            <a:off x="2008312" y="3620404"/>
            <a:ext cx="4032448" cy="646331"/>
          </a:xfrm>
          <a:prstGeom prst="rect">
            <a:avLst/>
          </a:prstGeom>
          <a:solidFill>
            <a:schemeClr val="accent1">
              <a:lumMod val="20000"/>
              <a:lumOff val="80000"/>
            </a:schemeClr>
          </a:solidFill>
          <a:ln w="12700">
            <a:noFill/>
            <a:prstDash val="sysDash"/>
          </a:ln>
        </p:spPr>
        <p:txBody>
          <a:bodyPr wrap="square" rtlCol="0">
            <a:spAutoFit/>
          </a:bodyPr>
          <a:lstStyle/>
          <a:p>
            <a:pPr marL="171450" indent="-171450">
              <a:buFont typeface="Wingdings" panose="05000000000000000000" pitchFamily="2" charset="2"/>
              <a:buChar char="p"/>
            </a:pPr>
            <a:r>
              <a:rPr lang="ja-JP" altLang="en-US" dirty="0">
                <a:latin typeface="ＭＳ Ｐゴシック" panose="020B0600070205080204" pitchFamily="50" charset="-128"/>
                <a:ea typeface="ＭＳ Ｐゴシック" panose="020B0600070205080204" pitchFamily="50" charset="-128"/>
              </a:rPr>
              <a:t>中之島の光景観の広がりに加え、ベイエリア地区、大阪城エリア地区を第３フェーズの重点エリアとし、取り組みを進める。</a:t>
            </a:r>
          </a:p>
        </p:txBody>
      </p:sp>
      <p:sp>
        <p:nvSpPr>
          <p:cNvPr id="72" name="テキスト ボックス 71"/>
          <p:cNvSpPr txBox="1"/>
          <p:nvPr/>
        </p:nvSpPr>
        <p:spPr>
          <a:xfrm>
            <a:off x="10505256" y="4081413"/>
            <a:ext cx="2104240" cy="1015663"/>
          </a:xfrm>
          <a:prstGeom prst="rect">
            <a:avLst/>
          </a:prstGeom>
          <a:solidFill>
            <a:schemeClr val="accent3">
              <a:lumMod val="20000"/>
              <a:lumOff val="80000"/>
            </a:schemeClr>
          </a:solidFill>
          <a:ln w="12700">
            <a:noFill/>
            <a:prstDash val="sysDash"/>
          </a:ln>
        </p:spPr>
        <p:txBody>
          <a:bodyPr wrap="square" rtlCol="0">
            <a:spAutoFit/>
          </a:bodyPr>
          <a:lstStyle/>
          <a:p>
            <a:pPr marL="171450" indent="-171450">
              <a:buFont typeface="Wingdings" panose="05000000000000000000" pitchFamily="2" charset="2"/>
              <a:buChar char="p"/>
            </a:pPr>
            <a:r>
              <a:rPr lang="ja-JP" altLang="en-US">
                <a:latin typeface="ＭＳ Ｐゴシック" panose="020B0600070205080204" pitchFamily="50" charset="-128"/>
                <a:ea typeface="ＭＳ Ｐゴシック" panose="020B0600070205080204" pitchFamily="50" charset="-128"/>
              </a:rPr>
              <a:t>大阪城公園パークマネジメント事業や舟運のネットワーク強化並びに周辺地域の活性化検討委員会の進捗に合わせて今後検討。</a:t>
            </a:r>
          </a:p>
        </p:txBody>
      </p:sp>
      <p:sp>
        <p:nvSpPr>
          <p:cNvPr id="43" name="正方形/長方形 42"/>
          <p:cNvSpPr/>
          <p:nvPr/>
        </p:nvSpPr>
        <p:spPr>
          <a:xfrm>
            <a:off x="359001" y="2882357"/>
            <a:ext cx="5681759" cy="584775"/>
          </a:xfrm>
          <a:prstGeom prst="rect">
            <a:avLst/>
          </a:prstGeom>
          <a:solidFill>
            <a:srgbClr val="FFCC66"/>
          </a:solidFill>
        </p:spPr>
        <p:txBody>
          <a:bodyPr wrap="square">
            <a:spAutoFit/>
          </a:bodyPr>
          <a:lstStyle/>
          <a:p>
            <a:r>
              <a:rPr lang="ja-JP" altLang="en-US" sz="1600"/>
              <a:t>中之島の光景観の広がりに加え、ベイエリア地区、大阪城エリア地区</a:t>
            </a:r>
            <a:r>
              <a:rPr lang="ja-JP" altLang="en-US" sz="1600" smtClean="0"/>
              <a:t>を中心に取り組み</a:t>
            </a:r>
            <a:r>
              <a:rPr lang="ja-JP" altLang="en-US" sz="1600"/>
              <a:t>を進める。</a:t>
            </a:r>
          </a:p>
        </p:txBody>
      </p:sp>
      <p:sp>
        <p:nvSpPr>
          <p:cNvPr id="37" name="テキスト ボックス 36"/>
          <p:cNvSpPr txBox="1"/>
          <p:nvPr/>
        </p:nvSpPr>
        <p:spPr>
          <a:xfrm>
            <a:off x="280119" y="1247340"/>
            <a:ext cx="5760641" cy="1400383"/>
          </a:xfrm>
          <a:prstGeom prst="rect">
            <a:avLst/>
          </a:prstGeom>
          <a:noFill/>
          <a:ln>
            <a:noFill/>
          </a:ln>
        </p:spPr>
        <p:txBody>
          <a:bodyPr wrap="square" rtlCol="0">
            <a:spAutoFit/>
          </a:bodyPr>
          <a:lstStyle/>
          <a:p>
            <a:pPr marL="171450" indent="-171450">
              <a:spcBef>
                <a:spcPts val="600"/>
              </a:spcBef>
              <a:buFont typeface="Wingdings" panose="05000000000000000000" pitchFamily="2" charset="2"/>
              <a:buChar char="l"/>
            </a:pPr>
            <a:r>
              <a:rPr lang="ja-JP" altLang="en-US" sz="2000" dirty="0" smtClean="0">
                <a:solidFill>
                  <a:srgbClr val="000000"/>
                </a:solidFill>
                <a:latin typeface="HGP創英角ｺﾞｼｯｸUB" panose="020B0900000000000000" pitchFamily="50" charset="-128"/>
              </a:rPr>
              <a:t>地域</a:t>
            </a:r>
            <a:r>
              <a:rPr lang="ja-JP" altLang="en-US" sz="2000" dirty="0">
                <a:solidFill>
                  <a:srgbClr val="000000"/>
                </a:solidFill>
                <a:latin typeface="HGP創英角ｺﾞｼｯｸUB" panose="020B0900000000000000" pitchFamily="50" charset="-128"/>
              </a:rPr>
              <a:t>ブランドの向上を図る光のあり方や官民によるエリアコンセプトに基づく施策の</a:t>
            </a:r>
            <a:r>
              <a:rPr lang="ja-JP" altLang="en-US" sz="2000" dirty="0" smtClean="0">
                <a:solidFill>
                  <a:srgbClr val="000000"/>
                </a:solidFill>
                <a:latin typeface="HGP創英角ｺﾞｼｯｸUB" panose="020B0900000000000000" pitchFamily="50" charset="-128"/>
              </a:rPr>
              <a:t>検討。</a:t>
            </a:r>
            <a:endParaRPr lang="ja-JP" altLang="en-US" sz="2000" dirty="0">
              <a:solidFill>
                <a:srgbClr val="000000"/>
              </a:solidFill>
              <a:latin typeface="HGP創英角ｺﾞｼｯｸUB" panose="020B0900000000000000" pitchFamily="50" charset="-128"/>
            </a:endParaRPr>
          </a:p>
          <a:p>
            <a:pPr marL="171450" indent="-171450">
              <a:spcBef>
                <a:spcPts val="600"/>
              </a:spcBef>
              <a:buFont typeface="Wingdings" panose="05000000000000000000" pitchFamily="2" charset="2"/>
              <a:buChar char="l"/>
            </a:pPr>
            <a:r>
              <a:rPr lang="ja-JP" altLang="en-US" sz="2000" dirty="0" smtClean="0">
                <a:solidFill>
                  <a:srgbClr val="C00000"/>
                </a:solidFill>
                <a:latin typeface="HGP創英角ｺﾞｼｯｸUB" panose="020B0900000000000000" pitchFamily="50" charset="-128"/>
              </a:rPr>
              <a:t>エリアブランド</a:t>
            </a:r>
            <a:r>
              <a:rPr lang="ja-JP" altLang="en-US" sz="2000" dirty="0">
                <a:solidFill>
                  <a:srgbClr val="C00000"/>
                </a:solidFill>
                <a:latin typeface="HGP創英角ｺﾞｼｯｸUB" panose="020B0900000000000000" pitchFamily="50" charset="-128"/>
              </a:rPr>
              <a:t>に基づく夜間景観誘導強化に向けた指針（エリア別　光のまちづくりガイドライン</a:t>
            </a:r>
            <a:r>
              <a:rPr lang="ja-JP" altLang="en-US" sz="2000" dirty="0" smtClean="0">
                <a:solidFill>
                  <a:srgbClr val="C00000"/>
                </a:solidFill>
                <a:latin typeface="HGP創英角ｺﾞｼｯｸUB" panose="020B0900000000000000" pitchFamily="50" charset="-128"/>
              </a:rPr>
              <a:t>）</a:t>
            </a:r>
            <a:r>
              <a:rPr lang="ja-JP" altLang="en-US" sz="2000" dirty="0" smtClean="0">
                <a:latin typeface="HGP創英角ｺﾞｼｯｸUB" panose="020B0900000000000000" pitchFamily="50" charset="-128"/>
              </a:rPr>
              <a:t>を</a:t>
            </a:r>
            <a:r>
              <a:rPr lang="ja-JP" altLang="en-US" sz="2000" dirty="0" smtClean="0">
                <a:solidFill>
                  <a:srgbClr val="000000"/>
                </a:solidFill>
                <a:latin typeface="HGP創英角ｺﾞｼｯｸUB" panose="020B0900000000000000" pitchFamily="50" charset="-128"/>
              </a:rPr>
              <a:t>策定。</a:t>
            </a:r>
            <a:endParaRPr lang="ja-JP" altLang="en-US" sz="2000" dirty="0">
              <a:solidFill>
                <a:srgbClr val="000000"/>
              </a:solidFill>
              <a:latin typeface="HGP創英角ｺﾞｼｯｸUB" panose="020B0900000000000000" pitchFamily="50" charset="-128"/>
            </a:endParaRPr>
          </a:p>
        </p:txBody>
      </p:sp>
      <p:sp>
        <p:nvSpPr>
          <p:cNvPr id="39" name="右大かっこ 1"/>
          <p:cNvSpPr/>
          <p:nvPr/>
        </p:nvSpPr>
        <p:spPr>
          <a:xfrm rot="16200000" flipH="1">
            <a:off x="2241990" y="-994649"/>
            <a:ext cx="1556780" cy="6040760"/>
          </a:xfrm>
          <a:custGeom>
            <a:avLst/>
            <a:gdLst>
              <a:gd name="connsiteX0" fmla="*/ 0 w 2016224"/>
              <a:gd name="connsiteY0" fmla="*/ 0 h 1891978"/>
              <a:gd name="connsiteX1" fmla="*/ 2016224 w 2016224"/>
              <a:gd name="connsiteY1" fmla="*/ 19 h 1891978"/>
              <a:gd name="connsiteX2" fmla="*/ 2016224 w 2016224"/>
              <a:gd name="connsiteY2" fmla="*/ 1891959 h 1891978"/>
              <a:gd name="connsiteX3" fmla="*/ 0 w 2016224"/>
              <a:gd name="connsiteY3" fmla="*/ 1891978 h 1891978"/>
              <a:gd name="connsiteX4" fmla="*/ 0 w 2016224"/>
              <a:gd name="connsiteY4" fmla="*/ 0 h 1891978"/>
              <a:gd name="connsiteX0" fmla="*/ 0 w 2016224"/>
              <a:gd name="connsiteY0" fmla="*/ 0 h 1891978"/>
              <a:gd name="connsiteX1" fmla="*/ 2016224 w 2016224"/>
              <a:gd name="connsiteY1" fmla="*/ 19 h 1891978"/>
              <a:gd name="connsiteX2" fmla="*/ 2016224 w 2016224"/>
              <a:gd name="connsiteY2" fmla="*/ 1891959 h 1891978"/>
              <a:gd name="connsiteX3" fmla="*/ 0 w 2016224"/>
              <a:gd name="connsiteY3" fmla="*/ 1891978 h 1891978"/>
              <a:gd name="connsiteX0" fmla="*/ 0 w 2016224"/>
              <a:gd name="connsiteY0" fmla="*/ 0 h 1891978"/>
              <a:gd name="connsiteX1" fmla="*/ 2016224 w 2016224"/>
              <a:gd name="connsiteY1" fmla="*/ 19 h 1891978"/>
              <a:gd name="connsiteX2" fmla="*/ 2016224 w 2016224"/>
              <a:gd name="connsiteY2" fmla="*/ 1891959 h 1891978"/>
              <a:gd name="connsiteX3" fmla="*/ 0 w 2016224"/>
              <a:gd name="connsiteY3" fmla="*/ 1891978 h 1891978"/>
              <a:gd name="connsiteX4" fmla="*/ 0 w 2016224"/>
              <a:gd name="connsiteY4" fmla="*/ 0 h 1891978"/>
              <a:gd name="connsiteX0" fmla="*/ 2016224 w 2016224"/>
              <a:gd name="connsiteY0" fmla="*/ 19 h 1891978"/>
              <a:gd name="connsiteX1" fmla="*/ 2016224 w 2016224"/>
              <a:gd name="connsiteY1" fmla="*/ 1891959 h 1891978"/>
              <a:gd name="connsiteX2" fmla="*/ 0 w 2016224"/>
              <a:gd name="connsiteY2" fmla="*/ 1891978 h 1891978"/>
            </a:gdLst>
            <a:ahLst/>
            <a:cxnLst>
              <a:cxn ang="0">
                <a:pos x="connsiteX0" y="connsiteY0"/>
              </a:cxn>
              <a:cxn ang="0">
                <a:pos x="connsiteX1" y="connsiteY1"/>
              </a:cxn>
              <a:cxn ang="0">
                <a:pos x="connsiteX2" y="connsiteY2"/>
              </a:cxn>
            </a:cxnLst>
            <a:rect l="l" t="t" r="r" b="b"/>
            <a:pathLst>
              <a:path w="2016224" h="1891978" stroke="0" extrusionOk="0">
                <a:moveTo>
                  <a:pt x="0" y="0"/>
                </a:moveTo>
                <a:lnTo>
                  <a:pt x="2016224" y="19"/>
                </a:lnTo>
                <a:lnTo>
                  <a:pt x="2016224" y="1891959"/>
                </a:lnTo>
                <a:cubicBezTo>
                  <a:pt x="2016224" y="1891969"/>
                  <a:pt x="1113530" y="1891978"/>
                  <a:pt x="0" y="1891978"/>
                </a:cubicBezTo>
                <a:lnTo>
                  <a:pt x="0" y="0"/>
                </a:lnTo>
                <a:close/>
              </a:path>
              <a:path w="2016224" h="1891978" fill="none">
                <a:moveTo>
                  <a:pt x="2016224" y="19"/>
                </a:moveTo>
                <a:lnTo>
                  <a:pt x="2016224" y="1891959"/>
                </a:lnTo>
                <a:cubicBezTo>
                  <a:pt x="2016224" y="1891969"/>
                  <a:pt x="1113530" y="1891978"/>
                  <a:pt x="0" y="18919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HGP創英角ｺﾞｼｯｸUB" panose="020B0900000000000000" pitchFamily="50" charset="-128"/>
              <a:ea typeface="HGP創英角ｺﾞｼｯｸUB" panose="020B0900000000000000" pitchFamily="50" charset="-128"/>
            </a:endParaRPr>
          </a:p>
        </p:txBody>
      </p:sp>
      <p:sp>
        <p:nvSpPr>
          <p:cNvPr id="40" name="テキスト ボックス 39"/>
          <p:cNvSpPr txBox="1"/>
          <p:nvPr/>
        </p:nvSpPr>
        <p:spPr>
          <a:xfrm>
            <a:off x="359001" y="7752928"/>
            <a:ext cx="5465735" cy="1169551"/>
          </a:xfrm>
          <a:prstGeom prst="rect">
            <a:avLst/>
          </a:prstGeom>
          <a:noFill/>
          <a:ln>
            <a:noFill/>
          </a:ln>
        </p:spPr>
        <p:txBody>
          <a:bodyPr wrap="square" rtlCol="0">
            <a:spAutoFit/>
          </a:bodyPr>
          <a:lstStyle/>
          <a:p>
            <a:pPr marL="171450" indent="-171450">
              <a:lnSpc>
                <a:spcPct val="125000"/>
              </a:lnSpc>
              <a:buFont typeface="Wingdings" panose="05000000000000000000" pitchFamily="2" charset="2"/>
              <a:buChar char="l"/>
            </a:pPr>
            <a:r>
              <a:rPr lang="ja-JP" altLang="en-US" sz="1400" dirty="0">
                <a:solidFill>
                  <a:srgbClr val="000000"/>
                </a:solidFill>
                <a:latin typeface="+mn-ea"/>
                <a:ea typeface="+mn-ea"/>
              </a:rPr>
              <a:t>ベイエリア、大阪城エリア以外のエリアについても検討対象エリアとし、対話を通じて地域が思う①「活かしたいもの」、②「続けたいもの」、③「変えたいもの」を</a:t>
            </a:r>
            <a:r>
              <a:rPr lang="ja-JP" altLang="en-US" sz="1400" dirty="0" smtClean="0">
                <a:solidFill>
                  <a:srgbClr val="000000"/>
                </a:solidFill>
                <a:latin typeface="+mn-ea"/>
                <a:ea typeface="+mn-ea"/>
              </a:rPr>
              <a:t>確認するととともに、</a:t>
            </a:r>
            <a:r>
              <a:rPr lang="ja-JP" altLang="en-US" sz="1400" dirty="0">
                <a:solidFill>
                  <a:srgbClr val="000000"/>
                </a:solidFill>
                <a:latin typeface="+mn-ea"/>
                <a:ea typeface="+mn-ea"/>
              </a:rPr>
              <a:t>抽出したコンテンツの価値向上を</a:t>
            </a:r>
            <a:r>
              <a:rPr lang="ja-JP" altLang="en-US" sz="1400" dirty="0" smtClean="0">
                <a:solidFill>
                  <a:srgbClr val="000000"/>
                </a:solidFill>
                <a:latin typeface="+mn-ea"/>
                <a:ea typeface="+mn-ea"/>
              </a:rPr>
              <a:t>図る光</a:t>
            </a:r>
            <a:r>
              <a:rPr lang="ja-JP" altLang="en-US" sz="1400" dirty="0">
                <a:solidFill>
                  <a:srgbClr val="000000"/>
                </a:solidFill>
                <a:latin typeface="+mn-ea"/>
                <a:ea typeface="+mn-ea"/>
              </a:rPr>
              <a:t>の役割、手法</a:t>
            </a:r>
            <a:r>
              <a:rPr lang="ja-JP" altLang="en-US" sz="1400" dirty="0" smtClean="0">
                <a:solidFill>
                  <a:srgbClr val="000000"/>
                </a:solidFill>
                <a:latin typeface="+mn-ea"/>
                <a:ea typeface="+mn-ea"/>
              </a:rPr>
              <a:t>等の検討を行う。</a:t>
            </a:r>
            <a:endParaRPr lang="ja-JP" altLang="en-US" sz="1400" dirty="0">
              <a:solidFill>
                <a:srgbClr val="000000"/>
              </a:solidFill>
              <a:latin typeface="+mn-ea"/>
              <a:ea typeface="+mn-ea"/>
            </a:endParaRPr>
          </a:p>
        </p:txBody>
      </p:sp>
      <p:sp>
        <p:nvSpPr>
          <p:cNvPr id="5" name="正方形/長方形 4"/>
          <p:cNvSpPr/>
          <p:nvPr/>
        </p:nvSpPr>
        <p:spPr>
          <a:xfrm>
            <a:off x="317512" y="3620405"/>
            <a:ext cx="5723248" cy="3542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0505256" y="1835935"/>
            <a:ext cx="2104240" cy="326114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4648339" y="4675863"/>
            <a:ext cx="761341" cy="307777"/>
          </a:xfrm>
          <a:prstGeom prst="rect">
            <a:avLst/>
          </a:prstGeom>
          <a:solidFill>
            <a:srgbClr val="66CCFF"/>
          </a:solid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USJ</a:t>
            </a:r>
            <a:endParaRPr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63" name="テキスト ボックス 62"/>
          <p:cNvSpPr txBox="1"/>
          <p:nvPr/>
        </p:nvSpPr>
        <p:spPr>
          <a:xfrm>
            <a:off x="2161683" y="5916934"/>
            <a:ext cx="1296143" cy="523220"/>
          </a:xfrm>
          <a:prstGeom prst="rect">
            <a:avLst/>
          </a:prstGeom>
          <a:solidFill>
            <a:srgbClr val="66CCFF"/>
          </a:solid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dirty="0" smtClean="0">
                <a:solidFill>
                  <a:schemeClr val="tx1"/>
                </a:solidFill>
                <a:latin typeface="HGS創英角ｺﾞｼｯｸUB" panose="020B0900000000000000" pitchFamily="50" charset="-128"/>
                <a:ea typeface="HGS創英角ｺﾞｼｯｸUB" panose="020B0900000000000000" pitchFamily="50" charset="-128"/>
              </a:rPr>
              <a:t>舞洲・夢洲</a:t>
            </a: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endParaRPr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pPr algn="ctr"/>
            <a:r>
              <a:rPr lang="ja-JP" altLang="en-US" sz="1400" dirty="0" smtClean="0">
                <a:solidFill>
                  <a:schemeClr val="tx1"/>
                </a:solidFill>
                <a:latin typeface="HGS創英角ｺﾞｼｯｸUB" panose="020B0900000000000000" pitchFamily="50" charset="-128"/>
                <a:ea typeface="HGS創英角ｺﾞｼｯｸUB" panose="020B0900000000000000" pitchFamily="50" charset="-128"/>
              </a:rPr>
              <a:t>咲洲</a:t>
            </a: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地区</a:t>
            </a:r>
          </a:p>
        </p:txBody>
      </p:sp>
      <p:sp>
        <p:nvSpPr>
          <p:cNvPr id="70" name="テキスト ボックス 69"/>
          <p:cNvSpPr txBox="1"/>
          <p:nvPr/>
        </p:nvSpPr>
        <p:spPr>
          <a:xfrm>
            <a:off x="4346590" y="6128398"/>
            <a:ext cx="1337405" cy="523220"/>
          </a:xfrm>
          <a:prstGeom prst="rect">
            <a:avLst/>
          </a:prstGeom>
          <a:solidFill>
            <a:srgbClr val="66CCFF"/>
          </a:solid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築港・　</a:t>
            </a:r>
            <a:endParaRPr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pPr algn="ct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天保山地区</a:t>
            </a:r>
          </a:p>
        </p:txBody>
      </p:sp>
      <p:sp>
        <p:nvSpPr>
          <p:cNvPr id="45" name="正方形/長方形 44"/>
          <p:cNvSpPr/>
          <p:nvPr/>
        </p:nvSpPr>
        <p:spPr>
          <a:xfrm>
            <a:off x="359001" y="7330244"/>
            <a:ext cx="5681759" cy="338554"/>
          </a:xfrm>
          <a:prstGeom prst="rect">
            <a:avLst/>
          </a:prstGeom>
          <a:solidFill>
            <a:srgbClr val="FFCC66"/>
          </a:solidFill>
        </p:spPr>
        <p:txBody>
          <a:bodyPr wrap="square">
            <a:spAutoFit/>
          </a:bodyPr>
          <a:lstStyle/>
          <a:p>
            <a:r>
              <a:rPr lang="ja-JP" altLang="en-US" sz="1600" smtClean="0"/>
              <a:t>その他の対象エリア</a:t>
            </a:r>
            <a:endParaRPr lang="ja-JP" altLang="en-US" sz="1600"/>
          </a:p>
        </p:txBody>
      </p:sp>
      <p:graphicFrame>
        <p:nvGraphicFramePr>
          <p:cNvPr id="6" name="表 5"/>
          <p:cNvGraphicFramePr>
            <a:graphicFrameLocks noGrp="1"/>
          </p:cNvGraphicFramePr>
          <p:nvPr>
            <p:extLst>
              <p:ext uri="{D42A27DB-BD31-4B8C-83A1-F6EECF244321}">
                <p14:modId xmlns:p14="http://schemas.microsoft.com/office/powerpoint/2010/main" val="3580530677"/>
              </p:ext>
            </p:extLst>
          </p:nvPr>
        </p:nvGraphicFramePr>
        <p:xfrm>
          <a:off x="6404490" y="7524921"/>
          <a:ext cx="6188998" cy="1097280"/>
        </p:xfrm>
        <a:graphic>
          <a:graphicData uri="http://schemas.openxmlformats.org/drawingml/2006/table">
            <a:tbl>
              <a:tblPr firstRow="1" bandRow="1">
                <a:tableStyleId>{5940675A-B579-460E-94D1-54222C63F5DA}</a:tableStyleId>
              </a:tblPr>
              <a:tblGrid>
                <a:gridCol w="2676267"/>
                <a:gridCol w="3512731"/>
              </a:tblGrid>
              <a:tr h="140895">
                <a:tc>
                  <a:txBody>
                    <a:bodyPr/>
                    <a:lstStyle/>
                    <a:p>
                      <a:r>
                        <a:rPr kumimoji="1" lang="ja-JP" altLang="en-US" sz="1400" dirty="0" smtClean="0">
                          <a:latin typeface="HGP創英角ｺﾞｼｯｸUB" panose="020B0900000000000000" pitchFamily="50" charset="-128"/>
                          <a:ea typeface="HGP創英角ｺﾞｼｯｸUB" panose="020B0900000000000000" pitchFamily="50" charset="-128"/>
                        </a:rPr>
                        <a:t>新たなエリア</a:t>
                      </a:r>
                      <a:endParaRPr kumimoji="1" lang="ja-JP" altLang="en-US" sz="1400" dirty="0">
                        <a:latin typeface="HGP創英角ｺﾞｼｯｸUB" panose="020B0900000000000000" pitchFamily="50" charset="-128"/>
                        <a:ea typeface="HGP創英角ｺﾞｼｯｸUB" panose="020B0900000000000000" pitchFamily="50" charset="-128"/>
                      </a:endParaRPr>
                    </a:p>
                  </a:txBody>
                  <a:tcPr>
                    <a:solidFill>
                      <a:schemeClr val="bg1"/>
                    </a:solidFill>
                  </a:tcPr>
                </a:tc>
                <a:tc>
                  <a:txBody>
                    <a:bodyPr/>
                    <a:lstStyle/>
                    <a:p>
                      <a:r>
                        <a:rPr kumimoji="1" lang="ja-JP" altLang="en-US" sz="1200" dirty="0" smtClean="0"/>
                        <a:t>（Ａ）ベイエリア</a:t>
                      </a:r>
                      <a:endParaRPr kumimoji="1" lang="en-US" altLang="ja-JP" sz="1200" dirty="0" smtClean="0"/>
                    </a:p>
                    <a:p>
                      <a:r>
                        <a:rPr kumimoji="1" lang="ja-JP" altLang="en-US" sz="1200" dirty="0" smtClean="0"/>
                        <a:t>（Ｂ）大阪城エリア</a:t>
                      </a:r>
                    </a:p>
                  </a:txBody>
                  <a:tcPr>
                    <a:solidFill>
                      <a:schemeClr val="bg1"/>
                    </a:solidFill>
                  </a:tcPr>
                </a:tc>
              </a:tr>
              <a:tr h="140895">
                <a:tc>
                  <a:txBody>
                    <a:bodyPr/>
                    <a:lstStyle/>
                    <a:p>
                      <a:r>
                        <a:rPr kumimoji="1" lang="ja-JP" altLang="en-US" sz="1400" smtClean="0">
                          <a:latin typeface="HGP創英角ｺﾞｼｯｸUB" panose="020B0900000000000000" pitchFamily="50" charset="-128"/>
                          <a:ea typeface="HGP創英角ｺﾞｼｯｸUB" panose="020B0900000000000000" pitchFamily="50" charset="-128"/>
                        </a:rPr>
                        <a:t>その他の対象エリア</a:t>
                      </a:r>
                    </a:p>
                  </a:txBody>
                  <a:tcPr>
                    <a:solidFill>
                      <a:schemeClr val="bg1"/>
                    </a:solidFill>
                  </a:tcPr>
                </a:tc>
                <a:tc>
                  <a:txBody>
                    <a:bodyPr/>
                    <a:lstStyle/>
                    <a:p>
                      <a:r>
                        <a:rPr kumimoji="1" lang="ja-JP" altLang="en-US" sz="1200" smtClean="0"/>
                        <a:t>①大阪駅周辺</a:t>
                      </a:r>
                      <a:endParaRPr kumimoji="1" lang="en-US" altLang="ja-JP" sz="1200" smtClean="0"/>
                    </a:p>
                    <a:p>
                      <a:r>
                        <a:rPr kumimoji="1" lang="ja-JP" altLang="en-US" sz="1200" smtClean="0"/>
                        <a:t>②難波・湊町</a:t>
                      </a:r>
                      <a:endParaRPr kumimoji="1" lang="en-US" altLang="ja-JP" sz="1200" smtClean="0"/>
                    </a:p>
                    <a:p>
                      <a:r>
                        <a:rPr kumimoji="1" lang="ja-JP" altLang="en-US" sz="1200" smtClean="0"/>
                        <a:t>③天王寺・アベノ</a:t>
                      </a:r>
                    </a:p>
                  </a:txBody>
                  <a:tcPr>
                    <a:solidFill>
                      <a:schemeClr val="bg1"/>
                    </a:solidFill>
                  </a:tcPr>
                </a:tc>
              </a:tr>
            </a:tbl>
          </a:graphicData>
        </a:graphic>
      </p:graphicFrame>
      <p:sp>
        <p:nvSpPr>
          <p:cNvPr id="32" name="テキスト ボックス 31"/>
          <p:cNvSpPr txBox="1"/>
          <p:nvPr/>
        </p:nvSpPr>
        <p:spPr>
          <a:xfrm>
            <a:off x="232271" y="696144"/>
            <a:ext cx="2991525" cy="461665"/>
          </a:xfrm>
          <a:prstGeom prst="rect">
            <a:avLst/>
          </a:prstGeom>
          <a:noFill/>
        </p:spPr>
        <p:txBody>
          <a:bodyPr wrap="none" rtlCol="0">
            <a:spAutoFit/>
          </a:bodyPr>
          <a:lstStyle/>
          <a:p>
            <a:r>
              <a:rPr lang="ja-JP" altLang="en-US" sz="2400">
                <a:latin typeface="HGP創英角ｺﾞｼｯｸUB" panose="020B0900000000000000" pitchFamily="50" charset="-128"/>
              </a:rPr>
              <a:t>新たなエリアへの拡大</a:t>
            </a:r>
          </a:p>
        </p:txBody>
      </p:sp>
      <p:sp>
        <p:nvSpPr>
          <p:cNvPr id="31" name="正方形/長方形 30"/>
          <p:cNvSpPr/>
          <p:nvPr/>
        </p:nvSpPr>
        <p:spPr>
          <a:xfrm>
            <a:off x="11782410" y="123379"/>
            <a:ext cx="901547"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mtClean="0">
                <a:solidFill>
                  <a:schemeClr val="tx1"/>
                </a:solidFill>
                <a:latin typeface="+mn-ea"/>
              </a:rPr>
              <a:t>参考</a:t>
            </a:r>
            <a:r>
              <a:rPr kumimoji="1" lang="en-US" altLang="ja-JP" sz="2000" smtClean="0">
                <a:solidFill>
                  <a:schemeClr val="tx1"/>
                </a:solidFill>
                <a:latin typeface="+mn-ea"/>
              </a:rPr>
              <a:t>1</a:t>
            </a:r>
            <a:endParaRPr kumimoji="1" lang="ja-JP" altLang="en-US" sz="2000">
              <a:solidFill>
                <a:schemeClr val="tx1"/>
              </a:solidFill>
              <a:latin typeface="+mn-ea"/>
            </a:endParaRPr>
          </a:p>
        </p:txBody>
      </p:sp>
      <p:sp>
        <p:nvSpPr>
          <p:cNvPr id="7" name="テキスト ボックス 6"/>
          <p:cNvSpPr txBox="1"/>
          <p:nvPr/>
        </p:nvSpPr>
        <p:spPr>
          <a:xfrm>
            <a:off x="1280289" y="5786129"/>
            <a:ext cx="466794" cy="261610"/>
          </a:xfrm>
          <a:prstGeom prst="rect">
            <a:avLst/>
          </a:prstGeom>
          <a:noFill/>
        </p:spPr>
        <p:txBody>
          <a:bodyPr wrap="none" rtlCol="0">
            <a:spAutoFit/>
          </a:bodyPr>
          <a:lstStyle/>
          <a:p>
            <a:r>
              <a:rPr lang="ja-JP" altLang="en-US" sz="1100">
                <a:latin typeface="HGS創英角ｺﾞｼｯｸUB" panose="020B0900000000000000" pitchFamily="50" charset="-128"/>
                <a:ea typeface="HGS創英角ｺﾞｼｯｸUB" panose="020B0900000000000000" pitchFamily="50" charset="-128"/>
              </a:rPr>
              <a:t>夢洲</a:t>
            </a:r>
            <a:endParaRPr kumimoji="1" lang="ja-JP" altLang="en-US" sz="1100" smtClean="0">
              <a:latin typeface="+mn-ea"/>
              <a:ea typeface="+mn-ea"/>
            </a:endParaRPr>
          </a:p>
        </p:txBody>
      </p:sp>
      <p:sp>
        <p:nvSpPr>
          <p:cNvPr id="34" name="テキスト ボックス 33"/>
          <p:cNvSpPr txBox="1"/>
          <p:nvPr/>
        </p:nvSpPr>
        <p:spPr>
          <a:xfrm>
            <a:off x="2663174" y="6824775"/>
            <a:ext cx="466794" cy="261610"/>
          </a:xfrm>
          <a:prstGeom prst="rect">
            <a:avLst/>
          </a:prstGeom>
          <a:noFill/>
        </p:spPr>
        <p:txBody>
          <a:bodyPr wrap="none" rtlCol="0">
            <a:spAutoFit/>
          </a:bodyPr>
          <a:lstStyle/>
          <a:p>
            <a:r>
              <a:rPr lang="ja-JP" altLang="en-US" sz="1100">
                <a:latin typeface="HGS創英角ｺﾞｼｯｸUB" panose="020B0900000000000000" pitchFamily="50" charset="-128"/>
                <a:ea typeface="HGS創英角ｺﾞｼｯｸUB" panose="020B0900000000000000" pitchFamily="50" charset="-128"/>
              </a:rPr>
              <a:t>咲洲</a:t>
            </a:r>
            <a:endParaRPr kumimoji="1" lang="ja-JP" altLang="en-US" sz="1100" smtClean="0">
              <a:latin typeface="+mn-ea"/>
              <a:ea typeface="+mn-ea"/>
            </a:endParaRPr>
          </a:p>
        </p:txBody>
      </p:sp>
      <p:sp>
        <p:nvSpPr>
          <p:cNvPr id="35" name="テキスト ボックス 34"/>
          <p:cNvSpPr txBox="1"/>
          <p:nvPr/>
        </p:nvSpPr>
        <p:spPr>
          <a:xfrm>
            <a:off x="1860727" y="4690668"/>
            <a:ext cx="466794" cy="261610"/>
          </a:xfrm>
          <a:prstGeom prst="rect">
            <a:avLst/>
          </a:prstGeom>
          <a:noFill/>
        </p:spPr>
        <p:txBody>
          <a:bodyPr wrap="none" rtlCol="0">
            <a:spAutoFit/>
          </a:bodyPr>
          <a:lstStyle/>
          <a:p>
            <a:r>
              <a:rPr lang="ja-JP" altLang="en-US" sz="1100" dirty="0">
                <a:latin typeface="HGS創英角ｺﾞｼｯｸUB" panose="020B0900000000000000" pitchFamily="50" charset="-128"/>
                <a:ea typeface="HGS創英角ｺﾞｼｯｸUB" panose="020B0900000000000000" pitchFamily="50" charset="-128"/>
              </a:rPr>
              <a:t>舞洲</a:t>
            </a:r>
            <a:endParaRPr kumimoji="1" lang="ja-JP" altLang="en-US" sz="1100" dirty="0" smtClean="0">
              <a:latin typeface="+mn-ea"/>
              <a:ea typeface="+mn-ea"/>
            </a:endParaRPr>
          </a:p>
        </p:txBody>
      </p:sp>
    </p:spTree>
    <p:extLst>
      <p:ext uri="{BB962C8B-B14F-4D97-AF65-F5344CB8AC3E}">
        <p14:creationId xmlns:p14="http://schemas.microsoft.com/office/powerpoint/2010/main" val="2584979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ホームベース 27"/>
          <p:cNvSpPr/>
          <p:nvPr/>
        </p:nvSpPr>
        <p:spPr>
          <a:xfrm rot="5400000">
            <a:off x="5031890" y="4806987"/>
            <a:ext cx="5945350" cy="2970868"/>
          </a:xfrm>
          <a:prstGeom prst="homePlate">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2" name="テキスト ボックス 9"/>
          <p:cNvSpPr txBox="1">
            <a:spLocks noChangeArrowheads="1"/>
          </p:cNvSpPr>
          <p:nvPr/>
        </p:nvSpPr>
        <p:spPr bwMode="auto">
          <a:xfrm>
            <a:off x="291080" y="1200200"/>
            <a:ext cx="9746885" cy="646331"/>
          </a:xfrm>
          <a:prstGeom prst="rect">
            <a:avLst/>
          </a:prstGeom>
          <a:noFill/>
          <a:ln w="9525">
            <a:noFill/>
            <a:miter lim="800000"/>
            <a:headEnd/>
            <a:tailEnd/>
          </a:ln>
        </p:spPr>
        <p:txBody>
          <a:bodyPr wrap="square">
            <a:spAutoFit/>
          </a:bodyPr>
          <a:lstStyle/>
          <a:p>
            <a:pPr marL="171454" indent="-171454">
              <a:buFont typeface="Wingdings" pitchFamily="2" charset="2"/>
              <a:buChar char="l"/>
            </a:pPr>
            <a:r>
              <a:rPr lang="ja-JP" altLang="en-US" dirty="0">
                <a:solidFill>
                  <a:prstClr val="black"/>
                </a:solidFill>
                <a:latin typeface="+mn-ea"/>
                <a:ea typeface="+mn-ea"/>
              </a:rPr>
              <a:t>大阪</a:t>
            </a:r>
            <a:r>
              <a:rPr lang="ja-JP" altLang="en-US" dirty="0" smtClean="0">
                <a:solidFill>
                  <a:prstClr val="black"/>
                </a:solidFill>
                <a:latin typeface="+mn-ea"/>
                <a:ea typeface="+mn-ea"/>
              </a:rPr>
              <a:t>万博の50周年や東京オリンピックイヤー</a:t>
            </a:r>
            <a:r>
              <a:rPr lang="ja-JP" altLang="en-US" dirty="0">
                <a:solidFill>
                  <a:prstClr val="black"/>
                </a:solidFill>
                <a:latin typeface="+mn-ea"/>
                <a:ea typeface="+mn-ea"/>
              </a:rPr>
              <a:t>である２０２０年を一定の目途として大阪における光のまちづくりの発展を</a:t>
            </a:r>
            <a:r>
              <a:rPr lang="ja-JP" altLang="en-US" dirty="0" smtClean="0">
                <a:solidFill>
                  <a:prstClr val="black"/>
                </a:solidFill>
                <a:latin typeface="+mn-ea"/>
                <a:ea typeface="+mn-ea"/>
              </a:rPr>
              <a:t>目指す。</a:t>
            </a:r>
            <a:endParaRPr lang="en-US" altLang="ja-JP" dirty="0" smtClean="0">
              <a:solidFill>
                <a:prstClr val="black"/>
              </a:solidFill>
              <a:latin typeface="+mn-ea"/>
              <a:ea typeface="+mn-ea"/>
            </a:endParaRPr>
          </a:p>
          <a:p>
            <a:pPr marL="171454" indent="-171454">
              <a:buFont typeface="Wingdings" pitchFamily="2" charset="2"/>
              <a:buChar char="l"/>
            </a:pPr>
            <a:r>
              <a:rPr lang="ja-JP" altLang="en-US" dirty="0" smtClean="0">
                <a:solidFill>
                  <a:prstClr val="black"/>
                </a:solidFill>
                <a:latin typeface="+mn-ea"/>
                <a:ea typeface="+mn-ea"/>
              </a:rPr>
              <a:t>２０２０年</a:t>
            </a:r>
            <a:r>
              <a:rPr lang="ja-JP" altLang="en-US" dirty="0">
                <a:solidFill>
                  <a:prstClr val="black"/>
                </a:solidFill>
                <a:latin typeface="+mn-ea"/>
                <a:ea typeface="+mn-ea"/>
              </a:rPr>
              <a:t>をこれまでに積み重ねてきた光の景観、取り組みを一同に</a:t>
            </a:r>
            <a:r>
              <a:rPr lang="ja-JP" altLang="en-US">
                <a:solidFill>
                  <a:prstClr val="black"/>
                </a:solidFill>
                <a:latin typeface="+mn-ea"/>
                <a:ea typeface="+mn-ea"/>
              </a:rPr>
              <a:t>集める</a:t>
            </a:r>
            <a:r>
              <a:rPr lang="ja-JP" altLang="en-US" smtClean="0">
                <a:solidFill>
                  <a:prstClr val="black"/>
                </a:solidFill>
                <a:latin typeface="+mn-ea"/>
                <a:ea typeface="+mn-ea"/>
              </a:rPr>
              <a:t>「</a:t>
            </a:r>
            <a:r>
              <a:rPr lang="ja-JP" altLang="en-US">
                <a:latin typeface="+mn-ea"/>
                <a:ea typeface="+mn-ea"/>
              </a:rPr>
              <a:t>官民協働によるまちづくり元年」</a:t>
            </a:r>
            <a:r>
              <a:rPr lang="ja-JP" altLang="en-US" dirty="0">
                <a:latin typeface="+mn-ea"/>
                <a:ea typeface="+mn-ea"/>
              </a:rPr>
              <a:t>として位置づけ</a:t>
            </a:r>
            <a:r>
              <a:rPr lang="ja-JP" altLang="en-US" dirty="0" smtClean="0">
                <a:latin typeface="+mn-ea"/>
                <a:ea typeface="+mn-ea"/>
              </a:rPr>
              <a:t>、</a:t>
            </a:r>
            <a:endParaRPr lang="en-US" altLang="ja-JP" dirty="0" smtClean="0">
              <a:latin typeface="+mn-ea"/>
              <a:ea typeface="+mn-ea"/>
            </a:endParaRPr>
          </a:p>
          <a:p>
            <a:r>
              <a:rPr lang="ja-JP" altLang="en-US" dirty="0">
                <a:latin typeface="+mn-ea"/>
                <a:ea typeface="+mn-ea"/>
              </a:rPr>
              <a:t>　</a:t>
            </a:r>
            <a:r>
              <a:rPr lang="ja-JP" altLang="en-US" dirty="0" smtClean="0">
                <a:latin typeface="+mn-ea"/>
                <a:ea typeface="+mn-ea"/>
              </a:rPr>
              <a:t>その</a:t>
            </a:r>
            <a:r>
              <a:rPr lang="ja-JP" altLang="en-US" dirty="0">
                <a:latin typeface="+mn-ea"/>
                <a:ea typeface="+mn-ea"/>
              </a:rPr>
              <a:t>取り組みに</a:t>
            </a:r>
            <a:r>
              <a:rPr lang="ja-JP" altLang="en-US" dirty="0" smtClean="0">
                <a:latin typeface="+mn-ea"/>
                <a:ea typeface="+mn-ea"/>
              </a:rPr>
              <a:t>向けて第３</a:t>
            </a:r>
            <a:r>
              <a:rPr lang="ja-JP" altLang="en-US" dirty="0">
                <a:latin typeface="+mn-ea"/>
                <a:ea typeface="+mn-ea"/>
              </a:rPr>
              <a:t>フェーズのアクションプランを検討する。</a:t>
            </a:r>
          </a:p>
        </p:txBody>
      </p:sp>
      <p:sp>
        <p:nvSpPr>
          <p:cNvPr id="27" name="ホームベース 26"/>
          <p:cNvSpPr/>
          <p:nvPr/>
        </p:nvSpPr>
        <p:spPr>
          <a:xfrm>
            <a:off x="3867254" y="2120410"/>
            <a:ext cx="5687729" cy="952661"/>
          </a:xfrm>
          <a:prstGeom prst="homePlate">
            <a:avLst>
              <a:gd name="adj" fmla="val 26313"/>
            </a:avLst>
          </a:prstGeom>
          <a:gradFill flip="none" rotWithShape="1">
            <a:gsLst>
              <a:gs pos="0">
                <a:srgbClr val="FFC000"/>
              </a:gs>
              <a:gs pos="100000">
                <a:schemeClr val="bg1">
                  <a:shade val="100000"/>
                  <a:satMod val="115000"/>
                </a:schemeClr>
              </a:gs>
            </a:gsLst>
            <a:lin ang="10800000" scaled="1"/>
            <a:tileRect/>
          </a:gra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dirty="0">
              <a:solidFill>
                <a:prstClr val="black"/>
              </a:solidFill>
              <a:latin typeface="ＭＳ Ｐゴシック" pitchFamily="50" charset="-128"/>
            </a:endParaRPr>
          </a:p>
        </p:txBody>
      </p:sp>
      <p:sp>
        <p:nvSpPr>
          <p:cNvPr id="29" name="フリーフォーム 28"/>
          <p:cNvSpPr/>
          <p:nvPr/>
        </p:nvSpPr>
        <p:spPr>
          <a:xfrm>
            <a:off x="603842" y="4307922"/>
            <a:ext cx="10446452" cy="3091188"/>
          </a:xfrm>
          <a:custGeom>
            <a:avLst/>
            <a:gdLst>
              <a:gd name="connsiteX0" fmla="*/ 0 w 1028700"/>
              <a:gd name="connsiteY0" fmla="*/ 638175 h 638175"/>
              <a:gd name="connsiteX1" fmla="*/ 1028700 w 1028700"/>
              <a:gd name="connsiteY1" fmla="*/ 638175 h 638175"/>
              <a:gd name="connsiteX2" fmla="*/ 1028700 w 1028700"/>
              <a:gd name="connsiteY2" fmla="*/ 0 h 638175"/>
              <a:gd name="connsiteX3" fmla="*/ 19050 w 1028700"/>
              <a:gd name="connsiteY3" fmla="*/ 390525 h 638175"/>
              <a:gd name="connsiteX4" fmla="*/ 0 w 1028700"/>
              <a:gd name="connsiteY4" fmla="*/ 638175 h 638175"/>
              <a:gd name="connsiteX0" fmla="*/ 0 w 1028700"/>
              <a:gd name="connsiteY0" fmla="*/ 638175 h 638175"/>
              <a:gd name="connsiteX1" fmla="*/ 1028700 w 1028700"/>
              <a:gd name="connsiteY1" fmla="*/ 638175 h 638175"/>
              <a:gd name="connsiteX2" fmla="*/ 1028700 w 1028700"/>
              <a:gd name="connsiteY2" fmla="*/ 0 h 638175"/>
              <a:gd name="connsiteX3" fmla="*/ 21626 w 1028700"/>
              <a:gd name="connsiteY3" fmla="*/ 377689 h 638175"/>
              <a:gd name="connsiteX4" fmla="*/ 0 w 1028700"/>
              <a:gd name="connsiteY4" fmla="*/ 638175 h 638175"/>
              <a:gd name="connsiteX0" fmla="*/ 0 w 1028700"/>
              <a:gd name="connsiteY0" fmla="*/ 715190 h 715190"/>
              <a:gd name="connsiteX1" fmla="*/ 1028700 w 1028700"/>
              <a:gd name="connsiteY1" fmla="*/ 715190 h 715190"/>
              <a:gd name="connsiteX2" fmla="*/ 1028700 w 1028700"/>
              <a:gd name="connsiteY2" fmla="*/ 0 h 715190"/>
              <a:gd name="connsiteX3" fmla="*/ 21626 w 1028700"/>
              <a:gd name="connsiteY3" fmla="*/ 454704 h 715190"/>
              <a:gd name="connsiteX4" fmla="*/ 0 w 1028700"/>
              <a:gd name="connsiteY4" fmla="*/ 715190 h 715190"/>
              <a:gd name="connsiteX0" fmla="*/ 0 w 1028700"/>
              <a:gd name="connsiteY0" fmla="*/ 715190 h 715190"/>
              <a:gd name="connsiteX1" fmla="*/ 1028700 w 1028700"/>
              <a:gd name="connsiteY1" fmla="*/ 715190 h 715190"/>
              <a:gd name="connsiteX2" fmla="*/ 1028700 w 1028700"/>
              <a:gd name="connsiteY2" fmla="*/ 0 h 715190"/>
              <a:gd name="connsiteX3" fmla="*/ 21626 w 1028700"/>
              <a:gd name="connsiteY3" fmla="*/ 565947 h 715190"/>
              <a:gd name="connsiteX4" fmla="*/ 0 w 1028700"/>
              <a:gd name="connsiteY4" fmla="*/ 715190 h 715190"/>
              <a:gd name="connsiteX0" fmla="*/ 0 w 1028700"/>
              <a:gd name="connsiteY0" fmla="*/ 715190 h 715190"/>
              <a:gd name="connsiteX1" fmla="*/ 1028700 w 1028700"/>
              <a:gd name="connsiteY1" fmla="*/ 715190 h 715190"/>
              <a:gd name="connsiteX2" fmla="*/ 1028700 w 1028700"/>
              <a:gd name="connsiteY2" fmla="*/ 0 h 715190"/>
              <a:gd name="connsiteX3" fmla="*/ 8213 w 1028700"/>
              <a:gd name="connsiteY3" fmla="*/ 489447 h 715190"/>
              <a:gd name="connsiteX4" fmla="*/ 0 w 1028700"/>
              <a:gd name="connsiteY4" fmla="*/ 715190 h 715190"/>
              <a:gd name="connsiteX0" fmla="*/ 0 w 1028700"/>
              <a:gd name="connsiteY0" fmla="*/ 560946 h 560946"/>
              <a:gd name="connsiteX1" fmla="*/ 1028700 w 1028700"/>
              <a:gd name="connsiteY1" fmla="*/ 560946 h 560946"/>
              <a:gd name="connsiteX2" fmla="*/ 1028700 w 1028700"/>
              <a:gd name="connsiteY2" fmla="*/ 0 h 560946"/>
              <a:gd name="connsiteX3" fmla="*/ 8213 w 1028700"/>
              <a:gd name="connsiteY3" fmla="*/ 335203 h 560946"/>
              <a:gd name="connsiteX4" fmla="*/ 0 w 1028700"/>
              <a:gd name="connsiteY4" fmla="*/ 560946 h 560946"/>
              <a:gd name="connsiteX0" fmla="*/ 729 w 1029429"/>
              <a:gd name="connsiteY0" fmla="*/ 560946 h 560946"/>
              <a:gd name="connsiteX1" fmla="*/ 1029429 w 1029429"/>
              <a:gd name="connsiteY1" fmla="*/ 560946 h 560946"/>
              <a:gd name="connsiteX2" fmla="*/ 1029429 w 1029429"/>
              <a:gd name="connsiteY2" fmla="*/ 0 h 560946"/>
              <a:gd name="connsiteX3" fmla="*/ 0 w 1029429"/>
              <a:gd name="connsiteY3" fmla="*/ 384959 h 560946"/>
              <a:gd name="connsiteX4" fmla="*/ 729 w 1029429"/>
              <a:gd name="connsiteY4" fmla="*/ 560946 h 560946"/>
              <a:gd name="connsiteX0" fmla="*/ 729 w 1029429"/>
              <a:gd name="connsiteY0" fmla="*/ 560946 h 560946"/>
              <a:gd name="connsiteX1" fmla="*/ 1029429 w 1029429"/>
              <a:gd name="connsiteY1" fmla="*/ 560946 h 560946"/>
              <a:gd name="connsiteX2" fmla="*/ 1029429 w 1029429"/>
              <a:gd name="connsiteY2" fmla="*/ 0 h 560946"/>
              <a:gd name="connsiteX3" fmla="*/ 924267 w 1029429"/>
              <a:gd name="connsiteY3" fmla="*/ 39647 h 560946"/>
              <a:gd name="connsiteX4" fmla="*/ 0 w 1029429"/>
              <a:gd name="connsiteY4" fmla="*/ 384959 h 560946"/>
              <a:gd name="connsiteX5" fmla="*/ 729 w 1029429"/>
              <a:gd name="connsiteY5" fmla="*/ 560946 h 560946"/>
              <a:gd name="connsiteX0" fmla="*/ 3284 w 1031984"/>
              <a:gd name="connsiteY0" fmla="*/ 560946 h 560946"/>
              <a:gd name="connsiteX1" fmla="*/ 1031984 w 1031984"/>
              <a:gd name="connsiteY1" fmla="*/ 560946 h 560946"/>
              <a:gd name="connsiteX2" fmla="*/ 1031984 w 1031984"/>
              <a:gd name="connsiteY2" fmla="*/ 0 h 560946"/>
              <a:gd name="connsiteX3" fmla="*/ 926822 w 1031984"/>
              <a:gd name="connsiteY3" fmla="*/ 39647 h 560946"/>
              <a:gd name="connsiteX4" fmla="*/ 0 w 1031984"/>
              <a:gd name="connsiteY4" fmla="*/ 459346 h 560946"/>
              <a:gd name="connsiteX5" fmla="*/ 3284 w 1031984"/>
              <a:gd name="connsiteY5" fmla="*/ 560946 h 560946"/>
              <a:gd name="connsiteX0" fmla="*/ 3284 w 1031984"/>
              <a:gd name="connsiteY0" fmla="*/ 560946 h 560946"/>
              <a:gd name="connsiteX1" fmla="*/ 1031984 w 1031984"/>
              <a:gd name="connsiteY1" fmla="*/ 560946 h 560946"/>
              <a:gd name="connsiteX2" fmla="*/ 1031984 w 1031984"/>
              <a:gd name="connsiteY2" fmla="*/ 0 h 560946"/>
              <a:gd name="connsiteX3" fmla="*/ 926822 w 1031984"/>
              <a:gd name="connsiteY3" fmla="*/ 48573 h 560946"/>
              <a:gd name="connsiteX4" fmla="*/ 0 w 1031984"/>
              <a:gd name="connsiteY4" fmla="*/ 459346 h 560946"/>
              <a:gd name="connsiteX5" fmla="*/ 3284 w 1031984"/>
              <a:gd name="connsiteY5" fmla="*/ 560946 h 560946"/>
              <a:gd name="connsiteX0" fmla="*/ 0 w 1032753"/>
              <a:gd name="connsiteY0" fmla="*/ 563178 h 563178"/>
              <a:gd name="connsiteX1" fmla="*/ 1032753 w 1032753"/>
              <a:gd name="connsiteY1" fmla="*/ 560946 h 563178"/>
              <a:gd name="connsiteX2" fmla="*/ 1032753 w 1032753"/>
              <a:gd name="connsiteY2" fmla="*/ 0 h 563178"/>
              <a:gd name="connsiteX3" fmla="*/ 927591 w 1032753"/>
              <a:gd name="connsiteY3" fmla="*/ 48573 h 563178"/>
              <a:gd name="connsiteX4" fmla="*/ 769 w 1032753"/>
              <a:gd name="connsiteY4" fmla="*/ 459346 h 563178"/>
              <a:gd name="connsiteX5" fmla="*/ 0 w 1032753"/>
              <a:gd name="connsiteY5" fmla="*/ 563178 h 563178"/>
              <a:gd name="connsiteX0" fmla="*/ 0 w 1032753"/>
              <a:gd name="connsiteY0" fmla="*/ 563178 h 563178"/>
              <a:gd name="connsiteX1" fmla="*/ 1032753 w 1032753"/>
              <a:gd name="connsiteY1" fmla="*/ 560946 h 563178"/>
              <a:gd name="connsiteX2" fmla="*/ 1032753 w 1032753"/>
              <a:gd name="connsiteY2" fmla="*/ 0 h 563178"/>
              <a:gd name="connsiteX3" fmla="*/ 927591 w 1032753"/>
              <a:gd name="connsiteY3" fmla="*/ 48573 h 563178"/>
              <a:gd name="connsiteX4" fmla="*/ 769 w 1032753"/>
              <a:gd name="connsiteY4" fmla="*/ 434798 h 563178"/>
              <a:gd name="connsiteX5" fmla="*/ 0 w 1032753"/>
              <a:gd name="connsiteY5" fmla="*/ 563178 h 56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2753" h="563178">
                <a:moveTo>
                  <a:pt x="0" y="563178"/>
                </a:moveTo>
                <a:lnTo>
                  <a:pt x="1032753" y="560946"/>
                </a:lnTo>
                <a:lnTo>
                  <a:pt x="1032753" y="0"/>
                </a:lnTo>
                <a:lnTo>
                  <a:pt x="927591" y="48573"/>
                </a:lnTo>
                <a:lnTo>
                  <a:pt x="769" y="434798"/>
                </a:lnTo>
                <a:cubicBezTo>
                  <a:pt x="513" y="469409"/>
                  <a:pt x="256" y="528567"/>
                  <a:pt x="0" y="563178"/>
                </a:cubicBezTo>
                <a:close/>
              </a:path>
            </a:pathLst>
          </a:custGeom>
          <a:gradFill flip="none" rotWithShape="1">
            <a:gsLst>
              <a:gs pos="0">
                <a:schemeClr val="accent5">
                  <a:lumMod val="40000"/>
                  <a:lumOff val="60000"/>
                </a:schemeClr>
              </a:gs>
              <a:gs pos="100000">
                <a:schemeClr val="accent6">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0" name="台形 25"/>
          <p:cNvSpPr/>
          <p:nvPr/>
        </p:nvSpPr>
        <p:spPr>
          <a:xfrm>
            <a:off x="6525842" y="4673688"/>
            <a:ext cx="2964161" cy="2928725"/>
          </a:xfrm>
          <a:custGeom>
            <a:avLst/>
            <a:gdLst>
              <a:gd name="connsiteX0" fmla="*/ 0 w 995935"/>
              <a:gd name="connsiteY0" fmla="*/ 648072 h 648072"/>
              <a:gd name="connsiteX1" fmla="*/ 162018 w 995935"/>
              <a:gd name="connsiteY1" fmla="*/ 0 h 648072"/>
              <a:gd name="connsiteX2" fmla="*/ 833917 w 995935"/>
              <a:gd name="connsiteY2" fmla="*/ 0 h 648072"/>
              <a:gd name="connsiteX3" fmla="*/ 995935 w 995935"/>
              <a:gd name="connsiteY3" fmla="*/ 648072 h 648072"/>
              <a:gd name="connsiteX4" fmla="*/ 0 w 995935"/>
              <a:gd name="connsiteY4" fmla="*/ 648072 h 648072"/>
              <a:gd name="connsiteX0" fmla="*/ 3082 w 999017"/>
              <a:gd name="connsiteY0" fmla="*/ 1003672 h 1003672"/>
              <a:gd name="connsiteX1" fmla="*/ 0 w 999017"/>
              <a:gd name="connsiteY1" fmla="*/ 0 h 1003672"/>
              <a:gd name="connsiteX2" fmla="*/ 836999 w 999017"/>
              <a:gd name="connsiteY2" fmla="*/ 355600 h 1003672"/>
              <a:gd name="connsiteX3" fmla="*/ 999017 w 999017"/>
              <a:gd name="connsiteY3" fmla="*/ 1003672 h 1003672"/>
              <a:gd name="connsiteX4" fmla="*/ 3082 w 999017"/>
              <a:gd name="connsiteY4" fmla="*/ 1003672 h 1003672"/>
              <a:gd name="connsiteX0" fmla="*/ 3082 w 2907099"/>
              <a:gd name="connsiteY0" fmla="*/ 1537072 h 1537072"/>
              <a:gd name="connsiteX1" fmla="*/ 0 w 2907099"/>
              <a:gd name="connsiteY1" fmla="*/ 533400 h 1537072"/>
              <a:gd name="connsiteX2" fmla="*/ 2907099 w 2907099"/>
              <a:gd name="connsiteY2" fmla="*/ 0 h 1537072"/>
              <a:gd name="connsiteX3" fmla="*/ 999017 w 2907099"/>
              <a:gd name="connsiteY3" fmla="*/ 1537072 h 1537072"/>
              <a:gd name="connsiteX4" fmla="*/ 3082 w 2907099"/>
              <a:gd name="connsiteY4" fmla="*/ 1537072 h 1537072"/>
              <a:gd name="connsiteX0" fmla="*/ 3082 w 2929417"/>
              <a:gd name="connsiteY0" fmla="*/ 1537072 h 1549772"/>
              <a:gd name="connsiteX1" fmla="*/ 0 w 2929417"/>
              <a:gd name="connsiteY1" fmla="*/ 533400 h 1549772"/>
              <a:gd name="connsiteX2" fmla="*/ 2907099 w 2929417"/>
              <a:gd name="connsiteY2" fmla="*/ 0 h 1549772"/>
              <a:gd name="connsiteX3" fmla="*/ 2929417 w 2929417"/>
              <a:gd name="connsiteY3" fmla="*/ 1549772 h 1549772"/>
              <a:gd name="connsiteX4" fmla="*/ 3082 w 2929417"/>
              <a:gd name="connsiteY4" fmla="*/ 1537072 h 1549772"/>
              <a:gd name="connsiteX0" fmla="*/ 3082 w 2929417"/>
              <a:gd name="connsiteY0" fmla="*/ 1537072 h 1549772"/>
              <a:gd name="connsiteX1" fmla="*/ 0 w 2929417"/>
              <a:gd name="connsiteY1" fmla="*/ 497359 h 1549772"/>
              <a:gd name="connsiteX2" fmla="*/ 2907099 w 2929417"/>
              <a:gd name="connsiteY2" fmla="*/ 0 h 1549772"/>
              <a:gd name="connsiteX3" fmla="*/ 2929417 w 2929417"/>
              <a:gd name="connsiteY3" fmla="*/ 1549772 h 1549772"/>
              <a:gd name="connsiteX4" fmla="*/ 3082 w 2929417"/>
              <a:gd name="connsiteY4" fmla="*/ 1537072 h 1549772"/>
              <a:gd name="connsiteX0" fmla="*/ 3082 w 2929417"/>
              <a:gd name="connsiteY0" fmla="*/ 1555607 h 1568307"/>
              <a:gd name="connsiteX1" fmla="*/ 0 w 2929417"/>
              <a:gd name="connsiteY1" fmla="*/ 515894 h 1568307"/>
              <a:gd name="connsiteX2" fmla="*/ 2890995 w 2929417"/>
              <a:gd name="connsiteY2" fmla="*/ 0 h 1568307"/>
              <a:gd name="connsiteX3" fmla="*/ 2929417 w 2929417"/>
              <a:gd name="connsiteY3" fmla="*/ 1568307 h 1568307"/>
              <a:gd name="connsiteX4" fmla="*/ 3082 w 2929417"/>
              <a:gd name="connsiteY4" fmla="*/ 1555607 h 1568307"/>
              <a:gd name="connsiteX0" fmla="*/ 3082 w 2929417"/>
              <a:gd name="connsiteY0" fmla="*/ 1555607 h 1568307"/>
              <a:gd name="connsiteX1" fmla="*/ 0 w 2929417"/>
              <a:gd name="connsiteY1" fmla="*/ 366278 h 1568307"/>
              <a:gd name="connsiteX2" fmla="*/ 2890995 w 2929417"/>
              <a:gd name="connsiteY2" fmla="*/ 0 h 1568307"/>
              <a:gd name="connsiteX3" fmla="*/ 2929417 w 2929417"/>
              <a:gd name="connsiteY3" fmla="*/ 1568307 h 1568307"/>
              <a:gd name="connsiteX4" fmla="*/ 3082 w 2929417"/>
              <a:gd name="connsiteY4" fmla="*/ 1555607 h 1568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417" h="1568307">
                <a:moveTo>
                  <a:pt x="3082" y="1555607"/>
                </a:moveTo>
                <a:cubicBezTo>
                  <a:pt x="2055" y="1221050"/>
                  <a:pt x="1027" y="700835"/>
                  <a:pt x="0" y="366278"/>
                </a:cubicBezTo>
                <a:lnTo>
                  <a:pt x="2890995" y="0"/>
                </a:lnTo>
                <a:lnTo>
                  <a:pt x="2929417" y="1568307"/>
                </a:lnTo>
                <a:lnTo>
                  <a:pt x="3082" y="155560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1" name="フリーフォーム 30"/>
          <p:cNvSpPr/>
          <p:nvPr/>
        </p:nvSpPr>
        <p:spPr>
          <a:xfrm>
            <a:off x="11069503" y="3089605"/>
            <a:ext cx="1185077" cy="4309507"/>
          </a:xfrm>
          <a:custGeom>
            <a:avLst/>
            <a:gdLst>
              <a:gd name="connsiteX0" fmla="*/ 0 w 1028700"/>
              <a:gd name="connsiteY0" fmla="*/ 638175 h 638175"/>
              <a:gd name="connsiteX1" fmla="*/ 1028700 w 1028700"/>
              <a:gd name="connsiteY1" fmla="*/ 638175 h 638175"/>
              <a:gd name="connsiteX2" fmla="*/ 1028700 w 1028700"/>
              <a:gd name="connsiteY2" fmla="*/ 0 h 638175"/>
              <a:gd name="connsiteX3" fmla="*/ 19050 w 1028700"/>
              <a:gd name="connsiteY3" fmla="*/ 390525 h 638175"/>
              <a:gd name="connsiteX4" fmla="*/ 0 w 1028700"/>
              <a:gd name="connsiteY4" fmla="*/ 638175 h 638175"/>
              <a:gd name="connsiteX0" fmla="*/ 0 w 1028700"/>
              <a:gd name="connsiteY0" fmla="*/ 638175 h 638175"/>
              <a:gd name="connsiteX1" fmla="*/ 1028700 w 1028700"/>
              <a:gd name="connsiteY1" fmla="*/ 638175 h 638175"/>
              <a:gd name="connsiteX2" fmla="*/ 1028700 w 1028700"/>
              <a:gd name="connsiteY2" fmla="*/ 0 h 638175"/>
              <a:gd name="connsiteX3" fmla="*/ 21626 w 1028700"/>
              <a:gd name="connsiteY3" fmla="*/ 377689 h 638175"/>
              <a:gd name="connsiteX4" fmla="*/ 0 w 1028700"/>
              <a:gd name="connsiteY4" fmla="*/ 638175 h 638175"/>
              <a:gd name="connsiteX0" fmla="*/ 0 w 1028700"/>
              <a:gd name="connsiteY0" fmla="*/ 715190 h 715190"/>
              <a:gd name="connsiteX1" fmla="*/ 1028700 w 1028700"/>
              <a:gd name="connsiteY1" fmla="*/ 715190 h 715190"/>
              <a:gd name="connsiteX2" fmla="*/ 1028700 w 1028700"/>
              <a:gd name="connsiteY2" fmla="*/ 0 h 715190"/>
              <a:gd name="connsiteX3" fmla="*/ 21626 w 1028700"/>
              <a:gd name="connsiteY3" fmla="*/ 454704 h 715190"/>
              <a:gd name="connsiteX4" fmla="*/ 0 w 1028700"/>
              <a:gd name="connsiteY4" fmla="*/ 715190 h 715190"/>
              <a:gd name="connsiteX0" fmla="*/ 0 w 1028700"/>
              <a:gd name="connsiteY0" fmla="*/ 715190 h 715190"/>
              <a:gd name="connsiteX1" fmla="*/ 1028700 w 1028700"/>
              <a:gd name="connsiteY1" fmla="*/ 715190 h 715190"/>
              <a:gd name="connsiteX2" fmla="*/ 1028700 w 1028700"/>
              <a:gd name="connsiteY2" fmla="*/ 0 h 715190"/>
              <a:gd name="connsiteX3" fmla="*/ 21626 w 1028700"/>
              <a:gd name="connsiteY3" fmla="*/ 565947 h 715190"/>
              <a:gd name="connsiteX4" fmla="*/ 0 w 1028700"/>
              <a:gd name="connsiteY4" fmla="*/ 715190 h 715190"/>
              <a:gd name="connsiteX0" fmla="*/ 122 w 1028822"/>
              <a:gd name="connsiteY0" fmla="*/ 715190 h 715190"/>
              <a:gd name="connsiteX1" fmla="*/ 1028822 w 1028822"/>
              <a:gd name="connsiteY1" fmla="*/ 715190 h 715190"/>
              <a:gd name="connsiteX2" fmla="*/ 1028822 w 1028822"/>
              <a:gd name="connsiteY2" fmla="*/ 0 h 715190"/>
              <a:gd name="connsiteX3" fmla="*/ 0 w 1028822"/>
              <a:gd name="connsiteY3" fmla="*/ 9731 h 715190"/>
              <a:gd name="connsiteX4" fmla="*/ 122 w 1028822"/>
              <a:gd name="connsiteY4" fmla="*/ 715190 h 715190"/>
              <a:gd name="connsiteX0" fmla="*/ 122 w 1028822"/>
              <a:gd name="connsiteY0" fmla="*/ 897743 h 897743"/>
              <a:gd name="connsiteX1" fmla="*/ 1028822 w 1028822"/>
              <a:gd name="connsiteY1" fmla="*/ 897743 h 897743"/>
              <a:gd name="connsiteX2" fmla="*/ 999824 w 1028822"/>
              <a:gd name="connsiteY2" fmla="*/ 0 h 897743"/>
              <a:gd name="connsiteX3" fmla="*/ 0 w 1028822"/>
              <a:gd name="connsiteY3" fmla="*/ 192284 h 897743"/>
              <a:gd name="connsiteX4" fmla="*/ 122 w 1028822"/>
              <a:gd name="connsiteY4" fmla="*/ 897743 h 897743"/>
              <a:gd name="connsiteX0" fmla="*/ 1 w 1028701"/>
              <a:gd name="connsiteY0" fmla="*/ 897743 h 897743"/>
              <a:gd name="connsiteX1" fmla="*/ 1028701 w 1028701"/>
              <a:gd name="connsiteY1" fmla="*/ 897743 h 897743"/>
              <a:gd name="connsiteX2" fmla="*/ 999703 w 1028701"/>
              <a:gd name="connsiteY2" fmla="*/ 0 h 897743"/>
              <a:gd name="connsiteX3" fmla="*/ 4229 w 1028701"/>
              <a:gd name="connsiteY3" fmla="*/ 173458 h 897743"/>
              <a:gd name="connsiteX4" fmla="*/ 1 w 1028701"/>
              <a:gd name="connsiteY4" fmla="*/ 897743 h 897743"/>
              <a:gd name="connsiteX0" fmla="*/ 1 w 1028701"/>
              <a:gd name="connsiteY0" fmla="*/ 824151 h 824151"/>
              <a:gd name="connsiteX1" fmla="*/ 1028701 w 1028701"/>
              <a:gd name="connsiteY1" fmla="*/ 824151 h 824151"/>
              <a:gd name="connsiteX2" fmla="*/ 999703 w 1028701"/>
              <a:gd name="connsiteY2" fmla="*/ 0 h 824151"/>
              <a:gd name="connsiteX3" fmla="*/ 4229 w 1028701"/>
              <a:gd name="connsiteY3" fmla="*/ 99866 h 824151"/>
              <a:gd name="connsiteX4" fmla="*/ 1 w 1028701"/>
              <a:gd name="connsiteY4" fmla="*/ 824151 h 824151"/>
              <a:gd name="connsiteX0" fmla="*/ 1 w 1028701"/>
              <a:gd name="connsiteY0" fmla="*/ 921703 h 921703"/>
              <a:gd name="connsiteX1" fmla="*/ 1028701 w 1028701"/>
              <a:gd name="connsiteY1" fmla="*/ 921703 h 921703"/>
              <a:gd name="connsiteX2" fmla="*/ 1023038 w 1028701"/>
              <a:gd name="connsiteY2" fmla="*/ 0 h 921703"/>
              <a:gd name="connsiteX3" fmla="*/ 4229 w 1028701"/>
              <a:gd name="connsiteY3" fmla="*/ 197418 h 921703"/>
              <a:gd name="connsiteX4" fmla="*/ 1 w 1028701"/>
              <a:gd name="connsiteY4" fmla="*/ 921703 h 921703"/>
              <a:gd name="connsiteX0" fmla="*/ 1 w 1040697"/>
              <a:gd name="connsiteY0" fmla="*/ 923414 h 923414"/>
              <a:gd name="connsiteX1" fmla="*/ 1028701 w 1040697"/>
              <a:gd name="connsiteY1" fmla="*/ 923414 h 923414"/>
              <a:gd name="connsiteX2" fmla="*/ 1040539 w 1040697"/>
              <a:gd name="connsiteY2" fmla="*/ 0 h 923414"/>
              <a:gd name="connsiteX3" fmla="*/ 4229 w 1040697"/>
              <a:gd name="connsiteY3" fmla="*/ 199129 h 923414"/>
              <a:gd name="connsiteX4" fmla="*/ 1 w 1040697"/>
              <a:gd name="connsiteY4" fmla="*/ 923414 h 923414"/>
              <a:gd name="connsiteX0" fmla="*/ 1 w 1040539"/>
              <a:gd name="connsiteY0" fmla="*/ 923414 h 923414"/>
              <a:gd name="connsiteX1" fmla="*/ 1028701 w 1040539"/>
              <a:gd name="connsiteY1" fmla="*/ 923414 h 923414"/>
              <a:gd name="connsiteX2" fmla="*/ 1040539 w 1040539"/>
              <a:gd name="connsiteY2" fmla="*/ 0 h 923414"/>
              <a:gd name="connsiteX3" fmla="*/ 4229 w 1040539"/>
              <a:gd name="connsiteY3" fmla="*/ 199129 h 923414"/>
              <a:gd name="connsiteX4" fmla="*/ 1 w 1040539"/>
              <a:gd name="connsiteY4" fmla="*/ 923414 h 923414"/>
              <a:gd name="connsiteX0" fmla="*/ 1 w 1046202"/>
              <a:gd name="connsiteY0" fmla="*/ 923414 h 923414"/>
              <a:gd name="connsiteX1" fmla="*/ 1046202 w 1046202"/>
              <a:gd name="connsiteY1" fmla="*/ 919991 h 923414"/>
              <a:gd name="connsiteX2" fmla="*/ 1040539 w 1046202"/>
              <a:gd name="connsiteY2" fmla="*/ 0 h 923414"/>
              <a:gd name="connsiteX3" fmla="*/ 4229 w 1046202"/>
              <a:gd name="connsiteY3" fmla="*/ 199129 h 923414"/>
              <a:gd name="connsiteX4" fmla="*/ 1 w 1046202"/>
              <a:gd name="connsiteY4" fmla="*/ 923414 h 923414"/>
              <a:gd name="connsiteX0" fmla="*/ 1 w 1040539"/>
              <a:gd name="connsiteY0" fmla="*/ 923414 h 923414"/>
              <a:gd name="connsiteX1" fmla="*/ 1022867 w 1040539"/>
              <a:gd name="connsiteY1" fmla="*/ 918280 h 923414"/>
              <a:gd name="connsiteX2" fmla="*/ 1040539 w 1040539"/>
              <a:gd name="connsiteY2" fmla="*/ 0 h 923414"/>
              <a:gd name="connsiteX3" fmla="*/ 4229 w 1040539"/>
              <a:gd name="connsiteY3" fmla="*/ 199129 h 923414"/>
              <a:gd name="connsiteX4" fmla="*/ 1 w 1040539"/>
              <a:gd name="connsiteY4" fmla="*/ 923414 h 923414"/>
              <a:gd name="connsiteX0" fmla="*/ 1 w 1040539"/>
              <a:gd name="connsiteY0" fmla="*/ 923414 h 923414"/>
              <a:gd name="connsiteX1" fmla="*/ 993699 w 1040539"/>
              <a:gd name="connsiteY1" fmla="*/ 921703 h 923414"/>
              <a:gd name="connsiteX2" fmla="*/ 1040539 w 1040539"/>
              <a:gd name="connsiteY2" fmla="*/ 0 h 923414"/>
              <a:gd name="connsiteX3" fmla="*/ 4229 w 1040539"/>
              <a:gd name="connsiteY3" fmla="*/ 199129 h 923414"/>
              <a:gd name="connsiteX4" fmla="*/ 1 w 1040539"/>
              <a:gd name="connsiteY4" fmla="*/ 923414 h 923414"/>
              <a:gd name="connsiteX0" fmla="*/ 1 w 1001648"/>
              <a:gd name="connsiteY0" fmla="*/ 923414 h 923414"/>
              <a:gd name="connsiteX1" fmla="*/ 993699 w 1001648"/>
              <a:gd name="connsiteY1" fmla="*/ 921703 h 923414"/>
              <a:gd name="connsiteX2" fmla="*/ 1001648 w 1001648"/>
              <a:gd name="connsiteY2" fmla="*/ 0 h 923414"/>
              <a:gd name="connsiteX3" fmla="*/ 4229 w 1001648"/>
              <a:gd name="connsiteY3" fmla="*/ 199129 h 923414"/>
              <a:gd name="connsiteX4" fmla="*/ 1 w 1001648"/>
              <a:gd name="connsiteY4" fmla="*/ 923414 h 923414"/>
              <a:gd name="connsiteX0" fmla="*/ 1 w 1001648"/>
              <a:gd name="connsiteY0" fmla="*/ 923414 h 923414"/>
              <a:gd name="connsiteX1" fmla="*/ 993699 w 1001648"/>
              <a:gd name="connsiteY1" fmla="*/ 921703 h 923414"/>
              <a:gd name="connsiteX2" fmla="*/ 1001648 w 1001648"/>
              <a:gd name="connsiteY2" fmla="*/ 0 h 923414"/>
              <a:gd name="connsiteX3" fmla="*/ 13952 w 1001648"/>
              <a:gd name="connsiteY3" fmla="*/ 239411 h 923414"/>
              <a:gd name="connsiteX4" fmla="*/ 1 w 1001648"/>
              <a:gd name="connsiteY4" fmla="*/ 923414 h 923414"/>
              <a:gd name="connsiteX0" fmla="*/ 5495 w 1007142"/>
              <a:gd name="connsiteY0" fmla="*/ 923414 h 923414"/>
              <a:gd name="connsiteX1" fmla="*/ 999193 w 1007142"/>
              <a:gd name="connsiteY1" fmla="*/ 921703 h 923414"/>
              <a:gd name="connsiteX2" fmla="*/ 1007142 w 1007142"/>
              <a:gd name="connsiteY2" fmla="*/ 0 h 923414"/>
              <a:gd name="connsiteX3" fmla="*/ 0 w 1007142"/>
              <a:gd name="connsiteY3" fmla="*/ 246735 h 923414"/>
              <a:gd name="connsiteX4" fmla="*/ 5495 w 1007142"/>
              <a:gd name="connsiteY4" fmla="*/ 923414 h 923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42" h="923414">
                <a:moveTo>
                  <a:pt x="5495" y="923414"/>
                </a:moveTo>
                <a:lnTo>
                  <a:pt x="999193" y="921703"/>
                </a:lnTo>
                <a:cubicBezTo>
                  <a:pt x="997305" y="614469"/>
                  <a:pt x="991529" y="307234"/>
                  <a:pt x="1007142" y="0"/>
                </a:cubicBezTo>
                <a:lnTo>
                  <a:pt x="0" y="246735"/>
                </a:lnTo>
                <a:cubicBezTo>
                  <a:pt x="41" y="481888"/>
                  <a:pt x="5454" y="688261"/>
                  <a:pt x="5495" y="923414"/>
                </a:cubicBezTo>
                <a:close/>
              </a:path>
            </a:pathLst>
          </a:custGeom>
          <a:gradFill flip="none" rotWithShape="1">
            <a:gsLst>
              <a:gs pos="0">
                <a:srgbClr val="0070C0"/>
              </a:gs>
              <a:gs pos="100000">
                <a:schemeClr val="accent5">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32" name="直線コネクタ 31"/>
          <p:cNvCxnSpPr/>
          <p:nvPr/>
        </p:nvCxnSpPr>
        <p:spPr>
          <a:xfrm>
            <a:off x="614761" y="3470747"/>
            <a:ext cx="0" cy="535205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1823692" y="3866214"/>
            <a:ext cx="430887" cy="2427909"/>
          </a:xfrm>
          <a:prstGeom prst="rect">
            <a:avLst/>
          </a:prstGeom>
          <a:noFill/>
        </p:spPr>
        <p:txBody>
          <a:bodyPr vert="eaVert" wrap="none" rtlCol="0">
            <a:spAutoFit/>
          </a:bodyPr>
          <a:lstStyle/>
          <a:p>
            <a:r>
              <a:rPr lang="ja-JP" altLang="en-US" sz="1600" dirty="0">
                <a:solidFill>
                  <a:srgbClr val="FFFF00"/>
                </a:solidFill>
              </a:rPr>
              <a:t>水と光の首都大阪の実現へ</a:t>
            </a:r>
          </a:p>
        </p:txBody>
      </p:sp>
      <p:cxnSp>
        <p:nvCxnSpPr>
          <p:cNvPr id="34" name="直線矢印コネクタ 33"/>
          <p:cNvCxnSpPr/>
          <p:nvPr/>
        </p:nvCxnSpPr>
        <p:spPr bwMode="auto">
          <a:xfrm flipV="1">
            <a:off x="9343000" y="4727468"/>
            <a:ext cx="0" cy="2688703"/>
          </a:xfrm>
          <a:prstGeom prst="straightConnector1">
            <a:avLst/>
          </a:prstGeom>
          <a:ln w="38100">
            <a:solidFill>
              <a:schemeClr val="accent6">
                <a:lumMod val="75000"/>
              </a:schemeClr>
            </a:solidFill>
            <a:headEnd type="none" w="med" len="med"/>
            <a:tailEnd type="triangle" w="med" len="med"/>
          </a:ln>
          <a:extLst/>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bwMode="auto">
          <a:xfrm flipV="1">
            <a:off x="2038830" y="6429236"/>
            <a:ext cx="12730" cy="986936"/>
          </a:xfrm>
          <a:prstGeom prst="straightConnector1">
            <a:avLst/>
          </a:prstGeom>
          <a:ln w="38100">
            <a:solidFill>
              <a:schemeClr val="accent6">
                <a:lumMod val="75000"/>
              </a:schemeClr>
            </a:solidFill>
            <a:headEnd type="none" w="med" len="med"/>
            <a:tailEnd type="triangle" w="med" len="med"/>
          </a:ln>
          <a:extLst/>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bwMode="auto">
          <a:xfrm flipV="1">
            <a:off x="3666556" y="6026955"/>
            <a:ext cx="0" cy="1382425"/>
          </a:xfrm>
          <a:prstGeom prst="straightConnector1">
            <a:avLst/>
          </a:prstGeom>
          <a:ln w="38100">
            <a:solidFill>
              <a:schemeClr val="accent6">
                <a:lumMod val="75000"/>
              </a:schemeClr>
            </a:solidFill>
            <a:headEnd type="none" w="med" len="med"/>
            <a:tailEnd type="triangle" w="med" len="med"/>
          </a:ln>
          <a:extLst/>
        </p:spPr>
        <p:style>
          <a:lnRef idx="1">
            <a:schemeClr val="dk1"/>
          </a:lnRef>
          <a:fillRef idx="0">
            <a:schemeClr val="dk1"/>
          </a:fillRef>
          <a:effectRef idx="0">
            <a:schemeClr val="dk1"/>
          </a:effectRef>
          <a:fontRef idx="minor">
            <a:schemeClr val="tx1"/>
          </a:fontRef>
        </p:style>
      </p:cxnSp>
      <p:cxnSp>
        <p:nvCxnSpPr>
          <p:cNvPr id="38" name="直線矢印コネクタ 37"/>
          <p:cNvCxnSpPr/>
          <p:nvPr/>
        </p:nvCxnSpPr>
        <p:spPr bwMode="auto">
          <a:xfrm flipV="1">
            <a:off x="6605456" y="5345326"/>
            <a:ext cx="0" cy="2064056"/>
          </a:xfrm>
          <a:prstGeom prst="straightConnector1">
            <a:avLst/>
          </a:prstGeom>
          <a:ln w="38100">
            <a:solidFill>
              <a:schemeClr val="accent6">
                <a:lumMod val="75000"/>
              </a:schemeClr>
            </a:solidFill>
            <a:headEnd type="none" w="med" len="med"/>
            <a:tailEnd type="triangle" w="med" len="med"/>
          </a:ln>
          <a:extLst/>
        </p:spPr>
        <p:style>
          <a:lnRef idx="1">
            <a:schemeClr val="dk1"/>
          </a:lnRef>
          <a:fillRef idx="0">
            <a:schemeClr val="dk1"/>
          </a:fillRef>
          <a:effectRef idx="0">
            <a:schemeClr val="dk1"/>
          </a:effectRef>
          <a:fontRef idx="minor">
            <a:schemeClr val="tx1"/>
          </a:fontRef>
        </p:style>
      </p:cxnSp>
      <p:sp>
        <p:nvSpPr>
          <p:cNvPr id="39" name="二等辺三角形 38"/>
          <p:cNvSpPr/>
          <p:nvPr/>
        </p:nvSpPr>
        <p:spPr>
          <a:xfrm rot="10800000">
            <a:off x="4933388" y="5507143"/>
            <a:ext cx="184901" cy="15939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0" name="上矢印 39"/>
          <p:cNvSpPr/>
          <p:nvPr/>
        </p:nvSpPr>
        <p:spPr>
          <a:xfrm>
            <a:off x="4922576" y="5684504"/>
            <a:ext cx="248467" cy="1732164"/>
          </a:xfrm>
          <a:prstGeom prst="upArrow">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dirty="0">
              <a:solidFill>
                <a:prstClr val="white"/>
              </a:solidFill>
            </a:endParaRPr>
          </a:p>
        </p:txBody>
      </p:sp>
      <p:sp>
        <p:nvSpPr>
          <p:cNvPr id="41" name="上矢印 40"/>
          <p:cNvSpPr/>
          <p:nvPr/>
        </p:nvSpPr>
        <p:spPr>
          <a:xfrm>
            <a:off x="7879405" y="4996420"/>
            <a:ext cx="248467" cy="2399383"/>
          </a:xfrm>
          <a:prstGeom prst="upArrow">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dirty="0">
              <a:solidFill>
                <a:prstClr val="white"/>
              </a:solidFill>
            </a:endParaRPr>
          </a:p>
        </p:txBody>
      </p:sp>
      <p:sp>
        <p:nvSpPr>
          <p:cNvPr id="42" name="上矢印 41"/>
          <p:cNvSpPr/>
          <p:nvPr/>
        </p:nvSpPr>
        <p:spPr>
          <a:xfrm>
            <a:off x="10142398" y="4484591"/>
            <a:ext cx="248467" cy="2914519"/>
          </a:xfrm>
          <a:prstGeom prst="upArrow">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dirty="0">
              <a:solidFill>
                <a:prstClr val="white"/>
              </a:solidFill>
            </a:endParaRPr>
          </a:p>
        </p:txBody>
      </p:sp>
      <p:sp>
        <p:nvSpPr>
          <p:cNvPr id="43" name="正方形/長方形 42"/>
          <p:cNvSpPr/>
          <p:nvPr/>
        </p:nvSpPr>
        <p:spPr bwMode="auto">
          <a:xfrm>
            <a:off x="11080409" y="4443851"/>
            <a:ext cx="846437" cy="2376151"/>
          </a:xfrm>
          <a:prstGeom prst="rect">
            <a:avLst/>
          </a:prstGeom>
          <a:noFill/>
          <a:ln w="9525" cap="flat" cmpd="sng" algn="ctr">
            <a:noFill/>
            <a:prstDash val="solid"/>
            <a:round/>
            <a:headEnd type="none" w="med" len="med"/>
            <a:tailEnd type="none" w="med" len="med"/>
          </a:ln>
          <a:effectLst/>
          <a:extLst/>
        </p:spPr>
        <p:txBody>
          <a:bodyPr vert="wordArtVertRtl" wrap="square" lIns="91440" tIns="45720" rIns="91440" bIns="45720" numCol="1" rtlCol="0" anchor="ctr" anchorCtr="0" compatLnSpc="1">
            <a:prstTxWarp prst="textNoShape">
              <a:avLst/>
            </a:prstTxWarp>
            <a:spAutoFit/>
          </a:bodyPr>
          <a:lstStyle/>
          <a:p>
            <a:pPr defTabSz="1279551"/>
            <a:r>
              <a:rPr lang="ja-JP" altLang="en-US" sz="1000" dirty="0">
                <a:solidFill>
                  <a:prstClr val="black"/>
                </a:solidFill>
                <a:latin typeface="ＭＳ Ｐゴシック" panose="020B0600070205080204" pitchFamily="50" charset="-128"/>
                <a:ea typeface="ＭＳ Ｐゴシック" panose="020B0600070205080204" pitchFamily="50" charset="-128"/>
              </a:rPr>
              <a:t>各種プロジェクトとの連携やプロモーション活動の更なる推進、最新技術を活かした取り組みなど</a:t>
            </a:r>
            <a:r>
              <a:rPr lang="ja-JP" altLang="en-US" sz="1000">
                <a:solidFill>
                  <a:prstClr val="black"/>
                </a:solidFill>
                <a:latin typeface="ＭＳ Ｐゴシック" panose="020B0600070205080204" pitchFamily="50" charset="-128"/>
                <a:ea typeface="ＭＳ Ｐゴシック" panose="020B0600070205080204" pitchFamily="50" charset="-128"/>
              </a:rPr>
              <a:t>に</a:t>
            </a:r>
            <a:r>
              <a:rPr lang="ja-JP" altLang="en-US" sz="1000" smtClean="0">
                <a:solidFill>
                  <a:prstClr val="black"/>
                </a:solidFill>
                <a:latin typeface="ＭＳ Ｐゴシック" panose="020B0600070205080204" pitchFamily="50" charset="-128"/>
                <a:ea typeface="ＭＳ Ｐゴシック" panose="020B0600070205080204" pitchFamily="50" charset="-128"/>
              </a:rPr>
              <a:t>つなげる。</a:t>
            </a:r>
            <a:endParaRPr lang="ja-JP" altLang="en-US" sz="1000" dirty="0">
              <a:solidFill>
                <a:prstClr val="black"/>
              </a:solidFill>
              <a:latin typeface="ＭＳ Ｐゴシック" panose="020B0600070205080204" pitchFamily="50" charset="-128"/>
              <a:ea typeface="ＭＳ Ｐゴシック" panose="020B0600070205080204" pitchFamily="50" charset="-128"/>
            </a:endParaRPr>
          </a:p>
        </p:txBody>
      </p:sp>
      <p:cxnSp>
        <p:nvCxnSpPr>
          <p:cNvPr id="44" name="直線矢印コネクタ 43"/>
          <p:cNvCxnSpPr>
            <a:endCxn id="29" idx="2"/>
          </p:cNvCxnSpPr>
          <p:nvPr/>
        </p:nvCxnSpPr>
        <p:spPr bwMode="auto">
          <a:xfrm flipV="1">
            <a:off x="615363" y="4307922"/>
            <a:ext cx="10434931" cy="2388696"/>
          </a:xfrm>
          <a:prstGeom prst="straightConnector1">
            <a:avLst/>
          </a:prstGeom>
          <a:ln w="38100">
            <a:headEnd type="none" w="med" len="med"/>
            <a:tailEnd type="triangle" w="med" len="med"/>
          </a:ln>
          <a:extLst/>
        </p:spPr>
        <p:style>
          <a:lnRef idx="1">
            <a:schemeClr val="dk1"/>
          </a:lnRef>
          <a:fillRef idx="0">
            <a:schemeClr val="dk1"/>
          </a:fillRef>
          <a:effectRef idx="0">
            <a:schemeClr val="dk1"/>
          </a:effectRef>
          <a:fontRef idx="minor">
            <a:schemeClr val="tx1"/>
          </a:fontRef>
        </p:style>
      </p:cxnSp>
      <p:sp>
        <p:nvSpPr>
          <p:cNvPr id="45" name="二等辺三角形 44"/>
          <p:cNvSpPr/>
          <p:nvPr/>
        </p:nvSpPr>
        <p:spPr>
          <a:xfrm rot="10800000">
            <a:off x="7894628" y="4837021"/>
            <a:ext cx="184901" cy="15939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6" name="二等辺三角形 45"/>
          <p:cNvSpPr/>
          <p:nvPr/>
        </p:nvSpPr>
        <p:spPr>
          <a:xfrm rot="10800000">
            <a:off x="10170012" y="4291799"/>
            <a:ext cx="184901" cy="15939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7" name="テキスト ボックス 46"/>
          <p:cNvSpPr txBox="1"/>
          <p:nvPr/>
        </p:nvSpPr>
        <p:spPr>
          <a:xfrm>
            <a:off x="4312982" y="5421395"/>
            <a:ext cx="677369" cy="263269"/>
          </a:xfrm>
          <a:prstGeom prst="rect">
            <a:avLst/>
          </a:prstGeom>
          <a:noFill/>
        </p:spPr>
        <p:txBody>
          <a:bodyPr wrap="none" rtlCol="0">
            <a:spAutoFit/>
          </a:bodyPr>
          <a:lstStyle/>
          <a:p>
            <a:pPr algn="r"/>
            <a:r>
              <a:rPr lang="en-US" altLang="ja-JP" sz="1000" dirty="0">
                <a:solidFill>
                  <a:prstClr val="black"/>
                </a:solidFill>
                <a:latin typeface="HGP創英角ｺﾞｼｯｸUB" pitchFamily="50" charset="-128"/>
              </a:rPr>
              <a:t>2015</a:t>
            </a:r>
            <a:r>
              <a:rPr lang="ja-JP" altLang="en-US" sz="1000" dirty="0">
                <a:solidFill>
                  <a:prstClr val="black"/>
                </a:solidFill>
                <a:latin typeface="HGP創英角ｺﾞｼｯｸUB" pitchFamily="50" charset="-128"/>
              </a:rPr>
              <a:t>年</a:t>
            </a:r>
          </a:p>
        </p:txBody>
      </p:sp>
      <p:sp>
        <p:nvSpPr>
          <p:cNvPr id="48" name="テキスト ボックス 47"/>
          <p:cNvSpPr txBox="1"/>
          <p:nvPr/>
        </p:nvSpPr>
        <p:spPr>
          <a:xfrm>
            <a:off x="7296405" y="4765725"/>
            <a:ext cx="677369" cy="263269"/>
          </a:xfrm>
          <a:prstGeom prst="rect">
            <a:avLst/>
          </a:prstGeom>
          <a:noFill/>
        </p:spPr>
        <p:txBody>
          <a:bodyPr wrap="none" rtlCol="0">
            <a:spAutoFit/>
          </a:bodyPr>
          <a:lstStyle/>
          <a:p>
            <a:pPr algn="r"/>
            <a:r>
              <a:rPr lang="en-US" altLang="ja-JP" sz="1000" dirty="0">
                <a:solidFill>
                  <a:prstClr val="black"/>
                </a:solidFill>
                <a:latin typeface="HGP創英角ｺﾞｼｯｸUB" pitchFamily="50" charset="-128"/>
              </a:rPr>
              <a:t>2018</a:t>
            </a:r>
            <a:r>
              <a:rPr lang="ja-JP" altLang="en-US" sz="1000" dirty="0">
                <a:solidFill>
                  <a:prstClr val="black"/>
                </a:solidFill>
                <a:latin typeface="HGP創英角ｺﾞｼｯｸUB" pitchFamily="50" charset="-128"/>
              </a:rPr>
              <a:t>年</a:t>
            </a:r>
          </a:p>
        </p:txBody>
      </p:sp>
      <p:sp>
        <p:nvSpPr>
          <p:cNvPr id="49" name="テキスト ボックス 48"/>
          <p:cNvSpPr txBox="1"/>
          <p:nvPr/>
        </p:nvSpPr>
        <p:spPr>
          <a:xfrm>
            <a:off x="3568398" y="4793666"/>
            <a:ext cx="2879619" cy="592355"/>
          </a:xfrm>
          <a:prstGeom prst="rect">
            <a:avLst/>
          </a:prstGeom>
          <a:noFill/>
        </p:spPr>
        <p:txBody>
          <a:bodyPr wrap="square" rtlCol="0">
            <a:spAutoFit/>
          </a:bodyPr>
          <a:lstStyle/>
          <a:p>
            <a:pPr marL="171454" indent="-171454">
              <a:buFont typeface="Wingdings" pitchFamily="2" charset="2"/>
              <a:buChar char="u"/>
            </a:pPr>
            <a:r>
              <a:rPr lang="ja-JP" altLang="en-US" sz="1000" dirty="0">
                <a:solidFill>
                  <a:prstClr val="black"/>
                </a:solidFill>
                <a:latin typeface="ＭＳ Ｐゴシック" pitchFamily="50" charset="-128"/>
                <a:ea typeface="ＭＳ Ｐゴシック" panose="020B0600070205080204" pitchFamily="50" charset="-128"/>
              </a:rPr>
              <a:t>府市が中心となって取組んできた都市魅力創造施策の結集として、府域全体で大阪の都市魅力を高める取組を集中実施。</a:t>
            </a:r>
          </a:p>
        </p:txBody>
      </p:sp>
      <p:sp>
        <p:nvSpPr>
          <p:cNvPr id="50" name="テキスト ボックス 49"/>
          <p:cNvSpPr txBox="1"/>
          <p:nvPr/>
        </p:nvSpPr>
        <p:spPr>
          <a:xfrm>
            <a:off x="4119472" y="4107544"/>
            <a:ext cx="1741757" cy="625263"/>
          </a:xfrm>
          <a:prstGeom prst="rect">
            <a:avLst/>
          </a:prstGeom>
          <a:solidFill>
            <a:schemeClr val="bg1"/>
          </a:solidFill>
          <a:ln w="190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ja-JP" altLang="en-US" sz="1600" dirty="0">
                <a:solidFill>
                  <a:prstClr val="black"/>
                </a:solidFill>
                <a:latin typeface="HGP創英角ｺﾞｼｯｸUB" pitchFamily="50" charset="-128"/>
                <a:ea typeface="HGP創英角ｺﾞｼｯｸUB" pitchFamily="50" charset="-128"/>
              </a:rPr>
              <a:t>シンボルイヤーの</a:t>
            </a:r>
            <a:endParaRPr lang="en-US" altLang="ja-JP" sz="1600" dirty="0">
              <a:solidFill>
                <a:prstClr val="black"/>
              </a:solidFill>
              <a:latin typeface="HGP創英角ｺﾞｼｯｸUB" pitchFamily="50" charset="-128"/>
              <a:ea typeface="HGP創英角ｺﾞｼｯｸUB" pitchFamily="50" charset="-128"/>
            </a:endParaRPr>
          </a:p>
          <a:p>
            <a:pPr algn="ctr"/>
            <a:r>
              <a:rPr lang="ja-JP" altLang="en-US" sz="1600" dirty="0">
                <a:solidFill>
                  <a:prstClr val="black"/>
                </a:solidFill>
                <a:latin typeface="HGP創英角ｺﾞｼｯｸUB" pitchFamily="50" charset="-128"/>
                <a:ea typeface="HGP創英角ｺﾞｼｯｸUB" pitchFamily="50" charset="-128"/>
              </a:rPr>
              <a:t>取り組み</a:t>
            </a:r>
          </a:p>
        </p:txBody>
      </p:sp>
      <p:sp>
        <p:nvSpPr>
          <p:cNvPr id="51" name="テキスト ボックス 50"/>
          <p:cNvSpPr txBox="1"/>
          <p:nvPr/>
        </p:nvSpPr>
        <p:spPr>
          <a:xfrm>
            <a:off x="9546283" y="4239862"/>
            <a:ext cx="677369" cy="263269"/>
          </a:xfrm>
          <a:prstGeom prst="rect">
            <a:avLst/>
          </a:prstGeom>
          <a:noFill/>
        </p:spPr>
        <p:txBody>
          <a:bodyPr wrap="none" rtlCol="0">
            <a:spAutoFit/>
          </a:bodyPr>
          <a:lstStyle/>
          <a:p>
            <a:pPr algn="r"/>
            <a:r>
              <a:rPr lang="en-US" altLang="ja-JP" sz="1000" dirty="0">
                <a:solidFill>
                  <a:prstClr val="black"/>
                </a:solidFill>
                <a:latin typeface="HGP創英角ｺﾞｼｯｸUB" pitchFamily="50" charset="-128"/>
              </a:rPr>
              <a:t>2020</a:t>
            </a:r>
            <a:r>
              <a:rPr lang="ja-JP" altLang="en-US" sz="1000" dirty="0">
                <a:solidFill>
                  <a:prstClr val="black"/>
                </a:solidFill>
                <a:latin typeface="HGP創英角ｺﾞｼｯｸUB" pitchFamily="50" charset="-128"/>
              </a:rPr>
              <a:t>年</a:t>
            </a:r>
          </a:p>
        </p:txBody>
      </p:sp>
      <p:sp>
        <p:nvSpPr>
          <p:cNvPr id="55" name="テキスト ボックス 54"/>
          <p:cNvSpPr txBox="1"/>
          <p:nvPr/>
        </p:nvSpPr>
        <p:spPr>
          <a:xfrm>
            <a:off x="11135723" y="8100762"/>
            <a:ext cx="1402861" cy="1130228"/>
          </a:xfrm>
          <a:prstGeom prst="rect">
            <a:avLst/>
          </a:prstGeom>
          <a:solidFill>
            <a:schemeClr val="accent6">
              <a:lumMod val="50000"/>
            </a:schemeClr>
          </a:solidFill>
          <a:ln w="28575">
            <a:solidFill>
              <a:schemeClr val="tx1"/>
            </a:solidFill>
          </a:ln>
        </p:spPr>
        <p:style>
          <a:lnRef idx="2">
            <a:schemeClr val="accent2"/>
          </a:lnRef>
          <a:fillRef idx="1">
            <a:schemeClr val="lt1"/>
          </a:fillRef>
          <a:effectRef idx="0">
            <a:schemeClr val="accent2"/>
          </a:effectRef>
          <a:fontRef idx="minor">
            <a:schemeClr val="dk1"/>
          </a:fontRef>
        </p:style>
        <p:txBody>
          <a:bodyPr wrap="square" lIns="128016" tIns="64008" rIns="128016" bIns="64008" rtlCol="0">
            <a:noAutofit/>
          </a:bodyPr>
          <a:lstStyle/>
          <a:p>
            <a:pPr algn="ctr"/>
            <a:r>
              <a:rPr lang="en-US" altLang="ja-JP" sz="1600" b="1" dirty="0">
                <a:solidFill>
                  <a:prstClr val="white"/>
                </a:solidFill>
                <a:latin typeface="ＭＳ Ｐゴシック" pitchFamily="50" charset="-128"/>
              </a:rPr>
              <a:t>2020</a:t>
            </a:r>
            <a:r>
              <a:rPr lang="ja-JP" altLang="en-US" sz="1600" b="1" dirty="0">
                <a:solidFill>
                  <a:prstClr val="white"/>
                </a:solidFill>
                <a:latin typeface="ＭＳ Ｐゴシック" pitchFamily="50" charset="-128"/>
              </a:rPr>
              <a:t>年</a:t>
            </a:r>
            <a:endParaRPr lang="en-US" altLang="ja-JP" sz="1600" b="1" dirty="0">
              <a:solidFill>
                <a:prstClr val="white"/>
              </a:solidFill>
              <a:latin typeface="ＭＳ Ｐゴシック" pitchFamily="50" charset="-128"/>
            </a:endParaRPr>
          </a:p>
          <a:p>
            <a:pPr algn="ctr"/>
            <a:r>
              <a:rPr lang="ja-JP" altLang="en-US" sz="1600" b="1" dirty="0" smtClean="0">
                <a:solidFill>
                  <a:prstClr val="white"/>
                </a:solidFill>
                <a:latin typeface="ＭＳ Ｐゴシック" pitchFamily="50" charset="-128"/>
              </a:rPr>
              <a:t>以後</a:t>
            </a:r>
            <a:endParaRPr lang="en-US" altLang="ja-JP" sz="1600" b="1" dirty="0" smtClean="0">
              <a:solidFill>
                <a:prstClr val="white"/>
              </a:solidFill>
              <a:latin typeface="ＭＳ Ｐゴシック" pitchFamily="50" charset="-128"/>
            </a:endParaRPr>
          </a:p>
          <a:p>
            <a:pPr algn="ctr"/>
            <a:r>
              <a:rPr lang="ja-JP" altLang="en-US" b="1" dirty="0" smtClean="0">
                <a:solidFill>
                  <a:prstClr val="white"/>
                </a:solidFill>
                <a:latin typeface="ＭＳ Ｐゴシック" pitchFamily="50" charset="-128"/>
              </a:rPr>
              <a:t>ＩＲ及び</a:t>
            </a:r>
            <a:r>
              <a:rPr lang="en-US" altLang="ja-JP" b="1" dirty="0" smtClean="0">
                <a:solidFill>
                  <a:prstClr val="white"/>
                </a:solidFill>
                <a:latin typeface="ＭＳ Ｐゴシック" pitchFamily="50" charset="-128"/>
              </a:rPr>
              <a:t>2025</a:t>
            </a:r>
            <a:r>
              <a:rPr lang="ja-JP" altLang="en-US" b="1" dirty="0" smtClean="0">
                <a:solidFill>
                  <a:prstClr val="white"/>
                </a:solidFill>
                <a:latin typeface="ＭＳ Ｐゴシック" pitchFamily="50" charset="-128"/>
              </a:rPr>
              <a:t>年</a:t>
            </a:r>
            <a:endParaRPr lang="en-US" altLang="ja-JP" b="1" dirty="0" smtClean="0">
              <a:solidFill>
                <a:prstClr val="white"/>
              </a:solidFill>
              <a:latin typeface="ＭＳ Ｐゴシック" pitchFamily="50" charset="-128"/>
            </a:endParaRPr>
          </a:p>
          <a:p>
            <a:pPr algn="ctr"/>
            <a:r>
              <a:rPr lang="ja-JP" altLang="en-US" b="1" dirty="0" smtClean="0">
                <a:solidFill>
                  <a:prstClr val="white"/>
                </a:solidFill>
                <a:latin typeface="ＭＳ Ｐゴシック" pitchFamily="50" charset="-128"/>
              </a:rPr>
              <a:t>万博大阪（誘致）</a:t>
            </a:r>
            <a:endParaRPr lang="ja-JP" altLang="en-US" b="1" dirty="0">
              <a:solidFill>
                <a:prstClr val="white"/>
              </a:solidFill>
              <a:latin typeface="ＭＳ Ｐゴシック" pitchFamily="50" charset="-128"/>
            </a:endParaRPr>
          </a:p>
        </p:txBody>
      </p:sp>
      <p:sp>
        <p:nvSpPr>
          <p:cNvPr id="56" name="テキスト ボックス 55"/>
          <p:cNvSpPr txBox="1"/>
          <p:nvPr/>
        </p:nvSpPr>
        <p:spPr>
          <a:xfrm>
            <a:off x="685877" y="8100762"/>
            <a:ext cx="2809955" cy="692866"/>
          </a:xfrm>
          <a:prstGeom prst="rect">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wrap="square" lIns="128016" tIns="64008" rIns="128016" bIns="64008" rtlCol="0">
            <a:noAutofit/>
          </a:bodyPr>
          <a:lstStyle/>
          <a:p>
            <a:pPr algn="ct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第１フェーズ</a:t>
            </a:r>
          </a:p>
          <a:p>
            <a:pPr algn="ctr"/>
            <a:r>
              <a:rPr lang="en-US" altLang="ja-JP" sz="1400" dirty="0" smtClean="0">
                <a:solidFill>
                  <a:prstClr val="black"/>
                </a:solidFill>
                <a:latin typeface="ＭＳ Ｐゴシック" panose="020B0600070205080204" pitchFamily="50" charset="-128"/>
              </a:rPr>
              <a:t>2010</a:t>
            </a:r>
            <a:r>
              <a:rPr lang="ja-JP" altLang="en-US" sz="1400" dirty="0" smtClean="0">
                <a:solidFill>
                  <a:prstClr val="black"/>
                </a:solidFill>
                <a:latin typeface="ＭＳ Ｐゴシック" panose="020B0600070205080204" pitchFamily="50" charset="-128"/>
              </a:rPr>
              <a:t>年～</a:t>
            </a:r>
            <a:r>
              <a:rPr lang="en-US" altLang="ja-JP" sz="1400" dirty="0">
                <a:solidFill>
                  <a:prstClr val="black"/>
                </a:solidFill>
                <a:latin typeface="ＭＳ Ｐゴシック" panose="020B0600070205080204" pitchFamily="50" charset="-128"/>
              </a:rPr>
              <a:t>2013</a:t>
            </a:r>
            <a:r>
              <a:rPr lang="ja-JP" altLang="en-US" sz="1400" dirty="0">
                <a:solidFill>
                  <a:prstClr val="black"/>
                </a:solidFill>
                <a:latin typeface="ＭＳ Ｐゴシック" panose="020B0600070205080204" pitchFamily="50" charset="-128"/>
              </a:rPr>
              <a:t>年</a:t>
            </a:r>
          </a:p>
        </p:txBody>
      </p:sp>
      <p:sp>
        <p:nvSpPr>
          <p:cNvPr id="57" name="テキスト ボックス 56"/>
          <p:cNvSpPr txBox="1"/>
          <p:nvPr/>
        </p:nvSpPr>
        <p:spPr>
          <a:xfrm>
            <a:off x="3638062" y="8100762"/>
            <a:ext cx="2809955" cy="692866"/>
          </a:xfrm>
          <a:prstGeom prst="rect">
            <a:avLst/>
          </a:prstGeom>
          <a:solidFill>
            <a:schemeClr val="accent6">
              <a:lumMod val="20000"/>
              <a:lumOff val="80000"/>
            </a:schemeClr>
          </a:solidFill>
          <a:ln w="28575">
            <a:solidFill>
              <a:schemeClr val="tx1"/>
            </a:solidFill>
          </a:ln>
        </p:spPr>
        <p:style>
          <a:lnRef idx="2">
            <a:schemeClr val="accent2"/>
          </a:lnRef>
          <a:fillRef idx="1">
            <a:schemeClr val="lt1"/>
          </a:fillRef>
          <a:effectRef idx="0">
            <a:schemeClr val="accent2"/>
          </a:effectRef>
          <a:fontRef idx="minor">
            <a:schemeClr val="dk1"/>
          </a:fontRef>
        </p:style>
        <p:txBody>
          <a:bodyPr wrap="square" lIns="128016" tIns="64008" rIns="128016" bIns="64008" rtlCol="0">
            <a:noAutofit/>
          </a:bodyPr>
          <a:lstStyle/>
          <a:p>
            <a:pPr algn="ct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第２フェーズ</a:t>
            </a:r>
          </a:p>
          <a:p>
            <a:pPr algn="ctr"/>
            <a:r>
              <a:rPr lang="en-US" altLang="ja-JP" sz="1400" dirty="0">
                <a:solidFill>
                  <a:prstClr val="black"/>
                </a:solidFill>
                <a:latin typeface="ＭＳ Ｐゴシック" panose="020B0600070205080204" pitchFamily="50" charset="-128"/>
              </a:rPr>
              <a:t>2014</a:t>
            </a:r>
            <a:r>
              <a:rPr lang="ja-JP" altLang="en-US" sz="1400" dirty="0">
                <a:solidFill>
                  <a:prstClr val="black"/>
                </a:solidFill>
                <a:latin typeface="ＭＳ Ｐゴシック" panose="020B0600070205080204" pitchFamily="50" charset="-128"/>
              </a:rPr>
              <a:t>年～</a:t>
            </a:r>
            <a:r>
              <a:rPr lang="en-US" altLang="ja-JP" sz="1400" dirty="0">
                <a:solidFill>
                  <a:prstClr val="black"/>
                </a:solidFill>
                <a:latin typeface="ＭＳ Ｐゴシック" panose="020B0600070205080204" pitchFamily="50" charset="-128"/>
              </a:rPr>
              <a:t>2016</a:t>
            </a:r>
            <a:r>
              <a:rPr lang="ja-JP" altLang="en-US" sz="1400" dirty="0">
                <a:solidFill>
                  <a:prstClr val="black"/>
                </a:solidFill>
                <a:latin typeface="ＭＳ Ｐゴシック" panose="020B0600070205080204" pitchFamily="50" charset="-128"/>
              </a:rPr>
              <a:t>年</a:t>
            </a:r>
          </a:p>
        </p:txBody>
      </p:sp>
      <p:sp>
        <p:nvSpPr>
          <p:cNvPr id="58" name="テキスト ボックス 57"/>
          <p:cNvSpPr txBox="1"/>
          <p:nvPr/>
        </p:nvSpPr>
        <p:spPr>
          <a:xfrm>
            <a:off x="6590246" y="8100762"/>
            <a:ext cx="2809955" cy="692866"/>
          </a:xfrm>
          <a:prstGeom prst="rect">
            <a:avLst/>
          </a:prstGeom>
          <a:solidFill>
            <a:schemeClr val="accent6">
              <a:lumMod val="60000"/>
              <a:lumOff val="40000"/>
            </a:schemeClr>
          </a:solidFill>
          <a:ln w="28575">
            <a:solidFill>
              <a:schemeClr val="tx1"/>
            </a:solidFill>
          </a:ln>
        </p:spPr>
        <p:style>
          <a:lnRef idx="2">
            <a:schemeClr val="accent2"/>
          </a:lnRef>
          <a:fillRef idx="1">
            <a:schemeClr val="lt1"/>
          </a:fillRef>
          <a:effectRef idx="0">
            <a:schemeClr val="accent2"/>
          </a:effectRef>
          <a:fontRef idx="minor">
            <a:schemeClr val="dk1"/>
          </a:fontRef>
        </p:style>
        <p:txBody>
          <a:bodyPr wrap="square" lIns="128016" tIns="64008" rIns="128016" bIns="64008" rtlCol="0">
            <a:noAutofit/>
          </a:bodyPr>
          <a:lstStyle/>
          <a:p>
            <a:pPr algn="ct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第３フェーズ</a:t>
            </a:r>
          </a:p>
          <a:p>
            <a:pPr algn="ctr"/>
            <a:r>
              <a:rPr lang="en-US" altLang="ja-JP" sz="1400" dirty="0">
                <a:solidFill>
                  <a:prstClr val="black"/>
                </a:solidFill>
                <a:latin typeface="ＭＳ Ｐゴシック" panose="020B0600070205080204" pitchFamily="50" charset="-128"/>
              </a:rPr>
              <a:t>2017</a:t>
            </a:r>
            <a:r>
              <a:rPr lang="ja-JP" altLang="en-US" sz="1400" dirty="0">
                <a:solidFill>
                  <a:prstClr val="black"/>
                </a:solidFill>
                <a:latin typeface="ＭＳ Ｐゴシック" panose="020B0600070205080204" pitchFamily="50" charset="-128"/>
              </a:rPr>
              <a:t>年～</a:t>
            </a:r>
            <a:r>
              <a:rPr lang="en-US" altLang="ja-JP" sz="1400" dirty="0">
                <a:solidFill>
                  <a:prstClr val="black"/>
                </a:solidFill>
                <a:latin typeface="ＭＳ Ｐゴシック" panose="020B0600070205080204" pitchFamily="50" charset="-128"/>
              </a:rPr>
              <a:t>2019</a:t>
            </a:r>
            <a:r>
              <a:rPr lang="ja-JP" altLang="en-US" sz="1400" dirty="0">
                <a:solidFill>
                  <a:prstClr val="black"/>
                </a:solidFill>
                <a:latin typeface="ＭＳ Ｐゴシック" panose="020B0600070205080204" pitchFamily="50" charset="-128"/>
              </a:rPr>
              <a:t>年</a:t>
            </a:r>
          </a:p>
        </p:txBody>
      </p:sp>
      <p:sp>
        <p:nvSpPr>
          <p:cNvPr id="59" name="テキスト ボックス 58"/>
          <p:cNvSpPr txBox="1"/>
          <p:nvPr/>
        </p:nvSpPr>
        <p:spPr>
          <a:xfrm>
            <a:off x="9554984" y="8100762"/>
            <a:ext cx="1423309" cy="1130228"/>
          </a:xfrm>
          <a:prstGeom prst="rect">
            <a:avLst/>
          </a:prstGeom>
          <a:solidFill>
            <a:schemeClr val="accent6">
              <a:lumMod val="7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128016" tIns="64008" rIns="128016" bIns="64008" rtlCol="0">
            <a:noAutofit/>
          </a:bodyPr>
          <a:lstStyle/>
          <a:p>
            <a:pPr algn="ctr"/>
            <a:r>
              <a:rPr lang="en-US" altLang="ja-JP" sz="1800" b="1" dirty="0">
                <a:solidFill>
                  <a:prstClr val="white"/>
                </a:solidFill>
                <a:latin typeface="ＭＳ Ｐゴシック" pitchFamily="50" charset="-128"/>
              </a:rPr>
              <a:t>2020</a:t>
            </a:r>
            <a:r>
              <a:rPr lang="ja-JP" altLang="en-US" sz="1800" b="1" dirty="0">
                <a:solidFill>
                  <a:prstClr val="white"/>
                </a:solidFill>
                <a:latin typeface="ＭＳ Ｐゴシック" pitchFamily="50" charset="-128"/>
              </a:rPr>
              <a:t>年</a:t>
            </a:r>
            <a:endParaRPr lang="en-US" altLang="ja-JP" sz="1800" b="1" dirty="0">
              <a:solidFill>
                <a:prstClr val="white"/>
              </a:solidFill>
              <a:latin typeface="ＭＳ Ｐゴシック" pitchFamily="50" charset="-128"/>
            </a:endParaRPr>
          </a:p>
          <a:p>
            <a:pPr algn="ctr"/>
            <a:r>
              <a:rPr lang="en-US" altLang="zh-TW" b="1">
                <a:solidFill>
                  <a:prstClr val="white"/>
                </a:solidFill>
                <a:latin typeface="ＭＳ Ｐゴシック" pitchFamily="50" charset="-128"/>
                <a:ea typeface="ＭＳ Ｐゴシック" pitchFamily="50" charset="-128"/>
              </a:rPr>
              <a:t>大阪万博50周年</a:t>
            </a:r>
          </a:p>
          <a:p>
            <a:pPr algn="ctr"/>
            <a:r>
              <a:rPr lang="ja-JP" altLang="en-US" b="1" smtClean="0">
                <a:solidFill>
                  <a:prstClr val="white"/>
                </a:solidFill>
                <a:latin typeface="ＭＳ Ｐゴシック" pitchFamily="50" charset="-128"/>
                <a:ea typeface="ＭＳ Ｐゴシック" pitchFamily="50" charset="-128"/>
              </a:rPr>
              <a:t>・</a:t>
            </a:r>
            <a:r>
              <a:rPr lang="zh-TW" altLang="en-US" b="1" smtClean="0">
                <a:solidFill>
                  <a:prstClr val="white"/>
                </a:solidFill>
                <a:latin typeface="ＭＳ Ｐゴシック" pitchFamily="50" charset="-128"/>
                <a:ea typeface="ＭＳ Ｐゴシック" pitchFamily="50" charset="-128"/>
              </a:rPr>
              <a:t>東京ｵﾘﾝﾋﾟｯｸ</a:t>
            </a:r>
            <a:endParaRPr lang="en-US" altLang="zh-TW" b="1" smtClean="0">
              <a:solidFill>
                <a:prstClr val="white"/>
              </a:solidFill>
              <a:latin typeface="ＭＳ Ｐゴシック" pitchFamily="50" charset="-128"/>
              <a:ea typeface="ＭＳ Ｐゴシック" pitchFamily="50" charset="-128"/>
            </a:endParaRPr>
          </a:p>
          <a:p>
            <a:pPr algn="ctr"/>
            <a:r>
              <a:rPr lang="zh-TW" altLang="en-US" b="1" smtClean="0">
                <a:solidFill>
                  <a:prstClr val="white"/>
                </a:solidFill>
                <a:latin typeface="ＭＳ Ｐゴシック" pitchFamily="50" charset="-128"/>
                <a:ea typeface="ＭＳ Ｐゴシック" pitchFamily="50" charset="-128"/>
              </a:rPr>
              <a:t>ｲﾔｰ</a:t>
            </a:r>
            <a:endParaRPr lang="ja-JP" altLang="en-US" b="1" dirty="0">
              <a:solidFill>
                <a:prstClr val="white"/>
              </a:solidFill>
              <a:latin typeface="ＭＳ Ｐゴシック" pitchFamily="50" charset="-128"/>
            </a:endParaRPr>
          </a:p>
        </p:txBody>
      </p:sp>
      <p:cxnSp>
        <p:nvCxnSpPr>
          <p:cNvPr id="60" name="直線コネクタ 59"/>
          <p:cNvCxnSpPr/>
          <p:nvPr/>
        </p:nvCxnSpPr>
        <p:spPr>
          <a:xfrm>
            <a:off x="3566946" y="3497905"/>
            <a:ext cx="0" cy="532489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519131" y="3443588"/>
            <a:ext cx="0" cy="537921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9471317" y="3470747"/>
            <a:ext cx="0" cy="535205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1050294" y="3553971"/>
            <a:ext cx="0" cy="5711125"/>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4391953" y="6093581"/>
            <a:ext cx="6804702" cy="296178"/>
          </a:xfrm>
          <a:prstGeom prst="rect">
            <a:avLst/>
          </a:prstGeom>
          <a:ln w="190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dirty="0">
                <a:solidFill>
                  <a:srgbClr val="C00000"/>
                </a:solidFill>
                <a:latin typeface="HGP創英角ｺﾞｼｯｸUB" pitchFamily="50" charset="-128"/>
                <a:ea typeface="HGP創英角ｺﾞｼｯｸUB" pitchFamily="50" charset="-128"/>
              </a:rPr>
              <a:t>水と光の首都大阪を世界に発信</a:t>
            </a:r>
          </a:p>
        </p:txBody>
      </p:sp>
      <p:sp>
        <p:nvSpPr>
          <p:cNvPr id="65" name="テキスト ボックス 64"/>
          <p:cNvSpPr txBox="1"/>
          <p:nvPr/>
        </p:nvSpPr>
        <p:spPr>
          <a:xfrm>
            <a:off x="2192884" y="6545304"/>
            <a:ext cx="9003771" cy="296178"/>
          </a:xfrm>
          <a:prstGeom prst="rect">
            <a:avLst/>
          </a:prstGeom>
          <a:ln w="190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dirty="0">
                <a:solidFill>
                  <a:srgbClr val="C00000"/>
                </a:solidFill>
                <a:latin typeface="HGP創英角ｺﾞｼｯｸUB" pitchFamily="50" charset="-128"/>
                <a:ea typeface="HGP創英角ｺﾞｼｯｸUB" pitchFamily="50" charset="-128"/>
              </a:rPr>
              <a:t>観光集客</a:t>
            </a:r>
            <a:r>
              <a:rPr lang="ja-JP" altLang="en-US" dirty="0">
                <a:solidFill>
                  <a:prstClr val="black"/>
                </a:solidFill>
                <a:latin typeface="HGP創英角ｺﾞｼｯｸUB" pitchFamily="50" charset="-128"/>
                <a:ea typeface="HGP創英角ｺﾞｼｯｸUB" pitchFamily="50" charset="-128"/>
              </a:rPr>
              <a:t>　</a:t>
            </a:r>
            <a:r>
              <a:rPr lang="ja-JP" altLang="en-US" sz="1100" dirty="0">
                <a:solidFill>
                  <a:prstClr val="black"/>
                </a:solidFill>
                <a:latin typeface="ＭＳ Ｐゴシック" pitchFamily="50" charset="-128"/>
              </a:rPr>
              <a:t>光の都市軸・光の暦・光百景の取り組みを進めることで、光を大阪の代表的な観光資源とし、国内外からの観光客増加を図る</a:t>
            </a:r>
          </a:p>
        </p:txBody>
      </p:sp>
      <p:sp>
        <p:nvSpPr>
          <p:cNvPr id="66" name="テキスト ボックス 65"/>
          <p:cNvSpPr txBox="1"/>
          <p:nvPr/>
        </p:nvSpPr>
        <p:spPr>
          <a:xfrm>
            <a:off x="864502" y="6997029"/>
            <a:ext cx="10332154" cy="296178"/>
          </a:xfrm>
          <a:prstGeom prst="rect">
            <a:avLst/>
          </a:prstGeom>
          <a:ln w="190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dirty="0">
                <a:solidFill>
                  <a:srgbClr val="C00000"/>
                </a:solidFill>
                <a:latin typeface="HGP創英角ｺﾞｼｯｸUB" pitchFamily="50" charset="-128"/>
                <a:ea typeface="HGP創英角ｺﾞｼｯｸUB" pitchFamily="50" charset="-128"/>
              </a:rPr>
              <a:t>魅力創造</a:t>
            </a:r>
            <a:r>
              <a:rPr lang="ja-JP" altLang="en-US" dirty="0">
                <a:solidFill>
                  <a:prstClr val="black"/>
                </a:solidFill>
                <a:latin typeface="HGP創英角ｺﾞｼｯｸUB" pitchFamily="50" charset="-128"/>
                <a:ea typeface="HGP創英角ｺﾞｼｯｸUB" pitchFamily="50" charset="-128"/>
              </a:rPr>
              <a:t>　</a:t>
            </a:r>
            <a:r>
              <a:rPr lang="ja-JP" altLang="en-US" sz="1100" dirty="0">
                <a:solidFill>
                  <a:prstClr val="black"/>
                </a:solidFill>
                <a:latin typeface="ＭＳ Ｐゴシック" pitchFamily="50" charset="-128"/>
              </a:rPr>
              <a:t>事業の連携・強化　牽引力ある事業を核として周辺事業との連携を強化　⇒大阪の個性へと発展</a:t>
            </a:r>
          </a:p>
        </p:txBody>
      </p:sp>
      <p:sp>
        <p:nvSpPr>
          <p:cNvPr id="67" name="テキスト ボックス 66"/>
          <p:cNvSpPr txBox="1"/>
          <p:nvPr/>
        </p:nvSpPr>
        <p:spPr>
          <a:xfrm>
            <a:off x="9560731" y="2070300"/>
            <a:ext cx="1827456" cy="2060922"/>
          </a:xfrm>
          <a:prstGeom prst="rect">
            <a:avLst/>
          </a:prstGeom>
          <a:solidFill>
            <a:schemeClr val="accent6">
              <a:lumMod val="75000"/>
            </a:schemeClr>
          </a:solidFill>
          <a:ln w="12700"/>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ctr"/>
            <a:r>
              <a:rPr lang="ja-JP" altLang="en-US" sz="1800" dirty="0" smtClean="0">
                <a:solidFill>
                  <a:srgbClr val="FFFF00"/>
                </a:solidFill>
                <a:latin typeface="HGP創英角ｺﾞｼｯｸUB" pitchFamily="50" charset="-128"/>
                <a:ea typeface="HGP創英角ｺﾞｼｯｸUB" pitchFamily="50" charset="-128"/>
              </a:rPr>
              <a:t>官民協働による</a:t>
            </a:r>
            <a:endParaRPr lang="en-US" altLang="ja-JP" sz="1800" dirty="0" smtClean="0">
              <a:solidFill>
                <a:srgbClr val="FFFF00"/>
              </a:solidFill>
              <a:latin typeface="HGP創英角ｺﾞｼｯｸUB" pitchFamily="50" charset="-128"/>
              <a:ea typeface="HGP創英角ｺﾞｼｯｸUB" pitchFamily="50" charset="-128"/>
            </a:endParaRPr>
          </a:p>
          <a:p>
            <a:pPr algn="ctr"/>
            <a:r>
              <a:rPr lang="ja-JP" altLang="en-US" sz="1800" dirty="0" smtClean="0">
                <a:solidFill>
                  <a:srgbClr val="FFFF00"/>
                </a:solidFill>
                <a:latin typeface="HGP創英角ｺﾞｼｯｸUB" pitchFamily="50" charset="-128"/>
                <a:ea typeface="HGP創英角ｺﾞｼｯｸUB" pitchFamily="50" charset="-128"/>
              </a:rPr>
              <a:t>まちづくり元年</a:t>
            </a:r>
            <a:endParaRPr lang="en-US" altLang="ja-JP" sz="1800" dirty="0" smtClean="0">
              <a:solidFill>
                <a:srgbClr val="FFFF00"/>
              </a:solidFill>
              <a:latin typeface="HGP創英角ｺﾞｼｯｸUB" pitchFamily="50" charset="-128"/>
              <a:ea typeface="HGP創英角ｺﾞｼｯｸUB" pitchFamily="50" charset="-128"/>
            </a:endParaRPr>
          </a:p>
          <a:p>
            <a:pPr algn="ctr"/>
            <a:r>
              <a:rPr lang="ja-JP" altLang="en-US" sz="1000" dirty="0">
                <a:solidFill>
                  <a:srgbClr val="FFFF00"/>
                </a:solidFill>
                <a:latin typeface="HGP創英角ｺﾞｼｯｸUB" pitchFamily="50" charset="-128"/>
                <a:ea typeface="HGP創英角ｺﾞｼｯｸUB" pitchFamily="50" charset="-128"/>
              </a:rPr>
              <a:t>（</a:t>
            </a:r>
            <a:r>
              <a:rPr lang="ja-JP" altLang="en-US" sz="1000" dirty="0" smtClean="0">
                <a:solidFill>
                  <a:srgbClr val="FFFF00"/>
                </a:solidFill>
                <a:latin typeface="HGP創英角ｺﾞｼｯｸUB" pitchFamily="50" charset="-128"/>
                <a:ea typeface="HGP創英角ｺﾞｼｯｸUB" pitchFamily="50" charset="-128"/>
              </a:rPr>
              <a:t>大阪・水</a:t>
            </a:r>
            <a:r>
              <a:rPr lang="en-US" altLang="ja-JP" sz="1000" dirty="0" smtClean="0">
                <a:solidFill>
                  <a:srgbClr val="FFFF00"/>
                </a:solidFill>
                <a:latin typeface="HGP創英角ｺﾞｼｯｸUB" pitchFamily="50" charset="-128"/>
                <a:ea typeface="HGP創英角ｺﾞｼｯｸUB" pitchFamily="50" charset="-128"/>
              </a:rPr>
              <a:t>+</a:t>
            </a:r>
            <a:r>
              <a:rPr lang="ja-JP" altLang="en-US" sz="1000" dirty="0" smtClean="0">
                <a:solidFill>
                  <a:srgbClr val="FFFF00"/>
                </a:solidFill>
                <a:latin typeface="HGP創英角ｺﾞｼｯｸUB" pitchFamily="50" charset="-128"/>
                <a:ea typeface="HGP創英角ｺﾞｼｯｸUB" pitchFamily="50" charset="-128"/>
              </a:rPr>
              <a:t>光</a:t>
            </a:r>
            <a:r>
              <a:rPr lang="ja-JP" altLang="en-US" sz="1000" dirty="0">
                <a:solidFill>
                  <a:srgbClr val="FFFF00"/>
                </a:solidFill>
                <a:latin typeface="HGP創英角ｺﾞｼｯｸUB" pitchFamily="50" charset="-128"/>
                <a:ea typeface="HGP創英角ｺﾞｼｯｸUB" pitchFamily="50" charset="-128"/>
              </a:rPr>
              <a:t>の都市</a:t>
            </a:r>
            <a:r>
              <a:rPr lang="ja-JP" altLang="en-US" sz="1000" dirty="0" smtClean="0">
                <a:solidFill>
                  <a:srgbClr val="FFFF00"/>
                </a:solidFill>
                <a:latin typeface="HGP創英角ｺﾞｼｯｸUB" pitchFamily="50" charset="-128"/>
                <a:ea typeface="HGP創英角ｺﾞｼｯｸUB" pitchFamily="50" charset="-128"/>
              </a:rPr>
              <a:t>博（</a:t>
            </a:r>
            <a:r>
              <a:rPr lang="ja-JP" altLang="en-US" sz="1000" dirty="0">
                <a:solidFill>
                  <a:srgbClr val="FFFF00"/>
                </a:solidFill>
                <a:latin typeface="HGP創英角ｺﾞｼｯｸUB" pitchFamily="50" charset="-128"/>
                <a:ea typeface="HGP創英角ｺﾞｼｯｸUB" pitchFamily="50" charset="-128"/>
              </a:rPr>
              <a:t>仮称</a:t>
            </a:r>
            <a:r>
              <a:rPr lang="ja-JP" altLang="en-US" sz="1000" dirty="0" smtClean="0">
                <a:solidFill>
                  <a:srgbClr val="FFFF00"/>
                </a:solidFill>
                <a:latin typeface="HGP創英角ｺﾞｼｯｸUB" pitchFamily="50" charset="-128"/>
                <a:ea typeface="HGP創英角ｺﾞｼｯｸUB" pitchFamily="50" charset="-128"/>
              </a:rPr>
              <a:t>））</a:t>
            </a:r>
            <a:endParaRPr lang="ja-JP" altLang="en-US" sz="1000" dirty="0">
              <a:solidFill>
                <a:srgbClr val="FFFF00"/>
              </a:solidFill>
              <a:latin typeface="HGP創英角ｺﾞｼｯｸUB" pitchFamily="50" charset="-128"/>
              <a:ea typeface="HGP創英角ｺﾞｼｯｸUB" pitchFamily="50" charset="-128"/>
            </a:endParaRPr>
          </a:p>
        </p:txBody>
      </p:sp>
      <p:sp>
        <p:nvSpPr>
          <p:cNvPr id="68" name="テキスト ボックス 67"/>
          <p:cNvSpPr txBox="1"/>
          <p:nvPr/>
        </p:nvSpPr>
        <p:spPr>
          <a:xfrm>
            <a:off x="7152178" y="2349926"/>
            <a:ext cx="2190823" cy="493629"/>
          </a:xfrm>
          <a:prstGeom prst="rect">
            <a:avLst/>
          </a:prstGeom>
          <a:noFill/>
        </p:spPr>
        <p:txBody>
          <a:bodyPr vert="horz" wrap="none" rtlCol="0">
            <a:spAutoFit/>
          </a:bodyPr>
          <a:lstStyle/>
          <a:p>
            <a:pPr algn="r"/>
            <a:r>
              <a:rPr lang="ja-JP" altLang="en-US" dirty="0">
                <a:solidFill>
                  <a:prstClr val="black"/>
                </a:solidFill>
              </a:rPr>
              <a:t>魅力的なあかりの更なる蓄積</a:t>
            </a:r>
            <a:endParaRPr lang="en-US" altLang="ja-JP" dirty="0">
              <a:solidFill>
                <a:prstClr val="black"/>
              </a:solidFill>
            </a:endParaRPr>
          </a:p>
          <a:p>
            <a:pPr algn="r"/>
            <a:r>
              <a:rPr lang="ja-JP" altLang="en-US" dirty="0">
                <a:solidFill>
                  <a:prstClr val="black"/>
                </a:solidFill>
              </a:rPr>
              <a:t>意識向上</a:t>
            </a:r>
          </a:p>
        </p:txBody>
      </p:sp>
      <p:sp>
        <p:nvSpPr>
          <p:cNvPr id="69" name="テキスト ボックス 68"/>
          <p:cNvSpPr txBox="1"/>
          <p:nvPr/>
        </p:nvSpPr>
        <p:spPr>
          <a:xfrm>
            <a:off x="3713710" y="2284108"/>
            <a:ext cx="2805422" cy="625263"/>
          </a:xfrm>
          <a:prstGeom prst="rect">
            <a:avLst/>
          </a:prstGeom>
          <a:noFill/>
          <a:ln>
            <a:noFill/>
          </a:ln>
        </p:spPr>
        <p:txBody>
          <a:bodyPr vert="horz" wrap="square" rtlCol="0">
            <a:spAutoFit/>
          </a:bodyPr>
          <a:lstStyle/>
          <a:p>
            <a:pPr marL="177804" indent="-177804">
              <a:buFont typeface="Wingdings" panose="05000000000000000000" pitchFamily="2" charset="2"/>
              <a:buChar char="l"/>
            </a:pPr>
            <a:r>
              <a:rPr lang="ja-JP" altLang="en-US" sz="1600" dirty="0">
                <a:solidFill>
                  <a:srgbClr val="C00000"/>
                </a:solidFill>
              </a:rPr>
              <a:t>「日常」と「非日常」２つの視点</a:t>
            </a:r>
            <a:r>
              <a:rPr lang="ja-JP" altLang="en-US" sz="1600" dirty="0" smtClean="0">
                <a:solidFill>
                  <a:srgbClr val="C00000"/>
                </a:solidFill>
              </a:rPr>
              <a:t>で光景観づくりを</a:t>
            </a:r>
            <a:r>
              <a:rPr lang="ja-JP" altLang="en-US" sz="1600" dirty="0">
                <a:solidFill>
                  <a:srgbClr val="C00000"/>
                </a:solidFill>
              </a:rPr>
              <a:t>推進</a:t>
            </a:r>
          </a:p>
        </p:txBody>
      </p:sp>
      <p:cxnSp>
        <p:nvCxnSpPr>
          <p:cNvPr id="71" name="直線矢印コネクタ 70"/>
          <p:cNvCxnSpPr/>
          <p:nvPr/>
        </p:nvCxnSpPr>
        <p:spPr bwMode="auto">
          <a:xfrm flipV="1">
            <a:off x="12254579" y="3045771"/>
            <a:ext cx="0" cy="4455273"/>
          </a:xfrm>
          <a:prstGeom prst="straightConnector1">
            <a:avLst/>
          </a:prstGeom>
          <a:ln w="38100">
            <a:solidFill>
              <a:schemeClr val="accent6">
                <a:lumMod val="75000"/>
              </a:schemeClr>
            </a:solidFill>
            <a:headEnd type="none" w="med" len="med"/>
            <a:tailEnd type="triangle" w="med" len="med"/>
          </a:ln>
          <a:extLst/>
        </p:spPr>
        <p:style>
          <a:lnRef idx="1">
            <a:schemeClr val="dk1"/>
          </a:lnRef>
          <a:fillRef idx="0">
            <a:schemeClr val="dk1"/>
          </a:fillRef>
          <a:effectRef idx="0">
            <a:schemeClr val="dk1"/>
          </a:effectRef>
          <a:fontRef idx="minor">
            <a:schemeClr val="tx1"/>
          </a:fontRef>
        </p:style>
      </p:cxnSp>
      <p:sp>
        <p:nvSpPr>
          <p:cNvPr id="73" name="ホームベース 72"/>
          <p:cNvSpPr/>
          <p:nvPr/>
        </p:nvSpPr>
        <p:spPr>
          <a:xfrm>
            <a:off x="196626" y="7399109"/>
            <a:ext cx="12293914" cy="577388"/>
          </a:xfrm>
          <a:prstGeom prst="homePlate">
            <a:avLst>
              <a:gd name="adj" fmla="val 3588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400" dirty="0">
                <a:solidFill>
                  <a:prstClr val="white"/>
                </a:solidFill>
                <a:latin typeface="HGP創英角ｺﾞｼｯｸUB" pitchFamily="50" charset="-128"/>
                <a:ea typeface="HGP創英角ｺﾞｼｯｸUB" pitchFamily="50" charset="-128"/>
              </a:rPr>
              <a:t>水と光のまちづくり</a:t>
            </a:r>
          </a:p>
        </p:txBody>
      </p:sp>
      <p:sp>
        <p:nvSpPr>
          <p:cNvPr id="74" name="Text Box 48"/>
          <p:cNvSpPr txBox="1">
            <a:spLocks noChangeArrowheads="1"/>
          </p:cNvSpPr>
          <p:nvPr/>
        </p:nvSpPr>
        <p:spPr bwMode="auto">
          <a:xfrm>
            <a:off x="8264483" y="7568622"/>
            <a:ext cx="3676852" cy="32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279525">
              <a:defRPr kumimoji="1">
                <a:solidFill>
                  <a:schemeClr val="tx1"/>
                </a:solidFill>
                <a:latin typeface="Arial" pitchFamily="34" charset="0"/>
                <a:ea typeface="ＭＳ Ｐゴシック" pitchFamily="50" charset="-128"/>
              </a:defRPr>
            </a:lvl1pPr>
            <a:lvl2pPr defTabSz="1279525">
              <a:defRPr kumimoji="1">
                <a:solidFill>
                  <a:schemeClr val="tx1"/>
                </a:solidFill>
                <a:latin typeface="Arial" pitchFamily="34" charset="0"/>
                <a:ea typeface="ＭＳ Ｐゴシック" pitchFamily="50" charset="-128"/>
              </a:defRPr>
            </a:lvl2pPr>
            <a:lvl3pPr defTabSz="1279525">
              <a:defRPr kumimoji="1">
                <a:solidFill>
                  <a:schemeClr val="tx1"/>
                </a:solidFill>
                <a:latin typeface="Arial" pitchFamily="34" charset="0"/>
                <a:ea typeface="ＭＳ Ｐゴシック" pitchFamily="50" charset="-128"/>
              </a:defRPr>
            </a:lvl3pPr>
            <a:lvl4pPr defTabSz="1279525">
              <a:defRPr kumimoji="1">
                <a:solidFill>
                  <a:schemeClr val="tx1"/>
                </a:solidFill>
                <a:latin typeface="Arial" pitchFamily="34" charset="0"/>
                <a:ea typeface="ＭＳ Ｐゴシック" pitchFamily="50" charset="-128"/>
              </a:defRPr>
            </a:lvl4pPr>
            <a:lvl5pPr defTabSz="1279525">
              <a:defRPr kumimoji="1">
                <a:solidFill>
                  <a:schemeClr val="tx1"/>
                </a:solidFill>
                <a:latin typeface="Arial" pitchFamily="34" charset="0"/>
                <a:ea typeface="ＭＳ Ｐゴシック" pitchFamily="50" charset="-128"/>
              </a:defRPr>
            </a:lvl5pPr>
            <a:lvl6pPr defTabSz="1279525" fontAlgn="base">
              <a:spcBef>
                <a:spcPct val="0"/>
              </a:spcBef>
              <a:spcAft>
                <a:spcPct val="0"/>
              </a:spcAft>
              <a:defRPr kumimoji="1">
                <a:solidFill>
                  <a:schemeClr val="tx1"/>
                </a:solidFill>
                <a:latin typeface="Arial" pitchFamily="34" charset="0"/>
                <a:ea typeface="ＭＳ Ｐゴシック" pitchFamily="50" charset="-128"/>
              </a:defRPr>
            </a:lvl6pPr>
            <a:lvl7pPr defTabSz="1279525" fontAlgn="base">
              <a:spcBef>
                <a:spcPct val="0"/>
              </a:spcBef>
              <a:spcAft>
                <a:spcPct val="0"/>
              </a:spcAft>
              <a:defRPr kumimoji="1">
                <a:solidFill>
                  <a:schemeClr val="tx1"/>
                </a:solidFill>
                <a:latin typeface="Arial" pitchFamily="34" charset="0"/>
                <a:ea typeface="ＭＳ Ｐゴシック" pitchFamily="50" charset="-128"/>
              </a:defRPr>
            </a:lvl7pPr>
            <a:lvl8pPr defTabSz="1279525" fontAlgn="base">
              <a:spcBef>
                <a:spcPct val="0"/>
              </a:spcBef>
              <a:spcAft>
                <a:spcPct val="0"/>
              </a:spcAft>
              <a:defRPr kumimoji="1">
                <a:solidFill>
                  <a:schemeClr val="tx1"/>
                </a:solidFill>
                <a:latin typeface="Arial" pitchFamily="34" charset="0"/>
                <a:ea typeface="ＭＳ Ｐゴシック" pitchFamily="50" charset="-128"/>
              </a:defRPr>
            </a:lvl8pPr>
            <a:lvl9pPr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r>
              <a:rPr lang="ja-JP" altLang="en-US" sz="1400" dirty="0">
                <a:solidFill>
                  <a:prstClr val="black"/>
                </a:solidFill>
                <a:ea typeface="HGP創英角ｺﾞｼｯｸUB" pitchFamily="50" charset="-128"/>
              </a:rPr>
              <a:t>国内外へ発信する大阪らしい光のまちづくり</a:t>
            </a:r>
          </a:p>
        </p:txBody>
      </p:sp>
      <p:sp>
        <p:nvSpPr>
          <p:cNvPr id="75" name="ホームベース 74"/>
          <p:cNvSpPr/>
          <p:nvPr/>
        </p:nvSpPr>
        <p:spPr>
          <a:xfrm>
            <a:off x="6392567" y="3486074"/>
            <a:ext cx="3162415" cy="753951"/>
          </a:xfrm>
          <a:prstGeom prst="homePlate">
            <a:avLst>
              <a:gd name="adj" fmla="val 26537"/>
            </a:avLst>
          </a:prstGeom>
          <a:solidFill>
            <a:schemeClr val="bg1"/>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dirty="0">
              <a:solidFill>
                <a:prstClr val="black"/>
              </a:solidFill>
              <a:latin typeface="ＭＳ Ｐゴシック" pitchFamily="50" charset="-128"/>
            </a:endParaRPr>
          </a:p>
        </p:txBody>
      </p:sp>
      <p:sp>
        <p:nvSpPr>
          <p:cNvPr id="76" name="テキスト ボックス 75"/>
          <p:cNvSpPr txBox="1"/>
          <p:nvPr/>
        </p:nvSpPr>
        <p:spPr>
          <a:xfrm>
            <a:off x="6851629" y="3488654"/>
            <a:ext cx="2548573" cy="296178"/>
          </a:xfrm>
          <a:prstGeom prst="rect">
            <a:avLst/>
          </a:prstGeom>
          <a:noFill/>
        </p:spPr>
        <p:txBody>
          <a:bodyPr wrap="square" rtlCol="0">
            <a:spAutoFit/>
          </a:bodyPr>
          <a:lstStyle/>
          <a:p>
            <a:r>
              <a:rPr lang="ja-JP" altLang="en-US" dirty="0">
                <a:solidFill>
                  <a:srgbClr val="C00000"/>
                </a:solidFill>
              </a:rPr>
              <a:t>民主導のまちづくり・賑わいづくり</a:t>
            </a:r>
          </a:p>
        </p:txBody>
      </p:sp>
      <p:sp>
        <p:nvSpPr>
          <p:cNvPr id="102" name="ホームベース 101"/>
          <p:cNvSpPr/>
          <p:nvPr/>
        </p:nvSpPr>
        <p:spPr>
          <a:xfrm>
            <a:off x="3386286" y="3486076"/>
            <a:ext cx="3219171" cy="518118"/>
          </a:xfrm>
          <a:prstGeom prst="homePlate">
            <a:avLst>
              <a:gd name="adj" fmla="val 38027"/>
            </a:avLst>
          </a:prstGeom>
          <a:solidFill>
            <a:schemeClr val="bg1"/>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905"/>
            <a:r>
              <a:rPr lang="ja-JP" altLang="en-US" sz="1000" dirty="0">
                <a:solidFill>
                  <a:prstClr val="black"/>
                </a:solidFill>
                <a:latin typeface="ＭＳ Ｐゴシック" pitchFamily="50" charset="-128"/>
              </a:rPr>
              <a:t>民間が主役、行政はサポート役との基本的な考え方の</a:t>
            </a:r>
            <a:r>
              <a:rPr lang="ja-JP" altLang="en-US" sz="1000">
                <a:solidFill>
                  <a:prstClr val="black"/>
                </a:solidFill>
                <a:latin typeface="ＭＳ Ｐゴシック" pitchFamily="50" charset="-128"/>
              </a:rPr>
              <a:t>もと</a:t>
            </a:r>
            <a:r>
              <a:rPr lang="ja-JP" altLang="en-US" sz="1000" smtClean="0">
                <a:solidFill>
                  <a:prstClr val="black"/>
                </a:solidFill>
                <a:latin typeface="ＭＳ Ｐゴシック" pitchFamily="50" charset="-128"/>
              </a:rPr>
              <a:t>プロジェクトを推進</a:t>
            </a:r>
            <a:endParaRPr lang="ja-JP" altLang="en-US" sz="1000" dirty="0">
              <a:solidFill>
                <a:prstClr val="black"/>
              </a:solidFill>
              <a:latin typeface="ＭＳ Ｐゴシック" pitchFamily="50" charset="-128"/>
            </a:endParaRPr>
          </a:p>
        </p:txBody>
      </p:sp>
      <p:sp>
        <p:nvSpPr>
          <p:cNvPr id="103" name="テキスト ボックス 102"/>
          <p:cNvSpPr txBox="1"/>
          <p:nvPr/>
        </p:nvSpPr>
        <p:spPr>
          <a:xfrm>
            <a:off x="6711118" y="4062687"/>
            <a:ext cx="2474191" cy="676337"/>
          </a:xfrm>
          <a:prstGeom prst="rect">
            <a:avLst/>
          </a:prstGeom>
          <a:solidFill>
            <a:srgbClr val="FFFF00"/>
          </a:solidFill>
          <a:ln w="190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none" rtlCol="0" anchor="ctr" anchorCtr="0">
            <a:noAutofit/>
          </a:bodyPr>
          <a:lstStyle/>
          <a:p>
            <a:pPr algn="ctr"/>
            <a:r>
              <a:rPr lang="ja-JP" altLang="en-US" sz="1600" dirty="0">
                <a:solidFill>
                  <a:prstClr val="black"/>
                </a:solidFill>
                <a:latin typeface="HGP創英角ｺﾞｼｯｸUB" pitchFamily="50" charset="-128"/>
                <a:ea typeface="HGP創英角ｺﾞｼｯｸUB" pitchFamily="50" charset="-128"/>
              </a:rPr>
              <a:t>大阪・光の饗宴</a:t>
            </a:r>
            <a:r>
              <a:rPr lang="ja-JP" altLang="en-US" sz="1600" dirty="0" smtClean="0">
                <a:solidFill>
                  <a:schemeClr val="tx1"/>
                </a:solidFill>
                <a:latin typeface="HGP創英角ｺﾞｼｯｸUB" pitchFamily="50" charset="-128"/>
                <a:ea typeface="HGP創英角ｺﾞｼｯｸUB" pitchFamily="50" charset="-128"/>
              </a:rPr>
              <a:t>の充実</a:t>
            </a:r>
            <a:endParaRPr lang="ja-JP" altLang="en-US" sz="1600" dirty="0">
              <a:solidFill>
                <a:schemeClr val="tx1"/>
              </a:solidFill>
              <a:latin typeface="HGP創英角ｺﾞｼｯｸUB" pitchFamily="50" charset="-128"/>
              <a:ea typeface="HGP創英角ｺﾞｼｯｸUB" pitchFamily="50" charset="-128"/>
            </a:endParaRPr>
          </a:p>
        </p:txBody>
      </p:sp>
      <p:sp>
        <p:nvSpPr>
          <p:cNvPr id="104" name="テキスト ボックス 103"/>
          <p:cNvSpPr txBox="1"/>
          <p:nvPr/>
        </p:nvSpPr>
        <p:spPr>
          <a:xfrm>
            <a:off x="999484" y="2395932"/>
            <a:ext cx="2386803" cy="28290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ja-JP" altLang="en-US" dirty="0">
                <a:solidFill>
                  <a:prstClr val="white"/>
                </a:solidFill>
                <a:latin typeface="HGP創英角ｺﾞｼｯｸUB" pitchFamily="50" charset="-128"/>
                <a:ea typeface="HGP創英角ｺﾞｼｯｸUB" pitchFamily="50" charset="-128"/>
              </a:rPr>
              <a:t>光の暦　</a:t>
            </a: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（イベント）</a:t>
            </a:r>
          </a:p>
        </p:txBody>
      </p:sp>
      <p:sp>
        <p:nvSpPr>
          <p:cNvPr id="105" name="テキスト ボックス 104"/>
          <p:cNvSpPr txBox="1"/>
          <p:nvPr/>
        </p:nvSpPr>
        <p:spPr>
          <a:xfrm>
            <a:off x="999484" y="2702377"/>
            <a:ext cx="2386803" cy="28290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ja-JP" altLang="en-US" dirty="0">
                <a:solidFill>
                  <a:prstClr val="white"/>
                </a:solidFill>
                <a:latin typeface="HGP創英角ｺﾞｼｯｸUB" pitchFamily="50" charset="-128"/>
                <a:ea typeface="HGP創英角ｺﾞｼｯｸUB" pitchFamily="50" charset="-128"/>
              </a:rPr>
              <a:t>光百景　</a:t>
            </a: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（ﾌﾟﾛﾓｰｼｮﾝ）</a:t>
            </a:r>
          </a:p>
        </p:txBody>
      </p:sp>
      <p:sp>
        <p:nvSpPr>
          <p:cNvPr id="106" name="テキスト ボックス 105"/>
          <p:cNvSpPr txBox="1"/>
          <p:nvPr/>
        </p:nvSpPr>
        <p:spPr>
          <a:xfrm>
            <a:off x="999484" y="2090536"/>
            <a:ext cx="2386803" cy="28290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ja-JP" altLang="en-US" dirty="0">
                <a:solidFill>
                  <a:prstClr val="white"/>
                </a:solidFill>
                <a:latin typeface="HGP創英角ｺﾞｼｯｸUB" pitchFamily="50" charset="-128"/>
                <a:ea typeface="HGP創英角ｺﾞｼｯｸUB" pitchFamily="50" charset="-128"/>
              </a:rPr>
              <a:t>光の都市軸　</a:t>
            </a: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（常設のあかり）</a:t>
            </a:r>
          </a:p>
        </p:txBody>
      </p:sp>
      <p:sp>
        <p:nvSpPr>
          <p:cNvPr id="107" name="テキスト ボックス 106"/>
          <p:cNvSpPr txBox="1"/>
          <p:nvPr/>
        </p:nvSpPr>
        <p:spPr>
          <a:xfrm>
            <a:off x="999484" y="3031078"/>
            <a:ext cx="2386803" cy="268296"/>
          </a:xfrm>
          <a:prstGeom prst="rect">
            <a:avLst/>
          </a:prstGeom>
          <a:solidFill>
            <a:schemeClr val="bg1"/>
          </a:solidFill>
          <a:ln>
            <a:solidFill>
              <a:schemeClr val="accent6">
                <a:lumMod val="75000"/>
              </a:schemeClr>
            </a:solidFill>
            <a:prstDash val="sysDash"/>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ja-JP" altLang="en-US" sz="1000" dirty="0">
                <a:solidFill>
                  <a:prstClr val="black"/>
                </a:solidFill>
              </a:rPr>
              <a:t>具体化に向けた取り組み</a:t>
            </a:r>
          </a:p>
        </p:txBody>
      </p:sp>
      <p:sp>
        <p:nvSpPr>
          <p:cNvPr id="108" name="四角形吹き出し 107"/>
          <p:cNvSpPr/>
          <p:nvPr/>
        </p:nvSpPr>
        <p:spPr>
          <a:xfrm>
            <a:off x="9785254" y="3130288"/>
            <a:ext cx="2001833" cy="923180"/>
          </a:xfrm>
          <a:prstGeom prst="wedgeRectCallout">
            <a:avLst>
              <a:gd name="adj1" fmla="val 5138"/>
              <a:gd name="adj2" fmla="val -80334"/>
            </a:avLst>
          </a:prstGeom>
          <a:ln w="12700"/>
        </p:spPr>
        <p:style>
          <a:lnRef idx="2">
            <a:schemeClr val="dk1"/>
          </a:lnRef>
          <a:fillRef idx="1">
            <a:schemeClr val="lt1"/>
          </a:fillRef>
          <a:effectRef idx="0">
            <a:schemeClr val="dk1"/>
          </a:effectRef>
          <a:fontRef idx="minor">
            <a:schemeClr val="dk1"/>
          </a:fontRef>
        </p:style>
        <p:txBody>
          <a:bodyPr rtlCol="0" anchor="ctr"/>
          <a:lstStyle/>
          <a:p>
            <a:r>
              <a:rPr lang="ja-JP" altLang="en-US" sz="1100" smtClean="0">
                <a:solidFill>
                  <a:prstClr val="black"/>
                </a:solidFill>
              </a:rPr>
              <a:t>単なるイベント</a:t>
            </a:r>
            <a:r>
              <a:rPr lang="ja-JP" altLang="en-US" sz="1100" dirty="0">
                <a:solidFill>
                  <a:prstClr val="black"/>
                </a:solidFill>
              </a:rPr>
              <a:t>ではなく、これまで積み重ねてきた光の景観、取り組みを一同に集め、国内外に広く知ってもらう取り組み。</a:t>
            </a:r>
          </a:p>
        </p:txBody>
      </p:sp>
      <p:sp>
        <p:nvSpPr>
          <p:cNvPr id="109" name="右中かっこ 108"/>
          <p:cNvSpPr/>
          <p:nvPr/>
        </p:nvSpPr>
        <p:spPr>
          <a:xfrm>
            <a:off x="3463846" y="2070300"/>
            <a:ext cx="265848" cy="1249443"/>
          </a:xfrm>
          <a:prstGeom prst="rightBrace">
            <a:avLst>
              <a:gd name="adj1" fmla="val 37118"/>
              <a:gd name="adj2" fmla="val 3047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prstClr val="black"/>
              </a:solidFill>
            </a:endParaRPr>
          </a:p>
        </p:txBody>
      </p:sp>
      <p:sp>
        <p:nvSpPr>
          <p:cNvPr id="110" name="テキスト ボックス 109"/>
          <p:cNvSpPr txBox="1"/>
          <p:nvPr/>
        </p:nvSpPr>
        <p:spPr>
          <a:xfrm>
            <a:off x="1094722" y="7577299"/>
            <a:ext cx="3366621" cy="283014"/>
          </a:xfrm>
          <a:prstGeom prst="rect">
            <a:avLst/>
          </a:prstGeom>
          <a:noFill/>
        </p:spPr>
        <p:txBody>
          <a:bodyPr wrap="none" rtlCol="0">
            <a:spAutoFit/>
          </a:bodyPr>
          <a:lstStyle/>
          <a:p>
            <a:pPr fontAlgn="auto">
              <a:spcBef>
                <a:spcPts val="0"/>
              </a:spcBef>
              <a:spcAft>
                <a:spcPts val="0"/>
              </a:spcAft>
            </a:pPr>
            <a:r>
              <a:rPr lang="ja-JP" altLang="en-US" sz="1120">
                <a:solidFill>
                  <a:prstClr val="black"/>
                </a:solidFill>
                <a:latin typeface="Calibri"/>
                <a:ea typeface="ＭＳ Ｐゴシック" panose="020B0600070205080204" pitchFamily="50" charset="-128"/>
              </a:rPr>
              <a:t>【背景】水と光のまちづくり推進に関する基本方針</a:t>
            </a:r>
          </a:p>
        </p:txBody>
      </p:sp>
      <p:sp>
        <p:nvSpPr>
          <p:cNvPr id="111" name="山形 110"/>
          <p:cNvSpPr/>
          <p:nvPr/>
        </p:nvSpPr>
        <p:spPr>
          <a:xfrm>
            <a:off x="4439516" y="7602414"/>
            <a:ext cx="125473" cy="216407"/>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520">
              <a:solidFill>
                <a:prstClr val="black"/>
              </a:solidFill>
            </a:endParaRPr>
          </a:p>
        </p:txBody>
      </p:sp>
      <p:sp>
        <p:nvSpPr>
          <p:cNvPr id="112" name="山形 111"/>
          <p:cNvSpPr/>
          <p:nvPr/>
        </p:nvSpPr>
        <p:spPr>
          <a:xfrm>
            <a:off x="4603829" y="7602414"/>
            <a:ext cx="125473" cy="216407"/>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520">
              <a:solidFill>
                <a:prstClr val="black"/>
              </a:solidFill>
            </a:endParaRPr>
          </a:p>
        </p:txBody>
      </p:sp>
      <p:sp>
        <p:nvSpPr>
          <p:cNvPr id="113" name="山形 112"/>
          <p:cNvSpPr/>
          <p:nvPr/>
        </p:nvSpPr>
        <p:spPr>
          <a:xfrm>
            <a:off x="4751477" y="7602414"/>
            <a:ext cx="125473" cy="216407"/>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520">
              <a:solidFill>
                <a:prstClr val="black"/>
              </a:solidFill>
            </a:endParaRPr>
          </a:p>
        </p:txBody>
      </p:sp>
      <p:sp>
        <p:nvSpPr>
          <p:cNvPr id="114" name="山形 113"/>
          <p:cNvSpPr/>
          <p:nvPr/>
        </p:nvSpPr>
        <p:spPr>
          <a:xfrm>
            <a:off x="7751217" y="7602414"/>
            <a:ext cx="125473" cy="216407"/>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520">
              <a:solidFill>
                <a:prstClr val="black"/>
              </a:solidFill>
            </a:endParaRPr>
          </a:p>
        </p:txBody>
      </p:sp>
      <p:sp>
        <p:nvSpPr>
          <p:cNvPr id="115" name="山形 114"/>
          <p:cNvSpPr/>
          <p:nvPr/>
        </p:nvSpPr>
        <p:spPr>
          <a:xfrm>
            <a:off x="7915530" y="7602414"/>
            <a:ext cx="125473" cy="216407"/>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520">
              <a:solidFill>
                <a:prstClr val="black"/>
              </a:solidFill>
            </a:endParaRPr>
          </a:p>
        </p:txBody>
      </p:sp>
      <p:sp>
        <p:nvSpPr>
          <p:cNvPr id="116" name="山形 115"/>
          <p:cNvSpPr/>
          <p:nvPr/>
        </p:nvSpPr>
        <p:spPr>
          <a:xfrm>
            <a:off x="8063177" y="7602414"/>
            <a:ext cx="125473" cy="216407"/>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520">
              <a:solidFill>
                <a:prstClr val="black"/>
              </a:solidFill>
            </a:endParaRPr>
          </a:p>
        </p:txBody>
      </p:sp>
      <p:sp>
        <p:nvSpPr>
          <p:cNvPr id="117" name="テキスト ボックス 116"/>
          <p:cNvSpPr txBox="1"/>
          <p:nvPr/>
        </p:nvSpPr>
        <p:spPr>
          <a:xfrm>
            <a:off x="651044" y="3910830"/>
            <a:ext cx="2735243" cy="921441"/>
          </a:xfrm>
          <a:prstGeom prst="rect">
            <a:avLst/>
          </a:prstGeom>
          <a:noFill/>
        </p:spPr>
        <p:txBody>
          <a:bodyPr wrap="square" rtlCol="0">
            <a:spAutoFit/>
          </a:bodyPr>
          <a:lstStyle/>
          <a:p>
            <a:pPr marL="171454" indent="-171454">
              <a:buFont typeface="Wingdings" pitchFamily="2" charset="2"/>
              <a:buChar char="u"/>
            </a:pPr>
            <a:r>
              <a:rPr lang="ja-JP" altLang="en-US" sz="1000">
                <a:solidFill>
                  <a:prstClr val="black"/>
                </a:solidFill>
                <a:latin typeface="ＭＳ Ｐゴシック" pitchFamily="50" charset="-128"/>
                <a:ea typeface="ＭＳ Ｐゴシック" panose="020B0600070205080204" pitchFamily="50" charset="-128"/>
              </a:rPr>
              <a:t>光のまちづくり企画推進委員会、行政、民間による光の広がりや、水都大阪</a:t>
            </a:r>
            <a:r>
              <a:rPr lang="en-US" altLang="ja-JP" sz="1000">
                <a:solidFill>
                  <a:prstClr val="black"/>
                </a:solidFill>
                <a:latin typeface="ＭＳ Ｐゴシック" pitchFamily="50" charset="-128"/>
                <a:ea typeface="ＭＳ Ｐゴシック" panose="020B0600070205080204" pitchFamily="50" charset="-128"/>
              </a:rPr>
              <a:t>2009</a:t>
            </a:r>
            <a:r>
              <a:rPr lang="ja-JP" altLang="en-US" sz="1000">
                <a:solidFill>
                  <a:prstClr val="black"/>
                </a:solidFill>
                <a:latin typeface="ＭＳ Ｐゴシック" pitchFamily="50" charset="-128"/>
                <a:ea typeface="ＭＳ Ｐゴシック" panose="020B0600070205080204" pitchFamily="50" charset="-128"/>
              </a:rPr>
              <a:t>事業による光のまちづくりの機運の</a:t>
            </a:r>
            <a:r>
              <a:rPr lang="ja-JP" altLang="en-US" sz="1000" smtClean="0">
                <a:solidFill>
                  <a:prstClr val="black"/>
                </a:solidFill>
                <a:latin typeface="ＭＳ Ｐゴシック" pitchFamily="50" charset="-128"/>
                <a:ea typeface="ＭＳ Ｐゴシック" panose="020B0600070205080204" pitchFamily="50" charset="-128"/>
              </a:rPr>
              <a:t>高まり。</a:t>
            </a:r>
            <a:endParaRPr lang="en-US" altLang="ja-JP" sz="1000">
              <a:solidFill>
                <a:prstClr val="black"/>
              </a:solidFill>
              <a:latin typeface="ＭＳ Ｐゴシック" pitchFamily="50" charset="-128"/>
              <a:ea typeface="ＭＳ Ｐゴシック" panose="020B0600070205080204" pitchFamily="50" charset="-128"/>
            </a:endParaRPr>
          </a:p>
          <a:p>
            <a:pPr marL="171454" indent="-171454">
              <a:buFont typeface="Wingdings" pitchFamily="2" charset="2"/>
              <a:buChar char="u"/>
            </a:pPr>
            <a:r>
              <a:rPr lang="ja-JP" altLang="en-US" sz="1000">
                <a:solidFill>
                  <a:prstClr val="black"/>
                </a:solidFill>
                <a:latin typeface="ＭＳ Ｐゴシック" pitchFamily="50" charset="-128"/>
                <a:ea typeface="ＭＳ Ｐゴシック" panose="020B0600070205080204" pitchFamily="50" charset="-128"/>
              </a:rPr>
              <a:t>新たな大阪のアイデンティティの芽生え</a:t>
            </a:r>
          </a:p>
          <a:p>
            <a:endParaRPr lang="ja-JP" altLang="en-US" sz="1000" dirty="0">
              <a:solidFill>
                <a:prstClr val="black"/>
              </a:solidFill>
              <a:latin typeface="ＭＳ Ｐゴシック" pitchFamily="50" charset="-128"/>
              <a:ea typeface="ＭＳ Ｐゴシック" panose="020B0600070205080204" pitchFamily="50" charset="-128"/>
            </a:endParaRPr>
          </a:p>
        </p:txBody>
      </p:sp>
      <p:sp>
        <p:nvSpPr>
          <p:cNvPr id="118" name="ホームベース 117"/>
          <p:cNvSpPr/>
          <p:nvPr/>
        </p:nvSpPr>
        <p:spPr>
          <a:xfrm>
            <a:off x="679281" y="3486077"/>
            <a:ext cx="2889116" cy="338233"/>
          </a:xfrm>
          <a:prstGeom prst="homePlate">
            <a:avLst>
              <a:gd name="adj" fmla="val 38027"/>
            </a:avLst>
          </a:prstGeom>
          <a:solidFill>
            <a:schemeClr val="bg1"/>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prstClr val="black"/>
                </a:solidFill>
                <a:latin typeface="ＭＳ Ｐゴシック" pitchFamily="50" charset="-128"/>
              </a:rPr>
              <a:t>官民が一体となり光のまちづくりを推進</a:t>
            </a:r>
            <a:endParaRPr lang="ja-JP" altLang="en-US" sz="1000" dirty="0">
              <a:solidFill>
                <a:prstClr val="black"/>
              </a:solidFill>
              <a:latin typeface="ＭＳ Ｐゴシック" pitchFamily="50" charset="-128"/>
            </a:endParaRPr>
          </a:p>
        </p:txBody>
      </p:sp>
      <p:sp>
        <p:nvSpPr>
          <p:cNvPr id="77" name="テキスト ボックス 76"/>
          <p:cNvSpPr txBox="1"/>
          <p:nvPr/>
        </p:nvSpPr>
        <p:spPr>
          <a:xfrm>
            <a:off x="232271" y="696144"/>
            <a:ext cx="1744388" cy="461665"/>
          </a:xfrm>
          <a:prstGeom prst="rect">
            <a:avLst/>
          </a:prstGeom>
          <a:noFill/>
        </p:spPr>
        <p:txBody>
          <a:bodyPr wrap="none" rtlCol="0">
            <a:spAutoFit/>
          </a:bodyPr>
          <a:lstStyle/>
          <a:p>
            <a:r>
              <a:rPr lang="en-US" altLang="ja-JP" sz="2400">
                <a:latin typeface="HGP創英角ｺﾞｼｯｸUB" panose="020B0900000000000000" pitchFamily="50" charset="-128"/>
              </a:rPr>
              <a:t>スケジュール</a:t>
            </a:r>
          </a:p>
        </p:txBody>
      </p:sp>
      <p:sp>
        <p:nvSpPr>
          <p:cNvPr id="79" name="正方形/長方形 78"/>
          <p:cNvSpPr/>
          <p:nvPr/>
        </p:nvSpPr>
        <p:spPr>
          <a:xfrm>
            <a:off x="11782410" y="123379"/>
            <a:ext cx="901547"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mtClean="0">
                <a:solidFill>
                  <a:schemeClr val="tx1"/>
                </a:solidFill>
                <a:latin typeface="+mn-ea"/>
              </a:rPr>
              <a:t>参考</a:t>
            </a:r>
            <a:r>
              <a:rPr kumimoji="1" lang="en-US" altLang="ja-JP" sz="2000" smtClean="0">
                <a:solidFill>
                  <a:schemeClr val="tx1"/>
                </a:solidFill>
                <a:latin typeface="+mn-ea"/>
              </a:rPr>
              <a:t>2</a:t>
            </a:r>
            <a:endParaRPr kumimoji="1" lang="ja-JP" altLang="en-US" sz="2000">
              <a:solidFill>
                <a:schemeClr val="tx1"/>
              </a:solidFill>
              <a:latin typeface="+mn-ea"/>
            </a:endParaRPr>
          </a:p>
        </p:txBody>
      </p:sp>
    </p:spTree>
    <p:extLst>
      <p:ext uri="{BB962C8B-B14F-4D97-AF65-F5344CB8AC3E}">
        <p14:creationId xmlns:p14="http://schemas.microsoft.com/office/powerpoint/2010/main" val="1432584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smtClean="0">
            <a:latin typeface="+mn-ea"/>
            <a:ea typeface="+mn-ea"/>
          </a:defRPr>
        </a:defPPr>
      </a:lstStyle>
    </a:tx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26401</TotalTime>
  <Words>1385</Words>
  <Application>Microsoft Office PowerPoint</Application>
  <PresentationFormat>A3 297x420 mm</PresentationFormat>
  <Paragraphs>264</Paragraphs>
  <Slides>5</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vt:i4>
      </vt:variant>
    </vt:vector>
  </HeadingPairs>
  <TitlesOfParts>
    <vt:vector size="16" baseType="lpstr">
      <vt:lpstr>HGP創英角ｺﾞｼｯｸUB</vt:lpstr>
      <vt:lpstr>HGS創英角ｺﾞｼｯｸUB</vt:lpstr>
      <vt:lpstr>HG創英角ｺﾞｼｯｸUB</vt:lpstr>
      <vt:lpstr>Meiryo UI</vt:lpstr>
      <vt:lpstr>ＭＳ Ｐゴシック</vt:lpstr>
      <vt:lpstr>ＭＳ Ｐ明朝</vt:lpstr>
      <vt:lpstr>Arial</vt:lpstr>
      <vt:lpstr>Calibri</vt:lpstr>
      <vt:lpstr>Times New Roman</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経営改革・ＩＴ本部</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467610</dc:creator>
  <cp:lastModifiedBy>登坂　文香</cp:lastModifiedBy>
  <cp:revision>4326</cp:revision>
  <cp:lastPrinted>2017-12-22T11:17:13Z</cp:lastPrinted>
  <dcterms:created xsi:type="dcterms:W3CDTF">2009-10-26T05:30:56Z</dcterms:created>
  <dcterms:modified xsi:type="dcterms:W3CDTF">2017-12-25T03:58:05Z</dcterms:modified>
</cp:coreProperties>
</file>