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12"/>
  </p:notesMasterIdLst>
  <p:handoutMasterIdLst>
    <p:handoutMasterId r:id="rId13"/>
  </p:handoutMasterIdLst>
  <p:sldIdLst>
    <p:sldId id="1613" r:id="rId2"/>
    <p:sldId id="1614" r:id="rId3"/>
    <p:sldId id="1623" r:id="rId4"/>
    <p:sldId id="1619" r:id="rId5"/>
    <p:sldId id="1616" r:id="rId6"/>
    <p:sldId id="1620" r:id="rId7"/>
    <p:sldId id="1618" r:id="rId8"/>
    <p:sldId id="1621" r:id="rId9"/>
    <p:sldId id="1624" r:id="rId10"/>
    <p:sldId id="1625" r:id="rId11"/>
  </p:sldIdLst>
  <p:sldSz cx="9906000" cy="6858000" type="A4"/>
  <p:notesSz cx="6797675" cy="9926638"/>
  <p:defaultTex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p:defaultTextStyle>
  <p:extLst>
    <p:ext uri="{521415D9-36F7-43E2-AB2F-B90AF26B5E84}">
      <p14:sectionLst xmlns:p14="http://schemas.microsoft.com/office/powerpoint/2010/main">
        <p14:section name="既定のセクション" id="{05B10352-BAC7-4227-A90F-91467CA2E313}">
          <p14:sldIdLst>
            <p14:sldId id="1613"/>
            <p14:sldId id="1614"/>
            <p14:sldId id="1623"/>
            <p14:sldId id="1619"/>
            <p14:sldId id="1616"/>
            <p14:sldId id="1620"/>
            <p14:sldId id="1618"/>
            <p14:sldId id="1621"/>
            <p14:sldId id="1624"/>
            <p14:sldId id="1625"/>
          </p14:sldIdLst>
        </p14:section>
      </p14:sectionLst>
    </p:ext>
    <p:ext uri="{EFAFB233-063F-42B5-8137-9DF3F51BA10A}">
      <p15:sldGuideLst xmlns:p15="http://schemas.microsoft.com/office/powerpoint/2012/main">
        <p15:guide id="1" orient="horz" pos="3430">
          <p15:clr>
            <a:srgbClr val="A4A3A4"/>
          </p15:clr>
        </p15:guide>
        <p15:guide id="2" orient="horz" pos="4201">
          <p15:clr>
            <a:srgbClr val="A4A3A4"/>
          </p15:clr>
        </p15:guide>
        <p15:guide id="3" orient="horz" pos="482">
          <p15:clr>
            <a:srgbClr val="A4A3A4"/>
          </p15:clr>
        </p15:guide>
        <p15:guide id="4" orient="horz" pos="890">
          <p15:clr>
            <a:srgbClr val="A4A3A4"/>
          </p15:clr>
        </p15:guide>
        <p15:guide id="5" orient="horz" pos="799">
          <p15:clr>
            <a:srgbClr val="A4A3A4"/>
          </p15:clr>
        </p15:guide>
        <p15:guide id="6" pos="3029">
          <p15:clr>
            <a:srgbClr val="A4A3A4"/>
          </p15:clr>
        </p15:guide>
        <p15:guide id="7" pos="81">
          <p15:clr>
            <a:srgbClr val="A4A3A4"/>
          </p15:clr>
        </p15:guide>
        <p15:guide id="8" pos="6159">
          <p15:clr>
            <a:srgbClr val="A4A3A4"/>
          </p15:clr>
        </p15:guide>
        <p15:guide id="9" pos="807">
          <p15:clr>
            <a:srgbClr val="A4A3A4"/>
          </p15:clr>
        </p15:guide>
        <p15:guide id="10" pos="5433">
          <p15:clr>
            <a:srgbClr val="A4A3A4"/>
          </p15:clr>
        </p15:guide>
        <p15:guide id="11" pos="172">
          <p15:clr>
            <a:srgbClr val="A4A3A4"/>
          </p15:clr>
        </p15:guide>
        <p15:guide id="12" pos="671">
          <p15:clr>
            <a:srgbClr val="A4A3A4"/>
          </p15:clr>
        </p15:guide>
        <p15:guide id="13" pos="3800">
          <p15:clr>
            <a:srgbClr val="A4A3A4"/>
          </p15:clr>
        </p15:guide>
        <p15:guide id="14" pos="321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FFF"/>
    <a:srgbClr val="EBFFFF"/>
    <a:srgbClr val="1EA05A"/>
    <a:srgbClr val="00CC99"/>
    <a:srgbClr val="00FF00"/>
    <a:srgbClr val="008000"/>
    <a:srgbClr val="003300"/>
    <a:srgbClr val="808000"/>
    <a:srgbClr val="B8D087"/>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703" autoAdjust="0"/>
    <p:restoredTop sz="99295" autoAdjust="0"/>
  </p:normalViewPr>
  <p:slideViewPr>
    <p:cSldViewPr showGuides="1">
      <p:cViewPr varScale="1">
        <p:scale>
          <a:sx n="73" d="100"/>
          <a:sy n="73" d="100"/>
        </p:scale>
        <p:origin x="1284" y="72"/>
      </p:cViewPr>
      <p:guideLst>
        <p:guide orient="horz" pos="3430"/>
        <p:guide orient="horz" pos="4201"/>
        <p:guide orient="horz" pos="482"/>
        <p:guide orient="horz" pos="890"/>
        <p:guide orient="horz" pos="799"/>
        <p:guide pos="3029"/>
        <p:guide pos="81"/>
        <p:guide pos="6159"/>
        <p:guide pos="807"/>
        <p:guide pos="5433"/>
        <p:guide pos="172"/>
        <p:guide pos="671"/>
        <p:guide pos="3800"/>
        <p:guide pos="321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48"/>
    </p:cViewPr>
  </p:sorterViewPr>
  <p:notesViewPr>
    <p:cSldViewPr showGuides="1">
      <p:cViewPr>
        <p:scale>
          <a:sx n="100" d="100"/>
          <a:sy n="100" d="100"/>
        </p:scale>
        <p:origin x="1908" y="-10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1"/>
            <a:ext cx="2946135"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2" tIns="45601" rIns="91202" bIns="45601" numCol="1" anchor="t" anchorCtr="0" compatLnSpc="1">
            <a:prstTxWarp prst="textNoShape">
              <a:avLst/>
            </a:prstTxWarp>
          </a:bodyPr>
          <a:lstStyle>
            <a:lvl1pPr algn="l">
              <a:defRPr sz="1200">
                <a:latin typeface="Arial" charset="0"/>
                <a:ea typeface="ＭＳ Ｐゴシック" pitchFamily="50" charset="-128"/>
              </a:defRPr>
            </a:lvl1pPr>
          </a:lstStyle>
          <a:p>
            <a:pPr>
              <a:defRPr/>
            </a:pPr>
            <a:endParaRPr lang="en-US" altLang="ja-JP"/>
          </a:p>
        </p:txBody>
      </p:sp>
      <p:sp>
        <p:nvSpPr>
          <p:cNvPr id="46083" name="Rectangle 3"/>
          <p:cNvSpPr>
            <a:spLocks noGrp="1" noChangeArrowheads="1"/>
          </p:cNvSpPr>
          <p:nvPr>
            <p:ph type="dt" sz="quarter" idx="1"/>
          </p:nvPr>
        </p:nvSpPr>
        <p:spPr bwMode="auto">
          <a:xfrm>
            <a:off x="3849956" y="1"/>
            <a:ext cx="2946135"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2" tIns="45601" rIns="91202" bIns="45601"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46084" name="Rectangle 4"/>
          <p:cNvSpPr>
            <a:spLocks noGrp="1" noChangeArrowheads="1"/>
          </p:cNvSpPr>
          <p:nvPr>
            <p:ph type="ftr" sz="quarter" idx="2"/>
          </p:nvPr>
        </p:nvSpPr>
        <p:spPr bwMode="auto">
          <a:xfrm>
            <a:off x="1" y="9428801"/>
            <a:ext cx="2946135"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2" tIns="45601" rIns="91202" bIns="45601" numCol="1" anchor="b" anchorCtr="0" compatLnSpc="1">
            <a:prstTxWarp prst="textNoShape">
              <a:avLst/>
            </a:prstTxWarp>
          </a:bodyPr>
          <a:lstStyle>
            <a:lvl1pPr algn="l">
              <a:defRPr sz="1200">
                <a:latin typeface="Arial" charset="0"/>
                <a:ea typeface="ＭＳ Ｐゴシック" pitchFamily="50" charset="-128"/>
              </a:defRPr>
            </a:lvl1pPr>
          </a:lstStyle>
          <a:p>
            <a:pPr>
              <a:defRPr/>
            </a:pPr>
            <a:endParaRPr lang="en-US" altLang="ja-JP"/>
          </a:p>
        </p:txBody>
      </p:sp>
      <p:sp>
        <p:nvSpPr>
          <p:cNvPr id="46085" name="Rectangle 5"/>
          <p:cNvSpPr>
            <a:spLocks noGrp="1" noChangeArrowheads="1"/>
          </p:cNvSpPr>
          <p:nvPr>
            <p:ph type="sldNum" sz="quarter" idx="3"/>
          </p:nvPr>
        </p:nvSpPr>
        <p:spPr bwMode="auto">
          <a:xfrm>
            <a:off x="3849956" y="9428801"/>
            <a:ext cx="2946135"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2" tIns="45601" rIns="91202" bIns="45601"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6C13D81E-9DFE-4EB3-8D11-AF92E735762D}" type="slidenum">
              <a:rPr lang="en-US" altLang="ja-JP"/>
              <a:pPr>
                <a:defRPr/>
              </a:pPr>
              <a:t>‹#›</a:t>
            </a:fld>
            <a:endParaRPr lang="en-US" altLang="ja-JP"/>
          </a:p>
        </p:txBody>
      </p:sp>
    </p:spTree>
    <p:extLst>
      <p:ext uri="{BB962C8B-B14F-4D97-AF65-F5344CB8AC3E}">
        <p14:creationId xmlns:p14="http://schemas.microsoft.com/office/powerpoint/2010/main" val="4239396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1"/>
            <a:ext cx="2946135"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2" tIns="45601" rIns="91202" bIns="45601" numCol="1" anchor="t" anchorCtr="0" compatLnSpc="1">
            <a:prstTxWarp prst="textNoShape">
              <a:avLst/>
            </a:prstTxWarp>
          </a:bodyPr>
          <a:lstStyle>
            <a:lvl1pPr algn="l">
              <a:defRPr sz="1200">
                <a:latin typeface="Arial" charset="0"/>
                <a:ea typeface="ＭＳ Ｐゴシック" pitchFamily="50" charset="-128"/>
              </a:defRPr>
            </a:lvl1pPr>
          </a:lstStyle>
          <a:p>
            <a:pPr>
              <a:defRPr/>
            </a:pPr>
            <a:endParaRPr lang="en-US" altLang="ja-JP"/>
          </a:p>
        </p:txBody>
      </p:sp>
      <p:sp>
        <p:nvSpPr>
          <p:cNvPr id="27651" name="Rectangle 3"/>
          <p:cNvSpPr>
            <a:spLocks noGrp="1" noChangeArrowheads="1"/>
          </p:cNvSpPr>
          <p:nvPr>
            <p:ph type="dt" idx="1"/>
          </p:nvPr>
        </p:nvSpPr>
        <p:spPr bwMode="auto">
          <a:xfrm>
            <a:off x="3849956" y="1"/>
            <a:ext cx="2946135"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2" tIns="45601" rIns="91202" bIns="45601"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53252" name="Rectangle 4"/>
          <p:cNvSpPr>
            <a:spLocks noGrp="1" noRot="1" noChangeAspect="1" noChangeArrowheads="1" noTextEdit="1"/>
          </p:cNvSpPr>
          <p:nvPr>
            <p:ph type="sldImg" idx="2"/>
          </p:nvPr>
        </p:nvSpPr>
        <p:spPr bwMode="auto">
          <a:xfrm>
            <a:off x="712788" y="744538"/>
            <a:ext cx="537845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680245" y="4715195"/>
            <a:ext cx="5437188" cy="44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2" tIns="45601" rIns="91202" bIns="4560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7654" name="Rectangle 6"/>
          <p:cNvSpPr>
            <a:spLocks noGrp="1" noChangeArrowheads="1"/>
          </p:cNvSpPr>
          <p:nvPr>
            <p:ph type="ftr" sz="quarter" idx="4"/>
          </p:nvPr>
        </p:nvSpPr>
        <p:spPr bwMode="auto">
          <a:xfrm>
            <a:off x="1" y="9428801"/>
            <a:ext cx="2946135"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2" tIns="45601" rIns="91202" bIns="45601" numCol="1" anchor="b" anchorCtr="0" compatLnSpc="1">
            <a:prstTxWarp prst="textNoShape">
              <a:avLst/>
            </a:prstTxWarp>
          </a:bodyPr>
          <a:lstStyle>
            <a:lvl1pPr algn="l">
              <a:defRPr sz="1200">
                <a:latin typeface="Arial" charset="0"/>
                <a:ea typeface="ＭＳ Ｐゴシック" pitchFamily="50" charset="-128"/>
              </a:defRPr>
            </a:lvl1pPr>
          </a:lstStyle>
          <a:p>
            <a:pPr>
              <a:defRPr/>
            </a:pPr>
            <a:endParaRPr lang="en-US" altLang="ja-JP"/>
          </a:p>
        </p:txBody>
      </p:sp>
      <p:sp>
        <p:nvSpPr>
          <p:cNvPr id="27655" name="Rectangle 7"/>
          <p:cNvSpPr>
            <a:spLocks noGrp="1" noChangeArrowheads="1"/>
          </p:cNvSpPr>
          <p:nvPr>
            <p:ph type="sldNum" sz="quarter" idx="5"/>
          </p:nvPr>
        </p:nvSpPr>
        <p:spPr bwMode="auto">
          <a:xfrm>
            <a:off x="3849956" y="9428801"/>
            <a:ext cx="2946135"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2" tIns="45601" rIns="91202" bIns="45601"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FDFF19CA-5E29-4FE0-A097-B0DBF1431E5F}" type="slidenum">
              <a:rPr lang="en-US" altLang="ja-JP"/>
              <a:pPr>
                <a:defRPr/>
              </a:pPr>
              <a:t>‹#›</a:t>
            </a:fld>
            <a:endParaRPr lang="en-US" altLang="ja-JP"/>
          </a:p>
        </p:txBody>
      </p:sp>
    </p:spTree>
    <p:extLst>
      <p:ext uri="{BB962C8B-B14F-4D97-AF65-F5344CB8AC3E}">
        <p14:creationId xmlns:p14="http://schemas.microsoft.com/office/powerpoint/2010/main" val="464877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41767" indent="-285296" eaLnBrk="0" hangingPunct="0">
              <a:defRPr kumimoji="1" sz="1400">
                <a:solidFill>
                  <a:schemeClr val="tx1"/>
                </a:solidFill>
                <a:latin typeface="Arial" charset="0"/>
                <a:ea typeface="HGPｺﾞｼｯｸM" pitchFamily="50" charset="-128"/>
              </a:defRPr>
            </a:lvl2pPr>
            <a:lvl3pPr marL="1141181" indent="-228236" eaLnBrk="0" hangingPunct="0">
              <a:defRPr kumimoji="1" sz="1400">
                <a:solidFill>
                  <a:schemeClr val="tx1"/>
                </a:solidFill>
                <a:latin typeface="Arial" charset="0"/>
                <a:ea typeface="HGPｺﾞｼｯｸM" pitchFamily="50" charset="-128"/>
              </a:defRPr>
            </a:lvl3pPr>
            <a:lvl4pPr marL="1597652" indent="-228236" eaLnBrk="0" hangingPunct="0">
              <a:defRPr kumimoji="1" sz="1400">
                <a:solidFill>
                  <a:schemeClr val="tx1"/>
                </a:solidFill>
                <a:latin typeface="Arial" charset="0"/>
                <a:ea typeface="HGPｺﾞｼｯｸM" pitchFamily="50" charset="-128"/>
              </a:defRPr>
            </a:lvl4pPr>
            <a:lvl5pPr marL="2054123" indent="-228236" eaLnBrk="0" hangingPunct="0">
              <a:defRPr kumimoji="1" sz="1400">
                <a:solidFill>
                  <a:schemeClr val="tx1"/>
                </a:solidFill>
                <a:latin typeface="Arial" charset="0"/>
                <a:ea typeface="HGPｺﾞｼｯｸM" pitchFamily="50" charset="-128"/>
              </a:defRPr>
            </a:lvl5pPr>
            <a:lvl6pPr marL="2510596"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67069"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423542"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80012"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1</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xfrm>
            <a:off x="724892" y="426815"/>
            <a:ext cx="5378450" cy="3722687"/>
          </a:xfrm>
          <a:ln/>
        </p:spPr>
      </p:sp>
      <p:sp>
        <p:nvSpPr>
          <p:cNvPr id="54276" name="Rectangle 3"/>
          <p:cNvSpPr>
            <a:spLocks noGrp="1" noChangeArrowheads="1"/>
          </p:cNvSpPr>
          <p:nvPr>
            <p:ph type="body" idx="1"/>
          </p:nvPr>
        </p:nvSpPr>
        <p:spPr>
          <a:xfrm>
            <a:off x="446509" y="4387255"/>
            <a:ext cx="6048672" cy="5400600"/>
          </a:xfrm>
          <a:noFill/>
        </p:spPr>
        <p:txBody>
          <a:bodyPr/>
          <a:lstStyle/>
          <a:p>
            <a:r>
              <a:rPr lang="ja-JP" altLang="en-US" dirty="0" smtClean="0"/>
              <a:t>　環境省では、長期</a:t>
            </a:r>
            <a:r>
              <a:rPr lang="ja-JP" altLang="en-US" dirty="0"/>
              <a:t>低炭素ビジョンを踏まえ、</a:t>
            </a:r>
            <a:r>
              <a:rPr lang="ja-JP" altLang="en-US" dirty="0" smtClean="0"/>
              <a:t>２０５０年の大幅</a:t>
            </a:r>
            <a:r>
              <a:rPr lang="ja-JP" altLang="en-US" dirty="0"/>
              <a:t>削減を見据えて、持続可能な形での再エネの最大限導入拡大に向け、再エネ導入の課題とその幅広い解決策について整理し、昨年８月に検討結果の中間報告を行ったところです</a:t>
            </a:r>
            <a:r>
              <a:rPr lang="ja-JP" altLang="en-US" dirty="0" smtClean="0"/>
              <a:t>。</a:t>
            </a:r>
            <a:endParaRPr lang="en-US" altLang="ja-JP" dirty="0" smtClean="0"/>
          </a:p>
          <a:p>
            <a:r>
              <a:rPr lang="ja-JP" altLang="en-US" dirty="0" smtClean="0"/>
              <a:t>　その後</a:t>
            </a:r>
            <a:r>
              <a:rPr lang="ja-JP" altLang="en-US" dirty="0"/>
              <a:t>も検討を進め</a:t>
            </a:r>
            <a:r>
              <a:rPr lang="ja-JP" altLang="en-US" dirty="0" smtClean="0"/>
              <a:t>、</a:t>
            </a:r>
            <a:r>
              <a:rPr lang="en-US" altLang="ja-JP" dirty="0" smtClean="0"/>
              <a:t>3</a:t>
            </a:r>
            <a:r>
              <a:rPr lang="ja-JP" altLang="en-US" dirty="0" smtClean="0"/>
              <a:t>月</a:t>
            </a:r>
            <a:r>
              <a:rPr lang="en-US" altLang="ja-JP" dirty="0" smtClean="0"/>
              <a:t>20</a:t>
            </a:r>
            <a:r>
              <a:rPr lang="ja-JP" altLang="en-US" dirty="0" smtClean="0"/>
              <a:t>日、「</a:t>
            </a:r>
            <a:r>
              <a:rPr lang="ja-JP" altLang="en-US" dirty="0"/>
              <a:t>環境省 再エネ加速化・最大化促進プログラム」を</a:t>
            </a:r>
            <a:r>
              <a:rPr lang="ja-JP" altLang="en-US" dirty="0" smtClean="0"/>
              <a:t>取りまとめました。 　</a:t>
            </a:r>
            <a:endParaRPr lang="en-US" altLang="ja-JP" dirty="0" smtClean="0"/>
          </a:p>
          <a:p>
            <a:r>
              <a:rPr lang="ja-JP" altLang="en-US" dirty="0" smtClean="0"/>
              <a:t>　この</a:t>
            </a:r>
            <a:r>
              <a:rPr lang="ja-JP" altLang="en-US" dirty="0"/>
              <a:t>プログラムでは</a:t>
            </a:r>
            <a:r>
              <a:rPr lang="ja-JP" altLang="en-US" dirty="0" smtClean="0"/>
              <a:t>、我が国</a:t>
            </a:r>
            <a:r>
              <a:rPr lang="ja-JP" altLang="en-US" dirty="0"/>
              <a:t>の経済社会を脱炭素化する柱として、再エネを主力エネルギー源に押し上げるという基本的な考え方をお示しした上で、消費者・企業・自治体の皆様が、地域資源である再エネの拡大の主役であり、様々な主体の方々に再エネに取り組んでいただけるよう、具体的な機会や取組によってもたらされるメリットを整理</a:t>
            </a:r>
            <a:r>
              <a:rPr lang="ja-JP" altLang="en-US" dirty="0" smtClean="0"/>
              <a:t>しています。</a:t>
            </a:r>
            <a:endParaRPr lang="en-US" altLang="ja-JP" dirty="0" smtClean="0"/>
          </a:p>
          <a:p>
            <a:r>
              <a:rPr lang="ja-JP" altLang="en-US" dirty="0" smtClean="0"/>
              <a:t>　また、消費者・企業・地方公共団体の主体的な取組を引き出す具体的なアプローチとして、</a:t>
            </a:r>
          </a:p>
          <a:p>
            <a:r>
              <a:rPr lang="ja-JP" altLang="en-US" dirty="0" smtClean="0"/>
              <a:t>○</a:t>
            </a:r>
            <a:r>
              <a:rPr lang="ja-JP" altLang="en-US" dirty="0" smtClean="0"/>
              <a:t>住まい</a:t>
            </a:r>
            <a:r>
              <a:rPr lang="ja-JP" altLang="en-US" dirty="0"/>
              <a:t>・オフィスなど、エネルギーを使う最小単位での省エネ蓄エネと</a:t>
            </a:r>
            <a:r>
              <a:rPr lang="ja-JP" altLang="en-US" dirty="0" smtClean="0"/>
              <a:t>合わせた再エネ</a:t>
            </a:r>
            <a:r>
              <a:rPr lang="ja-JP" altLang="en-US" dirty="0"/>
              <a:t>活用</a:t>
            </a:r>
          </a:p>
          <a:p>
            <a:r>
              <a:rPr lang="ja-JP" altLang="en-US" dirty="0" smtClean="0"/>
              <a:t>○地域</a:t>
            </a:r>
            <a:r>
              <a:rPr lang="ja-JP" altLang="en-US" dirty="0"/>
              <a:t>の再省蓄エネサービスによる地域の自立と脱炭素化</a:t>
            </a:r>
          </a:p>
          <a:p>
            <a:r>
              <a:rPr lang="ja-JP" altLang="en-US" dirty="0" smtClean="0"/>
              <a:t>○供給</a:t>
            </a:r>
            <a:r>
              <a:rPr lang="ja-JP" altLang="en-US" dirty="0"/>
              <a:t>サイドに着目した地域の豊富な大規模再エネの供給ポテンシャルの活用</a:t>
            </a:r>
          </a:p>
          <a:p>
            <a:r>
              <a:rPr lang="ja-JP" altLang="en-US" dirty="0" smtClean="0"/>
              <a:t>　と</a:t>
            </a:r>
            <a:r>
              <a:rPr lang="ja-JP" altLang="en-US" dirty="0"/>
              <a:t>いう三つを設定し、多様な主体が再エネを生かす「チャンス」</a:t>
            </a:r>
            <a:r>
              <a:rPr lang="ja-JP" altLang="en-US" dirty="0" smtClean="0"/>
              <a:t>と、得られる</a:t>
            </a:r>
            <a:r>
              <a:rPr lang="ja-JP" altLang="en-US" dirty="0"/>
              <a:t>「利益・メリット」、再エネを拡大する「目標」とそれが実現した社会の「絵姿」、そこに至るために「解決すべき課題と対応の方向性」、環境省の具体的な当面の主要な施策アクションを示しています。</a:t>
            </a:r>
          </a:p>
          <a:p>
            <a:endParaRPr lang="en-US" altLang="ja-JP" dirty="0" smtClean="0"/>
          </a:p>
          <a:p>
            <a:r>
              <a:rPr lang="ja-JP" altLang="en-US" dirty="0" smtClean="0"/>
              <a:t>　この</a:t>
            </a:r>
            <a:r>
              <a:rPr lang="ja-JP" altLang="en-US" dirty="0"/>
              <a:t>アクションプログラムは</a:t>
            </a:r>
            <a:r>
              <a:rPr lang="ja-JP" altLang="en-US" dirty="0" smtClean="0"/>
              <a:t>、再省蓄</a:t>
            </a:r>
            <a:r>
              <a:rPr lang="ja-JP" altLang="en-US" dirty="0"/>
              <a:t>エネの推進主体の皆様と連携しながら実践していく中で、</a:t>
            </a:r>
            <a:r>
              <a:rPr lang="en-US" altLang="ja-JP" dirty="0"/>
              <a:t>PDCA</a:t>
            </a:r>
            <a:r>
              <a:rPr lang="ja-JP" altLang="en-US" dirty="0"/>
              <a:t>（</a:t>
            </a:r>
            <a:r>
              <a:rPr lang="en-US" altLang="ja-JP" dirty="0"/>
              <a:t>Plan-Do-Check-Action</a:t>
            </a:r>
            <a:r>
              <a:rPr lang="ja-JP" altLang="en-US" dirty="0" smtClean="0"/>
              <a:t>）を回し、</a:t>
            </a:r>
            <a:r>
              <a:rPr lang="ja-JP" altLang="en-US" dirty="0"/>
              <a:t>充実していきます</a:t>
            </a:r>
            <a:r>
              <a:rPr lang="ja-JP" altLang="en-US" dirty="0" smtClean="0"/>
              <a:t>。</a:t>
            </a:r>
            <a:endParaRPr lang="en-US" altLang="ja-JP" dirty="0" smtClean="0"/>
          </a:p>
          <a:p>
            <a:r>
              <a:rPr lang="ja-JP" altLang="en-US" dirty="0" smtClean="0"/>
              <a:t>　特</a:t>
            </a:r>
            <a:r>
              <a:rPr lang="ja-JP" altLang="en-US" dirty="0"/>
              <a:t>に、</a:t>
            </a:r>
            <a:r>
              <a:rPr lang="en-US" altLang="ja-JP" dirty="0"/>
              <a:t>2050</a:t>
            </a:r>
            <a:r>
              <a:rPr lang="ja-JP" altLang="en-US" dirty="0"/>
              <a:t>年に向けて、再エネを主力エネルギー源へと押し上げていくために、関係省庁や地方公共団体ともよく連携しながら、より幅広いものにしていきたいと考えています。</a:t>
            </a:r>
            <a:endParaRPr lang="en-US" altLang="ja-JP" dirty="0"/>
          </a:p>
        </p:txBody>
      </p:sp>
    </p:spTree>
    <p:extLst>
      <p:ext uri="{BB962C8B-B14F-4D97-AF65-F5344CB8AC3E}">
        <p14:creationId xmlns:p14="http://schemas.microsoft.com/office/powerpoint/2010/main" val="2162398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FDFF19CA-5E29-4FE0-A097-B0DBF1431E5F}" type="slidenum">
              <a:rPr lang="en-US" altLang="ja-JP" smtClean="0"/>
              <a:pPr>
                <a:defRPr/>
              </a:pPr>
              <a:t>10</a:t>
            </a:fld>
            <a:endParaRPr lang="en-US" altLang="ja-JP"/>
          </a:p>
        </p:txBody>
      </p:sp>
    </p:spTree>
    <p:extLst>
      <p:ext uri="{BB962C8B-B14F-4D97-AF65-F5344CB8AC3E}">
        <p14:creationId xmlns:p14="http://schemas.microsoft.com/office/powerpoint/2010/main" val="376647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41767" indent="-285296" eaLnBrk="0" hangingPunct="0">
              <a:defRPr kumimoji="1" sz="1400">
                <a:solidFill>
                  <a:schemeClr val="tx1"/>
                </a:solidFill>
                <a:latin typeface="Arial" charset="0"/>
                <a:ea typeface="HGPｺﾞｼｯｸM" pitchFamily="50" charset="-128"/>
              </a:defRPr>
            </a:lvl2pPr>
            <a:lvl3pPr marL="1141181" indent="-228236" eaLnBrk="0" hangingPunct="0">
              <a:defRPr kumimoji="1" sz="1400">
                <a:solidFill>
                  <a:schemeClr val="tx1"/>
                </a:solidFill>
                <a:latin typeface="Arial" charset="0"/>
                <a:ea typeface="HGPｺﾞｼｯｸM" pitchFamily="50" charset="-128"/>
              </a:defRPr>
            </a:lvl3pPr>
            <a:lvl4pPr marL="1597652" indent="-228236" eaLnBrk="0" hangingPunct="0">
              <a:defRPr kumimoji="1" sz="1400">
                <a:solidFill>
                  <a:schemeClr val="tx1"/>
                </a:solidFill>
                <a:latin typeface="Arial" charset="0"/>
                <a:ea typeface="HGPｺﾞｼｯｸM" pitchFamily="50" charset="-128"/>
              </a:defRPr>
            </a:lvl4pPr>
            <a:lvl5pPr marL="2054123" indent="-228236" eaLnBrk="0" hangingPunct="0">
              <a:defRPr kumimoji="1" sz="1400">
                <a:solidFill>
                  <a:schemeClr val="tx1"/>
                </a:solidFill>
                <a:latin typeface="Arial" charset="0"/>
                <a:ea typeface="HGPｺﾞｼｯｸM" pitchFamily="50" charset="-128"/>
              </a:defRPr>
            </a:lvl5pPr>
            <a:lvl6pPr marL="2510596"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67069"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423542"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80012"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2</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xfrm>
            <a:off x="712788" y="426815"/>
            <a:ext cx="5378450" cy="3722687"/>
          </a:xfrm>
          <a:ln/>
        </p:spPr>
      </p:sp>
      <p:sp>
        <p:nvSpPr>
          <p:cNvPr id="54276" name="Rectangle 3"/>
          <p:cNvSpPr>
            <a:spLocks noGrp="1" noChangeArrowheads="1"/>
          </p:cNvSpPr>
          <p:nvPr>
            <p:ph type="body" idx="1"/>
          </p:nvPr>
        </p:nvSpPr>
        <p:spPr>
          <a:xfrm>
            <a:off x="518517" y="4387255"/>
            <a:ext cx="5832647" cy="5041546"/>
          </a:xfrm>
          <a:noFill/>
        </p:spPr>
        <p:txBody>
          <a:bodyPr/>
          <a:lstStyle/>
          <a:p>
            <a:endParaRPr lang="ja-JP" altLang="ja-JP" dirty="0"/>
          </a:p>
        </p:txBody>
      </p:sp>
    </p:spTree>
    <p:extLst>
      <p:ext uri="{BB962C8B-B14F-4D97-AF65-F5344CB8AC3E}">
        <p14:creationId xmlns:p14="http://schemas.microsoft.com/office/powerpoint/2010/main" val="216239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41767" indent="-285296" eaLnBrk="0" hangingPunct="0">
              <a:defRPr kumimoji="1" sz="1400">
                <a:solidFill>
                  <a:schemeClr val="tx1"/>
                </a:solidFill>
                <a:latin typeface="Arial" charset="0"/>
                <a:ea typeface="HGPｺﾞｼｯｸM" pitchFamily="50" charset="-128"/>
              </a:defRPr>
            </a:lvl2pPr>
            <a:lvl3pPr marL="1141181" indent="-228236" eaLnBrk="0" hangingPunct="0">
              <a:defRPr kumimoji="1" sz="1400">
                <a:solidFill>
                  <a:schemeClr val="tx1"/>
                </a:solidFill>
                <a:latin typeface="Arial" charset="0"/>
                <a:ea typeface="HGPｺﾞｼｯｸM" pitchFamily="50" charset="-128"/>
              </a:defRPr>
            </a:lvl3pPr>
            <a:lvl4pPr marL="1597652" indent="-228236" eaLnBrk="0" hangingPunct="0">
              <a:defRPr kumimoji="1" sz="1400">
                <a:solidFill>
                  <a:schemeClr val="tx1"/>
                </a:solidFill>
                <a:latin typeface="Arial" charset="0"/>
                <a:ea typeface="HGPｺﾞｼｯｸM" pitchFamily="50" charset="-128"/>
              </a:defRPr>
            </a:lvl4pPr>
            <a:lvl5pPr marL="2054123" indent="-228236" eaLnBrk="0" hangingPunct="0">
              <a:defRPr kumimoji="1" sz="1400">
                <a:solidFill>
                  <a:schemeClr val="tx1"/>
                </a:solidFill>
                <a:latin typeface="Arial" charset="0"/>
                <a:ea typeface="HGPｺﾞｼｯｸM" pitchFamily="50" charset="-128"/>
              </a:defRPr>
            </a:lvl5pPr>
            <a:lvl6pPr marL="2510596"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67069"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423542"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80012"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3</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xfrm>
            <a:off x="745616" y="495381"/>
            <a:ext cx="5378450" cy="3722687"/>
          </a:xfrm>
          <a:ln/>
        </p:spPr>
      </p:sp>
      <p:sp>
        <p:nvSpPr>
          <p:cNvPr id="54276" name="Rectangle 3"/>
          <p:cNvSpPr>
            <a:spLocks noGrp="1" noChangeArrowheads="1"/>
          </p:cNvSpPr>
          <p:nvPr>
            <p:ph type="body" idx="1"/>
          </p:nvPr>
        </p:nvSpPr>
        <p:spPr>
          <a:xfrm>
            <a:off x="446509" y="4378473"/>
            <a:ext cx="5976664" cy="5328592"/>
          </a:xfrm>
          <a:noFill/>
        </p:spPr>
        <p:txBody>
          <a:bodyPr/>
          <a:lstStyle/>
          <a:p>
            <a:r>
              <a:rPr lang="ja-JP" altLang="en-US" dirty="0" smtClean="0"/>
              <a:t>　アプローチ</a:t>
            </a:r>
            <a:r>
              <a:rPr lang="ja-JP" altLang="en-US" dirty="0"/>
              <a:t>１は、再エネを中心にして、私たちの住宅やライフスタイル、あるいはオフィスビルや働き方自体を、</a:t>
            </a:r>
            <a:r>
              <a:rPr lang="ja-JP" altLang="en-US" dirty="0" smtClean="0"/>
              <a:t>また</a:t>
            </a:r>
            <a:r>
              <a:rPr lang="ja-JP" altLang="en-US" dirty="0" smtClean="0"/>
              <a:t>、コミュニティ</a:t>
            </a:r>
            <a:r>
              <a:rPr lang="ja-JP" altLang="en-US" dirty="0"/>
              <a:t>や街づくりと</a:t>
            </a:r>
            <a:r>
              <a:rPr lang="ja-JP" altLang="en-US" dirty="0" smtClean="0"/>
              <a:t>いったエネルギー</a:t>
            </a:r>
            <a:r>
              <a:rPr lang="ja-JP" altLang="en-US" dirty="0"/>
              <a:t>を使う場所の構造やそこでの活動を脱炭素化するアプローチです</a:t>
            </a:r>
            <a:r>
              <a:rPr lang="ja-JP" altLang="en-US" dirty="0" smtClean="0"/>
              <a:t>。</a:t>
            </a:r>
            <a:endParaRPr lang="en-US" altLang="ja-JP" dirty="0" smtClean="0"/>
          </a:p>
          <a:p>
            <a:r>
              <a:rPr lang="ja-JP" altLang="en-US" dirty="0" smtClean="0"/>
              <a:t>　それぞれにおけるチャンスとメリットは以下のとおり。</a:t>
            </a:r>
            <a:endParaRPr lang="en-US" altLang="ja-JP" dirty="0" smtClean="0"/>
          </a:p>
          <a:p>
            <a:r>
              <a:rPr lang="ja-JP" altLang="en-US" dirty="0" smtClean="0"/>
              <a:t>（</a:t>
            </a:r>
            <a:r>
              <a:rPr lang="ja-JP" altLang="en-US" dirty="0"/>
              <a:t>１</a:t>
            </a:r>
            <a:r>
              <a:rPr lang="ja-JP" altLang="en-US" dirty="0" smtClean="0"/>
              <a:t>）住宅</a:t>
            </a:r>
            <a:r>
              <a:rPr lang="ja-JP" altLang="en-US" dirty="0"/>
              <a:t>に住む消費者、ビルで仕事をする企業（住宅・ビルのユーザー</a:t>
            </a:r>
            <a:r>
              <a:rPr lang="ja-JP" altLang="en-US" dirty="0" smtClean="0"/>
              <a:t>）</a:t>
            </a:r>
            <a:endParaRPr lang="ja-JP" altLang="en-US" dirty="0"/>
          </a:p>
          <a:p>
            <a:r>
              <a:rPr lang="ja-JP" altLang="en-US" dirty="0" smtClean="0"/>
              <a:t>　省エネ性</a:t>
            </a:r>
            <a:r>
              <a:rPr lang="ja-JP" altLang="en-US" dirty="0"/>
              <a:t>に優れ、再エネが活用された住宅やビルを新築・建替することで、夏涼しく冬暖かく、快適で健康に</a:t>
            </a:r>
            <a:r>
              <a:rPr lang="ja-JP" altLang="en-US" dirty="0" smtClean="0"/>
              <a:t>よい住まい</a:t>
            </a:r>
            <a:r>
              <a:rPr lang="ja-JP" altLang="en-US" dirty="0"/>
              <a:t>、効率よく仕事ができるオフィスを手に入れることが期待できます。蓄エネもあわせることで、災害時もエネルギーが途絶しにくくなります</a:t>
            </a:r>
            <a:r>
              <a:rPr lang="ja-JP" altLang="en-US" dirty="0" smtClean="0"/>
              <a:t>。</a:t>
            </a:r>
            <a:endParaRPr lang="en-US" altLang="ja-JP" dirty="0" smtClean="0"/>
          </a:p>
          <a:p>
            <a:r>
              <a:rPr lang="ja-JP" altLang="en-US" dirty="0" smtClean="0"/>
              <a:t>（</a:t>
            </a:r>
            <a:r>
              <a:rPr lang="ja-JP" altLang="en-US" dirty="0"/>
              <a:t>２</a:t>
            </a:r>
            <a:r>
              <a:rPr lang="ja-JP" altLang="en-US" dirty="0" smtClean="0"/>
              <a:t>）住宅</a:t>
            </a:r>
            <a:r>
              <a:rPr lang="ja-JP" altLang="en-US" dirty="0"/>
              <a:t>ビル関連ビジネスに関わる企業　（住宅、建設、工務店、住設、家電、</a:t>
            </a:r>
            <a:r>
              <a:rPr lang="ja-JP" altLang="en-US" dirty="0" smtClean="0"/>
              <a:t>不動産</a:t>
            </a:r>
            <a:r>
              <a:rPr lang="ja-JP" altLang="en-US" dirty="0"/>
              <a:t>等）</a:t>
            </a:r>
          </a:p>
          <a:p>
            <a:r>
              <a:rPr lang="ja-JP" altLang="en-US" dirty="0" smtClean="0"/>
              <a:t>　資産</a:t>
            </a:r>
            <a:r>
              <a:rPr lang="ja-JP" altLang="en-US" dirty="0"/>
              <a:t>価値が高くなることが期待できる</a:t>
            </a:r>
            <a:r>
              <a:rPr lang="en-US" altLang="ja-JP" dirty="0"/>
              <a:t>ZEH/ZEB</a:t>
            </a:r>
            <a:r>
              <a:rPr lang="ja-JP" altLang="en-US" dirty="0" err="1"/>
              <a:t>、</a:t>
            </a:r>
            <a:r>
              <a:rPr lang="ja-JP" altLang="en-US" dirty="0"/>
              <a:t>膨大な既存ストックのリノベーションは、住宅ビル市場の目玉の一つです</a:t>
            </a:r>
            <a:r>
              <a:rPr lang="ja-JP" altLang="en-US" dirty="0" smtClean="0"/>
              <a:t>。さらに</a:t>
            </a:r>
            <a:r>
              <a:rPr lang="ja-JP" altLang="en-US" dirty="0"/>
              <a:t>、建築物としての住宅・ビルの省エネ性能強化という従来からの取組の延長に加えて、</a:t>
            </a:r>
            <a:r>
              <a:rPr lang="en-US" altLang="ja-JP" dirty="0"/>
              <a:t>AI</a:t>
            </a:r>
            <a:r>
              <a:rPr lang="ja-JP" altLang="en-US" dirty="0"/>
              <a:t>や</a:t>
            </a:r>
            <a:r>
              <a:rPr lang="en-US" altLang="ja-JP" dirty="0" err="1"/>
              <a:t>IoT</a:t>
            </a:r>
            <a:r>
              <a:rPr lang="ja-JP" altLang="en-US" dirty="0"/>
              <a:t>によりデジタル化・自動化が劇的に進展したり、家電や自動車などをモノ単位で所有する消費形態から、衣食住の機能を調達するコト単位の消費形態への転換が進んだりすることが考えられます。こうした変化の中で、デジタル技術も用いた</a:t>
            </a:r>
            <a:r>
              <a:rPr lang="en-US" altLang="ja-JP" dirty="0"/>
              <a:t>VPP</a:t>
            </a:r>
            <a:r>
              <a:rPr lang="ja-JP" altLang="en-US" dirty="0"/>
              <a:t>（</a:t>
            </a:r>
            <a:r>
              <a:rPr lang="en-US" altLang="ja-JP" dirty="0"/>
              <a:t>Virtual Power Plant</a:t>
            </a:r>
            <a:r>
              <a:rPr lang="ja-JP" altLang="en-US" dirty="0"/>
              <a:t>）や蓄電池リユース、コミュニティでの自営線や自己託送等の活用など、ビジネスの広がりも期待できます</a:t>
            </a:r>
            <a:r>
              <a:rPr lang="ja-JP" altLang="en-US" dirty="0" smtClean="0"/>
              <a:t>。</a:t>
            </a:r>
            <a:endParaRPr lang="en-US" altLang="ja-JP" dirty="0" smtClean="0"/>
          </a:p>
          <a:p>
            <a:r>
              <a:rPr lang="ja-JP" altLang="en-US" dirty="0"/>
              <a:t>（３</a:t>
            </a:r>
            <a:r>
              <a:rPr lang="ja-JP" altLang="en-US" dirty="0" smtClean="0"/>
              <a:t>）地方</a:t>
            </a:r>
            <a:r>
              <a:rPr lang="ja-JP" altLang="en-US" dirty="0"/>
              <a:t>公共団体</a:t>
            </a:r>
          </a:p>
          <a:p>
            <a:r>
              <a:rPr lang="ja-JP" altLang="en-US" dirty="0" smtClean="0"/>
              <a:t>　今後</a:t>
            </a:r>
            <a:r>
              <a:rPr lang="ja-JP" altLang="en-US" dirty="0"/>
              <a:t>、庁舎・学校・病院など公共施設が大量に更新時期を迎えますが、人口減少等で利用需要や利用形態が変化する中で、計画的に更新・統廃合・長寿命化・多機能化を図り、財政負担を軽減・平準化するともに、最適に配置することが重要になっています</a:t>
            </a:r>
            <a:r>
              <a:rPr lang="ja-JP" altLang="en-US" dirty="0" smtClean="0"/>
              <a:t>。</a:t>
            </a:r>
            <a:endParaRPr lang="ja-JP" altLang="en-US" dirty="0"/>
          </a:p>
          <a:p>
            <a:r>
              <a:rPr lang="ja-JP" altLang="en-US" dirty="0" smtClean="0"/>
              <a:t>　こう</a:t>
            </a:r>
            <a:r>
              <a:rPr lang="ja-JP" altLang="en-US" dirty="0"/>
              <a:t>した公共施設の再配置や都市機能の立地適正化は、ビルごとの</a:t>
            </a:r>
            <a:r>
              <a:rPr lang="en-US" altLang="ja-JP" dirty="0"/>
              <a:t>ZEB</a:t>
            </a:r>
            <a:r>
              <a:rPr lang="ja-JP" altLang="en-US" dirty="0"/>
              <a:t>化や、都市機能集約とあわせたコミュニティ単位の再省蓄エネ導入のチャンスです（屋根や遊休地を貸して事業者が再エネを導入し、電気を購入する方法もあります）</a:t>
            </a:r>
            <a:r>
              <a:rPr lang="ja-JP" altLang="en-US" dirty="0" smtClean="0"/>
              <a:t>。また</a:t>
            </a:r>
            <a:r>
              <a:rPr lang="ja-JP" altLang="en-US" dirty="0"/>
              <a:t>、地域全体で</a:t>
            </a:r>
            <a:r>
              <a:rPr lang="en-US" altLang="ja-JP" dirty="0"/>
              <a:t>ZEH/ZEB</a:t>
            </a:r>
            <a:r>
              <a:rPr lang="ja-JP" altLang="en-US" dirty="0"/>
              <a:t>が増えれば、地方公共団体にとっても、健康寿命が延びる（医療費公費負担が削減できる）、エネルギーの自立度（災害時の住民の安全）が高まる、化石燃料の購入で域外に出ていた資金が地域内に循環し、地域経済の活性化につながるといったメリットが期待されます。</a:t>
            </a:r>
          </a:p>
          <a:p>
            <a:endParaRPr lang="ja-JP" altLang="en-US" dirty="0"/>
          </a:p>
          <a:p>
            <a:endParaRPr lang="ja-JP" altLang="en-US" dirty="0"/>
          </a:p>
          <a:p>
            <a:endParaRPr lang="ja-JP" altLang="ja-JP" dirty="0"/>
          </a:p>
        </p:txBody>
      </p:sp>
    </p:spTree>
    <p:extLst>
      <p:ext uri="{BB962C8B-B14F-4D97-AF65-F5344CB8AC3E}">
        <p14:creationId xmlns:p14="http://schemas.microsoft.com/office/powerpoint/2010/main" val="348426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41767" indent="-285296" eaLnBrk="0" hangingPunct="0">
              <a:defRPr kumimoji="1" sz="1400">
                <a:solidFill>
                  <a:schemeClr val="tx1"/>
                </a:solidFill>
                <a:latin typeface="Arial" charset="0"/>
                <a:ea typeface="HGPｺﾞｼｯｸM" pitchFamily="50" charset="-128"/>
              </a:defRPr>
            </a:lvl2pPr>
            <a:lvl3pPr marL="1141181" indent="-228236" eaLnBrk="0" hangingPunct="0">
              <a:defRPr kumimoji="1" sz="1400">
                <a:solidFill>
                  <a:schemeClr val="tx1"/>
                </a:solidFill>
                <a:latin typeface="Arial" charset="0"/>
                <a:ea typeface="HGPｺﾞｼｯｸM" pitchFamily="50" charset="-128"/>
              </a:defRPr>
            </a:lvl3pPr>
            <a:lvl4pPr marL="1597652" indent="-228236" eaLnBrk="0" hangingPunct="0">
              <a:defRPr kumimoji="1" sz="1400">
                <a:solidFill>
                  <a:schemeClr val="tx1"/>
                </a:solidFill>
                <a:latin typeface="Arial" charset="0"/>
                <a:ea typeface="HGPｺﾞｼｯｸM" pitchFamily="50" charset="-128"/>
              </a:defRPr>
            </a:lvl4pPr>
            <a:lvl5pPr marL="2054123" indent="-228236" eaLnBrk="0" hangingPunct="0">
              <a:defRPr kumimoji="1" sz="1400">
                <a:solidFill>
                  <a:schemeClr val="tx1"/>
                </a:solidFill>
                <a:latin typeface="Arial" charset="0"/>
                <a:ea typeface="HGPｺﾞｼｯｸM" pitchFamily="50" charset="-128"/>
              </a:defRPr>
            </a:lvl5pPr>
            <a:lvl6pPr marL="2510596"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67069"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423542"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80012"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4</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xfrm>
            <a:off x="781621" y="465101"/>
            <a:ext cx="5378450" cy="3722687"/>
          </a:xfrm>
          <a:ln/>
        </p:spPr>
      </p:sp>
      <p:sp>
        <p:nvSpPr>
          <p:cNvPr id="54276" name="Rectangle 3"/>
          <p:cNvSpPr>
            <a:spLocks noGrp="1" noChangeArrowheads="1"/>
          </p:cNvSpPr>
          <p:nvPr>
            <p:ph type="body" idx="1"/>
          </p:nvPr>
        </p:nvSpPr>
        <p:spPr>
          <a:xfrm>
            <a:off x="518518" y="4459263"/>
            <a:ext cx="5904656" cy="5112568"/>
          </a:xfrm>
          <a:noFill/>
        </p:spPr>
        <p:txBody>
          <a:bodyPr/>
          <a:lstStyle/>
          <a:p>
            <a:r>
              <a:rPr lang="ja-JP" altLang="en-US" dirty="0"/>
              <a:t>（１</a:t>
            </a:r>
            <a:r>
              <a:rPr lang="ja-JP" altLang="en-US" dirty="0" smtClean="0"/>
              <a:t>）目標</a:t>
            </a:r>
            <a:r>
              <a:rPr lang="ja-JP" altLang="en-US" dirty="0"/>
              <a:t>と絵姿</a:t>
            </a:r>
          </a:p>
          <a:p>
            <a:r>
              <a:rPr lang="ja-JP" altLang="en-US" dirty="0" smtClean="0"/>
              <a:t>　国</a:t>
            </a:r>
            <a:r>
              <a:rPr lang="ja-JP" altLang="en-US" dirty="0"/>
              <a:t>の地球温暖化対策計画に定められた</a:t>
            </a:r>
            <a:r>
              <a:rPr lang="en-US" altLang="ja-JP" dirty="0"/>
              <a:t>2030</a:t>
            </a:r>
            <a:r>
              <a:rPr lang="ja-JP" altLang="en-US" dirty="0"/>
              <a:t>年の拡大目標を確実に達成することを目指します。</a:t>
            </a:r>
          </a:p>
          <a:p>
            <a:r>
              <a:rPr lang="en-US" altLang="ja-JP" dirty="0" smtClean="0"/>
              <a:t>【</a:t>
            </a:r>
            <a:r>
              <a:rPr lang="en-US" altLang="ja-JP" dirty="0"/>
              <a:t>2020</a:t>
            </a:r>
            <a:r>
              <a:rPr lang="ja-JP" altLang="en-US" dirty="0"/>
              <a:t>年・</a:t>
            </a:r>
            <a:r>
              <a:rPr lang="en-US" altLang="ja-JP" dirty="0"/>
              <a:t>2030</a:t>
            </a:r>
            <a:r>
              <a:rPr lang="ja-JP" altLang="en-US" dirty="0"/>
              <a:t>年の</a:t>
            </a:r>
            <a:r>
              <a:rPr lang="en-US" altLang="ja-JP" dirty="0"/>
              <a:t>ZEH/ZEB</a:t>
            </a:r>
            <a:r>
              <a:rPr lang="ja-JP" altLang="en-US" dirty="0"/>
              <a:t>の普及拡大目標</a:t>
            </a:r>
            <a:r>
              <a:rPr lang="en-US" altLang="ja-JP" dirty="0"/>
              <a:t>】</a:t>
            </a:r>
          </a:p>
          <a:p>
            <a:r>
              <a:rPr lang="ja-JP" altLang="en-US" dirty="0" smtClean="0"/>
              <a:t>　</a:t>
            </a:r>
            <a:r>
              <a:rPr lang="en-US" altLang="ja-JP" dirty="0" smtClean="0"/>
              <a:t>ZEH</a:t>
            </a:r>
            <a:r>
              <a:rPr lang="ja-JP" altLang="en-US" dirty="0"/>
              <a:t>目標：</a:t>
            </a:r>
            <a:r>
              <a:rPr lang="en-US" altLang="ja-JP" dirty="0"/>
              <a:t>2020</a:t>
            </a:r>
            <a:r>
              <a:rPr lang="ja-JP" altLang="en-US" dirty="0"/>
              <a:t>年までに、ハウスメーカー等の新築注文戸建ての半数以上を</a:t>
            </a:r>
            <a:r>
              <a:rPr lang="en-US" altLang="ja-JP" dirty="0" smtClean="0"/>
              <a:t>ZEH</a:t>
            </a:r>
            <a:endParaRPr lang="ja-JP" altLang="en-US" dirty="0"/>
          </a:p>
          <a:p>
            <a:r>
              <a:rPr lang="ja-JP" altLang="en-US" dirty="0" smtClean="0"/>
              <a:t>　　　　　　　　</a:t>
            </a:r>
            <a:r>
              <a:rPr lang="en-US" altLang="ja-JP" dirty="0" smtClean="0"/>
              <a:t>2030</a:t>
            </a:r>
            <a:r>
              <a:rPr lang="ja-JP" altLang="en-US" dirty="0"/>
              <a:t>年までに、新築住宅平均で</a:t>
            </a:r>
            <a:r>
              <a:rPr lang="en-US" altLang="ja-JP" dirty="0"/>
              <a:t>ZEH</a:t>
            </a:r>
          </a:p>
          <a:p>
            <a:r>
              <a:rPr lang="ja-JP" altLang="en-US" dirty="0" smtClean="0"/>
              <a:t>　</a:t>
            </a:r>
            <a:r>
              <a:rPr lang="en-US" altLang="ja-JP" dirty="0" smtClean="0"/>
              <a:t>ZEB</a:t>
            </a:r>
            <a:r>
              <a:rPr lang="ja-JP" altLang="en-US" dirty="0"/>
              <a:t>目標：</a:t>
            </a:r>
            <a:r>
              <a:rPr lang="en-US" altLang="ja-JP" dirty="0"/>
              <a:t>2020</a:t>
            </a:r>
            <a:r>
              <a:rPr lang="ja-JP" altLang="en-US" dirty="0"/>
              <a:t>年までに、新築公共建築物等の平均で</a:t>
            </a:r>
            <a:r>
              <a:rPr lang="en-US" altLang="ja-JP" dirty="0"/>
              <a:t>ZEB</a:t>
            </a:r>
            <a:r>
              <a:rPr lang="ja-JP" altLang="en-US" dirty="0"/>
              <a:t>を</a:t>
            </a:r>
            <a:r>
              <a:rPr lang="ja-JP" altLang="en-US" dirty="0" smtClean="0"/>
              <a:t>実現</a:t>
            </a:r>
            <a:endParaRPr lang="ja-JP" altLang="en-US" dirty="0"/>
          </a:p>
          <a:p>
            <a:r>
              <a:rPr lang="ja-JP" altLang="en-US" dirty="0" smtClean="0"/>
              <a:t>　　　　　　　　</a:t>
            </a:r>
            <a:r>
              <a:rPr lang="en-US" altLang="ja-JP" dirty="0" smtClean="0"/>
              <a:t>2030</a:t>
            </a:r>
            <a:r>
              <a:rPr lang="ja-JP" altLang="en-US" dirty="0"/>
              <a:t>年までに、新築建築物の平均で</a:t>
            </a:r>
            <a:r>
              <a:rPr lang="en-US" altLang="ja-JP" dirty="0"/>
              <a:t>ZEB</a:t>
            </a:r>
            <a:r>
              <a:rPr lang="ja-JP" altLang="en-US" dirty="0"/>
              <a:t>を実現</a:t>
            </a:r>
          </a:p>
          <a:p>
            <a:r>
              <a:rPr lang="ja-JP" altLang="en-US" dirty="0" smtClean="0"/>
              <a:t>　長期的</a:t>
            </a:r>
            <a:r>
              <a:rPr lang="ja-JP" altLang="en-US" dirty="0"/>
              <a:t>には、全国津々浦々まで</a:t>
            </a:r>
            <a:r>
              <a:rPr lang="ja-JP" altLang="en-US" dirty="0" smtClean="0"/>
              <a:t>、住宅</a:t>
            </a:r>
            <a:r>
              <a:rPr lang="ja-JP" altLang="en-US" dirty="0"/>
              <a:t>やオフィスでの再省蓄エネが普及し、また、ゼロエネルギーである価値が評価され、社会の資金が幅広く振り向けられている社会の実現を目指します</a:t>
            </a:r>
            <a:r>
              <a:rPr lang="ja-JP" altLang="en-US" dirty="0" smtClean="0"/>
              <a:t>。</a:t>
            </a:r>
            <a:endParaRPr lang="en-US" altLang="ja-JP" dirty="0" smtClean="0"/>
          </a:p>
          <a:p>
            <a:endParaRPr lang="en-US" altLang="ja-JP" dirty="0" smtClean="0"/>
          </a:p>
          <a:p>
            <a:r>
              <a:rPr lang="ja-JP" altLang="en-US" dirty="0" smtClean="0"/>
              <a:t>（</a:t>
            </a:r>
            <a:r>
              <a:rPr lang="ja-JP" altLang="en-US" dirty="0"/>
              <a:t>３</a:t>
            </a:r>
            <a:r>
              <a:rPr lang="ja-JP" altLang="en-US" dirty="0" smtClean="0"/>
              <a:t>）環境省</a:t>
            </a:r>
            <a:r>
              <a:rPr lang="ja-JP" altLang="en-US" dirty="0"/>
              <a:t>の当面の具体的施策アクション</a:t>
            </a:r>
          </a:p>
          <a:p>
            <a:r>
              <a:rPr lang="ja-JP" altLang="en-US" dirty="0" smtClean="0"/>
              <a:t>　</a:t>
            </a:r>
            <a:r>
              <a:rPr lang="ja-JP" altLang="en-US" dirty="0" smtClean="0"/>
              <a:t>今すぐ</a:t>
            </a:r>
            <a:r>
              <a:rPr lang="ja-JP" altLang="en-US" dirty="0"/>
              <a:t>実施できる施策として、国交省や経産省、地方公共団体等と連携し、また、中小工務店や設計事務所の</a:t>
            </a:r>
            <a:r>
              <a:rPr lang="en-US" altLang="ja-JP" dirty="0"/>
              <a:t>ZEH/ZEB</a:t>
            </a:r>
            <a:r>
              <a:rPr lang="ja-JP" altLang="en-US" dirty="0"/>
              <a:t>普及拡大に向けた取組を引き出すために、補助金による初期負担の引き下げや公共需要の創出、再省蓄エネによる</a:t>
            </a:r>
            <a:r>
              <a:rPr lang="en-US" altLang="ja-JP" dirty="0"/>
              <a:t>CO2</a:t>
            </a:r>
            <a:r>
              <a:rPr lang="ja-JP" altLang="en-US" dirty="0"/>
              <a:t>削減効果の見える化、技術開発を進めていきます。</a:t>
            </a:r>
          </a:p>
          <a:p>
            <a:endParaRPr lang="ja-JP" altLang="en-US" dirty="0"/>
          </a:p>
          <a:p>
            <a:endParaRPr lang="ja-JP" altLang="ja-JP" dirty="0"/>
          </a:p>
        </p:txBody>
      </p:sp>
    </p:spTree>
    <p:extLst>
      <p:ext uri="{BB962C8B-B14F-4D97-AF65-F5344CB8AC3E}">
        <p14:creationId xmlns:p14="http://schemas.microsoft.com/office/powerpoint/2010/main" val="3222256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41767" indent="-285296" eaLnBrk="0" hangingPunct="0">
              <a:defRPr kumimoji="1" sz="1400">
                <a:solidFill>
                  <a:schemeClr val="tx1"/>
                </a:solidFill>
                <a:latin typeface="Arial" charset="0"/>
                <a:ea typeface="HGPｺﾞｼｯｸM" pitchFamily="50" charset="-128"/>
              </a:defRPr>
            </a:lvl2pPr>
            <a:lvl3pPr marL="1141181" indent="-228236" eaLnBrk="0" hangingPunct="0">
              <a:defRPr kumimoji="1" sz="1400">
                <a:solidFill>
                  <a:schemeClr val="tx1"/>
                </a:solidFill>
                <a:latin typeface="Arial" charset="0"/>
                <a:ea typeface="HGPｺﾞｼｯｸM" pitchFamily="50" charset="-128"/>
              </a:defRPr>
            </a:lvl3pPr>
            <a:lvl4pPr marL="1597652" indent="-228236" eaLnBrk="0" hangingPunct="0">
              <a:defRPr kumimoji="1" sz="1400">
                <a:solidFill>
                  <a:schemeClr val="tx1"/>
                </a:solidFill>
                <a:latin typeface="Arial" charset="0"/>
                <a:ea typeface="HGPｺﾞｼｯｸM" pitchFamily="50" charset="-128"/>
              </a:defRPr>
            </a:lvl4pPr>
            <a:lvl5pPr marL="2054123" indent="-228236" eaLnBrk="0" hangingPunct="0">
              <a:defRPr kumimoji="1" sz="1400">
                <a:solidFill>
                  <a:schemeClr val="tx1"/>
                </a:solidFill>
                <a:latin typeface="Arial" charset="0"/>
                <a:ea typeface="HGPｺﾞｼｯｸM" pitchFamily="50" charset="-128"/>
              </a:defRPr>
            </a:lvl5pPr>
            <a:lvl6pPr marL="2510596"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67069"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423542"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80012"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5</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xfrm>
            <a:off x="709612" y="426815"/>
            <a:ext cx="5378450" cy="3722687"/>
          </a:xfrm>
          <a:ln/>
        </p:spPr>
      </p:sp>
      <p:sp>
        <p:nvSpPr>
          <p:cNvPr id="54276" name="Rectangle 3"/>
          <p:cNvSpPr>
            <a:spLocks noGrp="1" noChangeArrowheads="1"/>
          </p:cNvSpPr>
          <p:nvPr>
            <p:ph type="body" idx="1"/>
          </p:nvPr>
        </p:nvSpPr>
        <p:spPr>
          <a:xfrm>
            <a:off x="464511" y="4417393"/>
            <a:ext cx="5868652" cy="5041546"/>
          </a:xfrm>
          <a:noFill/>
        </p:spPr>
        <p:txBody>
          <a:bodyPr/>
          <a:lstStyle/>
          <a:p>
            <a:r>
              <a:rPr lang="ja-JP" altLang="en-US" dirty="0" smtClean="0"/>
              <a:t>　アプローチ</a:t>
            </a:r>
            <a:r>
              <a:rPr lang="ja-JP" altLang="en-US" dirty="0"/>
              <a:t>２は、企業・市民・地方公共団体・金融機関などの主体が協力し、地域の再エネを活用したエネルギー（電気・熱）と、省エネ蓄エネ価値をあわせて提供するサービスを実施する企業（地域再省蓄エネ企業）を立ち上げ、地域の再エネ資源を自ら開発または活用し、地域の利益になるように使うことで、エネルギーの自立と脱炭素化を図るものです</a:t>
            </a:r>
            <a:r>
              <a:rPr lang="ja-JP" altLang="en-US" dirty="0" smtClean="0"/>
              <a:t>。</a:t>
            </a:r>
            <a:endParaRPr lang="en-US" altLang="ja-JP" dirty="0" smtClean="0"/>
          </a:p>
          <a:p>
            <a:endParaRPr lang="en-US" altLang="ja-JP" dirty="0" smtClean="0"/>
          </a:p>
          <a:p>
            <a:r>
              <a:rPr lang="ja-JP" altLang="en-US" dirty="0"/>
              <a:t>（１</a:t>
            </a:r>
            <a:r>
              <a:rPr lang="ja-JP" altLang="en-US" dirty="0" smtClean="0"/>
              <a:t>）エネルギー</a:t>
            </a:r>
            <a:r>
              <a:rPr lang="ja-JP" altLang="en-US" dirty="0"/>
              <a:t>を使う一般消費者、地域企業、全国企業の地元工場のチャンス</a:t>
            </a:r>
          </a:p>
          <a:p>
            <a:r>
              <a:rPr lang="ja-JP" altLang="en-US" dirty="0" smtClean="0"/>
              <a:t>　地産</a:t>
            </a:r>
            <a:r>
              <a:rPr lang="ja-JP" altLang="en-US" dirty="0"/>
              <a:t>再エネを活用した電気を購入し、地域の活性化に貢献することができます。</a:t>
            </a:r>
            <a:r>
              <a:rPr lang="ja-JP" altLang="en-US" dirty="0" smtClean="0"/>
              <a:t>あるいは市民</a:t>
            </a:r>
            <a:r>
              <a:rPr lang="ja-JP" altLang="en-US" dirty="0"/>
              <a:t>出資・企業出資により再エネ発電設備の設置運営に参加することで、収益を得たり、収益を活用した</a:t>
            </a:r>
            <a:r>
              <a:rPr lang="ja-JP" altLang="en-US" dirty="0" smtClean="0"/>
              <a:t>地域づくりに貢献</a:t>
            </a:r>
            <a:r>
              <a:rPr lang="ja-JP" altLang="en-US" dirty="0"/>
              <a:t>したりすることができます。</a:t>
            </a:r>
          </a:p>
          <a:p>
            <a:r>
              <a:rPr lang="ja-JP" altLang="en-US" dirty="0" smtClean="0"/>
              <a:t>（</a:t>
            </a:r>
            <a:r>
              <a:rPr lang="ja-JP" altLang="en-US" dirty="0"/>
              <a:t>２</a:t>
            </a:r>
            <a:r>
              <a:rPr lang="ja-JP" altLang="en-US" dirty="0" smtClean="0"/>
              <a:t>）地域再省蓄</a:t>
            </a:r>
            <a:r>
              <a:rPr lang="ja-JP" altLang="en-US" dirty="0"/>
              <a:t>エネ企業や、そのサービス提供に関わる企業</a:t>
            </a:r>
          </a:p>
          <a:p>
            <a:r>
              <a:rPr lang="ja-JP" altLang="en-US" dirty="0" smtClean="0"/>
              <a:t>　地域</a:t>
            </a:r>
            <a:r>
              <a:rPr lang="ja-JP" altLang="en-US" dirty="0"/>
              <a:t>の再エネを中心にエネルギーを地元に供給するサービスは、新たなビジネスチャンスです。地域住民や企業の地域への愛着と誇りを呼びおこし、地域ブランドの構築に繋がります</a:t>
            </a:r>
            <a:r>
              <a:rPr lang="ja-JP" altLang="en-US" dirty="0" smtClean="0"/>
              <a:t>。さらに、省エネ</a:t>
            </a:r>
            <a:r>
              <a:rPr lang="ja-JP" altLang="en-US" dirty="0"/>
              <a:t>・蓄エネサービスの提供もビジネス化できます。地域の再エネを開発する事業者も、地元参加型で地元に利益還元することで、事業を実施しやすくなります</a:t>
            </a:r>
            <a:r>
              <a:rPr lang="ja-JP" altLang="en-US" dirty="0" smtClean="0"/>
              <a:t>。</a:t>
            </a:r>
            <a:endParaRPr lang="en-US" altLang="ja-JP" dirty="0" smtClean="0"/>
          </a:p>
          <a:p>
            <a:r>
              <a:rPr lang="ja-JP" altLang="en-US" dirty="0" smtClean="0"/>
              <a:t>（</a:t>
            </a:r>
            <a:r>
              <a:rPr lang="ja-JP" altLang="en-US" dirty="0"/>
              <a:t>３</a:t>
            </a:r>
            <a:r>
              <a:rPr lang="ja-JP" altLang="en-US" dirty="0" smtClean="0"/>
              <a:t>）地方</a:t>
            </a:r>
            <a:r>
              <a:rPr lang="ja-JP" altLang="en-US" dirty="0"/>
              <a:t>公共団体のチャンス</a:t>
            </a:r>
          </a:p>
          <a:p>
            <a:r>
              <a:rPr lang="ja-JP" altLang="en-US" dirty="0" smtClean="0"/>
              <a:t>　公共</a:t>
            </a:r>
            <a:r>
              <a:rPr lang="ja-JP" altLang="en-US" dirty="0"/>
              <a:t>施設の屋根、公有の遊休地、上下水道の再エネ資源、廃棄物発電、公営水力等の自前の資源を使ってエネルギーを創り、それを、地域再省蓄エネ企業に卸して地域に供給したり、自らの公共施設で利用したりすることで、地域の再省蓄エネサービスの発展を後押しできます</a:t>
            </a:r>
            <a:r>
              <a:rPr lang="ja-JP" altLang="en-US" dirty="0" smtClean="0"/>
              <a:t>。さらに</a:t>
            </a:r>
            <a:r>
              <a:rPr lang="ja-JP" altLang="en-US" dirty="0"/>
              <a:t>、事業に出資したり、主体的に企画立案や調整を行ったりできます。複数の地方公共団体で、人口変化や行政機能合理化等も見越しつつ、電源の相互補完等に取り組むことも可能です。</a:t>
            </a:r>
          </a:p>
          <a:p>
            <a:r>
              <a:rPr lang="ja-JP" altLang="en-US" dirty="0" smtClean="0"/>
              <a:t>（</a:t>
            </a:r>
            <a:r>
              <a:rPr lang="ja-JP" altLang="en-US" dirty="0"/>
              <a:t>４</a:t>
            </a:r>
            <a:r>
              <a:rPr lang="ja-JP" altLang="en-US" dirty="0" smtClean="0"/>
              <a:t>）（</a:t>
            </a:r>
            <a:r>
              <a:rPr lang="ja-JP" altLang="en-US" dirty="0"/>
              <a:t>１）～（３）の主体に共通した地域再省蓄エネサービス発展のメリット</a:t>
            </a:r>
          </a:p>
          <a:p>
            <a:r>
              <a:rPr lang="ja-JP" altLang="en-US" dirty="0" smtClean="0"/>
              <a:t>　災害</a:t>
            </a:r>
            <a:r>
              <a:rPr lang="ja-JP" altLang="en-US" dirty="0"/>
              <a:t>時に避難生活等に最低限必要なエネルギーを賄うなど、エネルギー自立度が高まります</a:t>
            </a:r>
            <a:r>
              <a:rPr lang="ja-JP" altLang="en-US" dirty="0" smtClean="0"/>
              <a:t>。</a:t>
            </a:r>
            <a:endParaRPr lang="ja-JP" altLang="en-US" dirty="0"/>
          </a:p>
        </p:txBody>
      </p:sp>
    </p:spTree>
    <p:extLst>
      <p:ext uri="{BB962C8B-B14F-4D97-AF65-F5344CB8AC3E}">
        <p14:creationId xmlns:p14="http://schemas.microsoft.com/office/powerpoint/2010/main" val="2162398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41767" indent="-285296" eaLnBrk="0" hangingPunct="0">
              <a:defRPr kumimoji="1" sz="1400">
                <a:solidFill>
                  <a:schemeClr val="tx1"/>
                </a:solidFill>
                <a:latin typeface="Arial" charset="0"/>
                <a:ea typeface="HGPｺﾞｼｯｸM" pitchFamily="50" charset="-128"/>
              </a:defRPr>
            </a:lvl2pPr>
            <a:lvl3pPr marL="1141181" indent="-228236" eaLnBrk="0" hangingPunct="0">
              <a:defRPr kumimoji="1" sz="1400">
                <a:solidFill>
                  <a:schemeClr val="tx1"/>
                </a:solidFill>
                <a:latin typeface="Arial" charset="0"/>
                <a:ea typeface="HGPｺﾞｼｯｸM" pitchFamily="50" charset="-128"/>
              </a:defRPr>
            </a:lvl3pPr>
            <a:lvl4pPr marL="1597652" indent="-228236" eaLnBrk="0" hangingPunct="0">
              <a:defRPr kumimoji="1" sz="1400">
                <a:solidFill>
                  <a:schemeClr val="tx1"/>
                </a:solidFill>
                <a:latin typeface="Arial" charset="0"/>
                <a:ea typeface="HGPｺﾞｼｯｸM" pitchFamily="50" charset="-128"/>
              </a:defRPr>
            </a:lvl4pPr>
            <a:lvl5pPr marL="2054123" indent="-228236" eaLnBrk="0" hangingPunct="0">
              <a:defRPr kumimoji="1" sz="1400">
                <a:solidFill>
                  <a:schemeClr val="tx1"/>
                </a:solidFill>
                <a:latin typeface="Arial" charset="0"/>
                <a:ea typeface="HGPｺﾞｼｯｸM" pitchFamily="50" charset="-128"/>
              </a:defRPr>
            </a:lvl5pPr>
            <a:lvl6pPr marL="2510596"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67069"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423542"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80012"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6</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xfrm>
            <a:off x="745616" y="497049"/>
            <a:ext cx="5378450" cy="3722687"/>
          </a:xfrm>
          <a:ln/>
        </p:spPr>
      </p:sp>
      <p:sp>
        <p:nvSpPr>
          <p:cNvPr id="54276" name="Rectangle 3"/>
          <p:cNvSpPr>
            <a:spLocks noGrp="1" noChangeArrowheads="1"/>
          </p:cNvSpPr>
          <p:nvPr>
            <p:ph type="body" idx="1"/>
          </p:nvPr>
        </p:nvSpPr>
        <p:spPr>
          <a:xfrm>
            <a:off x="482513" y="4459263"/>
            <a:ext cx="5904656" cy="5144668"/>
          </a:xfrm>
          <a:noFill/>
        </p:spPr>
        <p:txBody>
          <a:bodyPr/>
          <a:lstStyle/>
          <a:p>
            <a:r>
              <a:rPr lang="ja-JP" altLang="en-US" dirty="0" smtClean="0"/>
              <a:t>（</a:t>
            </a:r>
            <a:r>
              <a:rPr lang="ja-JP" altLang="en-US" dirty="0"/>
              <a:t>１</a:t>
            </a:r>
            <a:r>
              <a:rPr lang="ja-JP" altLang="en-US" dirty="0" smtClean="0"/>
              <a:t>）目標</a:t>
            </a:r>
            <a:r>
              <a:rPr lang="ja-JP" altLang="en-US" dirty="0"/>
              <a:t>・絵姿</a:t>
            </a:r>
          </a:p>
          <a:p>
            <a:r>
              <a:rPr lang="en-US" altLang="ja-JP" dirty="0" smtClean="0"/>
              <a:t>【</a:t>
            </a:r>
            <a:r>
              <a:rPr lang="en-US" altLang="ja-JP" dirty="0"/>
              <a:t>2030</a:t>
            </a:r>
            <a:r>
              <a:rPr lang="ja-JP" altLang="en-US" dirty="0"/>
              <a:t>年</a:t>
            </a:r>
            <a:r>
              <a:rPr lang="en-US" altLang="ja-JP" dirty="0" smtClean="0"/>
              <a:t>】</a:t>
            </a:r>
            <a:r>
              <a:rPr lang="ja-JP" altLang="en-US" dirty="0" smtClean="0"/>
              <a:t>　</a:t>
            </a:r>
            <a:endParaRPr lang="en-US" altLang="ja-JP" dirty="0" smtClean="0"/>
          </a:p>
          <a:p>
            <a:r>
              <a:rPr lang="ja-JP" altLang="en-US" dirty="0" smtClean="0"/>
              <a:t>　地域</a:t>
            </a:r>
            <a:r>
              <a:rPr lang="ja-JP" altLang="en-US" dirty="0"/>
              <a:t>の再省蓄エネサービスが地方創生の手法として定着し、</a:t>
            </a:r>
            <a:r>
              <a:rPr lang="en-US" altLang="ja-JP" dirty="0"/>
              <a:t>2030</a:t>
            </a:r>
            <a:r>
              <a:rPr lang="ja-JP" altLang="en-US" dirty="0"/>
              <a:t>年</a:t>
            </a:r>
            <a:r>
              <a:rPr lang="ja-JP" altLang="en-US" dirty="0" smtClean="0"/>
              <a:t>再エネ</a:t>
            </a:r>
            <a:r>
              <a:rPr lang="ja-JP" altLang="en-US" dirty="0" smtClean="0"/>
              <a:t>電源</a:t>
            </a:r>
            <a:r>
              <a:rPr lang="ja-JP" altLang="en-US" dirty="0"/>
              <a:t>比率</a:t>
            </a:r>
            <a:r>
              <a:rPr lang="en-US" altLang="ja-JP" dirty="0" smtClean="0"/>
              <a:t>22</a:t>
            </a:r>
            <a:r>
              <a:rPr lang="ja-JP" altLang="en-US" dirty="0" smtClean="0"/>
              <a:t>～</a:t>
            </a:r>
            <a:r>
              <a:rPr lang="en-US" altLang="ja-JP" dirty="0" smtClean="0"/>
              <a:t>24</a:t>
            </a:r>
            <a:r>
              <a:rPr lang="ja-JP" altLang="en-US" dirty="0"/>
              <a:t>％の確実な達成に貢献すること、さらに、</a:t>
            </a:r>
            <a:r>
              <a:rPr lang="en-US" altLang="ja-JP" dirty="0"/>
              <a:t>2030</a:t>
            </a:r>
            <a:r>
              <a:rPr lang="ja-JP" altLang="en-US" dirty="0"/>
              <a:t>年以降に到来する</a:t>
            </a:r>
            <a:r>
              <a:rPr lang="en-US" altLang="ja-JP" dirty="0"/>
              <a:t>FIT</a:t>
            </a:r>
            <a:r>
              <a:rPr lang="ja-JP" altLang="en-US" dirty="0"/>
              <a:t>の買取期間終了後も、</a:t>
            </a:r>
            <a:r>
              <a:rPr lang="en-US" altLang="ja-JP" dirty="0"/>
              <a:t>FIT</a:t>
            </a:r>
            <a:r>
              <a:rPr lang="ja-JP" altLang="en-US" dirty="0"/>
              <a:t>の</a:t>
            </a:r>
            <a:r>
              <a:rPr lang="ja-JP" altLang="en-US" dirty="0" smtClean="0"/>
              <a:t>支援に</a:t>
            </a:r>
            <a:r>
              <a:rPr lang="ja-JP" altLang="en-US" dirty="0"/>
              <a:t>依存せずに再エネ事業を更新・発展するようになっていることを目指します。</a:t>
            </a:r>
          </a:p>
          <a:p>
            <a:r>
              <a:rPr lang="en-US" altLang="ja-JP" dirty="0" smtClean="0"/>
              <a:t>【</a:t>
            </a:r>
            <a:r>
              <a:rPr lang="en-US" altLang="ja-JP" dirty="0"/>
              <a:t>2050</a:t>
            </a:r>
            <a:r>
              <a:rPr lang="ja-JP" altLang="en-US" dirty="0"/>
              <a:t>年</a:t>
            </a:r>
            <a:r>
              <a:rPr lang="en-US" altLang="ja-JP" dirty="0"/>
              <a:t>】</a:t>
            </a:r>
          </a:p>
          <a:p>
            <a:r>
              <a:rPr lang="ja-JP" altLang="en-US" dirty="0" smtClean="0"/>
              <a:t>○エネルギー</a:t>
            </a:r>
            <a:r>
              <a:rPr lang="ja-JP" altLang="en-US" dirty="0"/>
              <a:t>需要に対し再エネ資源が十分に存在する地域では、再エネでほぼ</a:t>
            </a:r>
            <a:r>
              <a:rPr lang="en-US" altLang="ja-JP" dirty="0"/>
              <a:t>100</a:t>
            </a:r>
            <a:r>
              <a:rPr lang="ja-JP" altLang="en-US" dirty="0"/>
              <a:t>％</a:t>
            </a:r>
            <a:r>
              <a:rPr lang="ja-JP" altLang="en-US" dirty="0" smtClean="0"/>
              <a:t>の　エネルギー</a:t>
            </a:r>
            <a:r>
              <a:rPr lang="ja-JP" altLang="en-US" dirty="0"/>
              <a:t>を賄い、それが地域の社会経済を支える地域モデルが確立していることを目指します。</a:t>
            </a:r>
          </a:p>
          <a:p>
            <a:r>
              <a:rPr lang="ja-JP" altLang="en-US" dirty="0" smtClean="0"/>
              <a:t>○エネルギー</a:t>
            </a:r>
            <a:r>
              <a:rPr lang="ja-JP" altLang="en-US" dirty="0"/>
              <a:t>需要が再エネ資源を上回る都市部では、太陽光・廃棄物エネルギー・下水・地中熱などが最大限活用されて、アプローチ３とあいまって、再エネが主力エネルギー源となることを目指します</a:t>
            </a:r>
            <a:r>
              <a:rPr lang="ja-JP" altLang="en-US" dirty="0" smtClean="0"/>
              <a:t>。</a:t>
            </a:r>
            <a:endParaRPr lang="en-US" altLang="ja-JP" dirty="0" smtClean="0"/>
          </a:p>
          <a:p>
            <a:endParaRPr lang="ja-JP" altLang="en-US" dirty="0"/>
          </a:p>
          <a:p>
            <a:r>
              <a:rPr lang="ja-JP" altLang="en-US" dirty="0"/>
              <a:t>（３</a:t>
            </a:r>
            <a:r>
              <a:rPr lang="ja-JP" altLang="en-US" dirty="0" smtClean="0"/>
              <a:t>）環境省</a:t>
            </a:r>
            <a:r>
              <a:rPr lang="ja-JP" altLang="en-US" dirty="0"/>
              <a:t>の当面の具体的施策アクション</a:t>
            </a:r>
          </a:p>
          <a:p>
            <a:r>
              <a:rPr lang="ja-JP" altLang="en-US" dirty="0" smtClean="0"/>
              <a:t>　地域</a:t>
            </a:r>
            <a:r>
              <a:rPr lang="ja-JP" altLang="en-US" dirty="0"/>
              <a:t>の再省蓄エネサービスを広げていくためには、技術開発や</a:t>
            </a:r>
            <a:r>
              <a:rPr lang="en-US" altLang="ja-JP" dirty="0"/>
              <a:t>FIT</a:t>
            </a:r>
            <a:r>
              <a:rPr lang="ja-JP" altLang="en-US" dirty="0"/>
              <a:t>制度の的確な運用による低コスト化、エネルギー供給構造高度化法により課せられた小売電気事業者の非化石電源比率の目標達成の後押し、日本版コネクトアンドマネージ等による系統制約の克服に加え、担い手育成、ノウハウ蓄積と提供、ネットワーク形成、地方公共団体の積極的関与、資金調達の円滑化、地域の再エネ資源の地消型での開発の促進を進めていく必要があります</a:t>
            </a:r>
            <a:r>
              <a:rPr lang="ja-JP" altLang="en-US" dirty="0" smtClean="0"/>
              <a:t>。環境省</a:t>
            </a:r>
            <a:r>
              <a:rPr lang="ja-JP" altLang="en-US" dirty="0"/>
              <a:t>としても、地方公共団体や企業が目指す価値（住民の健康・雇用や地域の発展や存続など）を中心に据えながら、ヒト（担い手・ノウハウ・ネットワーク）・モノ（エネルギー源と需要）・カネ（資金）の確保を後押ししていきます。</a:t>
            </a:r>
          </a:p>
          <a:p>
            <a:endParaRPr lang="ja-JP" altLang="ja-JP" dirty="0"/>
          </a:p>
        </p:txBody>
      </p:sp>
    </p:spTree>
    <p:extLst>
      <p:ext uri="{BB962C8B-B14F-4D97-AF65-F5344CB8AC3E}">
        <p14:creationId xmlns:p14="http://schemas.microsoft.com/office/powerpoint/2010/main" val="1931011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41767" indent="-285296" eaLnBrk="0" hangingPunct="0">
              <a:defRPr kumimoji="1" sz="1400">
                <a:solidFill>
                  <a:schemeClr val="tx1"/>
                </a:solidFill>
                <a:latin typeface="Arial" charset="0"/>
                <a:ea typeface="HGPｺﾞｼｯｸM" pitchFamily="50" charset="-128"/>
              </a:defRPr>
            </a:lvl2pPr>
            <a:lvl3pPr marL="1141181" indent="-228236" eaLnBrk="0" hangingPunct="0">
              <a:defRPr kumimoji="1" sz="1400">
                <a:solidFill>
                  <a:schemeClr val="tx1"/>
                </a:solidFill>
                <a:latin typeface="Arial" charset="0"/>
                <a:ea typeface="HGPｺﾞｼｯｸM" pitchFamily="50" charset="-128"/>
              </a:defRPr>
            </a:lvl3pPr>
            <a:lvl4pPr marL="1597652" indent="-228236" eaLnBrk="0" hangingPunct="0">
              <a:defRPr kumimoji="1" sz="1400">
                <a:solidFill>
                  <a:schemeClr val="tx1"/>
                </a:solidFill>
                <a:latin typeface="Arial" charset="0"/>
                <a:ea typeface="HGPｺﾞｼｯｸM" pitchFamily="50" charset="-128"/>
              </a:defRPr>
            </a:lvl4pPr>
            <a:lvl5pPr marL="2054123" indent="-228236" eaLnBrk="0" hangingPunct="0">
              <a:defRPr kumimoji="1" sz="1400">
                <a:solidFill>
                  <a:schemeClr val="tx1"/>
                </a:solidFill>
                <a:latin typeface="Arial" charset="0"/>
                <a:ea typeface="HGPｺﾞｼｯｸM" pitchFamily="50" charset="-128"/>
              </a:defRPr>
            </a:lvl5pPr>
            <a:lvl6pPr marL="2510596"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67069"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423542"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80012"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7</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xfrm>
            <a:off x="709612" y="426815"/>
            <a:ext cx="5378450" cy="3722687"/>
          </a:xfrm>
          <a:ln/>
        </p:spPr>
      </p:sp>
      <p:sp>
        <p:nvSpPr>
          <p:cNvPr id="54276" name="Rectangle 3"/>
          <p:cNvSpPr>
            <a:spLocks noGrp="1" noChangeArrowheads="1"/>
          </p:cNvSpPr>
          <p:nvPr>
            <p:ph type="body" idx="1"/>
          </p:nvPr>
        </p:nvSpPr>
        <p:spPr>
          <a:xfrm>
            <a:off x="446509" y="4387255"/>
            <a:ext cx="5904656" cy="4467859"/>
          </a:xfrm>
          <a:noFill/>
        </p:spPr>
        <p:txBody>
          <a:bodyPr/>
          <a:lstStyle/>
          <a:p>
            <a:r>
              <a:rPr lang="ja-JP" altLang="en-US" dirty="0" smtClean="0"/>
              <a:t>　アプローチ</a:t>
            </a:r>
            <a:r>
              <a:rPr lang="ja-JP" altLang="en-US" dirty="0"/>
              <a:t>３は、地域の事業者、地方公共団体、金融機関、住民などのプレーヤーがしっかり関与した形で、ポテシャルの大きい洋上風力をはじめとする大規模再エネ源を、自然環境や地域社会との調和を図りつつ開発し、地域社会や経済の発展に貢献する持続可能な形で最大限活用することを通じて、短期・中長期に国全体のエネルギー需給を脱炭素化していくアプローチです</a:t>
            </a:r>
            <a:r>
              <a:rPr lang="ja-JP" altLang="en-US" dirty="0" smtClean="0"/>
              <a:t>。</a:t>
            </a:r>
            <a:endParaRPr lang="en-US" altLang="ja-JP" dirty="0" smtClean="0"/>
          </a:p>
          <a:p>
            <a:endParaRPr lang="en-US" altLang="ja-JP" dirty="0" smtClean="0"/>
          </a:p>
          <a:p>
            <a:r>
              <a:rPr lang="ja-JP" altLang="en-US" dirty="0" smtClean="0"/>
              <a:t>　地域の大規模再エネの活用のチャンスとメリットの以下のとおり。</a:t>
            </a:r>
            <a:endParaRPr lang="en-US" altLang="ja-JP" dirty="0"/>
          </a:p>
          <a:p>
            <a:endParaRPr lang="en-US" altLang="ja-JP" dirty="0" smtClean="0"/>
          </a:p>
          <a:p>
            <a:r>
              <a:rPr lang="ja-JP" altLang="en-US" dirty="0"/>
              <a:t>（１</a:t>
            </a:r>
            <a:r>
              <a:rPr lang="ja-JP" altLang="en-US" dirty="0" smtClean="0"/>
              <a:t>）再エネ</a:t>
            </a:r>
            <a:r>
              <a:rPr lang="ja-JP" altLang="en-US" dirty="0"/>
              <a:t>開発・小売を行う事業者</a:t>
            </a:r>
          </a:p>
          <a:p>
            <a:r>
              <a:rPr lang="ja-JP" altLang="en-US" dirty="0" smtClean="0"/>
              <a:t>　自然</a:t>
            </a:r>
            <a:r>
              <a:rPr lang="ja-JP" altLang="en-US" dirty="0"/>
              <a:t>環境や地元に調和させるとともに、地域への再エネ供給、地域の事業者との協業や地域からの資金調達といった様々な形態によって、地域経済に利益がもたらされる事業内容にすることで、持続的に円滑に安定して事業を運営することができます。</a:t>
            </a:r>
          </a:p>
          <a:p>
            <a:endParaRPr lang="ja-JP" altLang="en-US" dirty="0"/>
          </a:p>
          <a:p>
            <a:r>
              <a:rPr lang="ja-JP" altLang="en-US" dirty="0"/>
              <a:t>（２</a:t>
            </a:r>
            <a:r>
              <a:rPr lang="ja-JP" altLang="en-US" dirty="0" smtClean="0"/>
              <a:t>）立地</a:t>
            </a:r>
            <a:r>
              <a:rPr lang="ja-JP" altLang="en-US" dirty="0"/>
              <a:t>地域の住民・事業者・地方公共団体・金融機関</a:t>
            </a:r>
          </a:p>
          <a:p>
            <a:r>
              <a:rPr lang="ja-JP" altLang="en-US" dirty="0" smtClean="0"/>
              <a:t>　地域</a:t>
            </a:r>
            <a:r>
              <a:rPr lang="ja-JP" altLang="en-US" dirty="0"/>
              <a:t>の事業者・地方公共団体等が協力して、大規模な再エネ案件の持続可能な開発を実施し、地域の環境産業に押し上げることで、資本が集まり、雇用創出や税収増（人口定着、子育て支援など地域の存続のための政策に充てられる）につなげられるとともに、グローバルサプライチェーンの中で再エネ利用が強く求められる製造業等をはじめとする企業の立地を呼び込む強みを得て、地域の活性化につなげることができます。</a:t>
            </a:r>
          </a:p>
          <a:p>
            <a:endParaRPr lang="ja-JP" altLang="ja-JP" dirty="0"/>
          </a:p>
        </p:txBody>
      </p:sp>
    </p:spTree>
    <p:extLst>
      <p:ext uri="{BB962C8B-B14F-4D97-AF65-F5344CB8AC3E}">
        <p14:creationId xmlns:p14="http://schemas.microsoft.com/office/powerpoint/2010/main" val="2162398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41767" indent="-285296" eaLnBrk="0" hangingPunct="0">
              <a:defRPr kumimoji="1" sz="1400">
                <a:solidFill>
                  <a:schemeClr val="tx1"/>
                </a:solidFill>
                <a:latin typeface="Arial" charset="0"/>
                <a:ea typeface="HGPｺﾞｼｯｸM" pitchFamily="50" charset="-128"/>
              </a:defRPr>
            </a:lvl2pPr>
            <a:lvl3pPr marL="1141181" indent="-228236" eaLnBrk="0" hangingPunct="0">
              <a:defRPr kumimoji="1" sz="1400">
                <a:solidFill>
                  <a:schemeClr val="tx1"/>
                </a:solidFill>
                <a:latin typeface="Arial" charset="0"/>
                <a:ea typeface="HGPｺﾞｼｯｸM" pitchFamily="50" charset="-128"/>
              </a:defRPr>
            </a:lvl3pPr>
            <a:lvl4pPr marL="1597652" indent="-228236" eaLnBrk="0" hangingPunct="0">
              <a:defRPr kumimoji="1" sz="1400">
                <a:solidFill>
                  <a:schemeClr val="tx1"/>
                </a:solidFill>
                <a:latin typeface="Arial" charset="0"/>
                <a:ea typeface="HGPｺﾞｼｯｸM" pitchFamily="50" charset="-128"/>
              </a:defRPr>
            </a:lvl4pPr>
            <a:lvl5pPr marL="2054123" indent="-228236" eaLnBrk="0" hangingPunct="0">
              <a:defRPr kumimoji="1" sz="1400">
                <a:solidFill>
                  <a:schemeClr val="tx1"/>
                </a:solidFill>
                <a:latin typeface="Arial" charset="0"/>
                <a:ea typeface="HGPｺﾞｼｯｸM" pitchFamily="50" charset="-128"/>
              </a:defRPr>
            </a:lvl5pPr>
            <a:lvl6pPr marL="2510596"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67069"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423542"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80012" indent="-228236"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8</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xfrm>
            <a:off x="745616" y="497049"/>
            <a:ext cx="5378450" cy="3722687"/>
          </a:xfrm>
          <a:ln/>
        </p:spPr>
      </p:sp>
      <p:sp>
        <p:nvSpPr>
          <p:cNvPr id="54276" name="Rectangle 3"/>
          <p:cNvSpPr>
            <a:spLocks noGrp="1" noChangeArrowheads="1"/>
          </p:cNvSpPr>
          <p:nvPr>
            <p:ph type="body" idx="1"/>
          </p:nvPr>
        </p:nvSpPr>
        <p:spPr>
          <a:xfrm>
            <a:off x="518517" y="4531271"/>
            <a:ext cx="5832648" cy="5112568"/>
          </a:xfrm>
          <a:noFill/>
        </p:spPr>
        <p:txBody>
          <a:bodyPr/>
          <a:lstStyle/>
          <a:p>
            <a:r>
              <a:rPr lang="ja-JP" altLang="en-US" dirty="0"/>
              <a:t>（１</a:t>
            </a:r>
            <a:r>
              <a:rPr lang="ja-JP" altLang="en-US" dirty="0" smtClean="0"/>
              <a:t>）目標</a:t>
            </a:r>
            <a:r>
              <a:rPr lang="ja-JP" altLang="en-US" dirty="0"/>
              <a:t>・絵姿</a:t>
            </a:r>
          </a:p>
          <a:p>
            <a:r>
              <a:rPr lang="ja-JP" altLang="en-US" dirty="0" smtClean="0"/>
              <a:t>　大規模</a:t>
            </a:r>
            <a:r>
              <a:rPr lang="ja-JP" altLang="en-US" dirty="0"/>
              <a:t>な供給ポテンシャルを有する風力発電（陸上、洋上）について、</a:t>
            </a:r>
            <a:r>
              <a:rPr lang="en-US" altLang="ja-JP" dirty="0"/>
              <a:t>2030</a:t>
            </a:r>
            <a:r>
              <a:rPr lang="ja-JP" altLang="en-US" dirty="0"/>
              <a:t>年のエネルギーミックスを</a:t>
            </a:r>
            <a:r>
              <a:rPr lang="ja-JP" altLang="en-US" dirty="0" smtClean="0"/>
              <a:t>マイルストーン（中間目標点）と</a:t>
            </a:r>
            <a:r>
              <a:rPr lang="ja-JP" altLang="en-US" dirty="0"/>
              <a:t>し、</a:t>
            </a:r>
            <a:r>
              <a:rPr lang="en-US" altLang="ja-JP" dirty="0"/>
              <a:t>2030</a:t>
            </a:r>
            <a:r>
              <a:rPr lang="ja-JP" altLang="en-US" dirty="0"/>
              <a:t>年以降もさらに拡大できるようにすることを目指します。</a:t>
            </a:r>
          </a:p>
          <a:p>
            <a:r>
              <a:rPr lang="en-US" altLang="ja-JP" dirty="0" smtClean="0"/>
              <a:t>【</a:t>
            </a:r>
            <a:r>
              <a:rPr lang="en-US" altLang="ja-JP" dirty="0"/>
              <a:t>2030</a:t>
            </a:r>
            <a:r>
              <a:rPr lang="ja-JP" altLang="en-US" dirty="0"/>
              <a:t>年まで</a:t>
            </a:r>
            <a:r>
              <a:rPr lang="en-US" altLang="ja-JP" dirty="0"/>
              <a:t>】</a:t>
            </a:r>
          </a:p>
          <a:p>
            <a:r>
              <a:rPr lang="ja-JP" altLang="en-US" dirty="0" smtClean="0"/>
              <a:t>　再エネ</a:t>
            </a:r>
            <a:r>
              <a:rPr lang="ja-JP" altLang="en-US" dirty="0"/>
              <a:t>が豊富な地域では地域関与のアプローチが定着し、それによって複数の洋上ウィンドファームをはじめとする地域の豊富な大規模再エネ案件の立地が進み、エネルギーミックスの確実な達成に貢献していることを目指します。</a:t>
            </a:r>
          </a:p>
          <a:p>
            <a:r>
              <a:rPr lang="en-US" altLang="ja-JP" dirty="0" smtClean="0"/>
              <a:t>【</a:t>
            </a:r>
            <a:r>
              <a:rPr lang="en-US" altLang="ja-JP" dirty="0"/>
              <a:t>2050</a:t>
            </a:r>
            <a:r>
              <a:rPr lang="ja-JP" altLang="en-US" dirty="0"/>
              <a:t>年まで</a:t>
            </a:r>
            <a:r>
              <a:rPr lang="en-US" altLang="ja-JP" dirty="0"/>
              <a:t>】</a:t>
            </a:r>
          </a:p>
          <a:p>
            <a:r>
              <a:rPr lang="ja-JP" altLang="en-US" dirty="0" smtClean="0"/>
              <a:t>　大規模</a:t>
            </a:r>
            <a:r>
              <a:rPr lang="ja-JP" altLang="en-US" dirty="0"/>
              <a:t>ウィンドファームが、自然環境と地元と調和した形で各地に立地され、メンテナンスも含めた風力発電のサプライチェーンが一大産業となり、</a:t>
            </a:r>
            <a:r>
              <a:rPr lang="en-US" altLang="ja-JP" dirty="0"/>
              <a:t>RE100</a:t>
            </a:r>
            <a:r>
              <a:rPr lang="ja-JP" altLang="en-US" dirty="0"/>
              <a:t>に参加するなど再エネニーズを有する企業が呼び込まれるとともに、大都市に送電されて、活用されていることを目指します</a:t>
            </a:r>
            <a:r>
              <a:rPr lang="ja-JP" altLang="en-US" dirty="0" smtClean="0"/>
              <a:t>。</a:t>
            </a:r>
            <a:endParaRPr lang="en-US" altLang="ja-JP" dirty="0" smtClean="0"/>
          </a:p>
          <a:p>
            <a:endParaRPr lang="en-US" altLang="ja-JP" dirty="0" smtClean="0"/>
          </a:p>
          <a:p>
            <a:r>
              <a:rPr lang="ja-JP" altLang="en-US" dirty="0"/>
              <a:t>（３</a:t>
            </a:r>
            <a:r>
              <a:rPr lang="ja-JP" altLang="en-US" dirty="0" smtClean="0"/>
              <a:t>）環境省</a:t>
            </a:r>
            <a:r>
              <a:rPr lang="ja-JP" altLang="en-US" dirty="0"/>
              <a:t>の当面の具体的施策アクション</a:t>
            </a:r>
          </a:p>
          <a:p>
            <a:r>
              <a:rPr lang="ja-JP" altLang="en-US" dirty="0" smtClean="0"/>
              <a:t>　地域</a:t>
            </a:r>
            <a:r>
              <a:rPr lang="ja-JP" altLang="en-US" dirty="0"/>
              <a:t>の豊富な再エネポテンシャルの活用のためには、コスト低減や系統インフラの対応として、技術開発や</a:t>
            </a:r>
            <a:r>
              <a:rPr lang="en-US" altLang="ja-JP" dirty="0"/>
              <a:t>FIT</a:t>
            </a:r>
            <a:r>
              <a:rPr lang="ja-JP" altLang="en-US" dirty="0"/>
              <a:t>制度の的確な運用、高度化法により課せられた小売電気事業者の非化石電源比率の目標達成の後押し、日本版コネクトアンドマネージ等による系統制約の克服などが進められることに加えて、</a:t>
            </a:r>
            <a:r>
              <a:rPr lang="en-US" altLang="ja-JP" dirty="0"/>
              <a:t>FIT</a:t>
            </a:r>
            <a:r>
              <a:rPr lang="ja-JP" altLang="en-US" dirty="0"/>
              <a:t>買取終了後も含めて持続的に事業継続ができるように、立地地域の地方公共団体や事業者等が積極的に連携し、自然環境と地元と調和し、地域発展につながる開発手法を定着させていくことが重要です。</a:t>
            </a:r>
          </a:p>
          <a:p>
            <a:endParaRPr lang="ja-JP" altLang="en-US" dirty="0"/>
          </a:p>
          <a:p>
            <a:endParaRPr lang="ja-JP" altLang="ja-JP" dirty="0"/>
          </a:p>
        </p:txBody>
      </p:sp>
    </p:spTree>
    <p:extLst>
      <p:ext uri="{BB962C8B-B14F-4D97-AF65-F5344CB8AC3E}">
        <p14:creationId xmlns:p14="http://schemas.microsoft.com/office/powerpoint/2010/main" val="3946644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35369" indent="-282835" eaLnBrk="0" hangingPunct="0">
              <a:defRPr kumimoji="1" sz="1400">
                <a:solidFill>
                  <a:schemeClr val="tx1"/>
                </a:solidFill>
                <a:latin typeface="Arial" charset="0"/>
                <a:ea typeface="HGPｺﾞｼｯｸM" pitchFamily="50" charset="-128"/>
              </a:defRPr>
            </a:lvl2pPr>
            <a:lvl3pPr marL="1131337" indent="-226267" eaLnBrk="0" hangingPunct="0">
              <a:defRPr kumimoji="1" sz="1400">
                <a:solidFill>
                  <a:schemeClr val="tx1"/>
                </a:solidFill>
                <a:latin typeface="Arial" charset="0"/>
                <a:ea typeface="HGPｺﾞｼｯｸM" pitchFamily="50" charset="-128"/>
              </a:defRPr>
            </a:lvl3pPr>
            <a:lvl4pPr marL="1583872" indent="-226267" eaLnBrk="0" hangingPunct="0">
              <a:defRPr kumimoji="1" sz="1400">
                <a:solidFill>
                  <a:schemeClr val="tx1"/>
                </a:solidFill>
                <a:latin typeface="Arial" charset="0"/>
                <a:ea typeface="HGPｺﾞｼｯｸM" pitchFamily="50" charset="-128"/>
              </a:defRPr>
            </a:lvl4pPr>
            <a:lvl5pPr marL="2036407" indent="-226267" eaLnBrk="0" hangingPunct="0">
              <a:defRPr kumimoji="1" sz="1400">
                <a:solidFill>
                  <a:schemeClr val="tx1"/>
                </a:solidFill>
                <a:latin typeface="Arial" charset="0"/>
                <a:ea typeface="HGPｺﾞｼｯｸM" pitchFamily="50" charset="-128"/>
              </a:defRPr>
            </a:lvl5pPr>
            <a:lvl6pPr marL="2488942" indent="-226267"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41478" indent="-226267"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394013" indent="-226267"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46548" indent="-226267"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9</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xfrm>
            <a:off x="745616" y="498823"/>
            <a:ext cx="5378450" cy="3722687"/>
          </a:xfrm>
          <a:ln/>
        </p:spPr>
      </p:sp>
      <p:sp>
        <p:nvSpPr>
          <p:cNvPr id="54276" name="Rectangle 3"/>
          <p:cNvSpPr>
            <a:spLocks noGrp="1" noChangeArrowheads="1"/>
          </p:cNvSpPr>
          <p:nvPr>
            <p:ph type="body" idx="1"/>
          </p:nvPr>
        </p:nvSpPr>
        <p:spPr>
          <a:xfrm>
            <a:off x="590525" y="4459264"/>
            <a:ext cx="5688632" cy="4656322"/>
          </a:xfrm>
          <a:noFill/>
        </p:spPr>
        <p:txBody>
          <a:bodyPr/>
          <a:lstStyle/>
          <a:p>
            <a:r>
              <a:rPr lang="ja-JP" altLang="en-US" dirty="0" smtClean="0"/>
              <a:t>　本戦略</a:t>
            </a:r>
            <a:r>
              <a:rPr lang="ja-JP" altLang="en-US" dirty="0"/>
              <a:t>は、現在確立し普及し始めている技術やシステム、現在のライフスタイルや社会構造を前提として、各主体のチャンスやメリット、当面の施策アクションをまとめたものです</a:t>
            </a:r>
            <a:r>
              <a:rPr lang="ja-JP" altLang="en-US" dirty="0" smtClean="0"/>
              <a:t>。</a:t>
            </a:r>
            <a:endParaRPr lang="en-US" altLang="ja-JP" dirty="0" smtClean="0"/>
          </a:p>
          <a:p>
            <a:r>
              <a:rPr lang="ja-JP" altLang="en-US" dirty="0" smtClean="0"/>
              <a:t>　</a:t>
            </a:r>
            <a:r>
              <a:rPr lang="en-US" altLang="ja-JP" dirty="0" smtClean="0"/>
              <a:t>2030</a:t>
            </a:r>
            <a:r>
              <a:rPr lang="ja-JP" altLang="en-US" dirty="0"/>
              <a:t>年温室効果ガス</a:t>
            </a:r>
            <a:r>
              <a:rPr lang="en-US" altLang="ja-JP" dirty="0"/>
              <a:t>26</a:t>
            </a:r>
            <a:r>
              <a:rPr lang="ja-JP" altLang="en-US" dirty="0"/>
              <a:t>％削減の目標達成をより確実なものとするとともに、</a:t>
            </a:r>
            <a:r>
              <a:rPr lang="en-US" altLang="ja-JP" dirty="0"/>
              <a:t>2050</a:t>
            </a:r>
            <a:r>
              <a:rPr lang="ja-JP" altLang="en-US" dirty="0"/>
              <a:t>年</a:t>
            </a:r>
            <a:r>
              <a:rPr lang="en-US" altLang="ja-JP" dirty="0"/>
              <a:t>80</a:t>
            </a:r>
            <a:r>
              <a:rPr lang="ja-JP" altLang="en-US" dirty="0"/>
              <a:t>％削減を目指して、再エネの導入を最大化・加速化し、主力エネルギー源に引き上げるために、引き続き、今後起こりうる技術のイノベーションや、コストの抜本的な低下、あるいはライフスタイルや社会構造の大きな変化を織り込んで、再エネ拡大のアプローチを充実して</a:t>
            </a:r>
            <a:r>
              <a:rPr lang="ja-JP" altLang="en-US" dirty="0" smtClean="0"/>
              <a:t>いきたいと考えています。</a:t>
            </a:r>
            <a:endParaRPr lang="en-US" altLang="ja-JP" dirty="0" smtClean="0"/>
          </a:p>
          <a:p>
            <a:endParaRPr lang="en-US" altLang="ja-JP" dirty="0"/>
          </a:p>
          <a:p>
            <a:r>
              <a:rPr lang="ja-JP" altLang="en-US" dirty="0"/>
              <a:t>おわりに　～分散系の再エネを中心とする脱炭素社会へ～　　　　　　　　　　　　　</a:t>
            </a:r>
          </a:p>
          <a:p>
            <a:r>
              <a:rPr lang="ja-JP" altLang="en-US" dirty="0" smtClean="0"/>
              <a:t>　こう</a:t>
            </a:r>
            <a:r>
              <a:rPr lang="ja-JP" altLang="en-US" dirty="0"/>
              <a:t>したアプローチにより、国全体として、再エネを中心に、その貯蔵利用のための</a:t>
            </a:r>
            <a:r>
              <a:rPr lang="en-US" altLang="ja-JP" dirty="0"/>
              <a:t>EV</a:t>
            </a:r>
            <a:r>
              <a:rPr lang="ja-JP" altLang="en-US" dirty="0"/>
              <a:t>やバッテリー、蓄熱・熱利用施設、変動調整機能を担う電源（水力、火力）、コジェネ、ネガワット、</a:t>
            </a:r>
            <a:r>
              <a:rPr lang="en-US" altLang="ja-JP" dirty="0"/>
              <a:t>DR</a:t>
            </a:r>
            <a:r>
              <a:rPr lang="ja-JP" altLang="en-US" dirty="0"/>
              <a:t>（ディマンドレスポンス）、</a:t>
            </a:r>
            <a:r>
              <a:rPr lang="en-US" altLang="ja-JP" dirty="0"/>
              <a:t>VPP</a:t>
            </a:r>
            <a:r>
              <a:rPr lang="ja-JP" altLang="en-US" dirty="0" err="1"/>
              <a:t>、</a:t>
            </a:r>
            <a:r>
              <a:rPr lang="ja-JP" altLang="en-US" dirty="0"/>
              <a:t>水素などをうまく活用し、需要と供給が双方向化されるなかで、分散する再エネが最大限有効活用された脱炭素社会の実現を目指していきます。移行期には、再エネ拡大に必要なサポートとして、火力発電を含む調整機能が必要になりますが、長期的には、再エネ設備・関連設備の調整能力を向上させ、大量導入時の余剰について調整できるようにしていくことが重要です。</a:t>
            </a:r>
          </a:p>
          <a:p>
            <a:r>
              <a:rPr lang="ja-JP" altLang="en-US" dirty="0" smtClean="0"/>
              <a:t>　その</a:t>
            </a:r>
            <a:r>
              <a:rPr lang="ja-JP" altLang="en-US" dirty="0"/>
              <a:t>ために、送配電ネットワークを、分散系に即したものに転換することや、再エネ事業者の投資予見性を高める情報開示なども重要ですが、これと並行して、地域資源である再エネを、地域の消費者・企業・地方公共団体が、担い手となって、自ら開発して、自ら消費し、または収益を地域経済に循環させる取組を加速化・最大化していきます。</a:t>
            </a:r>
          </a:p>
          <a:p>
            <a:endParaRPr lang="ja-JP" altLang="ja-JP" dirty="0"/>
          </a:p>
        </p:txBody>
      </p:sp>
    </p:spTree>
    <p:extLst>
      <p:ext uri="{BB962C8B-B14F-4D97-AF65-F5344CB8AC3E}">
        <p14:creationId xmlns:p14="http://schemas.microsoft.com/office/powerpoint/2010/main" val="139974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8315" y="908720"/>
            <a:ext cx="9934315" cy="3744416"/>
          </a:xfrm>
        </p:spPr>
        <p:txBody>
          <a:bodyPr/>
          <a:lstStyle>
            <a:lvl1pPr algn="ctr">
              <a:defRPr sz="4800"/>
            </a:lvl1pPr>
          </a:lstStyle>
          <a:p>
            <a:pPr lvl="0"/>
            <a:r>
              <a:rPr kumimoji="1" lang="ja-JP" altLang="en-US"/>
              <a:t>マスター テキストの書式設定</a:t>
            </a:r>
          </a:p>
        </p:txBody>
      </p:sp>
    </p:spTree>
    <p:extLst>
      <p:ext uri="{BB962C8B-B14F-4D97-AF65-F5344CB8AC3E}">
        <p14:creationId xmlns:p14="http://schemas.microsoft.com/office/powerpoint/2010/main" val="400819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p:nvPr>
        </p:nvSpPr>
        <p:spPr>
          <a:xfrm>
            <a:off x="200472" y="692697"/>
            <a:ext cx="9433048" cy="3416320"/>
          </a:xfrm>
        </p:spPr>
        <p:txBody>
          <a:bodyPr/>
          <a:lstStyle>
            <a:lvl1pPr>
              <a:defRPr sz="2800"/>
            </a:lvl1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175868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88" y="765174"/>
            <a:ext cx="9648825"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4798" y="6309320"/>
            <a:ext cx="916754" cy="548679"/>
          </a:xfrm>
          <a:prstGeom prst="rect">
            <a:avLst/>
          </a:prstGeom>
          <a:ln/>
        </p:spPr>
        <p:txBody>
          <a:bodyPr/>
          <a:lstStyle>
            <a:lvl1pPr algn="r">
              <a:defRPr sz="2800"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pPr>
                <a:defRPr/>
              </a:pPr>
              <a:t>‹#›</a:t>
            </a:fld>
            <a:endParaRPr lang="en-US" altLang="ja-JP" dirty="0"/>
          </a:p>
        </p:txBody>
      </p:sp>
    </p:spTree>
    <p:extLst>
      <p:ext uri="{BB962C8B-B14F-4D97-AF65-F5344CB8AC3E}">
        <p14:creationId xmlns:p14="http://schemas.microsoft.com/office/powerpoint/2010/main" val="8955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18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目次">
    <p:spTree>
      <p:nvGrpSpPr>
        <p:cNvPr id="1" name=""/>
        <p:cNvGrpSpPr/>
        <p:nvPr/>
      </p:nvGrpSpPr>
      <p:grpSpPr>
        <a:xfrm>
          <a:off x="0" y="0"/>
          <a:ext cx="0" cy="0"/>
          <a:chOff x="0" y="0"/>
          <a:chExt cx="0" cy="0"/>
        </a:xfrm>
      </p:grpSpPr>
      <p:sp>
        <p:nvSpPr>
          <p:cNvPr id="8" name="正方形/長方形 7"/>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a:latin typeface="+mn-lt"/>
              </a:defRPr>
            </a:lvl1pPr>
          </a:lstStyle>
          <a:p>
            <a:pPr>
              <a:defRPr/>
            </a:pPr>
            <a:fld id="{E92B6C98-0C2F-49F8-B75E-87F1B57CCE1F}" type="slidenum">
              <a:rPr lang="en-US" altLang="ja-JP" smtClean="0"/>
              <a:pPr>
                <a:defRPr/>
              </a:pPr>
              <a:t>‹#›</a:t>
            </a:fld>
            <a:endParaRPr lang="en-US" altLang="ja-JP" dirty="0"/>
          </a:p>
        </p:txBody>
      </p:sp>
      <p:cxnSp>
        <p:nvCxnSpPr>
          <p:cNvPr id="5" name="直線コネクタ 4"/>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タイトル 1"/>
          <p:cNvSpPr>
            <a:spLocks noGrp="1"/>
          </p:cNvSpPr>
          <p:nvPr>
            <p:ph type="title"/>
          </p:nvPr>
        </p:nvSpPr>
        <p:spPr>
          <a:xfrm>
            <a:off x="200024" y="116632"/>
            <a:ext cx="9505950"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Tree>
    <p:extLst>
      <p:ext uri="{BB962C8B-B14F-4D97-AF65-F5344CB8AC3E}">
        <p14:creationId xmlns:p14="http://schemas.microsoft.com/office/powerpoint/2010/main" val="1867750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116632"/>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9700" y="3284538"/>
            <a:ext cx="2460625" cy="1878012"/>
            <a:chOff x="-2679700" y="3284538"/>
            <a:chExt cx="2460625" cy="1878012"/>
          </a:xfrm>
        </p:grpSpPr>
        <p:sp>
          <p:nvSpPr>
            <p:cNvPr id="1037" name="Rectangle 20"/>
            <p:cNvSpPr>
              <a:spLocks noChangeArrowheads="1"/>
            </p:cNvSpPr>
            <p:nvPr/>
          </p:nvSpPr>
          <p:spPr bwMode="auto">
            <a:xfrm>
              <a:off x="-2679700" y="3284538"/>
              <a:ext cx="2460625" cy="1878012"/>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latin typeface="Times New Roman" pitchFamily="18" charset="0"/>
                    <a:ea typeface="HGPｺﾞｼｯｸE" pitchFamily="50" charset="-128"/>
                  </a:rPr>
                  <a:t>Sky blue</a:t>
                </a:r>
                <a:endParaRPr kumimoji="0" lang="en-GB" altLang="ja-JP" sz="1100" dirty="0">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latin typeface="Times New Roman" pitchFamily="18" charset="0"/>
                    <a:ea typeface="HGPｺﾞｼｯｸE" pitchFamily="50" charset="-128"/>
                  </a:rPr>
                  <a:t>RGB= </a:t>
                </a:r>
                <a:r>
                  <a:rPr kumimoji="0" lang="en-US" altLang="ja-JP" sz="1100" dirty="0">
                    <a:latin typeface="Times New Roman" pitchFamily="18" charset="0"/>
                    <a:ea typeface="HGPｺﾞｼｯｸE" pitchFamily="50" charset="-128"/>
                  </a:rPr>
                  <a:t>00</a:t>
                </a:r>
                <a:r>
                  <a:rPr kumimoji="0" lang="en-GB" altLang="ja-JP" sz="1100" dirty="0">
                    <a:latin typeface="Times New Roman" pitchFamily="18" charset="0"/>
                    <a:ea typeface="HGPｺﾞｼｯｸE" pitchFamily="50" charset="-128"/>
                  </a:rPr>
                  <a:t>0,17</a:t>
                </a:r>
                <a:r>
                  <a:rPr kumimoji="0" lang="en-US" altLang="ja-JP" sz="1100" dirty="0">
                    <a:latin typeface="Times New Roman" pitchFamily="18" charset="0"/>
                    <a:ea typeface="HGPｺﾞｼｯｸE" pitchFamily="50" charset="-128"/>
                  </a:rPr>
                  <a:t>6</a:t>
                </a:r>
                <a:r>
                  <a:rPr kumimoji="0" lang="en-GB" altLang="ja-JP" sz="1100" dirty="0">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latin typeface="Times New Roman" pitchFamily="18" charset="0"/>
                  <a:ea typeface="HGPｺﾞｼｯｸE" pitchFamily="50" charset="-128"/>
                </a:rPr>
                <a:t>MOEJ</a:t>
              </a:r>
              <a:r>
                <a:rPr kumimoji="0" lang="en-GB" altLang="ja-JP" sz="1200" b="1" dirty="0">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91874" y="76200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91874" y="126558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91874" y="140846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91874" y="544512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91874" y="6669088"/>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184" y="-1437064"/>
            <a:ext cx="487634" cy="246221"/>
          </a:xfrm>
          <a:prstGeom prst="rect">
            <a:avLst/>
          </a:prstGeom>
          <a:noFill/>
        </p:spPr>
        <p:txBody>
          <a:bodyPr wrap="none" rtlCol="0">
            <a:spAutoFit/>
          </a:bodyPr>
          <a:lstStyle/>
          <a:p>
            <a:r>
              <a:rPr kumimoji="1" lang="en-US" altLang="ja-JP" sz="1000" dirty="0">
                <a:latin typeface="+mn-lt"/>
                <a:ea typeface="+mn-ea"/>
              </a:rPr>
              <a:t>13.40</a:t>
            </a:r>
            <a:endParaRPr kumimoji="1" lang="ja-JP" altLang="en-US" sz="1000" dirty="0">
              <a:latin typeface="+mn-lt"/>
              <a:ea typeface="+mn-ea"/>
            </a:endParaRPr>
          </a:p>
        </p:txBody>
      </p:sp>
      <p:sp>
        <p:nvSpPr>
          <p:cNvPr id="36" name="テキスト ボックス 35"/>
          <p:cNvSpPr txBox="1"/>
          <p:nvPr/>
        </p:nvSpPr>
        <p:spPr>
          <a:xfrm>
            <a:off x="177574" y="-1437065"/>
            <a:ext cx="487634" cy="246221"/>
          </a:xfrm>
          <a:prstGeom prst="rect">
            <a:avLst/>
          </a:prstGeom>
          <a:noFill/>
        </p:spPr>
        <p:txBody>
          <a:bodyPr wrap="none" rtlCol="0">
            <a:spAutoFit/>
          </a:bodyPr>
          <a:lstStyle/>
          <a:p>
            <a:r>
              <a:rPr kumimoji="1" lang="en-US" altLang="ja-JP" sz="1000" dirty="0">
                <a:latin typeface="+mn-lt"/>
                <a:ea typeface="+mn-ea"/>
              </a:rPr>
              <a:t>13.00</a:t>
            </a:r>
            <a:endParaRPr kumimoji="1" lang="ja-JP" altLang="en-US" sz="1000" dirty="0">
              <a:latin typeface="+mn-lt"/>
              <a:ea typeface="+mn-ea"/>
            </a:endParaRPr>
          </a:p>
        </p:txBody>
      </p:sp>
      <p:sp>
        <p:nvSpPr>
          <p:cNvPr id="37" name="テキスト ボックス 36"/>
          <p:cNvSpPr txBox="1"/>
          <p:nvPr/>
        </p:nvSpPr>
        <p:spPr>
          <a:xfrm>
            <a:off x="632520" y="-1437063"/>
            <a:ext cx="487633" cy="246221"/>
          </a:xfrm>
          <a:prstGeom prst="rect">
            <a:avLst/>
          </a:prstGeom>
          <a:noFill/>
        </p:spPr>
        <p:txBody>
          <a:bodyPr wrap="none" rtlCol="0">
            <a:spAutoFit/>
          </a:bodyPr>
          <a:lstStyle/>
          <a:p>
            <a:r>
              <a:rPr kumimoji="1" lang="en-US" altLang="ja-JP" sz="1000" dirty="0">
                <a:latin typeface="+mn-lt"/>
                <a:ea typeface="+mn-ea"/>
              </a:rPr>
              <a:t>10.80</a:t>
            </a:r>
            <a:endParaRPr kumimoji="1" lang="ja-JP" altLang="en-US" sz="1000" dirty="0">
              <a:latin typeface="+mn-lt"/>
              <a:ea typeface="+mn-ea"/>
            </a:endParaRPr>
          </a:p>
        </p:txBody>
      </p:sp>
      <p:sp>
        <p:nvSpPr>
          <p:cNvPr id="38" name="テキスト ボックス 37"/>
          <p:cNvSpPr txBox="1"/>
          <p:nvPr/>
        </p:nvSpPr>
        <p:spPr>
          <a:xfrm>
            <a:off x="1225006" y="-1437064"/>
            <a:ext cx="487634" cy="246221"/>
          </a:xfrm>
          <a:prstGeom prst="rect">
            <a:avLst/>
          </a:prstGeom>
          <a:noFill/>
        </p:spPr>
        <p:txBody>
          <a:bodyPr wrap="none" rtlCol="0">
            <a:spAutoFit/>
          </a:bodyPr>
          <a:lstStyle/>
          <a:p>
            <a:r>
              <a:rPr kumimoji="1" lang="en-US" altLang="ja-JP" sz="1000" dirty="0">
                <a:latin typeface="+mn-lt"/>
                <a:ea typeface="+mn-ea"/>
              </a:rPr>
              <a:t>10.20</a:t>
            </a:r>
            <a:endParaRPr kumimoji="1" lang="ja-JP" altLang="en-US" sz="1000" dirty="0">
              <a:latin typeface="+mn-lt"/>
              <a:ea typeface="+mn-ea"/>
            </a:endParaRPr>
          </a:p>
        </p:txBody>
      </p:sp>
      <p:sp>
        <p:nvSpPr>
          <p:cNvPr id="39" name="テキスト ボックス 38"/>
          <p:cNvSpPr txBox="1"/>
          <p:nvPr/>
        </p:nvSpPr>
        <p:spPr>
          <a:xfrm>
            <a:off x="4436800" y="-1437063"/>
            <a:ext cx="418704" cy="246221"/>
          </a:xfrm>
          <a:prstGeom prst="rect">
            <a:avLst/>
          </a:prstGeom>
          <a:noFill/>
        </p:spPr>
        <p:txBody>
          <a:bodyPr wrap="none" rtlCol="0">
            <a:spAutoFit/>
          </a:bodyPr>
          <a:lstStyle/>
          <a:p>
            <a:r>
              <a:rPr kumimoji="1" lang="en-US" altLang="ja-JP" sz="1000" dirty="0">
                <a:latin typeface="+mn-lt"/>
                <a:ea typeface="+mn-ea"/>
              </a:rPr>
              <a:t>0.40</a:t>
            </a:r>
            <a:endParaRPr kumimoji="1" lang="ja-JP" altLang="en-US" sz="1000" dirty="0">
              <a:latin typeface="+mn-lt"/>
              <a:ea typeface="+mn-ea"/>
            </a:endParaRPr>
          </a:p>
        </p:txBody>
      </p:sp>
      <p:sp>
        <p:nvSpPr>
          <p:cNvPr id="40" name="テキスト ボックス 39"/>
          <p:cNvSpPr txBox="1"/>
          <p:nvPr/>
        </p:nvSpPr>
        <p:spPr>
          <a:xfrm>
            <a:off x="5029287" y="-1437064"/>
            <a:ext cx="418704" cy="246221"/>
          </a:xfrm>
          <a:prstGeom prst="rect">
            <a:avLst/>
          </a:prstGeom>
          <a:noFill/>
        </p:spPr>
        <p:txBody>
          <a:bodyPr wrap="none" rtlCol="0">
            <a:spAutoFit/>
          </a:bodyPr>
          <a:lstStyle/>
          <a:p>
            <a:r>
              <a:rPr kumimoji="1" lang="en-US" altLang="ja-JP" sz="1000" dirty="0">
                <a:latin typeface="+mn-lt"/>
                <a:ea typeface="+mn-ea"/>
              </a:rPr>
              <a:t>0.40</a:t>
            </a:r>
            <a:endParaRPr kumimoji="1" lang="ja-JP" altLang="en-US" sz="1000" dirty="0">
              <a:latin typeface="+mn-lt"/>
              <a:ea typeface="+mn-ea"/>
            </a:endParaRPr>
          </a:p>
        </p:txBody>
      </p:sp>
      <p:sp>
        <p:nvSpPr>
          <p:cNvPr id="41" name="テキスト ボックス 40"/>
          <p:cNvSpPr txBox="1"/>
          <p:nvPr/>
        </p:nvSpPr>
        <p:spPr>
          <a:xfrm>
            <a:off x="5961111" y="-1437064"/>
            <a:ext cx="418704" cy="246221"/>
          </a:xfrm>
          <a:prstGeom prst="rect">
            <a:avLst/>
          </a:prstGeom>
          <a:noFill/>
        </p:spPr>
        <p:txBody>
          <a:bodyPr wrap="none" rtlCol="0">
            <a:spAutoFit/>
          </a:bodyPr>
          <a:lstStyle/>
          <a:p>
            <a:r>
              <a:rPr kumimoji="1" lang="en-US" altLang="ja-JP" sz="1000" dirty="0">
                <a:latin typeface="+mn-lt"/>
                <a:ea typeface="+mn-ea"/>
              </a:rPr>
              <a:t>3.00</a:t>
            </a:r>
            <a:endParaRPr kumimoji="1" lang="ja-JP" altLang="en-US" sz="1000" dirty="0">
              <a:latin typeface="+mn-lt"/>
              <a:ea typeface="+mn-ea"/>
            </a:endParaRPr>
          </a:p>
        </p:txBody>
      </p:sp>
      <p:sp>
        <p:nvSpPr>
          <p:cNvPr id="42" name="テキスト ボックス 41"/>
          <p:cNvSpPr txBox="1"/>
          <p:nvPr/>
        </p:nvSpPr>
        <p:spPr>
          <a:xfrm>
            <a:off x="8569822" y="-1437064"/>
            <a:ext cx="487634" cy="246221"/>
          </a:xfrm>
          <a:prstGeom prst="rect">
            <a:avLst/>
          </a:prstGeom>
          <a:noFill/>
        </p:spPr>
        <p:txBody>
          <a:bodyPr wrap="none" rtlCol="0">
            <a:spAutoFit/>
          </a:bodyPr>
          <a:lstStyle/>
          <a:p>
            <a:r>
              <a:rPr kumimoji="1" lang="en-US" altLang="ja-JP" sz="1000" dirty="0">
                <a:latin typeface="+mn-lt"/>
                <a:ea typeface="+mn-ea"/>
              </a:rPr>
              <a:t>10.20</a:t>
            </a:r>
            <a:endParaRPr kumimoji="1" lang="ja-JP" altLang="en-US" sz="1000" dirty="0">
              <a:latin typeface="+mn-lt"/>
              <a:ea typeface="+mn-ea"/>
            </a:endParaRPr>
          </a:p>
        </p:txBody>
      </p:sp>
      <p:sp>
        <p:nvSpPr>
          <p:cNvPr id="43" name="テキスト ボックス 42"/>
          <p:cNvSpPr txBox="1"/>
          <p:nvPr/>
        </p:nvSpPr>
        <p:spPr>
          <a:xfrm>
            <a:off x="9721950" y="-1437064"/>
            <a:ext cx="487634" cy="246221"/>
          </a:xfrm>
          <a:prstGeom prst="rect">
            <a:avLst/>
          </a:prstGeom>
          <a:noFill/>
        </p:spPr>
        <p:txBody>
          <a:bodyPr wrap="none" rtlCol="0">
            <a:spAutoFit/>
          </a:bodyPr>
          <a:lstStyle/>
          <a:p>
            <a:r>
              <a:rPr kumimoji="1" lang="en-US" altLang="ja-JP" sz="1000" dirty="0">
                <a:latin typeface="+mn-lt"/>
                <a:ea typeface="+mn-ea"/>
              </a:rPr>
              <a:t>13.40</a:t>
            </a:r>
            <a:endParaRPr kumimoji="1" lang="ja-JP" altLang="en-US" sz="1000" dirty="0">
              <a:latin typeface="+mn-lt"/>
              <a:ea typeface="+mn-ea"/>
            </a:endParaRPr>
          </a:p>
        </p:txBody>
      </p:sp>
      <p:sp>
        <p:nvSpPr>
          <p:cNvPr id="44" name="テキスト ボックス 43"/>
          <p:cNvSpPr txBox="1"/>
          <p:nvPr/>
        </p:nvSpPr>
        <p:spPr>
          <a:xfrm>
            <a:off x="10874663" y="554727"/>
            <a:ext cx="418704" cy="246221"/>
          </a:xfrm>
          <a:prstGeom prst="rect">
            <a:avLst/>
          </a:prstGeom>
          <a:noFill/>
        </p:spPr>
        <p:txBody>
          <a:bodyPr wrap="none" rtlCol="0">
            <a:spAutoFit/>
          </a:bodyPr>
          <a:lstStyle/>
          <a:p>
            <a:pPr algn="r"/>
            <a:r>
              <a:rPr kumimoji="1" lang="en-US" altLang="ja-JP" sz="1000" dirty="0">
                <a:latin typeface="+mn-lt"/>
                <a:ea typeface="+mn-ea"/>
              </a:rPr>
              <a:t>7.40</a:t>
            </a:r>
            <a:endParaRPr kumimoji="1" lang="ja-JP" altLang="en-US" sz="1000" dirty="0">
              <a:latin typeface="+mn-lt"/>
              <a:ea typeface="+mn-ea"/>
            </a:endParaRPr>
          </a:p>
        </p:txBody>
      </p:sp>
      <p:sp>
        <p:nvSpPr>
          <p:cNvPr id="45" name="テキスト ボックス 44"/>
          <p:cNvSpPr txBox="1"/>
          <p:nvPr/>
        </p:nvSpPr>
        <p:spPr>
          <a:xfrm>
            <a:off x="10874663" y="1022539"/>
            <a:ext cx="418704" cy="246221"/>
          </a:xfrm>
          <a:prstGeom prst="rect">
            <a:avLst/>
          </a:prstGeom>
          <a:noFill/>
        </p:spPr>
        <p:txBody>
          <a:bodyPr wrap="none" rtlCol="0">
            <a:spAutoFit/>
          </a:bodyPr>
          <a:lstStyle/>
          <a:p>
            <a:pPr algn="r"/>
            <a:r>
              <a:rPr kumimoji="1" lang="en-US" altLang="ja-JP" sz="1000" dirty="0">
                <a:latin typeface="+mn-lt"/>
                <a:ea typeface="+mn-ea"/>
              </a:rPr>
              <a:t>6.00</a:t>
            </a:r>
            <a:endParaRPr kumimoji="1" lang="ja-JP" altLang="en-US" sz="1000" dirty="0">
              <a:latin typeface="+mn-lt"/>
              <a:ea typeface="+mn-ea"/>
            </a:endParaRPr>
          </a:p>
        </p:txBody>
      </p:sp>
      <p:sp>
        <p:nvSpPr>
          <p:cNvPr id="46" name="テキスト ボックス 45"/>
          <p:cNvSpPr txBox="1"/>
          <p:nvPr/>
        </p:nvSpPr>
        <p:spPr>
          <a:xfrm>
            <a:off x="10874663" y="1421160"/>
            <a:ext cx="418704" cy="246221"/>
          </a:xfrm>
          <a:prstGeom prst="rect">
            <a:avLst/>
          </a:prstGeom>
          <a:noFill/>
        </p:spPr>
        <p:txBody>
          <a:bodyPr wrap="none" rtlCol="0">
            <a:spAutoFit/>
          </a:bodyPr>
          <a:lstStyle/>
          <a:p>
            <a:pPr algn="r"/>
            <a:r>
              <a:rPr kumimoji="1" lang="en-US" altLang="ja-JP" sz="1000" dirty="0">
                <a:latin typeface="+mn-lt"/>
                <a:ea typeface="+mn-ea"/>
              </a:rPr>
              <a:t>5.60</a:t>
            </a:r>
            <a:endParaRPr kumimoji="1" lang="ja-JP" altLang="en-US" sz="1000" dirty="0">
              <a:latin typeface="+mn-lt"/>
              <a:ea typeface="+mn-ea"/>
            </a:endParaRPr>
          </a:p>
        </p:txBody>
      </p:sp>
      <p:sp>
        <p:nvSpPr>
          <p:cNvPr id="47" name="テキスト ボックス 46"/>
          <p:cNvSpPr txBox="1"/>
          <p:nvPr/>
        </p:nvSpPr>
        <p:spPr>
          <a:xfrm>
            <a:off x="10874663" y="5445125"/>
            <a:ext cx="418704" cy="246221"/>
          </a:xfrm>
          <a:prstGeom prst="rect">
            <a:avLst/>
          </a:prstGeom>
          <a:noFill/>
        </p:spPr>
        <p:txBody>
          <a:bodyPr wrap="none" rtlCol="0">
            <a:spAutoFit/>
          </a:bodyPr>
          <a:lstStyle/>
          <a:p>
            <a:pPr algn="r"/>
            <a:r>
              <a:rPr kumimoji="1" lang="en-US" altLang="ja-JP" sz="1000" dirty="0">
                <a:latin typeface="+mn-lt"/>
                <a:ea typeface="+mn-ea"/>
              </a:rPr>
              <a:t>5.60</a:t>
            </a:r>
            <a:endParaRPr kumimoji="1" lang="ja-JP" altLang="en-US" sz="1000" dirty="0">
              <a:latin typeface="+mn-lt"/>
              <a:ea typeface="+mn-ea"/>
            </a:endParaRPr>
          </a:p>
        </p:txBody>
      </p:sp>
      <p:sp>
        <p:nvSpPr>
          <p:cNvPr id="48" name="テキスト ボックス 47"/>
          <p:cNvSpPr txBox="1"/>
          <p:nvPr/>
        </p:nvSpPr>
        <p:spPr>
          <a:xfrm>
            <a:off x="10874663" y="6669088"/>
            <a:ext cx="418704" cy="246221"/>
          </a:xfrm>
          <a:prstGeom prst="rect">
            <a:avLst/>
          </a:prstGeom>
          <a:noFill/>
        </p:spPr>
        <p:txBody>
          <a:bodyPr wrap="none" rtlCol="0">
            <a:spAutoFit/>
          </a:bodyPr>
          <a:lstStyle/>
          <a:p>
            <a:pPr algn="r"/>
            <a:r>
              <a:rPr kumimoji="1" lang="en-US" altLang="ja-JP" sz="1000" dirty="0">
                <a:latin typeface="+mn-lt"/>
                <a:ea typeface="+mn-ea"/>
              </a:rPr>
              <a:t>9.00</a:t>
            </a:r>
            <a:endParaRPr kumimoji="1" lang="ja-JP" altLang="en-US" sz="1000" dirty="0">
              <a:latin typeface="+mn-lt"/>
              <a:ea typeface="+mn-ea"/>
            </a:endParaRPr>
          </a:p>
        </p:txBody>
      </p:sp>
    </p:spTree>
  </p:cSld>
  <p:clrMap bg1="lt1" tx1="dk1" bg2="lt2" tx2="dk2" accent1="accent1" accent2="accent2" accent3="accent3" accent4="accent4" accent5="accent5" accent6="accent6" hlink="hlink" folHlink="folHlink"/>
  <p:sldLayoutIdLst>
    <p:sldLayoutId id="2147483838" r:id="rId1"/>
    <p:sldLayoutId id="2147483842" r:id="rId2"/>
    <p:sldLayoutId id="2147483836" r:id="rId3"/>
    <p:sldLayoutId id="2147483839" r:id="rId4"/>
    <p:sldLayoutId id="2147483843" r:id="rId5"/>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env.go.jp/press/105221.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5" Type="http://schemas.microsoft.com/office/2007/relationships/hdphoto" Target="../media/hdphoto6.wdp"/><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9.wdp"/><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8.wdp"/><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microsoft.com/office/2007/relationships/hdphoto" Target="../media/hdphoto7.wdp"/><Relationship Id="rId9" Type="http://schemas.openxmlformats.org/officeDocument/2006/relationships/image" Target="../media/image12.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12" Type="http://schemas.microsoft.com/office/2007/relationships/hdphoto" Target="../media/hdphoto1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7.wdp"/><Relationship Id="rId11" Type="http://schemas.openxmlformats.org/officeDocument/2006/relationships/image" Target="../media/image21.png"/><Relationship Id="rId5" Type="http://schemas.openxmlformats.org/officeDocument/2006/relationships/image" Target="../media/image18.png"/><Relationship Id="rId10" Type="http://schemas.microsoft.com/office/2007/relationships/hdphoto" Target="../media/hdphoto11.wdp"/><Relationship Id="rId4" Type="http://schemas.microsoft.com/office/2007/relationships/hdphoto" Target="../media/hdphoto9.wdp"/><Relationship Id="rId9" Type="http://schemas.openxmlformats.org/officeDocument/2006/relationships/image" Target="../media/image20.png"/><Relationship Id="rId14" Type="http://schemas.microsoft.com/office/2007/relationships/hdphoto" Target="../media/hdphoto13.wdp"/></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2.png"/><Relationship Id="rId12" Type="http://schemas.microsoft.com/office/2007/relationships/hdphoto" Target="../media/hdphoto15.wdp"/><Relationship Id="rId17" Type="http://schemas.openxmlformats.org/officeDocument/2006/relationships/image" Target="../media/image26.png"/><Relationship Id="rId2" Type="http://schemas.openxmlformats.org/officeDocument/2006/relationships/notesSlide" Target="../notesSlides/notesSlide5.xml"/><Relationship Id="rId16" Type="http://schemas.microsoft.com/office/2007/relationships/hdphoto" Target="../media/hdphoto16.wdp"/><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24.png"/><Relationship Id="rId5" Type="http://schemas.openxmlformats.org/officeDocument/2006/relationships/image" Target="../media/image11.png"/><Relationship Id="rId15" Type="http://schemas.openxmlformats.org/officeDocument/2006/relationships/image" Target="../media/image25.png"/><Relationship Id="rId10" Type="http://schemas.microsoft.com/office/2007/relationships/hdphoto" Target="../media/hdphoto14.wdp"/><Relationship Id="rId4" Type="http://schemas.microsoft.com/office/2007/relationships/hdphoto" Target="../media/hdphoto8.wdp"/><Relationship Id="rId9" Type="http://schemas.openxmlformats.org/officeDocument/2006/relationships/image" Target="../media/image23.png"/><Relationship Id="rId14" Type="http://schemas.microsoft.com/office/2007/relationships/hdphoto" Target="../media/hdphoto10.wdp"/></Relationships>
</file>

<file path=ppt/slides/_rels/slide6.xml.rels><?xml version="1.0" encoding="UTF-8" standalone="yes"?>
<Relationships xmlns="http://schemas.openxmlformats.org/package/2006/relationships"><Relationship Id="rId8" Type="http://schemas.microsoft.com/office/2007/relationships/hdphoto" Target="../media/hdphoto17.wdp"/><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7.png"/><Relationship Id="rId12" Type="http://schemas.microsoft.com/office/2007/relationships/hdphoto" Target="../media/hdphoto13.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1.wdp"/><Relationship Id="rId11" Type="http://schemas.openxmlformats.org/officeDocument/2006/relationships/image" Target="../media/image22.png"/><Relationship Id="rId5" Type="http://schemas.openxmlformats.org/officeDocument/2006/relationships/image" Target="../media/image20.png"/><Relationship Id="rId10" Type="http://schemas.microsoft.com/office/2007/relationships/hdphoto" Target="../media/hdphoto18.wdp"/><Relationship Id="rId4" Type="http://schemas.microsoft.com/office/2007/relationships/hdphoto" Target="../media/hdphoto10.wdp"/><Relationship Id="rId9" Type="http://schemas.openxmlformats.org/officeDocument/2006/relationships/image" Target="../media/image28.png"/><Relationship Id="rId14" Type="http://schemas.microsoft.com/office/2007/relationships/hdphoto" Target="../media/hdphoto19.wdp"/></Relationships>
</file>

<file path=ppt/slides/_rels/slide7.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31.jpeg"/><Relationship Id="rId3" Type="http://schemas.openxmlformats.org/officeDocument/2006/relationships/image" Target="../media/image11.png"/><Relationship Id="rId7" Type="http://schemas.openxmlformats.org/officeDocument/2006/relationships/image" Target="../media/image10.png"/><Relationship Id="rId12" Type="http://schemas.microsoft.com/office/2007/relationships/hdphoto" Target="../media/hdphoto20.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30.png"/><Relationship Id="rId5" Type="http://schemas.openxmlformats.org/officeDocument/2006/relationships/image" Target="../media/image12.png"/><Relationship Id="rId10" Type="http://schemas.microsoft.com/office/2007/relationships/hdphoto" Target="../media/hdphoto9.wdp"/><Relationship Id="rId4" Type="http://schemas.microsoft.com/office/2007/relationships/hdphoto" Target="../media/hdphoto5.wdp"/><Relationship Id="rId9" Type="http://schemas.openxmlformats.org/officeDocument/2006/relationships/image" Target="../media/image15.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microsoft.com/office/2007/relationships/hdphoto" Target="../media/hdphoto22.wdp"/><Relationship Id="rId13" Type="http://schemas.openxmlformats.org/officeDocument/2006/relationships/image" Target="../media/image37.png"/><Relationship Id="rId18" Type="http://schemas.openxmlformats.org/officeDocument/2006/relationships/image" Target="../media/image40.png"/><Relationship Id="rId3" Type="http://schemas.openxmlformats.org/officeDocument/2006/relationships/image" Target="../media/image33.png"/><Relationship Id="rId21" Type="http://schemas.openxmlformats.org/officeDocument/2006/relationships/image" Target="../media/image42.png"/><Relationship Id="rId7" Type="http://schemas.openxmlformats.org/officeDocument/2006/relationships/image" Target="../media/image34.png"/><Relationship Id="rId12" Type="http://schemas.microsoft.com/office/2007/relationships/hdphoto" Target="../media/hdphoto24.wdp"/><Relationship Id="rId17" Type="http://schemas.microsoft.com/office/2007/relationships/hdphoto" Target="../media/hdphoto26.wdp"/><Relationship Id="rId2" Type="http://schemas.openxmlformats.org/officeDocument/2006/relationships/notesSlide" Target="../notesSlides/notesSlide8.xml"/><Relationship Id="rId16" Type="http://schemas.openxmlformats.org/officeDocument/2006/relationships/image" Target="../media/image39.png"/><Relationship Id="rId20" Type="http://schemas.microsoft.com/office/2007/relationships/hdphoto" Target="../media/hdphoto27.wdp"/><Relationship Id="rId1" Type="http://schemas.openxmlformats.org/officeDocument/2006/relationships/slideLayout" Target="../slideLayouts/slideLayout2.xml"/><Relationship Id="rId6" Type="http://schemas.microsoft.com/office/2007/relationships/hdphoto" Target="../media/hdphoto11.wdp"/><Relationship Id="rId11" Type="http://schemas.openxmlformats.org/officeDocument/2006/relationships/image" Target="../media/image36.png"/><Relationship Id="rId5" Type="http://schemas.openxmlformats.org/officeDocument/2006/relationships/image" Target="../media/image20.png"/><Relationship Id="rId15" Type="http://schemas.openxmlformats.org/officeDocument/2006/relationships/image" Target="../media/image38.png"/><Relationship Id="rId10" Type="http://schemas.microsoft.com/office/2007/relationships/hdphoto" Target="../media/hdphoto23.wdp"/><Relationship Id="rId19" Type="http://schemas.openxmlformats.org/officeDocument/2006/relationships/image" Target="../media/image41.png"/><Relationship Id="rId4" Type="http://schemas.microsoft.com/office/2007/relationships/hdphoto" Target="../media/hdphoto21.wdp"/><Relationship Id="rId9" Type="http://schemas.openxmlformats.org/officeDocument/2006/relationships/image" Target="../media/image35.png"/><Relationship Id="rId14" Type="http://schemas.microsoft.com/office/2007/relationships/hdphoto" Target="../media/hdphoto25.wdp"/></Relationships>
</file>

<file path=ppt/slides/_rels/slide9.xml.rels><?xml version="1.0" encoding="UTF-8" standalone="yes"?>
<Relationships xmlns="http://schemas.openxmlformats.org/package/2006/relationships"><Relationship Id="rId8" Type="http://schemas.microsoft.com/office/2007/relationships/hdphoto" Target="../media/hdphoto30.wdp"/><Relationship Id="rId13" Type="http://schemas.openxmlformats.org/officeDocument/2006/relationships/image" Target="../media/image48.png"/><Relationship Id="rId18" Type="http://schemas.microsoft.com/office/2007/relationships/hdphoto" Target="../media/hdphoto35.wdp"/><Relationship Id="rId3" Type="http://schemas.openxmlformats.org/officeDocument/2006/relationships/image" Target="../media/image43.png"/><Relationship Id="rId21" Type="http://schemas.openxmlformats.org/officeDocument/2006/relationships/image" Target="../media/image52.png"/><Relationship Id="rId7" Type="http://schemas.openxmlformats.org/officeDocument/2006/relationships/image" Target="../media/image45.png"/><Relationship Id="rId12" Type="http://schemas.microsoft.com/office/2007/relationships/hdphoto" Target="../media/hdphoto32.wdp"/><Relationship Id="rId17" Type="http://schemas.openxmlformats.org/officeDocument/2006/relationships/image" Target="../media/image50.png"/><Relationship Id="rId25" Type="http://schemas.openxmlformats.org/officeDocument/2006/relationships/image" Target="../media/image54.png"/><Relationship Id="rId2" Type="http://schemas.openxmlformats.org/officeDocument/2006/relationships/notesSlide" Target="../notesSlides/notesSlide9.xml"/><Relationship Id="rId16" Type="http://schemas.microsoft.com/office/2007/relationships/hdphoto" Target="../media/hdphoto34.wdp"/><Relationship Id="rId20" Type="http://schemas.microsoft.com/office/2007/relationships/hdphoto" Target="../media/hdphoto36.wdp"/><Relationship Id="rId1" Type="http://schemas.openxmlformats.org/officeDocument/2006/relationships/slideLayout" Target="../slideLayouts/slideLayout2.xml"/><Relationship Id="rId6" Type="http://schemas.microsoft.com/office/2007/relationships/hdphoto" Target="../media/hdphoto29.wdp"/><Relationship Id="rId11" Type="http://schemas.openxmlformats.org/officeDocument/2006/relationships/image" Target="../media/image47.png"/><Relationship Id="rId24" Type="http://schemas.microsoft.com/office/2007/relationships/hdphoto" Target="../media/hdphoto38.wdp"/><Relationship Id="rId5" Type="http://schemas.openxmlformats.org/officeDocument/2006/relationships/image" Target="../media/image44.png"/><Relationship Id="rId15" Type="http://schemas.openxmlformats.org/officeDocument/2006/relationships/image" Target="../media/image49.png"/><Relationship Id="rId23" Type="http://schemas.openxmlformats.org/officeDocument/2006/relationships/image" Target="../media/image53.png"/><Relationship Id="rId10" Type="http://schemas.microsoft.com/office/2007/relationships/hdphoto" Target="../media/hdphoto31.wdp"/><Relationship Id="rId19" Type="http://schemas.openxmlformats.org/officeDocument/2006/relationships/image" Target="../media/image51.png"/><Relationship Id="rId4" Type="http://schemas.microsoft.com/office/2007/relationships/hdphoto" Target="../media/hdphoto28.wdp"/><Relationship Id="rId9" Type="http://schemas.openxmlformats.org/officeDocument/2006/relationships/image" Target="../media/image46.png"/><Relationship Id="rId14" Type="http://schemas.microsoft.com/office/2007/relationships/hdphoto" Target="../media/hdphoto33.wdp"/><Relationship Id="rId22" Type="http://schemas.microsoft.com/office/2007/relationships/hdphoto" Target="../media/hdphoto3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bwMode="auto">
          <a:xfrm>
            <a:off x="1339165" y="2178451"/>
            <a:ext cx="8065048" cy="384639"/>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2000" dirty="0">
                <a:latin typeface="+mn-ea"/>
                <a:ea typeface="+mn-ea"/>
              </a:rPr>
              <a:t>脱炭素社会実現のため</a:t>
            </a:r>
            <a:r>
              <a:rPr lang="ja-JP" altLang="en-US" sz="2000" b="1" dirty="0">
                <a:latin typeface="+mn-ea"/>
                <a:ea typeface="+mn-ea"/>
              </a:rPr>
              <a:t>再エネを主力エネルギー源</a:t>
            </a:r>
            <a:r>
              <a:rPr lang="ja-JP" altLang="en-US" sz="2000" dirty="0">
                <a:latin typeface="+mn-ea"/>
                <a:ea typeface="+mn-ea"/>
              </a:rPr>
              <a:t>に</a:t>
            </a:r>
          </a:p>
        </p:txBody>
      </p:sp>
      <p:sp>
        <p:nvSpPr>
          <p:cNvPr id="53" name="正方形/長方形 52"/>
          <p:cNvSpPr/>
          <p:nvPr/>
        </p:nvSpPr>
        <p:spPr bwMode="auto">
          <a:xfrm>
            <a:off x="1339165" y="2630499"/>
            <a:ext cx="8065048" cy="388863"/>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2000" dirty="0">
                <a:latin typeface="+mn-ea"/>
                <a:ea typeface="+mn-ea"/>
              </a:rPr>
              <a:t>既に、再エネは、企業・地域・国家間の</a:t>
            </a:r>
            <a:r>
              <a:rPr lang="ja-JP" altLang="en-US" sz="2000" b="1" dirty="0">
                <a:latin typeface="+mn-ea"/>
                <a:ea typeface="+mn-ea"/>
              </a:rPr>
              <a:t>国際競争の重要な要素</a:t>
            </a:r>
          </a:p>
        </p:txBody>
      </p:sp>
      <p:sp>
        <p:nvSpPr>
          <p:cNvPr id="65" name="正方形/長方形 64"/>
          <p:cNvSpPr/>
          <p:nvPr/>
        </p:nvSpPr>
        <p:spPr bwMode="auto">
          <a:xfrm>
            <a:off x="1339165" y="3086771"/>
            <a:ext cx="8065048" cy="388863"/>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2000" dirty="0">
                <a:latin typeface="+mn-ea"/>
                <a:ea typeface="+mn-ea"/>
              </a:rPr>
              <a:t>再エネを主力エネルギー源にして、豊かな</a:t>
            </a:r>
            <a:r>
              <a:rPr lang="ja-JP" altLang="en-US" sz="2000" b="1" dirty="0">
                <a:latin typeface="+mn-ea"/>
                <a:ea typeface="+mn-ea"/>
              </a:rPr>
              <a:t>暮らし</a:t>
            </a:r>
            <a:r>
              <a:rPr lang="ja-JP" altLang="en-US" sz="2000" dirty="0">
                <a:latin typeface="+mn-ea"/>
                <a:ea typeface="+mn-ea"/>
              </a:rPr>
              <a:t>・</a:t>
            </a:r>
            <a:r>
              <a:rPr lang="ja-JP" altLang="en-US" sz="2000" b="1" dirty="0">
                <a:latin typeface="+mn-ea"/>
                <a:ea typeface="+mn-ea"/>
              </a:rPr>
              <a:t>地域・経済を実現</a:t>
            </a:r>
          </a:p>
        </p:txBody>
      </p:sp>
      <p:sp>
        <p:nvSpPr>
          <p:cNvPr id="68" name="正方形/長方形 67"/>
          <p:cNvSpPr/>
          <p:nvPr/>
        </p:nvSpPr>
        <p:spPr bwMode="auto">
          <a:xfrm>
            <a:off x="1339165" y="3543043"/>
            <a:ext cx="8065048" cy="388863"/>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2000" dirty="0">
                <a:latin typeface="+mn-ea"/>
                <a:ea typeface="+mn-ea"/>
              </a:rPr>
              <a:t>地域資源である再エネ拡大の</a:t>
            </a:r>
            <a:r>
              <a:rPr lang="ja-JP" altLang="en-US" sz="2000" b="1" dirty="0">
                <a:latin typeface="+mn-ea"/>
                <a:ea typeface="+mn-ea"/>
              </a:rPr>
              <a:t>主役は地域</a:t>
            </a:r>
          </a:p>
        </p:txBody>
      </p:sp>
      <p:sp>
        <p:nvSpPr>
          <p:cNvPr id="71" name="正方形/長方形 70"/>
          <p:cNvSpPr/>
          <p:nvPr/>
        </p:nvSpPr>
        <p:spPr bwMode="auto">
          <a:xfrm>
            <a:off x="1339165" y="3999315"/>
            <a:ext cx="8065048" cy="388863"/>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2000" dirty="0">
                <a:latin typeface="+mn-ea"/>
                <a:ea typeface="+mn-ea"/>
              </a:rPr>
              <a:t>再エネに取り組むことは</a:t>
            </a:r>
            <a:r>
              <a:rPr lang="ja-JP" altLang="en-US" sz="2000" b="1" dirty="0">
                <a:latin typeface="+mn-ea"/>
                <a:ea typeface="+mn-ea"/>
              </a:rPr>
              <a:t>地域課題の解決</a:t>
            </a:r>
            <a:r>
              <a:rPr lang="ja-JP" altLang="en-US" sz="2000" dirty="0">
                <a:latin typeface="+mn-ea"/>
                <a:ea typeface="+mn-ea"/>
              </a:rPr>
              <a:t>に役立つ</a:t>
            </a:r>
          </a:p>
        </p:txBody>
      </p:sp>
      <p:sp>
        <p:nvSpPr>
          <p:cNvPr id="74" name="正方形/長方形 73"/>
          <p:cNvSpPr/>
          <p:nvPr/>
        </p:nvSpPr>
        <p:spPr bwMode="auto">
          <a:xfrm>
            <a:off x="1339165" y="4455587"/>
            <a:ext cx="8065048" cy="388863"/>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2000" dirty="0">
                <a:latin typeface="+mn-ea"/>
                <a:ea typeface="+mn-ea"/>
              </a:rPr>
              <a:t>再エネ拡大は</a:t>
            </a:r>
            <a:r>
              <a:rPr lang="ja-JP" altLang="en-US" sz="2000" b="1" dirty="0">
                <a:latin typeface="+mn-ea"/>
                <a:ea typeface="+mn-ea"/>
              </a:rPr>
              <a:t>再省蓄パッケージ</a:t>
            </a:r>
            <a:r>
              <a:rPr lang="ja-JP" altLang="en-US" sz="2000" dirty="0">
                <a:latin typeface="+mn-ea"/>
                <a:ea typeface="+mn-ea"/>
              </a:rPr>
              <a:t>で進めることが重要</a:t>
            </a:r>
          </a:p>
        </p:txBody>
      </p:sp>
      <p:sp>
        <p:nvSpPr>
          <p:cNvPr id="77" name="正方形/長方形 76"/>
          <p:cNvSpPr/>
          <p:nvPr/>
        </p:nvSpPr>
        <p:spPr bwMode="auto">
          <a:xfrm>
            <a:off x="1339165" y="4911860"/>
            <a:ext cx="8065048" cy="388863"/>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2000" dirty="0">
                <a:latin typeface="+mn-ea"/>
                <a:ea typeface="+mn-ea"/>
              </a:rPr>
              <a:t>地域主体の再エネ拡大の</a:t>
            </a:r>
            <a:r>
              <a:rPr lang="ja-JP" altLang="en-US" sz="2000" b="1" dirty="0">
                <a:latin typeface="+mn-ea"/>
                <a:ea typeface="+mn-ea"/>
              </a:rPr>
              <a:t>３つのアプローチ</a:t>
            </a:r>
          </a:p>
        </p:txBody>
      </p:sp>
      <p:sp>
        <p:nvSpPr>
          <p:cNvPr id="86" name="正方形/長方形 85"/>
          <p:cNvSpPr/>
          <p:nvPr/>
        </p:nvSpPr>
        <p:spPr bwMode="auto">
          <a:xfrm>
            <a:off x="802732" y="5368128"/>
            <a:ext cx="8812608" cy="994283"/>
          </a:xfrm>
          <a:prstGeom prst="rect">
            <a:avLst/>
          </a:prstGeom>
          <a:noFill/>
          <a:ln w="952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2000" dirty="0">
                <a:latin typeface="+mn-ea"/>
                <a:ea typeface="+mn-ea"/>
              </a:rPr>
              <a:t>アプローチ</a:t>
            </a:r>
            <a:r>
              <a:rPr lang="en-US" altLang="ja-JP" sz="2000" dirty="0">
                <a:latin typeface="+mn-ea"/>
                <a:ea typeface="+mn-ea"/>
              </a:rPr>
              <a:t>1:</a:t>
            </a:r>
            <a:r>
              <a:rPr lang="ja-JP" altLang="en-US" sz="2000" dirty="0">
                <a:latin typeface="+mn-ea"/>
                <a:ea typeface="+mn-ea"/>
              </a:rPr>
              <a:t>住まいオフィスなど、</a:t>
            </a:r>
            <a:r>
              <a:rPr lang="ja-JP" altLang="en-US" sz="2000" b="1" dirty="0">
                <a:latin typeface="+mn-ea"/>
                <a:ea typeface="+mn-ea"/>
              </a:rPr>
              <a:t>エネルギーを使う場で再省蓄エネ活用</a:t>
            </a:r>
          </a:p>
          <a:p>
            <a:pPr algn="l"/>
            <a:r>
              <a:rPr lang="ja-JP" altLang="en-US" sz="2000" dirty="0">
                <a:latin typeface="+mn-ea"/>
                <a:ea typeface="+mn-ea"/>
              </a:rPr>
              <a:t>アプローチ</a:t>
            </a:r>
            <a:r>
              <a:rPr lang="en-US" altLang="ja-JP" sz="2000" dirty="0">
                <a:latin typeface="+mn-ea"/>
                <a:ea typeface="+mn-ea"/>
              </a:rPr>
              <a:t>2:</a:t>
            </a:r>
            <a:r>
              <a:rPr lang="ja-JP" altLang="en-US" sz="2000" dirty="0">
                <a:latin typeface="+mn-ea"/>
                <a:ea typeface="+mn-ea"/>
              </a:rPr>
              <a:t>地域の再省蓄エネサービスによる</a:t>
            </a:r>
            <a:r>
              <a:rPr lang="ja-JP" altLang="en-US" sz="2000" b="1" dirty="0">
                <a:latin typeface="+mn-ea"/>
                <a:ea typeface="+mn-ea"/>
              </a:rPr>
              <a:t>地域の自立</a:t>
            </a:r>
            <a:r>
              <a:rPr lang="ja-JP" altLang="en-US" sz="2000" dirty="0">
                <a:latin typeface="+mn-ea"/>
                <a:ea typeface="+mn-ea"/>
              </a:rPr>
              <a:t>と脱炭素化</a:t>
            </a:r>
          </a:p>
          <a:p>
            <a:pPr algn="l"/>
            <a:r>
              <a:rPr lang="ja-JP" altLang="en-US" sz="2000" dirty="0">
                <a:latin typeface="+mn-ea"/>
                <a:ea typeface="+mn-ea"/>
              </a:rPr>
              <a:t>アプローチ</a:t>
            </a:r>
            <a:r>
              <a:rPr lang="en-US" altLang="ja-JP" sz="2000" dirty="0">
                <a:latin typeface="+mn-ea"/>
                <a:ea typeface="+mn-ea"/>
              </a:rPr>
              <a:t>3:</a:t>
            </a:r>
            <a:r>
              <a:rPr lang="ja-JP" altLang="en-US" sz="2000" b="1" dirty="0">
                <a:latin typeface="+mn-ea"/>
                <a:ea typeface="+mn-ea"/>
              </a:rPr>
              <a:t>地域の豊富な大規模再エネ</a:t>
            </a:r>
            <a:r>
              <a:rPr lang="ja-JP" altLang="en-US" sz="2000" dirty="0">
                <a:latin typeface="+mn-ea"/>
                <a:ea typeface="+mn-ea"/>
              </a:rPr>
              <a:t>の供給ポテンシャルの活用</a:t>
            </a:r>
            <a:endParaRPr lang="en-US" altLang="ja-JP" sz="2000" dirty="0">
              <a:latin typeface="+mn-ea"/>
              <a:ea typeface="+mn-ea"/>
            </a:endParaRPr>
          </a:p>
        </p:txBody>
      </p:sp>
      <p:pic>
        <p:nvPicPr>
          <p:cNvPr id="26" name="図 25"/>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8830" y="5466409"/>
            <a:ext cx="504057" cy="840833"/>
          </a:xfrm>
          <a:prstGeom prst="rect">
            <a:avLst/>
          </a:prstGeom>
        </p:spPr>
      </p:pic>
      <p:sp>
        <p:nvSpPr>
          <p:cNvPr id="42" name="楕円 41"/>
          <p:cNvSpPr/>
          <p:nvPr/>
        </p:nvSpPr>
        <p:spPr bwMode="auto">
          <a:xfrm>
            <a:off x="7011624" y="1359752"/>
            <a:ext cx="2493512" cy="906295"/>
          </a:xfrm>
          <a:prstGeom prst="ellipse">
            <a:avLst/>
          </a:prstGeom>
          <a:noFill/>
          <a:ln w="127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HGPｺﾞｼｯｸM" pitchFamily="50" charset="-128"/>
            </a:endParaRPr>
          </a:p>
        </p:txBody>
      </p:sp>
      <p:sp>
        <p:nvSpPr>
          <p:cNvPr id="45"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1</a:t>
            </a:fld>
            <a:endParaRPr lang="en-US" altLang="ja-JP" sz="1600" dirty="0">
              <a:latin typeface="+mn-lt"/>
            </a:endParaRPr>
          </a:p>
        </p:txBody>
      </p:sp>
      <p:grpSp>
        <p:nvGrpSpPr>
          <p:cNvPr id="6" name="グループ化 5"/>
          <p:cNvGrpSpPr/>
          <p:nvPr/>
        </p:nvGrpSpPr>
        <p:grpSpPr>
          <a:xfrm>
            <a:off x="819629" y="2173889"/>
            <a:ext cx="513846" cy="409097"/>
            <a:chOff x="-1023664" y="2152844"/>
            <a:chExt cx="513846" cy="480829"/>
          </a:xfrm>
          <a:solidFill>
            <a:schemeClr val="accent3"/>
          </a:solidFill>
        </p:grpSpPr>
        <p:sp>
          <p:nvSpPr>
            <p:cNvPr id="46" name="四角形: 角を丸くする 45"/>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47" name="テキスト ボックス 46"/>
            <p:cNvSpPr txBox="1"/>
            <p:nvPr/>
          </p:nvSpPr>
          <p:spPr>
            <a:xfrm>
              <a:off x="-951656" y="2163406"/>
              <a:ext cx="441838" cy="470267"/>
            </a:xfrm>
            <a:prstGeom prst="rect">
              <a:avLst/>
            </a:prstGeom>
            <a:noFill/>
          </p:spPr>
          <p:txBody>
            <a:bodyPr wrap="square" rtlCol="0">
              <a:spAutoFit/>
            </a:bodyPr>
            <a:lstStyle/>
            <a:p>
              <a:r>
                <a:rPr kumimoji="1" lang="en-US" altLang="ja-JP" sz="2000" dirty="0">
                  <a:latin typeface="+mn-ea"/>
                  <a:ea typeface="+mn-ea"/>
                </a:rPr>
                <a:t>1.</a:t>
              </a:r>
              <a:endParaRPr kumimoji="1" lang="ja-JP" altLang="en-US" sz="2000" dirty="0">
                <a:latin typeface="+mn-ea"/>
                <a:ea typeface="+mn-ea"/>
              </a:endParaRPr>
            </a:p>
          </p:txBody>
        </p:sp>
      </p:grpSp>
      <p:grpSp>
        <p:nvGrpSpPr>
          <p:cNvPr id="49" name="グループ化 48"/>
          <p:cNvGrpSpPr/>
          <p:nvPr/>
        </p:nvGrpSpPr>
        <p:grpSpPr>
          <a:xfrm>
            <a:off x="819629" y="2630498"/>
            <a:ext cx="513846" cy="416085"/>
            <a:chOff x="-1023664" y="2152844"/>
            <a:chExt cx="513846" cy="489043"/>
          </a:xfrm>
          <a:solidFill>
            <a:schemeClr val="accent3"/>
          </a:solidFill>
        </p:grpSpPr>
        <p:sp>
          <p:nvSpPr>
            <p:cNvPr id="51" name="四角形: 角を丸くする 50"/>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52" name="テキスト ボックス 51"/>
            <p:cNvSpPr txBox="1"/>
            <p:nvPr/>
          </p:nvSpPr>
          <p:spPr>
            <a:xfrm>
              <a:off x="-951656" y="2171620"/>
              <a:ext cx="441838" cy="470267"/>
            </a:xfrm>
            <a:prstGeom prst="rect">
              <a:avLst/>
            </a:prstGeom>
            <a:noFill/>
          </p:spPr>
          <p:txBody>
            <a:bodyPr wrap="square" rtlCol="0">
              <a:spAutoFit/>
            </a:bodyPr>
            <a:lstStyle/>
            <a:p>
              <a:r>
                <a:rPr lang="en-US" altLang="ja-JP" sz="2000" dirty="0">
                  <a:latin typeface="+mn-ea"/>
                  <a:ea typeface="+mn-ea"/>
                </a:rPr>
                <a:t>2</a:t>
              </a:r>
              <a:r>
                <a:rPr kumimoji="1" lang="en-US" altLang="ja-JP" sz="2000" dirty="0">
                  <a:latin typeface="+mn-ea"/>
                  <a:ea typeface="+mn-ea"/>
                </a:rPr>
                <a:t>.</a:t>
              </a:r>
              <a:endParaRPr kumimoji="1" lang="ja-JP" altLang="en-US" sz="2000" dirty="0">
                <a:latin typeface="+mn-ea"/>
                <a:ea typeface="+mn-ea"/>
              </a:endParaRPr>
            </a:p>
          </p:txBody>
        </p:sp>
      </p:grpSp>
      <p:grpSp>
        <p:nvGrpSpPr>
          <p:cNvPr id="56" name="グループ化 55"/>
          <p:cNvGrpSpPr/>
          <p:nvPr/>
        </p:nvGrpSpPr>
        <p:grpSpPr>
          <a:xfrm>
            <a:off x="819629" y="3086772"/>
            <a:ext cx="513846" cy="419269"/>
            <a:chOff x="-1023664" y="2152844"/>
            <a:chExt cx="513846" cy="492785"/>
          </a:xfrm>
          <a:solidFill>
            <a:schemeClr val="accent3"/>
          </a:solidFill>
        </p:grpSpPr>
        <p:sp>
          <p:nvSpPr>
            <p:cNvPr id="57" name="四角形: 角を丸くする 56"/>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58" name="テキスト ボックス 57"/>
            <p:cNvSpPr txBox="1"/>
            <p:nvPr/>
          </p:nvSpPr>
          <p:spPr>
            <a:xfrm>
              <a:off x="-951656" y="2175362"/>
              <a:ext cx="441838" cy="470267"/>
            </a:xfrm>
            <a:prstGeom prst="rect">
              <a:avLst/>
            </a:prstGeom>
            <a:noFill/>
          </p:spPr>
          <p:txBody>
            <a:bodyPr wrap="square" rtlCol="0">
              <a:spAutoFit/>
            </a:bodyPr>
            <a:lstStyle/>
            <a:p>
              <a:r>
                <a:rPr lang="en-US" altLang="ja-JP" sz="2000" dirty="0">
                  <a:latin typeface="+mn-ea"/>
                  <a:ea typeface="+mn-ea"/>
                </a:rPr>
                <a:t>3</a:t>
              </a:r>
              <a:r>
                <a:rPr kumimoji="1" lang="en-US" altLang="ja-JP" sz="2000" dirty="0">
                  <a:latin typeface="+mn-ea"/>
                  <a:ea typeface="+mn-ea"/>
                </a:rPr>
                <a:t>.</a:t>
              </a:r>
              <a:endParaRPr kumimoji="1" lang="ja-JP" altLang="en-US" sz="2000" dirty="0">
                <a:latin typeface="+mn-ea"/>
                <a:ea typeface="+mn-ea"/>
              </a:endParaRPr>
            </a:p>
          </p:txBody>
        </p:sp>
      </p:grpSp>
      <p:grpSp>
        <p:nvGrpSpPr>
          <p:cNvPr id="59" name="グループ化 58"/>
          <p:cNvGrpSpPr/>
          <p:nvPr/>
        </p:nvGrpSpPr>
        <p:grpSpPr>
          <a:xfrm>
            <a:off x="819629" y="3543043"/>
            <a:ext cx="513846" cy="426745"/>
            <a:chOff x="-1023664" y="2152844"/>
            <a:chExt cx="513846" cy="501572"/>
          </a:xfrm>
          <a:solidFill>
            <a:schemeClr val="accent3"/>
          </a:solidFill>
        </p:grpSpPr>
        <p:sp>
          <p:nvSpPr>
            <p:cNvPr id="60" name="四角形: 角を丸くする 59"/>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62" name="テキスト ボックス 61"/>
            <p:cNvSpPr txBox="1"/>
            <p:nvPr/>
          </p:nvSpPr>
          <p:spPr>
            <a:xfrm>
              <a:off x="-951656" y="2184149"/>
              <a:ext cx="441838" cy="470267"/>
            </a:xfrm>
            <a:prstGeom prst="rect">
              <a:avLst/>
            </a:prstGeom>
            <a:noFill/>
          </p:spPr>
          <p:txBody>
            <a:bodyPr wrap="square" rtlCol="0">
              <a:spAutoFit/>
            </a:bodyPr>
            <a:lstStyle/>
            <a:p>
              <a:r>
                <a:rPr lang="en-US" altLang="ja-JP" sz="2000" dirty="0">
                  <a:latin typeface="+mn-ea"/>
                  <a:ea typeface="+mn-ea"/>
                </a:rPr>
                <a:t>4</a:t>
              </a:r>
              <a:r>
                <a:rPr kumimoji="1" lang="en-US" altLang="ja-JP" sz="2000" dirty="0">
                  <a:latin typeface="+mn-ea"/>
                  <a:ea typeface="+mn-ea"/>
                </a:rPr>
                <a:t>.</a:t>
              </a:r>
              <a:endParaRPr kumimoji="1" lang="ja-JP" altLang="en-US" sz="2000" dirty="0">
                <a:latin typeface="+mn-ea"/>
                <a:ea typeface="+mn-ea"/>
              </a:endParaRPr>
            </a:p>
          </p:txBody>
        </p:sp>
      </p:grpSp>
      <p:grpSp>
        <p:nvGrpSpPr>
          <p:cNvPr id="63" name="グループ化 62"/>
          <p:cNvGrpSpPr/>
          <p:nvPr/>
        </p:nvGrpSpPr>
        <p:grpSpPr>
          <a:xfrm>
            <a:off x="819629" y="3999313"/>
            <a:ext cx="513846" cy="424415"/>
            <a:chOff x="-1023664" y="2152844"/>
            <a:chExt cx="513846" cy="498834"/>
          </a:xfrm>
          <a:solidFill>
            <a:schemeClr val="accent3"/>
          </a:solidFill>
        </p:grpSpPr>
        <p:sp>
          <p:nvSpPr>
            <p:cNvPr id="64" name="四角形: 角を丸くする 63"/>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84" name="テキスト ボックス 83"/>
            <p:cNvSpPr txBox="1"/>
            <p:nvPr/>
          </p:nvSpPr>
          <p:spPr>
            <a:xfrm>
              <a:off x="-951656" y="2181411"/>
              <a:ext cx="441838" cy="470267"/>
            </a:xfrm>
            <a:prstGeom prst="rect">
              <a:avLst/>
            </a:prstGeom>
            <a:noFill/>
          </p:spPr>
          <p:txBody>
            <a:bodyPr wrap="square" rtlCol="0">
              <a:spAutoFit/>
            </a:bodyPr>
            <a:lstStyle/>
            <a:p>
              <a:r>
                <a:rPr lang="en-US" altLang="ja-JP" sz="2000" dirty="0">
                  <a:latin typeface="+mn-ea"/>
                  <a:ea typeface="+mn-ea"/>
                </a:rPr>
                <a:t>5</a:t>
              </a:r>
              <a:r>
                <a:rPr kumimoji="1" lang="en-US" altLang="ja-JP" sz="2000" dirty="0">
                  <a:latin typeface="+mn-ea"/>
                  <a:ea typeface="+mn-ea"/>
                </a:rPr>
                <a:t>.</a:t>
              </a:r>
              <a:endParaRPr kumimoji="1" lang="ja-JP" altLang="en-US" sz="2000" dirty="0">
                <a:latin typeface="+mn-ea"/>
                <a:ea typeface="+mn-ea"/>
              </a:endParaRPr>
            </a:p>
          </p:txBody>
        </p:sp>
      </p:grpSp>
      <p:grpSp>
        <p:nvGrpSpPr>
          <p:cNvPr id="87" name="グループ化 86"/>
          <p:cNvGrpSpPr/>
          <p:nvPr/>
        </p:nvGrpSpPr>
        <p:grpSpPr>
          <a:xfrm>
            <a:off x="825319" y="4455588"/>
            <a:ext cx="513846" cy="419269"/>
            <a:chOff x="-1023664" y="2152844"/>
            <a:chExt cx="513846" cy="492785"/>
          </a:xfrm>
          <a:solidFill>
            <a:schemeClr val="accent3"/>
          </a:solidFill>
        </p:grpSpPr>
        <p:sp>
          <p:nvSpPr>
            <p:cNvPr id="88" name="四角形: 角を丸くする 87"/>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89" name="テキスト ボックス 88"/>
            <p:cNvSpPr txBox="1"/>
            <p:nvPr/>
          </p:nvSpPr>
          <p:spPr>
            <a:xfrm>
              <a:off x="-951656" y="2175362"/>
              <a:ext cx="441838" cy="470267"/>
            </a:xfrm>
            <a:prstGeom prst="rect">
              <a:avLst/>
            </a:prstGeom>
            <a:noFill/>
          </p:spPr>
          <p:txBody>
            <a:bodyPr wrap="square" rtlCol="0">
              <a:spAutoFit/>
            </a:bodyPr>
            <a:lstStyle/>
            <a:p>
              <a:r>
                <a:rPr lang="en-US" altLang="ja-JP" sz="2000" dirty="0">
                  <a:latin typeface="+mn-ea"/>
                  <a:ea typeface="+mn-ea"/>
                </a:rPr>
                <a:t>6</a:t>
              </a:r>
              <a:r>
                <a:rPr kumimoji="1" lang="en-US" altLang="ja-JP" sz="2000" dirty="0">
                  <a:latin typeface="+mn-ea"/>
                  <a:ea typeface="+mn-ea"/>
                </a:rPr>
                <a:t>.</a:t>
              </a:r>
              <a:endParaRPr kumimoji="1" lang="ja-JP" altLang="en-US" sz="2000" dirty="0">
                <a:latin typeface="+mn-ea"/>
                <a:ea typeface="+mn-ea"/>
              </a:endParaRPr>
            </a:p>
          </p:txBody>
        </p:sp>
      </p:grpSp>
      <p:grpSp>
        <p:nvGrpSpPr>
          <p:cNvPr id="90" name="グループ化 89"/>
          <p:cNvGrpSpPr/>
          <p:nvPr/>
        </p:nvGrpSpPr>
        <p:grpSpPr>
          <a:xfrm>
            <a:off x="819629" y="4911862"/>
            <a:ext cx="513846" cy="421381"/>
            <a:chOff x="-1023664" y="2152844"/>
            <a:chExt cx="513846" cy="495267"/>
          </a:xfrm>
          <a:solidFill>
            <a:schemeClr val="accent3"/>
          </a:solidFill>
        </p:grpSpPr>
        <p:sp>
          <p:nvSpPr>
            <p:cNvPr id="91" name="四角形: 角を丸くする 90"/>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92" name="テキスト ボックス 91"/>
            <p:cNvSpPr txBox="1"/>
            <p:nvPr/>
          </p:nvSpPr>
          <p:spPr>
            <a:xfrm>
              <a:off x="-951656" y="2177844"/>
              <a:ext cx="441838" cy="470267"/>
            </a:xfrm>
            <a:prstGeom prst="rect">
              <a:avLst/>
            </a:prstGeom>
            <a:noFill/>
          </p:spPr>
          <p:txBody>
            <a:bodyPr wrap="square" rtlCol="0">
              <a:spAutoFit/>
            </a:bodyPr>
            <a:lstStyle/>
            <a:p>
              <a:r>
                <a:rPr lang="en-US" altLang="ja-JP" sz="2000" dirty="0">
                  <a:latin typeface="+mn-ea"/>
                  <a:ea typeface="+mn-ea"/>
                </a:rPr>
                <a:t>7</a:t>
              </a:r>
              <a:r>
                <a:rPr kumimoji="1" lang="en-US" altLang="ja-JP" sz="2000" dirty="0">
                  <a:latin typeface="+mn-ea"/>
                  <a:ea typeface="+mn-ea"/>
                </a:rPr>
                <a:t>.</a:t>
              </a:r>
              <a:endParaRPr kumimoji="1" lang="ja-JP" altLang="en-US" sz="2000" dirty="0">
                <a:latin typeface="+mn-ea"/>
                <a:ea typeface="+mn-ea"/>
              </a:endParaRPr>
            </a:p>
          </p:txBody>
        </p:sp>
      </p:grpSp>
      <p:sp>
        <p:nvSpPr>
          <p:cNvPr id="94" name="正方形/長方形 93"/>
          <p:cNvSpPr/>
          <p:nvPr/>
        </p:nvSpPr>
        <p:spPr bwMode="auto">
          <a:xfrm>
            <a:off x="148524" y="3015137"/>
            <a:ext cx="527089" cy="1688685"/>
          </a:xfrm>
          <a:prstGeom prst="rect">
            <a:avLst/>
          </a:prstGeom>
          <a:noFill/>
          <a:ln w="9525" cap="flat" cmpd="sng" algn="ctr">
            <a:noFill/>
            <a:prstDash val="solid"/>
            <a:round/>
            <a:headEnd type="none" w="med" len="med"/>
            <a:tailEnd type="none" w="med" len="med"/>
          </a:ln>
          <a:effectLst/>
          <a:extLst/>
        </p:spPr>
        <p:txBody>
          <a:bodyPr vert="eaVert" wrap="square" lIns="144000" tIns="46800" rIns="36000" bIns="46800" numCol="1" rtlCol="0" anchor="t" anchorCtr="0" compatLnSpc="1">
            <a:prstTxWarp prst="textNoShape">
              <a:avLst/>
            </a:prstTxWarp>
          </a:bodyPr>
          <a:lstStyle/>
          <a:p>
            <a:r>
              <a:rPr lang="ja-JP" altLang="en-US" sz="2000" b="1" dirty="0">
                <a:latin typeface="+mn-ea"/>
                <a:ea typeface="+mn-ea"/>
              </a:rPr>
              <a:t>ポイント</a:t>
            </a:r>
          </a:p>
        </p:txBody>
      </p:sp>
      <p:sp>
        <p:nvSpPr>
          <p:cNvPr id="50" name="正方形/長方形 49"/>
          <p:cNvSpPr/>
          <p:nvPr/>
        </p:nvSpPr>
        <p:spPr bwMode="auto">
          <a:xfrm>
            <a:off x="-654673" y="4703822"/>
            <a:ext cx="527089" cy="1903548"/>
          </a:xfrm>
          <a:prstGeom prst="rect">
            <a:avLst/>
          </a:prstGeom>
          <a:noFill/>
          <a:ln w="9525" cap="flat" cmpd="sng" algn="ctr">
            <a:noFill/>
            <a:prstDash val="solid"/>
            <a:round/>
            <a:headEnd type="none" w="med" len="med"/>
            <a:tailEnd type="none" w="med" len="med"/>
          </a:ln>
          <a:effectLst/>
          <a:extLst/>
        </p:spPr>
        <p:txBody>
          <a:bodyPr vert="eaVert" wrap="square" lIns="144000" tIns="46800" rIns="36000" bIns="46800" numCol="1" rtlCol="0" anchor="t" anchorCtr="0" compatLnSpc="1">
            <a:prstTxWarp prst="textNoShape">
              <a:avLst/>
            </a:prstTxWarp>
          </a:bodyPr>
          <a:lstStyle/>
          <a:p>
            <a:endParaRPr lang="ja-JP" altLang="en-US" sz="2000" b="1" dirty="0">
              <a:latin typeface="+mn-ea"/>
              <a:ea typeface="+mn-ea"/>
            </a:endParaRPr>
          </a:p>
        </p:txBody>
      </p:sp>
      <p:sp>
        <p:nvSpPr>
          <p:cNvPr id="54" name="正方形/長方形 53"/>
          <p:cNvSpPr/>
          <p:nvPr/>
        </p:nvSpPr>
        <p:spPr bwMode="auto">
          <a:xfrm>
            <a:off x="257941" y="1868948"/>
            <a:ext cx="9567196" cy="925004"/>
          </a:xfrm>
          <a:prstGeom prst="rect">
            <a:avLst/>
          </a:prstGeom>
          <a:noFill/>
          <a:ln w="9525" cap="flat" cmpd="sng" algn="ctr">
            <a:noFill/>
            <a:prstDash val="solid"/>
            <a:round/>
            <a:headEnd type="none" w="med" len="med"/>
            <a:tailEnd type="none" w="med" len="med"/>
          </a:ln>
          <a:effectLst/>
          <a:extLst/>
        </p:spPr>
        <p:txBody>
          <a:bodyPr vert="horz" wrap="square" lIns="144000" tIns="72000" rIns="144000" bIns="72000" numCol="1" rtlCol="0" anchor="ctr" anchorCtr="0" compatLnSpc="1">
            <a:prstTxWarp prst="textNoShape">
              <a:avLst/>
            </a:prstTxWarp>
          </a:bodyPr>
          <a:lstStyle/>
          <a:p>
            <a:pPr algn="l"/>
            <a:endParaRPr lang="ja-JP" altLang="en-US" sz="2000" dirty="0">
              <a:solidFill>
                <a:srgbClr val="008000"/>
              </a:solidFill>
              <a:latin typeface="+mn-ea"/>
              <a:ea typeface="+mn-ea"/>
            </a:endParaRPr>
          </a:p>
        </p:txBody>
      </p:sp>
      <p:sp>
        <p:nvSpPr>
          <p:cNvPr id="61" name="正方形/長方形 60"/>
          <p:cNvSpPr/>
          <p:nvPr/>
        </p:nvSpPr>
        <p:spPr bwMode="auto">
          <a:xfrm>
            <a:off x="59577" y="57401"/>
            <a:ext cx="2484279" cy="1136449"/>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66" name="テキスト ボックス 65"/>
          <p:cNvSpPr txBox="1"/>
          <p:nvPr/>
        </p:nvSpPr>
        <p:spPr>
          <a:xfrm>
            <a:off x="0" y="68741"/>
            <a:ext cx="9906000" cy="507831"/>
          </a:xfrm>
          <a:prstGeom prst="rect">
            <a:avLst/>
          </a:prstGeom>
          <a:noFill/>
        </p:spPr>
        <p:txBody>
          <a:bodyPr wrap="square" rtlCol="0">
            <a:spAutoFit/>
          </a:bodyPr>
          <a:lstStyle/>
          <a:p>
            <a:r>
              <a:rPr lang="ja-JP" altLang="en-US" sz="2700" b="1" dirty="0">
                <a:latin typeface="+mn-ea"/>
                <a:ea typeface="+mn-ea"/>
              </a:rPr>
              <a:t>環境省 再エネ加速化・最大化 促進プログラム </a:t>
            </a:r>
            <a:r>
              <a:rPr lang="en-US" altLang="ja-JP" sz="2700" b="1" dirty="0">
                <a:latin typeface="+mn-ea"/>
                <a:ea typeface="+mn-ea"/>
              </a:rPr>
              <a:t>2018</a:t>
            </a:r>
            <a:r>
              <a:rPr lang="ja-JP" altLang="en-US" sz="2700" b="1" dirty="0" smtClean="0">
                <a:latin typeface="+mn-ea"/>
                <a:ea typeface="+mn-ea"/>
              </a:rPr>
              <a:t>年版 概要</a:t>
            </a:r>
            <a:endParaRPr lang="ja-JP" altLang="en-US" sz="2700" b="1" dirty="0">
              <a:latin typeface="+mn-ea"/>
              <a:ea typeface="+mn-ea"/>
            </a:endParaRPr>
          </a:p>
        </p:txBody>
      </p:sp>
      <p:sp>
        <p:nvSpPr>
          <p:cNvPr id="67" name="正方形/長方形 66"/>
          <p:cNvSpPr/>
          <p:nvPr/>
        </p:nvSpPr>
        <p:spPr>
          <a:xfrm>
            <a:off x="287563" y="623282"/>
            <a:ext cx="9413070" cy="1384995"/>
          </a:xfrm>
          <a:prstGeom prst="rect">
            <a:avLst/>
          </a:prstGeom>
          <a:ln w="38100">
            <a:solidFill>
              <a:srgbClr val="00B05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l">
              <a:tabLst>
                <a:tab pos="273050" algn="l"/>
              </a:tabLst>
            </a:pPr>
            <a:r>
              <a:rPr lang="ja-JP" altLang="en-US" sz="2100" b="1" dirty="0">
                <a:solidFill>
                  <a:schemeClr val="tx1"/>
                </a:solidFill>
                <a:latin typeface="+mn-ea"/>
              </a:rPr>
              <a:t>脱炭素社会づくりの切り札は、再エネを主力エネルギー源に押し上げることです。環境省として、再エネ活用のチャンス・メリットを幅広く共有し、消費者・企業・自治体などの地域が担い手となって、地域資源で</a:t>
            </a:r>
            <a:r>
              <a:rPr lang="ja-JP" altLang="en-US" sz="2100" b="1" dirty="0" smtClean="0">
                <a:solidFill>
                  <a:schemeClr val="tx1"/>
                </a:solidFill>
                <a:latin typeface="+mn-ea"/>
              </a:rPr>
              <a:t>ある再エネ</a:t>
            </a:r>
            <a:r>
              <a:rPr lang="ja-JP" altLang="en-US" sz="2100" b="1" dirty="0">
                <a:solidFill>
                  <a:schemeClr val="tx1"/>
                </a:solidFill>
                <a:latin typeface="+mn-ea"/>
              </a:rPr>
              <a:t>を活用する取組を加速化・最大化していきます。</a:t>
            </a:r>
            <a:endParaRPr lang="ja-JP" altLang="en-US" sz="2100" b="1"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287645" y="6327364"/>
            <a:ext cx="9412988" cy="553998"/>
          </a:xfrm>
          <a:prstGeom prst="rect">
            <a:avLst/>
          </a:prstGeom>
        </p:spPr>
        <p:txBody>
          <a:bodyPr wrap="square">
            <a:spAutoFit/>
          </a:bodyPr>
          <a:lstStyle/>
          <a:p>
            <a:pPr algn="l">
              <a:lnSpc>
                <a:spcPct val="150000"/>
              </a:lnSpc>
            </a:pPr>
            <a:r>
              <a:rPr lang="ja-JP" altLang="en-US" sz="2000" b="1" dirty="0">
                <a:latin typeface="Meiryo UI" panose="020B0604030504040204" pitchFamily="50" charset="-128"/>
                <a:ea typeface="Meiryo UI" panose="020B0604030504040204" pitchFamily="50" charset="-128"/>
              </a:rPr>
              <a:t>促進プログラムに沿って、地域の主体と連携・実践し、</a:t>
            </a:r>
            <a:r>
              <a:rPr lang="en-US" altLang="ja-JP" sz="2000" b="1" dirty="0">
                <a:latin typeface="Meiryo UI" panose="020B0604030504040204" pitchFamily="50" charset="-128"/>
                <a:ea typeface="Meiryo UI" panose="020B0604030504040204" pitchFamily="50" charset="-128"/>
              </a:rPr>
              <a:t>PDCA</a:t>
            </a:r>
            <a:r>
              <a:rPr lang="ja-JP" altLang="en-US" sz="2000" b="1" dirty="0">
                <a:latin typeface="Meiryo UI" panose="020B0604030504040204" pitchFamily="50" charset="-128"/>
                <a:ea typeface="Meiryo UI" panose="020B0604030504040204" pitchFamily="50" charset="-128"/>
              </a:rPr>
              <a:t>して、充実させていきます。</a:t>
            </a:r>
          </a:p>
        </p:txBody>
      </p:sp>
    </p:spTree>
    <p:extLst>
      <p:ext uri="{BB962C8B-B14F-4D97-AF65-F5344CB8AC3E}">
        <p14:creationId xmlns:p14="http://schemas.microsoft.com/office/powerpoint/2010/main" val="411147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60512" y="1844824"/>
            <a:ext cx="8856984" cy="3416320"/>
          </a:xfrm>
        </p:spPr>
        <p:txBody>
          <a:bodyPr/>
          <a:lstStyle/>
          <a:p>
            <a:r>
              <a:rPr kumimoji="1" lang="ja-JP" altLang="en-US" sz="3200" dirty="0" smtClean="0"/>
              <a:t>環境省「再エネ加速化・最大化促進プログラム</a:t>
            </a:r>
            <a:endParaRPr kumimoji="1" lang="en-US" altLang="ja-JP" sz="3200" dirty="0" smtClean="0"/>
          </a:p>
          <a:p>
            <a:r>
              <a:rPr kumimoji="1" lang="ja-JP" altLang="en-US" sz="3200" dirty="0" smtClean="0"/>
              <a:t>（２０１８年版）」の詳細は、以下の報道発表</a:t>
            </a:r>
            <a:endParaRPr kumimoji="1" lang="en-US" altLang="ja-JP" sz="3200" dirty="0" smtClean="0"/>
          </a:p>
          <a:p>
            <a:r>
              <a:rPr kumimoji="1" lang="ja-JP" altLang="en-US" sz="3200" dirty="0" smtClean="0"/>
              <a:t>をご覧下さい。</a:t>
            </a:r>
            <a:endParaRPr kumimoji="1" lang="en-US" altLang="ja-JP" sz="3200" dirty="0" smtClean="0"/>
          </a:p>
          <a:p>
            <a:endParaRPr lang="en-US" altLang="ja-JP" sz="3200" dirty="0"/>
          </a:p>
          <a:p>
            <a:r>
              <a:rPr lang="en-US" altLang="ja-JP" sz="3200" dirty="0">
                <a:hlinkClick r:id="rId3"/>
              </a:rPr>
              <a:t>http://</a:t>
            </a:r>
            <a:r>
              <a:rPr lang="en-US" altLang="ja-JP" sz="3200" dirty="0" smtClean="0">
                <a:hlinkClick r:id="rId3"/>
              </a:rPr>
              <a:t>www.env.go.jp/press/105221.html</a:t>
            </a:r>
            <a:endParaRPr lang="en-US" altLang="ja-JP" sz="3200" dirty="0" smtClean="0"/>
          </a:p>
          <a:p>
            <a:endParaRPr kumimoji="1" lang="ja-JP" altLang="en-US" dirty="0"/>
          </a:p>
        </p:txBody>
      </p:sp>
      <p:sp>
        <p:nvSpPr>
          <p:cNvPr id="3" name="スライド番号プレースホルダー 3"/>
          <p:cNvSpPr txBox="1">
            <a:spLocks/>
          </p:cNvSpPr>
          <p:nvPr/>
        </p:nvSpPr>
        <p:spPr>
          <a:xfrm>
            <a:off x="9417496" y="6383706"/>
            <a:ext cx="504056"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r>
              <a:rPr lang="en-US" altLang="ja-JP" sz="2000" dirty="0" smtClean="0">
                <a:latin typeface="+mn-lt"/>
              </a:rPr>
              <a:t>10</a:t>
            </a:r>
            <a:endParaRPr lang="en-US" altLang="ja-JP" sz="2000" dirty="0">
              <a:latin typeface="+mn-lt"/>
            </a:endParaRPr>
          </a:p>
        </p:txBody>
      </p:sp>
    </p:spTree>
    <p:extLst>
      <p:ext uri="{BB962C8B-B14F-4D97-AF65-F5344CB8AC3E}">
        <p14:creationId xmlns:p14="http://schemas.microsoft.com/office/powerpoint/2010/main" val="335072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1" y="0"/>
            <a:ext cx="2440291" cy="2204864"/>
          </a:xfrm>
          <a:prstGeom prst="rect">
            <a:avLst/>
          </a:prstGeom>
          <a:gradFill flip="none" rotWithShape="1">
            <a:gsLst>
              <a:gs pos="20000">
                <a:srgbClr val="92D050"/>
              </a:gs>
              <a:gs pos="0">
                <a:srgbClr val="92D050"/>
              </a:gs>
              <a:gs pos="100000">
                <a:schemeClr val="bg1"/>
              </a:gs>
            </a:gsLst>
            <a:lin ang="13500000" scaled="1"/>
            <a:tileRect/>
          </a:gra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55" name="正方形/長方形 54"/>
          <p:cNvSpPr/>
          <p:nvPr/>
        </p:nvSpPr>
        <p:spPr bwMode="auto">
          <a:xfrm>
            <a:off x="59578" y="116632"/>
            <a:ext cx="2304920" cy="2011000"/>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cxnSp>
        <p:nvCxnSpPr>
          <p:cNvPr id="8" name="直線コネクタ 7"/>
          <p:cNvCxnSpPr/>
          <p:nvPr/>
        </p:nvCxnSpPr>
        <p:spPr bwMode="auto">
          <a:xfrm flipH="1">
            <a:off x="7422719" y="188640"/>
            <a:ext cx="6401" cy="6480292"/>
          </a:xfrm>
          <a:prstGeom prst="line">
            <a:avLst/>
          </a:prstGeom>
          <a:solidFill>
            <a:schemeClr val="bg1"/>
          </a:solidFill>
          <a:ln w="9525"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コネクタ 8"/>
          <p:cNvCxnSpPr/>
          <p:nvPr/>
        </p:nvCxnSpPr>
        <p:spPr bwMode="auto">
          <a:xfrm>
            <a:off x="2440291" y="2348880"/>
            <a:ext cx="0" cy="4320480"/>
          </a:xfrm>
          <a:prstGeom prst="line">
            <a:avLst/>
          </a:prstGeom>
          <a:solidFill>
            <a:schemeClr val="bg1"/>
          </a:solidFill>
          <a:ln w="9525"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正方形/長方形 16"/>
          <p:cNvSpPr/>
          <p:nvPr/>
        </p:nvSpPr>
        <p:spPr bwMode="auto">
          <a:xfrm>
            <a:off x="2615673" y="116632"/>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日本経済</a:t>
            </a:r>
            <a:r>
              <a:rPr lang="ja-JP" altLang="en-US" sz="1600" b="1" dirty="0">
                <a:latin typeface="+mn-ea"/>
                <a:ea typeface="+mn-ea"/>
              </a:rPr>
              <a:t>を刺激</a:t>
            </a:r>
            <a:endParaRPr kumimoji="1" lang="ja-JP" altLang="en-US" sz="1600" b="1" i="0" u="none" strike="noStrike" cap="none" normalizeH="0" baseline="0" dirty="0">
              <a:ln>
                <a:noFill/>
              </a:ln>
              <a:solidFill>
                <a:schemeClr val="tx1"/>
              </a:solidFill>
              <a:effectLst/>
              <a:latin typeface="+mn-ea"/>
              <a:ea typeface="+mn-ea"/>
            </a:endParaRPr>
          </a:p>
        </p:txBody>
      </p:sp>
      <p:sp>
        <p:nvSpPr>
          <p:cNvPr id="18" name="テキスト ボックス 17"/>
          <p:cNvSpPr txBox="1"/>
          <p:nvPr/>
        </p:nvSpPr>
        <p:spPr>
          <a:xfrm>
            <a:off x="78765" y="495423"/>
            <a:ext cx="2301863" cy="1323439"/>
          </a:xfrm>
          <a:prstGeom prst="rect">
            <a:avLst/>
          </a:prstGeom>
          <a:noFill/>
        </p:spPr>
        <p:txBody>
          <a:bodyPr wrap="square" rtlCol="0">
            <a:spAutoFit/>
          </a:bodyPr>
          <a:lstStyle/>
          <a:p>
            <a:r>
              <a:rPr lang="ja-JP" altLang="en-US" sz="2000" b="1" dirty="0">
                <a:latin typeface="+mn-ea"/>
                <a:ea typeface="+mn-ea"/>
              </a:rPr>
              <a:t>国内外の再生可能エネルギーを</a:t>
            </a:r>
            <a:endParaRPr lang="en-US" altLang="ja-JP" sz="2000" b="1" dirty="0">
              <a:latin typeface="+mn-ea"/>
              <a:ea typeface="+mn-ea"/>
            </a:endParaRPr>
          </a:p>
          <a:p>
            <a:r>
              <a:rPr lang="ja-JP" altLang="en-US" sz="2000" b="1" dirty="0">
                <a:latin typeface="+mn-ea"/>
                <a:ea typeface="+mn-ea"/>
              </a:rPr>
              <a:t>めぐる動向と展開の可能性</a:t>
            </a:r>
            <a:endParaRPr lang="en-US" altLang="ja-JP" sz="2000" b="1" dirty="0">
              <a:latin typeface="+mn-ea"/>
              <a:ea typeface="+mn-ea"/>
            </a:endParaRPr>
          </a:p>
        </p:txBody>
      </p:sp>
      <p:sp>
        <p:nvSpPr>
          <p:cNvPr id="19" name="正方形/長方形 18"/>
          <p:cNvSpPr/>
          <p:nvPr/>
        </p:nvSpPr>
        <p:spPr bwMode="auto">
          <a:xfrm>
            <a:off x="2517151" y="589482"/>
            <a:ext cx="2363841" cy="1759398"/>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kumimoji="1" lang="en-US" altLang="ja-JP" sz="1600" b="0" i="0" u="none" strike="noStrike" cap="none" normalizeH="0" baseline="0" dirty="0">
                <a:ln>
                  <a:noFill/>
                </a:ln>
                <a:solidFill>
                  <a:schemeClr val="tx1"/>
                </a:solidFill>
                <a:effectLst/>
                <a:latin typeface="+mn-ea"/>
                <a:ea typeface="+mn-ea"/>
              </a:rPr>
              <a:t>2030</a:t>
            </a:r>
            <a:r>
              <a:rPr kumimoji="1" lang="ja-JP" altLang="en-US" sz="1600" b="0" i="0" u="none" strike="noStrike" cap="none" normalizeH="0" baseline="0" dirty="0">
                <a:ln>
                  <a:noFill/>
                </a:ln>
                <a:solidFill>
                  <a:schemeClr val="tx1"/>
                </a:solidFill>
                <a:effectLst/>
                <a:latin typeface="+mn-ea"/>
                <a:ea typeface="+mn-ea"/>
              </a:rPr>
              <a:t>年・</a:t>
            </a:r>
            <a:r>
              <a:rPr kumimoji="1" lang="en-US" altLang="ja-JP" sz="1600" b="0" i="0" u="none" strike="noStrike" cap="none" normalizeH="0" baseline="0" dirty="0">
                <a:ln>
                  <a:noFill/>
                </a:ln>
                <a:solidFill>
                  <a:schemeClr val="tx1"/>
                </a:solidFill>
                <a:effectLst/>
                <a:latin typeface="+mn-ea"/>
                <a:ea typeface="+mn-ea"/>
              </a:rPr>
              <a:t>26%</a:t>
            </a:r>
            <a:r>
              <a:rPr kumimoji="1" lang="ja-JP" altLang="en-US" sz="1600" b="0" i="0" u="none" strike="noStrike" cap="none" normalizeH="0" baseline="0" dirty="0">
                <a:ln>
                  <a:noFill/>
                </a:ln>
                <a:solidFill>
                  <a:schemeClr val="tx1"/>
                </a:solidFill>
                <a:effectLst/>
                <a:latin typeface="+mn-ea"/>
                <a:ea typeface="+mn-ea"/>
              </a:rPr>
              <a:t>削減に必要な再エネ・省エネ投資を行うと、ほぼ全ての自治体で域内総生産が増大し、</a:t>
            </a:r>
            <a:r>
              <a:rPr kumimoji="1" lang="ja-JP" altLang="en-US" sz="1600" b="1" i="0" u="none" strike="noStrike" cap="none" normalizeH="0" baseline="0" dirty="0">
                <a:ln>
                  <a:noFill/>
                </a:ln>
                <a:solidFill>
                  <a:schemeClr val="tx1"/>
                </a:solidFill>
                <a:effectLst/>
                <a:latin typeface="+mn-ea"/>
                <a:ea typeface="+mn-ea"/>
              </a:rPr>
              <a:t>全国計で</a:t>
            </a:r>
            <a:r>
              <a:rPr kumimoji="1" lang="en-US" altLang="ja-JP" sz="1600" b="1" i="0" u="none" strike="noStrike" cap="none" normalizeH="0" baseline="0" dirty="0">
                <a:ln>
                  <a:noFill/>
                </a:ln>
                <a:solidFill>
                  <a:schemeClr val="tx1"/>
                </a:solidFill>
                <a:effectLst/>
                <a:latin typeface="+mn-ea"/>
                <a:ea typeface="+mn-ea"/>
              </a:rPr>
              <a:t>3.4</a:t>
            </a:r>
            <a:r>
              <a:rPr kumimoji="1" lang="ja-JP" altLang="en-US" sz="1600" b="1" i="0" u="none" strike="noStrike" cap="none" normalizeH="0" baseline="0" dirty="0">
                <a:ln>
                  <a:noFill/>
                </a:ln>
                <a:solidFill>
                  <a:schemeClr val="tx1"/>
                </a:solidFill>
                <a:effectLst/>
                <a:latin typeface="+mn-ea"/>
                <a:ea typeface="+mn-ea"/>
              </a:rPr>
              <a:t>兆円の経済効果</a:t>
            </a:r>
            <a:r>
              <a:rPr lang="ja-JP" altLang="en-US" sz="1600" dirty="0">
                <a:latin typeface="+mn-ea"/>
                <a:ea typeface="+mn-ea"/>
              </a:rPr>
              <a:t>に</a:t>
            </a:r>
            <a:r>
              <a:rPr kumimoji="1" lang="ja-JP" altLang="en-US" sz="1600" b="0" i="0" u="none" strike="noStrike" cap="none" normalizeH="0" baseline="0" dirty="0">
                <a:ln>
                  <a:noFill/>
                </a:ln>
                <a:solidFill>
                  <a:schemeClr val="tx1"/>
                </a:solidFill>
                <a:effectLst/>
                <a:latin typeface="+mn-ea"/>
                <a:ea typeface="+mn-ea"/>
              </a:rPr>
              <a:t>なると推計</a:t>
            </a:r>
            <a:endParaRPr lang="en-US" altLang="ja-JP" sz="3200" b="1" dirty="0">
              <a:latin typeface="+mn-ea"/>
              <a:ea typeface="+mn-ea"/>
            </a:endParaRPr>
          </a:p>
        </p:txBody>
      </p:sp>
      <p:sp>
        <p:nvSpPr>
          <p:cNvPr id="22" name="正方形/長方形 21"/>
          <p:cNvSpPr/>
          <p:nvPr/>
        </p:nvSpPr>
        <p:spPr bwMode="auto">
          <a:xfrm>
            <a:off x="2562181" y="3501008"/>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地方経済も活性化</a:t>
            </a:r>
          </a:p>
        </p:txBody>
      </p:sp>
      <p:sp>
        <p:nvSpPr>
          <p:cNvPr id="23" name="正方形/長方形 22"/>
          <p:cNvSpPr/>
          <p:nvPr/>
        </p:nvSpPr>
        <p:spPr bwMode="auto">
          <a:xfrm>
            <a:off x="5080481" y="116632"/>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着実に進むコストダウン</a:t>
            </a:r>
          </a:p>
        </p:txBody>
      </p:sp>
      <p:sp>
        <p:nvSpPr>
          <p:cNvPr id="49" name="正方形/長方形 48"/>
          <p:cNvSpPr/>
          <p:nvPr/>
        </p:nvSpPr>
        <p:spPr bwMode="auto">
          <a:xfrm>
            <a:off x="5090611" y="3501008"/>
            <a:ext cx="2247448"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latin typeface="+mn-ea"/>
                <a:ea typeface="+mn-ea"/>
              </a:rPr>
              <a:t>再エネは主要な電源へ</a:t>
            </a:r>
            <a:endParaRPr kumimoji="1" lang="ja-JP" altLang="en-US" sz="1600" b="1" i="0" u="none" strike="noStrike" cap="none" normalizeH="0" baseline="0" dirty="0">
              <a:ln>
                <a:noFill/>
              </a:ln>
              <a:solidFill>
                <a:schemeClr val="tx1"/>
              </a:solidFill>
              <a:effectLst/>
              <a:latin typeface="+mn-ea"/>
              <a:ea typeface="+mn-ea"/>
            </a:endParaRPr>
          </a:p>
        </p:txBody>
      </p:sp>
      <p:sp>
        <p:nvSpPr>
          <p:cNvPr id="51" name="正方形/長方形 50"/>
          <p:cNvSpPr/>
          <p:nvPr/>
        </p:nvSpPr>
        <p:spPr bwMode="auto">
          <a:xfrm>
            <a:off x="4970676" y="4009025"/>
            <a:ext cx="2346003" cy="572103"/>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r>
              <a:rPr lang="en-US" altLang="ja-JP" sz="1600" dirty="0">
                <a:latin typeface="+mn-ea"/>
                <a:ea typeface="+mn-ea"/>
              </a:rPr>
              <a:t>2016</a:t>
            </a:r>
            <a:r>
              <a:rPr lang="ja-JP" altLang="en-US" sz="1600" dirty="0">
                <a:latin typeface="+mn-ea"/>
                <a:ea typeface="+mn-ea"/>
              </a:rPr>
              <a:t>年度の</a:t>
            </a:r>
            <a:r>
              <a:rPr lang="ja-JP" altLang="en-US" sz="1600" b="1" dirty="0">
                <a:latin typeface="+mn-ea"/>
                <a:ea typeface="+mn-ea"/>
              </a:rPr>
              <a:t>発電電力量の</a:t>
            </a:r>
            <a:r>
              <a:rPr lang="en-US" altLang="ja-JP" sz="1600" b="1" dirty="0">
                <a:latin typeface="+mn-ea"/>
                <a:ea typeface="+mn-ea"/>
              </a:rPr>
              <a:t>15.3%</a:t>
            </a:r>
            <a:r>
              <a:rPr lang="ja-JP" altLang="en-US" sz="1600" b="1" dirty="0">
                <a:latin typeface="+mn-ea"/>
                <a:ea typeface="+mn-ea"/>
              </a:rPr>
              <a:t>は再エネ由来</a:t>
            </a:r>
            <a:endParaRPr kumimoji="1" lang="ja-JP" altLang="en-US" sz="1600" b="1" i="0" u="none" strike="noStrike" cap="none" normalizeH="0" baseline="0" dirty="0">
              <a:ln>
                <a:noFill/>
              </a:ln>
              <a:solidFill>
                <a:schemeClr val="tx1"/>
              </a:solidFill>
              <a:effectLst/>
              <a:latin typeface="+mn-ea"/>
              <a:ea typeface="+mn-ea"/>
            </a:endParaRPr>
          </a:p>
        </p:txBody>
      </p:sp>
      <p:sp>
        <p:nvSpPr>
          <p:cNvPr id="52" name="正方形/長方形 51"/>
          <p:cNvSpPr/>
          <p:nvPr/>
        </p:nvSpPr>
        <p:spPr bwMode="auto">
          <a:xfrm>
            <a:off x="7545288" y="116632"/>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latin typeface="+mn-ea"/>
                <a:ea typeface="+mn-ea"/>
              </a:rPr>
              <a:t>動き出した</a:t>
            </a:r>
            <a:r>
              <a:rPr kumimoji="1" lang="ja-JP" altLang="en-US" sz="1600" b="1" i="0" u="none" strike="noStrike" cap="none" normalizeH="0" baseline="0" dirty="0">
                <a:ln>
                  <a:noFill/>
                </a:ln>
                <a:solidFill>
                  <a:schemeClr val="tx1"/>
                </a:solidFill>
                <a:effectLst/>
                <a:latin typeface="+mn-ea"/>
                <a:ea typeface="+mn-ea"/>
              </a:rPr>
              <a:t>日本企業</a:t>
            </a:r>
          </a:p>
        </p:txBody>
      </p:sp>
      <p:sp>
        <p:nvSpPr>
          <p:cNvPr id="56" name="正方形/長方形 55"/>
          <p:cNvSpPr/>
          <p:nvPr/>
        </p:nvSpPr>
        <p:spPr bwMode="auto">
          <a:xfrm>
            <a:off x="7507380" y="589481"/>
            <a:ext cx="2263976" cy="1336895"/>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kumimoji="1" lang="en-US" altLang="ja-JP" sz="1600" b="0" i="0" u="none" strike="noStrike" cap="none" normalizeH="0" baseline="0" dirty="0">
                <a:ln>
                  <a:noFill/>
                </a:ln>
                <a:solidFill>
                  <a:schemeClr val="tx1"/>
                </a:solidFill>
                <a:effectLst/>
                <a:latin typeface="+mn-ea"/>
                <a:ea typeface="+mn-ea"/>
              </a:rPr>
              <a:t>RE100</a:t>
            </a:r>
            <a:r>
              <a:rPr lang="ja-JP" altLang="en-US" sz="1600" dirty="0">
                <a:latin typeface="+mn-ea"/>
                <a:ea typeface="+mn-ea"/>
              </a:rPr>
              <a:t>へ</a:t>
            </a:r>
            <a:r>
              <a:rPr lang="ja-JP" altLang="en-US" sz="1600" b="1" dirty="0">
                <a:latin typeface="+mn-ea"/>
                <a:ea typeface="+mn-ea"/>
              </a:rPr>
              <a:t>リコー、</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積水ハウス、アスクル、大和ハウス</a:t>
            </a:r>
            <a:r>
              <a:rPr lang="ja-JP" altLang="en-US" sz="1600" dirty="0">
                <a:latin typeface="+mn-ea"/>
                <a:ea typeface="+mn-ea"/>
              </a:rPr>
              <a:t>が</a:t>
            </a:r>
            <a:r>
              <a:rPr kumimoji="1" lang="ja-JP" altLang="en-US" sz="1600" b="0" i="0" u="none" strike="noStrike" cap="none" normalizeH="0" baseline="0" dirty="0">
                <a:ln>
                  <a:noFill/>
                </a:ln>
                <a:solidFill>
                  <a:schemeClr val="tx1"/>
                </a:solidFill>
                <a:effectLst/>
                <a:latin typeface="+mn-ea"/>
                <a:ea typeface="+mn-ea"/>
              </a:rPr>
              <a:t>参画。</a:t>
            </a:r>
          </a:p>
        </p:txBody>
      </p:sp>
      <p:sp>
        <p:nvSpPr>
          <p:cNvPr id="59" name="正方形/長方形 58"/>
          <p:cNvSpPr/>
          <p:nvPr/>
        </p:nvSpPr>
        <p:spPr bwMode="auto">
          <a:xfrm>
            <a:off x="5090611" y="589481"/>
            <a:ext cx="2332108" cy="1423969"/>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kumimoji="1" lang="ja-JP" altLang="en-US" sz="1600" b="0" i="0" u="none" strike="noStrike" cap="none" normalizeH="0" baseline="0" dirty="0">
                <a:ln>
                  <a:noFill/>
                </a:ln>
                <a:solidFill>
                  <a:schemeClr val="tx1"/>
                </a:solidFill>
                <a:effectLst/>
                <a:latin typeface="+mn-ea"/>
                <a:ea typeface="+mn-ea"/>
              </a:rPr>
              <a:t>住宅用太陽光発電のコストは大規模な普及により、政府目標の</a:t>
            </a:r>
            <a:r>
              <a:rPr lang="en-US" altLang="ja-JP" sz="1600" dirty="0">
                <a:latin typeface="+mn-ea"/>
                <a:ea typeface="+mn-ea"/>
              </a:rPr>
              <a:t>2019</a:t>
            </a:r>
            <a:r>
              <a:rPr lang="ja-JP" altLang="en-US" sz="1600" dirty="0">
                <a:latin typeface="+mn-ea"/>
                <a:ea typeface="+mn-ea"/>
              </a:rPr>
              <a:t>年・</a:t>
            </a:r>
            <a:r>
              <a:rPr lang="ja-JP" altLang="en-US" sz="1600" b="1" dirty="0">
                <a:latin typeface="+mn-ea"/>
                <a:ea typeface="+mn-ea"/>
              </a:rPr>
              <a:t>家庭用電気料金</a:t>
            </a:r>
            <a:r>
              <a:rPr lang="en-US" altLang="ja-JP" sz="1600" b="1" dirty="0">
                <a:latin typeface="+mn-ea"/>
                <a:ea typeface="+mn-ea"/>
              </a:rPr>
              <a:t>(24</a:t>
            </a:r>
            <a:r>
              <a:rPr lang="ja-JP" altLang="en-US" sz="1600" b="1" dirty="0">
                <a:latin typeface="+mn-ea"/>
                <a:ea typeface="+mn-ea"/>
              </a:rPr>
              <a:t>円</a:t>
            </a:r>
            <a:r>
              <a:rPr lang="en-US" altLang="ja-JP" sz="1600" b="1" dirty="0">
                <a:latin typeface="+mn-ea"/>
                <a:ea typeface="+mn-ea"/>
              </a:rPr>
              <a:t>/kWh)</a:t>
            </a:r>
            <a:r>
              <a:rPr lang="ja-JP" altLang="en-US" sz="1600" b="1" dirty="0">
                <a:latin typeface="+mn-ea"/>
                <a:ea typeface="+mn-ea"/>
              </a:rPr>
              <a:t>並みに近づいている</a:t>
            </a:r>
            <a:endParaRPr kumimoji="1" lang="ja-JP" altLang="en-US" sz="1600" b="0" i="0" u="none" strike="noStrike" cap="none" normalizeH="0" baseline="0" dirty="0">
              <a:ln>
                <a:noFill/>
              </a:ln>
              <a:solidFill>
                <a:schemeClr val="tx1"/>
              </a:solidFill>
              <a:effectLst/>
              <a:latin typeface="+mn-ea"/>
              <a:ea typeface="+mn-ea"/>
            </a:endParaRPr>
          </a:p>
        </p:txBody>
      </p:sp>
      <p:sp>
        <p:nvSpPr>
          <p:cNvPr id="64" name="正方形/長方形 63"/>
          <p:cNvSpPr/>
          <p:nvPr/>
        </p:nvSpPr>
        <p:spPr bwMode="auto">
          <a:xfrm>
            <a:off x="2452800" y="4081033"/>
            <a:ext cx="2418247" cy="2300295"/>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lang="ja-JP" altLang="en-US" sz="1600" dirty="0">
                <a:latin typeface="+mn-ea"/>
                <a:ea typeface="+mn-ea"/>
              </a:rPr>
              <a:t>市民や自治体が出資・関与し、地域の再エネを活用する</a:t>
            </a:r>
            <a:r>
              <a:rPr lang="ja-JP" altLang="en-US" sz="1600" b="1" dirty="0">
                <a:latin typeface="+mn-ea"/>
                <a:ea typeface="+mn-ea"/>
              </a:rPr>
              <a:t>地域エネルギー企業は</a:t>
            </a:r>
            <a:r>
              <a:rPr lang="en-US" altLang="ja-JP" sz="1600" b="1" dirty="0">
                <a:latin typeface="+mn-ea"/>
                <a:ea typeface="+mn-ea"/>
              </a:rPr>
              <a:t>70</a:t>
            </a:r>
            <a:r>
              <a:rPr lang="ja-JP" altLang="en-US" sz="1600" b="1" dirty="0">
                <a:latin typeface="+mn-ea"/>
                <a:ea typeface="+mn-ea"/>
              </a:rPr>
              <a:t>社以上</a:t>
            </a:r>
            <a:r>
              <a:rPr lang="ja-JP" altLang="en-US" sz="1600" dirty="0">
                <a:latin typeface="+mn-ea"/>
                <a:ea typeface="+mn-ea"/>
              </a:rPr>
              <a:t>。これら企業は、</a:t>
            </a:r>
            <a:r>
              <a:rPr lang="ja-JP" altLang="en-US" sz="1600" b="1" dirty="0">
                <a:latin typeface="+mn-ea"/>
                <a:ea typeface="+mn-ea"/>
              </a:rPr>
              <a:t>エネルギーの地産地消で得た収益を地域活性化に活用</a:t>
            </a:r>
            <a:endParaRPr kumimoji="1" lang="ja-JP" altLang="en-US" sz="1600" b="1" i="0" u="none" strike="noStrike" cap="none" normalizeH="0" baseline="0" dirty="0">
              <a:ln>
                <a:noFill/>
              </a:ln>
              <a:solidFill>
                <a:schemeClr val="tx1"/>
              </a:solidFill>
              <a:effectLst/>
              <a:latin typeface="+mn-ea"/>
              <a:ea typeface="+mn-ea"/>
            </a:endParaRPr>
          </a:p>
        </p:txBody>
      </p:sp>
      <p:pic>
        <p:nvPicPr>
          <p:cNvPr id="3" name="図 2"/>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13040" y="2109555"/>
            <a:ext cx="1247437" cy="1247437"/>
          </a:xfrm>
          <a:prstGeom prst="rect">
            <a:avLst/>
          </a:prstGeom>
        </p:spPr>
      </p:pic>
      <p:pic>
        <p:nvPicPr>
          <p:cNvPr id="4" name="図 3"/>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19086" y="5922870"/>
            <a:ext cx="924322" cy="924322"/>
          </a:xfrm>
          <a:prstGeom prst="rect">
            <a:avLst/>
          </a:prstGeom>
        </p:spPr>
      </p:pic>
      <p:pic>
        <p:nvPicPr>
          <p:cNvPr id="10" name="図 9"/>
          <p:cNvPicPr>
            <a:picLocks noChangeAspect="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40832" y="2465913"/>
            <a:ext cx="891079" cy="891079"/>
          </a:xfrm>
          <a:prstGeom prst="rect">
            <a:avLst/>
          </a:prstGeom>
        </p:spPr>
      </p:pic>
      <p:pic>
        <p:nvPicPr>
          <p:cNvPr id="12" name="図 11"/>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786" y="1556792"/>
            <a:ext cx="1016147" cy="1016147"/>
          </a:xfrm>
          <a:prstGeom prst="rect">
            <a:avLst/>
          </a:prstGeom>
        </p:spPr>
      </p:pic>
      <p:sp>
        <p:nvSpPr>
          <p:cNvPr id="13" name="下矢印 12"/>
          <p:cNvSpPr/>
          <p:nvPr/>
        </p:nvSpPr>
        <p:spPr bwMode="auto">
          <a:xfrm>
            <a:off x="6569022" y="2170887"/>
            <a:ext cx="712504" cy="1148166"/>
          </a:xfrm>
          <a:prstGeom prst="downArrow">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14" name="テキスト ボックス 13"/>
          <p:cNvSpPr txBox="1"/>
          <p:nvPr/>
        </p:nvSpPr>
        <p:spPr>
          <a:xfrm>
            <a:off x="6713130" y="2060848"/>
            <a:ext cx="400110" cy="1300881"/>
          </a:xfrm>
          <a:prstGeom prst="rect">
            <a:avLst/>
          </a:prstGeom>
          <a:noFill/>
        </p:spPr>
        <p:txBody>
          <a:bodyPr vert="eaVert" wrap="square" rtlCol="0">
            <a:spAutoFit/>
          </a:bodyPr>
          <a:lstStyle/>
          <a:p>
            <a:r>
              <a:rPr kumimoji="1" lang="ja-JP" altLang="en-US" dirty="0">
                <a:latin typeface="+mn-lt"/>
                <a:ea typeface="+mn-ea"/>
              </a:rPr>
              <a:t>コストダウン</a:t>
            </a:r>
          </a:p>
        </p:txBody>
      </p:sp>
      <p:sp>
        <p:nvSpPr>
          <p:cNvPr id="44"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2</a:t>
            </a:fld>
            <a:endParaRPr lang="en-US" altLang="ja-JP" sz="1600" dirty="0">
              <a:latin typeface="+mn-lt"/>
            </a:endParaRPr>
          </a:p>
        </p:txBody>
      </p:sp>
      <p:pic>
        <p:nvPicPr>
          <p:cNvPr id="45" name="図 44"/>
          <p:cNvPicPr>
            <a:picLocks noChangeAspect="1"/>
          </p:cNvPicPr>
          <p:nvPr/>
        </p:nvPicPr>
        <p:blipFill>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977336" y="5324748"/>
            <a:ext cx="1272604" cy="1272604"/>
          </a:xfrm>
          <a:prstGeom prst="rect">
            <a:avLst/>
          </a:prstGeom>
          <a:ln>
            <a:noFill/>
          </a:ln>
        </p:spPr>
      </p:pic>
      <p:cxnSp>
        <p:nvCxnSpPr>
          <p:cNvPr id="47" name="直線コネクタ 46"/>
          <p:cNvCxnSpPr/>
          <p:nvPr/>
        </p:nvCxnSpPr>
        <p:spPr bwMode="auto">
          <a:xfrm flipH="1">
            <a:off x="4957911" y="260648"/>
            <a:ext cx="6401" cy="6480292"/>
          </a:xfrm>
          <a:prstGeom prst="line">
            <a:avLst/>
          </a:prstGeom>
          <a:solidFill>
            <a:schemeClr val="bg1"/>
          </a:solidFill>
          <a:ln w="9525"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正方形/長方形 47"/>
          <p:cNvSpPr/>
          <p:nvPr/>
        </p:nvSpPr>
        <p:spPr bwMode="auto">
          <a:xfrm>
            <a:off x="74169" y="2348880"/>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世界的な再エネシフト</a:t>
            </a:r>
          </a:p>
        </p:txBody>
      </p:sp>
      <p:grpSp>
        <p:nvGrpSpPr>
          <p:cNvPr id="27" name="グループ化 26"/>
          <p:cNvGrpSpPr/>
          <p:nvPr/>
        </p:nvGrpSpPr>
        <p:grpSpPr>
          <a:xfrm>
            <a:off x="5033802" y="4565938"/>
            <a:ext cx="2232248" cy="2175430"/>
            <a:chOff x="5169024" y="4534520"/>
            <a:chExt cx="2232248" cy="2175430"/>
          </a:xfrm>
        </p:grpSpPr>
        <p:pic>
          <p:nvPicPr>
            <p:cNvPr id="1029" name="Picture 5"/>
            <p:cNvPicPr>
              <a:picLocks noChangeAspect="1" noChangeArrowheads="1"/>
            </p:cNvPicPr>
            <p:nvPr/>
          </p:nvPicPr>
          <p:blipFill rotWithShape="1">
            <a:blip r:embed="rId13">
              <a:extLst>
                <a:ext uri="{28A0092B-C50C-407E-A947-70E740481C1C}">
                  <a14:useLocalDpi xmlns:a14="http://schemas.microsoft.com/office/drawing/2010/main" val="0"/>
                </a:ext>
              </a:extLst>
            </a:blip>
            <a:srcRect l="56234"/>
            <a:stretch/>
          </p:blipFill>
          <p:spPr bwMode="auto">
            <a:xfrm>
              <a:off x="5233851" y="4534520"/>
              <a:ext cx="1971756" cy="217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楕円 14"/>
            <p:cNvSpPr/>
            <p:nvPr/>
          </p:nvSpPr>
          <p:spPr bwMode="auto">
            <a:xfrm>
              <a:off x="5966443" y="4981600"/>
              <a:ext cx="463986" cy="432048"/>
            </a:xfrm>
            <a:prstGeom prst="ellipse">
              <a:avLst/>
            </a:prstGeom>
            <a:solidFill>
              <a:schemeClr val="accent6">
                <a:lumMod val="20000"/>
                <a:lumOff val="80000"/>
              </a:schemeClr>
            </a:solidFill>
            <a:ln w="9525" cap="flat" cmpd="sng" algn="ctr">
              <a:solidFill>
                <a:schemeClr val="bg1">
                  <a:lumMod val="85000"/>
                </a:scheme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n-lt"/>
                  <a:ea typeface="HGPｺﾞｼｯｸM" pitchFamily="50" charset="-128"/>
                </a:rPr>
                <a:t>7.8%</a:t>
              </a:r>
              <a:endParaRPr kumimoji="1" lang="ja-JP" altLang="en-US" sz="1400" b="1" i="0" u="none" strike="noStrike" cap="none" normalizeH="0" baseline="0" dirty="0">
                <a:ln>
                  <a:noFill/>
                </a:ln>
                <a:solidFill>
                  <a:schemeClr val="tx1"/>
                </a:solidFill>
                <a:effectLst/>
                <a:latin typeface="+mn-lt"/>
                <a:ea typeface="HGPｺﾞｼｯｸM" pitchFamily="50" charset="-128"/>
              </a:endParaRPr>
            </a:p>
          </p:txBody>
        </p:sp>
        <p:sp>
          <p:nvSpPr>
            <p:cNvPr id="38" name="楕円 37"/>
            <p:cNvSpPr/>
            <p:nvPr/>
          </p:nvSpPr>
          <p:spPr bwMode="auto">
            <a:xfrm>
              <a:off x="5533761" y="4981600"/>
              <a:ext cx="463986" cy="432048"/>
            </a:xfrm>
            <a:prstGeom prst="ellipse">
              <a:avLst/>
            </a:prstGeom>
            <a:solidFill>
              <a:schemeClr val="accent1">
                <a:lumMod val="20000"/>
                <a:lumOff val="80000"/>
              </a:schemeClr>
            </a:solidFill>
            <a:ln w="9525" cap="flat" cmpd="sng" algn="ctr">
              <a:solidFill>
                <a:schemeClr val="bg1">
                  <a:lumMod val="85000"/>
                </a:scheme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n-lt"/>
                  <a:ea typeface="HGPｺﾞｼｯｸM" pitchFamily="50" charset="-128"/>
                </a:rPr>
                <a:t>7.5%</a:t>
              </a:r>
              <a:endParaRPr kumimoji="1" lang="ja-JP" altLang="en-US" sz="1400" b="1" i="0" u="none" strike="noStrike" cap="none" normalizeH="0" baseline="0" dirty="0">
                <a:ln>
                  <a:noFill/>
                </a:ln>
                <a:solidFill>
                  <a:schemeClr val="tx1"/>
                </a:solidFill>
                <a:effectLst/>
                <a:latin typeface="+mn-lt"/>
                <a:ea typeface="HGPｺﾞｼｯｸM" pitchFamily="50" charset="-128"/>
              </a:endParaRPr>
            </a:p>
          </p:txBody>
        </p:sp>
        <p:sp>
          <p:nvSpPr>
            <p:cNvPr id="16" name="テキスト ボックス 15"/>
            <p:cNvSpPr txBox="1"/>
            <p:nvPr/>
          </p:nvSpPr>
          <p:spPr>
            <a:xfrm>
              <a:off x="5169024" y="5085764"/>
              <a:ext cx="432048" cy="215444"/>
            </a:xfrm>
            <a:prstGeom prst="rect">
              <a:avLst/>
            </a:prstGeom>
            <a:noFill/>
          </p:spPr>
          <p:txBody>
            <a:bodyPr wrap="square" rtlCol="0">
              <a:spAutoFit/>
            </a:bodyPr>
            <a:lstStyle/>
            <a:p>
              <a:r>
                <a:rPr kumimoji="1" lang="ja-JP" altLang="en-US" sz="8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水力</a:t>
              </a:r>
            </a:p>
          </p:txBody>
        </p:sp>
        <p:sp>
          <p:nvSpPr>
            <p:cNvPr id="40" name="楕円 39"/>
            <p:cNvSpPr/>
            <p:nvPr/>
          </p:nvSpPr>
          <p:spPr bwMode="auto">
            <a:xfrm>
              <a:off x="6681191" y="4932644"/>
              <a:ext cx="656867" cy="584588"/>
            </a:xfrm>
            <a:prstGeom prst="ellipse">
              <a:avLst/>
            </a:prstGeom>
            <a:solidFill>
              <a:schemeClr val="accent3">
                <a:lumMod val="60000"/>
                <a:lumOff val="40000"/>
              </a:schemeClr>
            </a:solidFill>
            <a:ln w="9525" cap="flat" cmpd="sng" algn="ctr">
              <a:solidFill>
                <a:schemeClr val="bg1">
                  <a:lumMod val="85000"/>
                </a:scheme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800" b="1" dirty="0">
                  <a:latin typeface="+mn-lt"/>
                </a:rPr>
                <a:t>15</a:t>
              </a:r>
              <a:r>
                <a:rPr kumimoji="1" lang="en-US" altLang="ja-JP" sz="1800" b="1" i="0" u="none" strike="noStrike" cap="none" normalizeH="0" baseline="0" dirty="0">
                  <a:ln>
                    <a:noFill/>
                  </a:ln>
                  <a:solidFill>
                    <a:schemeClr val="tx1"/>
                  </a:solidFill>
                  <a:effectLst/>
                  <a:latin typeface="+mn-lt"/>
                </a:rPr>
                <a:t>.3%</a:t>
              </a:r>
              <a:endParaRPr kumimoji="1" lang="ja-JP" altLang="en-US" sz="1800" b="1" i="0" u="none" strike="noStrike" cap="none" normalizeH="0" baseline="0" dirty="0">
                <a:ln>
                  <a:noFill/>
                </a:ln>
                <a:solidFill>
                  <a:schemeClr val="tx1"/>
                </a:solidFill>
                <a:effectLst/>
                <a:latin typeface="+mn-lt"/>
              </a:endParaRPr>
            </a:p>
          </p:txBody>
        </p:sp>
        <p:sp>
          <p:nvSpPr>
            <p:cNvPr id="24" name="矢印: 右 23"/>
            <p:cNvSpPr/>
            <p:nvPr/>
          </p:nvSpPr>
          <p:spPr bwMode="auto">
            <a:xfrm>
              <a:off x="6430429" y="5013176"/>
              <a:ext cx="260097" cy="400472"/>
            </a:xfrm>
            <a:prstGeom prst="right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42" name="テキスト ボックス 41"/>
            <p:cNvSpPr txBox="1"/>
            <p:nvPr/>
          </p:nvSpPr>
          <p:spPr>
            <a:xfrm>
              <a:off x="6550299" y="4725144"/>
              <a:ext cx="850973" cy="246221"/>
            </a:xfrm>
            <a:prstGeom prst="rect">
              <a:avLst/>
            </a:prstGeom>
            <a:noFill/>
          </p:spPr>
          <p:txBody>
            <a:bodyPr wrap="square" rtlCol="0">
              <a:spAutoFit/>
            </a:bodyPr>
            <a:lstStyle/>
            <a:p>
              <a:r>
                <a:rPr kumimoji="1" lang="ja-JP" altLang="en-US" sz="10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再エネ合計</a:t>
              </a:r>
            </a:p>
          </p:txBody>
        </p:sp>
        <p:sp>
          <p:nvSpPr>
            <p:cNvPr id="26" name="正方形/長方形 25"/>
            <p:cNvSpPr/>
            <p:nvPr/>
          </p:nvSpPr>
          <p:spPr bwMode="auto">
            <a:xfrm>
              <a:off x="5228918" y="5661248"/>
              <a:ext cx="143789" cy="397297"/>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grpSp>
      <p:sp>
        <p:nvSpPr>
          <p:cNvPr id="53" name="正方形/長方形 52"/>
          <p:cNvSpPr/>
          <p:nvPr/>
        </p:nvSpPr>
        <p:spPr bwMode="auto">
          <a:xfrm>
            <a:off x="76092" y="3604273"/>
            <a:ext cx="2335358" cy="1336895"/>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lang="ja-JP" altLang="en-US" sz="1600" b="1" dirty="0">
                <a:latin typeface="+mn-ea"/>
                <a:ea typeface="+mn-ea"/>
              </a:rPr>
              <a:t>グーグル、アップル、ウォルマート</a:t>
            </a:r>
            <a:r>
              <a:rPr lang="ja-JP" altLang="en-US" sz="1600" dirty="0">
                <a:latin typeface="+mn-ea"/>
                <a:ea typeface="+mn-ea"/>
              </a:rPr>
              <a:t>など</a:t>
            </a:r>
            <a:r>
              <a:rPr lang="en-US" altLang="ja-JP" sz="1600" smtClean="0">
                <a:latin typeface="+mn-ea"/>
                <a:ea typeface="+mn-ea"/>
              </a:rPr>
              <a:t>128</a:t>
            </a:r>
            <a:r>
              <a:rPr lang="ja-JP" altLang="en-US" sz="1600" smtClean="0">
                <a:latin typeface="+mn-ea"/>
                <a:ea typeface="+mn-ea"/>
              </a:rPr>
              <a:t>社</a:t>
            </a:r>
            <a:r>
              <a:rPr lang="ja-JP" altLang="en-US" sz="1600" dirty="0">
                <a:latin typeface="+mn-ea"/>
                <a:ea typeface="+mn-ea"/>
              </a:rPr>
              <a:t>が事業運営を</a:t>
            </a:r>
            <a:r>
              <a:rPr lang="en-US" altLang="ja-JP" sz="1600" dirty="0">
                <a:latin typeface="+mn-ea"/>
                <a:ea typeface="+mn-ea"/>
              </a:rPr>
              <a:t>100</a:t>
            </a:r>
            <a:r>
              <a:rPr lang="ja-JP" altLang="en-US" sz="1600" dirty="0">
                <a:latin typeface="+mn-ea"/>
                <a:ea typeface="+mn-ea"/>
              </a:rPr>
              <a:t>％再生可能エネで賄う誓約をする</a:t>
            </a:r>
            <a:r>
              <a:rPr kumimoji="1" lang="en-US" altLang="ja-JP" sz="1600" b="0" i="0" u="none" strike="noStrike" cap="none" normalizeH="0" baseline="0" dirty="0">
                <a:ln>
                  <a:noFill/>
                </a:ln>
                <a:solidFill>
                  <a:schemeClr val="tx1"/>
                </a:solidFill>
                <a:effectLst/>
                <a:latin typeface="+mn-ea"/>
                <a:ea typeface="+mn-ea"/>
              </a:rPr>
              <a:t>RE100</a:t>
            </a:r>
            <a:r>
              <a:rPr kumimoji="1" lang="ja-JP" altLang="en-US" sz="1600" b="0" i="0" u="none" strike="noStrike" cap="none" normalizeH="0" baseline="0" dirty="0">
                <a:ln>
                  <a:noFill/>
                </a:ln>
                <a:solidFill>
                  <a:schemeClr val="tx1"/>
                </a:solidFill>
                <a:effectLst/>
                <a:latin typeface="+mn-ea"/>
                <a:ea typeface="+mn-ea"/>
              </a:rPr>
              <a:t>へ参画</a:t>
            </a:r>
          </a:p>
        </p:txBody>
      </p:sp>
      <p:sp>
        <p:nvSpPr>
          <p:cNvPr id="54" name="正方形/長方形 53"/>
          <p:cNvSpPr/>
          <p:nvPr/>
        </p:nvSpPr>
        <p:spPr bwMode="auto">
          <a:xfrm>
            <a:off x="71923" y="5831618"/>
            <a:ext cx="2267638" cy="1053766"/>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kumimoji="1" lang="ja-JP" altLang="en-US" sz="1600" b="1" i="0" u="none" strike="noStrike" cap="none" normalizeH="0" baseline="0" dirty="0">
                <a:ln>
                  <a:noFill/>
                </a:ln>
                <a:solidFill>
                  <a:schemeClr val="tx1"/>
                </a:solidFill>
                <a:effectLst/>
                <a:latin typeface="+mn-ea"/>
                <a:ea typeface="+mn-ea"/>
              </a:rPr>
              <a:t>フランクフルト、バンクーバー、パリ</a:t>
            </a:r>
            <a:r>
              <a:rPr kumimoji="1" lang="ja-JP" altLang="en-US" sz="1600" b="0" i="0" u="none" strike="noStrike" cap="none" normalizeH="0" baseline="0" dirty="0">
                <a:ln>
                  <a:noFill/>
                </a:ln>
                <a:solidFill>
                  <a:schemeClr val="tx1"/>
                </a:solidFill>
                <a:effectLst/>
                <a:latin typeface="+mn-ea"/>
                <a:ea typeface="+mn-ea"/>
              </a:rPr>
              <a:t>は都市の再エネ比率</a:t>
            </a:r>
            <a:r>
              <a:rPr kumimoji="1" lang="en-US" altLang="ja-JP" sz="1600" b="0" i="0" u="none" strike="noStrike" cap="none" normalizeH="0" baseline="0" dirty="0">
                <a:ln>
                  <a:noFill/>
                </a:ln>
                <a:solidFill>
                  <a:schemeClr val="tx1"/>
                </a:solidFill>
                <a:effectLst/>
                <a:latin typeface="+mn-ea"/>
                <a:ea typeface="+mn-ea"/>
              </a:rPr>
              <a:t>100</a:t>
            </a:r>
            <a:r>
              <a:rPr kumimoji="1" lang="ja-JP" altLang="en-US" sz="1600" b="0" i="0" u="none" strike="noStrike" cap="none" normalizeH="0" baseline="0" dirty="0">
                <a:ln>
                  <a:noFill/>
                </a:ln>
                <a:solidFill>
                  <a:schemeClr val="tx1"/>
                </a:solidFill>
                <a:effectLst/>
                <a:latin typeface="+mn-ea"/>
                <a:ea typeface="+mn-ea"/>
              </a:rPr>
              <a:t>％とする目標を設定</a:t>
            </a:r>
          </a:p>
        </p:txBody>
      </p:sp>
      <p:pic>
        <p:nvPicPr>
          <p:cNvPr id="28" name="図 27"/>
          <p:cNvPicPr>
            <a:picLocks noChangeAspect="1"/>
          </p:cNvPicPr>
          <p:nvPr/>
        </p:nvPicPr>
        <p:blipFill>
          <a:blip r:embed="rId14">
            <a:duotone>
              <a:schemeClr val="accent3">
                <a:shade val="45000"/>
                <a:satMod val="135000"/>
              </a:schemeClr>
              <a:prstClr val="white"/>
            </a:duotone>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64598" y="4581128"/>
            <a:ext cx="1464066" cy="1464066"/>
          </a:xfrm>
          <a:prstGeom prst="rect">
            <a:avLst/>
          </a:prstGeom>
        </p:spPr>
      </p:pic>
      <p:sp>
        <p:nvSpPr>
          <p:cNvPr id="61" name="正方形/長方形 60"/>
          <p:cNvSpPr/>
          <p:nvPr/>
        </p:nvSpPr>
        <p:spPr bwMode="auto">
          <a:xfrm>
            <a:off x="7547128" y="2852936"/>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再エネは地域へメリット</a:t>
            </a:r>
          </a:p>
        </p:txBody>
      </p:sp>
      <p:sp>
        <p:nvSpPr>
          <p:cNvPr id="65" name="正方形/長方形 64"/>
          <p:cNvSpPr/>
          <p:nvPr/>
        </p:nvSpPr>
        <p:spPr bwMode="auto">
          <a:xfrm>
            <a:off x="7535160" y="3375459"/>
            <a:ext cx="2242253" cy="1336895"/>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kumimoji="1" lang="ja-JP" altLang="en-US" sz="1600" b="1" i="0" u="none" strike="noStrike" cap="none" normalizeH="0" baseline="0" dirty="0">
                <a:ln>
                  <a:noFill/>
                </a:ln>
                <a:solidFill>
                  <a:schemeClr val="tx1"/>
                </a:solidFill>
                <a:effectLst/>
                <a:latin typeface="+mn-ea"/>
                <a:ea typeface="+mn-ea"/>
              </a:rPr>
              <a:t>化石燃料の輸入に支払っている年間約</a:t>
            </a:r>
            <a:r>
              <a:rPr kumimoji="1" lang="en-US" altLang="ja-JP" sz="1600" b="1" i="0" u="none" strike="noStrike" cap="none" normalizeH="0" baseline="0" dirty="0">
                <a:ln>
                  <a:noFill/>
                </a:ln>
                <a:solidFill>
                  <a:schemeClr val="tx1"/>
                </a:solidFill>
                <a:effectLst/>
                <a:latin typeface="+mn-ea"/>
                <a:ea typeface="+mn-ea"/>
              </a:rPr>
              <a:t>27</a:t>
            </a:r>
            <a:r>
              <a:rPr kumimoji="1" lang="ja-JP" altLang="en-US" sz="1600" b="1" i="0" u="none" strike="noStrike" cap="none" normalizeH="0" baseline="0" dirty="0">
                <a:ln>
                  <a:noFill/>
                </a:ln>
                <a:solidFill>
                  <a:schemeClr val="tx1"/>
                </a:solidFill>
                <a:effectLst/>
                <a:latin typeface="+mn-ea"/>
                <a:ea typeface="+mn-ea"/>
              </a:rPr>
              <a:t>兆円</a:t>
            </a:r>
            <a:r>
              <a:rPr kumimoji="1" lang="ja-JP" altLang="en-US" sz="1600" b="0" i="0" u="none" strike="noStrike" cap="none" normalizeH="0" baseline="0" dirty="0">
                <a:ln>
                  <a:noFill/>
                </a:ln>
                <a:solidFill>
                  <a:schemeClr val="tx1"/>
                </a:solidFill>
                <a:effectLst/>
                <a:latin typeface="+mn-ea"/>
                <a:ea typeface="+mn-ea"/>
              </a:rPr>
              <a:t>の一部でも再エネへ回すことが出来れば、</a:t>
            </a:r>
            <a:r>
              <a:rPr kumimoji="1" lang="ja-JP" altLang="en-US" sz="1600" b="1" i="0" u="none" strike="noStrike" cap="none" normalizeH="0" baseline="0" dirty="0">
                <a:ln>
                  <a:noFill/>
                </a:ln>
                <a:solidFill>
                  <a:schemeClr val="tx1"/>
                </a:solidFill>
                <a:effectLst/>
                <a:latin typeface="+mn-ea"/>
                <a:ea typeface="+mn-ea"/>
              </a:rPr>
              <a:t>自立的なエネルギー源と産業</a:t>
            </a:r>
            <a:r>
              <a:rPr kumimoji="1" lang="en-US" altLang="ja-JP" sz="1600" b="1" i="0" u="none" strike="noStrike" cap="none" normalizeH="0" baseline="0" dirty="0">
                <a:ln>
                  <a:noFill/>
                </a:ln>
                <a:solidFill>
                  <a:schemeClr val="tx1"/>
                </a:solidFill>
                <a:effectLst/>
                <a:latin typeface="+mn-ea"/>
                <a:ea typeface="+mn-ea"/>
              </a:rPr>
              <a:t>(</a:t>
            </a:r>
            <a:r>
              <a:rPr kumimoji="1" lang="ja-JP" altLang="en-US" sz="1600" b="1" i="0" u="none" strike="noStrike" cap="none" normalizeH="0" baseline="0" dirty="0">
                <a:ln>
                  <a:noFill/>
                </a:ln>
                <a:solidFill>
                  <a:schemeClr val="tx1"/>
                </a:solidFill>
                <a:effectLst/>
                <a:latin typeface="+mn-ea"/>
                <a:ea typeface="+mn-ea"/>
              </a:rPr>
              <a:t>雇用</a:t>
            </a:r>
            <a:r>
              <a:rPr kumimoji="1" lang="en-US" altLang="ja-JP" sz="1600" b="1" i="0" u="none" strike="noStrike" cap="none" normalizeH="0" baseline="0" dirty="0">
                <a:ln>
                  <a:noFill/>
                </a:ln>
                <a:solidFill>
                  <a:schemeClr val="tx1"/>
                </a:solidFill>
                <a:effectLst/>
                <a:latin typeface="+mn-ea"/>
                <a:ea typeface="+mn-ea"/>
              </a:rPr>
              <a:t>)</a:t>
            </a:r>
            <a:r>
              <a:rPr kumimoji="1" lang="ja-JP" altLang="en-US" sz="1600" b="1" i="0" u="none" strike="noStrike" cap="none" normalizeH="0" baseline="0" dirty="0">
                <a:ln>
                  <a:noFill/>
                </a:ln>
                <a:solidFill>
                  <a:schemeClr val="tx1"/>
                </a:solidFill>
                <a:effectLst/>
                <a:latin typeface="+mn-ea"/>
                <a:ea typeface="+mn-ea"/>
              </a:rPr>
              <a:t>・収益源</a:t>
            </a:r>
            <a:r>
              <a:rPr kumimoji="1" lang="ja-JP" altLang="en-US" sz="1600" b="0" i="0" u="none" strike="noStrike" cap="none" normalizeH="0" baseline="0" dirty="0">
                <a:ln>
                  <a:noFill/>
                </a:ln>
                <a:solidFill>
                  <a:schemeClr val="tx1"/>
                </a:solidFill>
                <a:effectLst/>
                <a:latin typeface="+mn-ea"/>
                <a:ea typeface="+mn-ea"/>
              </a:rPr>
              <a:t>が得られる</a:t>
            </a:r>
          </a:p>
        </p:txBody>
      </p:sp>
      <p:sp>
        <p:nvSpPr>
          <p:cNvPr id="43" name="正方形/長方形 42"/>
          <p:cNvSpPr/>
          <p:nvPr/>
        </p:nvSpPr>
        <p:spPr bwMode="auto">
          <a:xfrm>
            <a:off x="51804" y="2812185"/>
            <a:ext cx="2461089" cy="1336895"/>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kumimoji="1" lang="en-US" altLang="ja-JP" sz="1600" b="0" i="0" u="none" strike="noStrike" cap="none" normalizeH="0" baseline="0" dirty="0">
                <a:ln>
                  <a:noFill/>
                </a:ln>
                <a:solidFill>
                  <a:schemeClr val="tx1"/>
                </a:solidFill>
                <a:effectLst/>
                <a:latin typeface="+mn-ea"/>
                <a:ea typeface="+mn-ea"/>
              </a:rPr>
              <a:t>2017</a:t>
            </a:r>
            <a:r>
              <a:rPr kumimoji="1" lang="ja-JP" altLang="en-US" sz="1600" b="0" i="0" u="none" strike="noStrike" cap="none" normalizeH="0" baseline="0" dirty="0">
                <a:ln>
                  <a:noFill/>
                </a:ln>
                <a:solidFill>
                  <a:schemeClr val="tx1"/>
                </a:solidFill>
                <a:effectLst/>
                <a:latin typeface="+mn-ea"/>
                <a:ea typeface="+mn-ea"/>
              </a:rPr>
              <a:t>～</a:t>
            </a:r>
            <a:r>
              <a:rPr kumimoji="1" lang="en-US" altLang="ja-JP" sz="1600" b="0" i="0" u="none" strike="noStrike" cap="none" normalizeH="0" baseline="0" dirty="0">
                <a:ln>
                  <a:noFill/>
                </a:ln>
                <a:solidFill>
                  <a:schemeClr val="tx1"/>
                </a:solidFill>
                <a:effectLst/>
                <a:latin typeface="+mn-ea"/>
                <a:ea typeface="+mn-ea"/>
              </a:rPr>
              <a:t>40</a:t>
            </a:r>
            <a:r>
              <a:rPr kumimoji="1" lang="ja-JP" altLang="en-US" sz="1600" b="0" i="0" u="none" strike="noStrike" cap="none" normalizeH="0" baseline="0" dirty="0">
                <a:ln>
                  <a:noFill/>
                </a:ln>
                <a:solidFill>
                  <a:schemeClr val="tx1"/>
                </a:solidFill>
                <a:effectLst/>
                <a:latin typeface="+mn-ea"/>
                <a:ea typeface="+mn-ea"/>
              </a:rPr>
              <a:t>年の</a:t>
            </a:r>
            <a:r>
              <a:rPr kumimoji="1" lang="ja-JP" altLang="en-US" sz="1600" b="1" i="0" u="none" strike="noStrike" cap="none" normalizeH="0" baseline="0" dirty="0">
                <a:ln>
                  <a:noFill/>
                </a:ln>
                <a:solidFill>
                  <a:schemeClr val="tx1"/>
                </a:solidFill>
                <a:effectLst/>
                <a:latin typeface="+mn-ea"/>
                <a:ea typeface="+mn-ea"/>
              </a:rPr>
              <a:t>再エネ投資額は</a:t>
            </a:r>
            <a:r>
              <a:rPr kumimoji="1" lang="en-US" altLang="ja-JP" sz="1600" b="1" i="0" u="none" strike="noStrike" cap="none" normalizeH="0" baseline="0" dirty="0">
                <a:ln>
                  <a:noFill/>
                </a:ln>
                <a:solidFill>
                  <a:schemeClr val="tx1"/>
                </a:solidFill>
                <a:effectLst/>
                <a:latin typeface="+mn-ea"/>
                <a:ea typeface="+mn-ea"/>
              </a:rPr>
              <a:t>7</a:t>
            </a:r>
            <a:r>
              <a:rPr kumimoji="1" lang="ja-JP" altLang="en-US" sz="1600" b="1" i="0" u="none" strike="noStrike" cap="none" normalizeH="0" baseline="0" dirty="0">
                <a:ln>
                  <a:noFill/>
                </a:ln>
                <a:solidFill>
                  <a:schemeClr val="tx1"/>
                </a:solidFill>
                <a:effectLst/>
                <a:latin typeface="+mn-ea"/>
                <a:ea typeface="+mn-ea"/>
              </a:rPr>
              <a:t>兆ドル</a:t>
            </a:r>
            <a:r>
              <a:rPr kumimoji="1" lang="ja-JP" altLang="en-US" sz="1600" b="0" i="0" u="none" strike="noStrike" cap="none" normalizeH="0" baseline="0" dirty="0">
                <a:ln>
                  <a:noFill/>
                </a:ln>
                <a:solidFill>
                  <a:schemeClr val="tx1"/>
                </a:solidFill>
                <a:effectLst/>
                <a:latin typeface="+mn-ea"/>
                <a:ea typeface="+mn-ea"/>
              </a:rPr>
              <a:t>見込み</a:t>
            </a:r>
            <a:endParaRPr kumimoji="1" lang="en-US" altLang="ja-JP" sz="1600" b="0" i="0" u="none" strike="noStrike" cap="none" normalizeH="0" baseline="0" dirty="0">
              <a:ln>
                <a:noFill/>
              </a:ln>
              <a:solidFill>
                <a:schemeClr val="tx1"/>
              </a:solidFill>
              <a:effectLst/>
              <a:latin typeface="+mn-ea"/>
              <a:ea typeface="+mn-ea"/>
            </a:endParaRPr>
          </a:p>
          <a:p>
            <a:pPr algn="l"/>
            <a:r>
              <a:rPr lang="ja-JP" altLang="en-US" sz="1200" dirty="0">
                <a:latin typeface="+mn-ea"/>
                <a:ea typeface="+mn-ea"/>
              </a:rPr>
              <a:t>（</a:t>
            </a:r>
            <a:r>
              <a:rPr lang="en-US" altLang="ja-JP" sz="1200" dirty="0">
                <a:latin typeface="+mn-ea"/>
                <a:ea typeface="+mn-ea"/>
              </a:rPr>
              <a:t>IEA)</a:t>
            </a:r>
            <a:endParaRPr kumimoji="1" lang="ja-JP" altLang="en-US" sz="1200" b="0" i="0" u="none" strike="noStrike" cap="none" normalizeH="0" baseline="0" dirty="0">
              <a:ln>
                <a:noFill/>
              </a:ln>
              <a:solidFill>
                <a:schemeClr val="tx1"/>
              </a:solidFill>
              <a:effectLst/>
              <a:latin typeface="+mn-ea"/>
              <a:ea typeface="+mn-ea"/>
            </a:endParaRPr>
          </a:p>
        </p:txBody>
      </p:sp>
    </p:spTree>
    <p:extLst>
      <p:ext uri="{BB962C8B-B14F-4D97-AF65-F5344CB8AC3E}">
        <p14:creationId xmlns:p14="http://schemas.microsoft.com/office/powerpoint/2010/main" val="1080838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16983" y="3284984"/>
            <a:ext cx="1007557" cy="1007557"/>
          </a:xfrm>
          <a:prstGeom prst="rect">
            <a:avLst/>
          </a:prstGeom>
          <a:ln>
            <a:noFill/>
          </a:ln>
        </p:spPr>
      </p:pic>
      <p:sp>
        <p:nvSpPr>
          <p:cNvPr id="51" name="テキスト ボックス 50"/>
          <p:cNvSpPr txBox="1"/>
          <p:nvPr/>
        </p:nvSpPr>
        <p:spPr>
          <a:xfrm>
            <a:off x="161332" y="3619485"/>
            <a:ext cx="1518858" cy="338554"/>
          </a:xfrm>
          <a:prstGeom prst="rect">
            <a:avLst/>
          </a:prstGeom>
          <a:noFill/>
          <a:ln>
            <a:noFill/>
          </a:ln>
        </p:spPr>
        <p:txBody>
          <a:bodyPr wrap="square" rtlCol="0">
            <a:spAutoFit/>
          </a:bodyPr>
          <a:lstStyle/>
          <a:p>
            <a:r>
              <a:rPr lang="ja-JP" altLang="en-US" sz="1600" b="1" dirty="0">
                <a:latin typeface="+mn-ea"/>
                <a:ea typeface="+mn-ea"/>
              </a:rPr>
              <a:t>ビル</a:t>
            </a:r>
            <a:r>
              <a:rPr kumimoji="1" lang="ja-JP" altLang="en-US" sz="1600" b="1" dirty="0">
                <a:latin typeface="+mn-ea"/>
                <a:ea typeface="+mn-ea"/>
              </a:rPr>
              <a:t>ユーザー</a:t>
            </a:r>
          </a:p>
        </p:txBody>
      </p:sp>
      <p:pic>
        <p:nvPicPr>
          <p:cNvPr id="60" name="図 59"/>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01149" y="4509120"/>
            <a:ext cx="1039224" cy="1039224"/>
          </a:xfrm>
          <a:prstGeom prst="rect">
            <a:avLst/>
          </a:prstGeom>
          <a:ln>
            <a:noFill/>
          </a:ln>
        </p:spPr>
      </p:pic>
      <p:sp>
        <p:nvSpPr>
          <p:cNvPr id="52" name="テキスト ボックス 51"/>
          <p:cNvSpPr txBox="1"/>
          <p:nvPr/>
        </p:nvSpPr>
        <p:spPr>
          <a:xfrm>
            <a:off x="161332" y="4587012"/>
            <a:ext cx="1518858" cy="830997"/>
          </a:xfrm>
          <a:prstGeom prst="rect">
            <a:avLst/>
          </a:prstGeom>
          <a:noFill/>
          <a:ln>
            <a:noFill/>
          </a:ln>
        </p:spPr>
        <p:txBody>
          <a:bodyPr wrap="square" rtlCol="0">
            <a:spAutoFit/>
          </a:bodyPr>
          <a:lstStyle/>
          <a:p>
            <a:r>
              <a:rPr lang="en-US" altLang="ja-JP" sz="1600" b="1" dirty="0">
                <a:latin typeface="+mn-ea"/>
                <a:ea typeface="+mn-ea"/>
              </a:rPr>
              <a:t>ZEH/ZEB</a:t>
            </a:r>
            <a:r>
              <a:rPr lang="ja-JP" altLang="en-US" sz="1600" b="1" dirty="0">
                <a:latin typeface="+mn-ea"/>
                <a:ea typeface="+mn-ea"/>
              </a:rPr>
              <a:t>供給ビジネスに関与する企業</a:t>
            </a:r>
          </a:p>
        </p:txBody>
      </p:sp>
      <p:pic>
        <p:nvPicPr>
          <p:cNvPr id="6" name="図 5"/>
          <p:cNvPicPr>
            <a:picLocks noChangeAspect="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01149" y="5715151"/>
            <a:ext cx="1039224" cy="1039224"/>
          </a:xfrm>
          <a:prstGeom prst="rect">
            <a:avLst/>
          </a:prstGeom>
          <a:ln>
            <a:noFill/>
          </a:ln>
        </p:spPr>
      </p:pic>
      <p:sp>
        <p:nvSpPr>
          <p:cNvPr id="56" name="テキスト ボックス 55"/>
          <p:cNvSpPr txBox="1"/>
          <p:nvPr/>
        </p:nvSpPr>
        <p:spPr>
          <a:xfrm>
            <a:off x="202422" y="6141312"/>
            <a:ext cx="1518858" cy="338554"/>
          </a:xfrm>
          <a:prstGeom prst="rect">
            <a:avLst/>
          </a:prstGeom>
          <a:noFill/>
          <a:ln>
            <a:noFill/>
          </a:ln>
        </p:spPr>
        <p:txBody>
          <a:bodyPr wrap="square" rtlCol="0">
            <a:spAutoFit/>
          </a:bodyPr>
          <a:lstStyle/>
          <a:p>
            <a:r>
              <a:rPr lang="ja-JP" altLang="en-US" sz="1600" b="1" dirty="0">
                <a:latin typeface="+mn-ea"/>
                <a:ea typeface="+mn-ea"/>
              </a:rPr>
              <a:t>地方自治体</a:t>
            </a:r>
          </a:p>
        </p:txBody>
      </p:sp>
      <p:sp>
        <p:nvSpPr>
          <p:cNvPr id="57" name="正方形/長方形 56"/>
          <p:cNvSpPr/>
          <p:nvPr/>
        </p:nvSpPr>
        <p:spPr bwMode="auto">
          <a:xfrm>
            <a:off x="1651177" y="1967510"/>
            <a:ext cx="2470781"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en-US" altLang="ja-JP" sz="1600" b="1" dirty="0">
                <a:latin typeface="+mn-ea"/>
                <a:ea typeface="+mn-ea"/>
              </a:rPr>
              <a:t>ZEH</a:t>
            </a:r>
            <a:r>
              <a:rPr lang="ja-JP" altLang="en-US" sz="1600" b="1" baseline="30000" dirty="0">
                <a:latin typeface="+mn-ea"/>
                <a:ea typeface="+mn-ea"/>
              </a:rPr>
              <a:t>*</a:t>
            </a:r>
            <a:r>
              <a:rPr lang="en-US" altLang="ja-JP" sz="1600" b="1" baseline="30000" dirty="0">
                <a:latin typeface="+mn-ea"/>
                <a:ea typeface="+mn-ea"/>
              </a:rPr>
              <a:t>1</a:t>
            </a:r>
            <a:r>
              <a:rPr lang="ja-JP" altLang="en-US" sz="1600" dirty="0">
                <a:latin typeface="+mn-ea"/>
                <a:ea typeface="+mn-ea"/>
              </a:rPr>
              <a:t>など再省蓄エネが活用された</a:t>
            </a:r>
            <a:r>
              <a:rPr lang="ja-JP" altLang="en-US" sz="1600" b="1" dirty="0">
                <a:latin typeface="+mn-ea"/>
                <a:ea typeface="+mn-ea"/>
              </a:rPr>
              <a:t>住宅の新築・建替</a:t>
            </a:r>
            <a:endParaRPr lang="en-US" altLang="ja-JP" sz="1600" b="1" dirty="0">
              <a:latin typeface="+mn-ea"/>
              <a:ea typeface="+mn-ea"/>
            </a:endParaRPr>
          </a:p>
          <a:p>
            <a:pPr marL="266700" algn="l"/>
            <a:r>
              <a:rPr lang="ja-JP" altLang="en-US" sz="700" dirty="0">
                <a:latin typeface="+mn-ea"/>
                <a:ea typeface="+mn-ea"/>
              </a:rPr>
              <a:t>*</a:t>
            </a:r>
            <a:r>
              <a:rPr lang="en-US" altLang="ja-JP" sz="700" dirty="0">
                <a:latin typeface="+mn-ea"/>
                <a:ea typeface="+mn-ea"/>
              </a:rPr>
              <a:t>1:Net Zero Energy House</a:t>
            </a:r>
            <a:r>
              <a:rPr lang="ja-JP" altLang="en-US" sz="700" dirty="0">
                <a:latin typeface="+mn-ea"/>
                <a:ea typeface="+mn-ea"/>
              </a:rPr>
              <a:t>の略。エネルギー消費量が正味ゼロの住宅</a:t>
            </a:r>
          </a:p>
        </p:txBody>
      </p:sp>
      <p:sp>
        <p:nvSpPr>
          <p:cNvPr id="58" name="正方形/長方形 57"/>
          <p:cNvSpPr/>
          <p:nvPr/>
        </p:nvSpPr>
        <p:spPr bwMode="auto">
          <a:xfrm>
            <a:off x="4298099" y="1967510"/>
            <a:ext cx="2770323"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b="1" dirty="0">
                <a:latin typeface="+mn-ea"/>
                <a:ea typeface="+mn-ea"/>
              </a:rPr>
              <a:t>快適で健康</a:t>
            </a:r>
            <a:r>
              <a:rPr lang="ja-JP" altLang="en-US" sz="1600" dirty="0">
                <a:latin typeface="+mn-ea"/>
                <a:ea typeface="+mn-ea"/>
              </a:rPr>
              <a:t>によい</a:t>
            </a:r>
            <a:r>
              <a:rPr lang="en-US" altLang="ja-JP" sz="1600" dirty="0">
                <a:latin typeface="+mn-ea"/>
                <a:ea typeface="+mn-ea"/>
              </a:rPr>
              <a:t/>
            </a:r>
            <a:br>
              <a:rPr lang="en-US" altLang="ja-JP" sz="1600" dirty="0">
                <a:latin typeface="+mn-ea"/>
                <a:ea typeface="+mn-ea"/>
              </a:rPr>
            </a:br>
            <a:r>
              <a:rPr lang="ja-JP" altLang="en-US" sz="1600" dirty="0">
                <a:latin typeface="+mn-ea"/>
                <a:ea typeface="+mn-ea"/>
              </a:rPr>
              <a:t>住まい</a:t>
            </a:r>
            <a:endParaRPr lang="en-US" altLang="ja-JP" sz="1600" dirty="0">
              <a:latin typeface="+mn-ea"/>
              <a:ea typeface="+mn-ea"/>
            </a:endParaRPr>
          </a:p>
          <a:p>
            <a:pPr marL="285750" indent="-285750" algn="l">
              <a:buFont typeface="Arial" panose="020B0604020202020204" pitchFamily="34" charset="0"/>
              <a:buChar char="•"/>
            </a:pPr>
            <a:r>
              <a:rPr lang="ja-JP" altLang="en-US" sz="1600" dirty="0">
                <a:latin typeface="+mn-ea"/>
                <a:ea typeface="+mn-ea"/>
              </a:rPr>
              <a:t>資産価値の向上</a:t>
            </a:r>
            <a:endParaRPr lang="en-US" altLang="ja-JP" sz="1600" dirty="0">
              <a:latin typeface="+mn-ea"/>
              <a:ea typeface="+mn-ea"/>
            </a:endParaRPr>
          </a:p>
          <a:p>
            <a:pPr marL="285750" indent="-285750" algn="l">
              <a:buFont typeface="Arial" panose="020B0604020202020204" pitchFamily="34" charset="0"/>
              <a:buChar char="•"/>
            </a:pPr>
            <a:r>
              <a:rPr lang="ja-JP" altLang="en-US" sz="1600" dirty="0">
                <a:latin typeface="+mn-ea"/>
                <a:ea typeface="+mn-ea"/>
              </a:rPr>
              <a:t>エネルギー自立度の向上</a:t>
            </a:r>
          </a:p>
        </p:txBody>
      </p:sp>
      <p:sp>
        <p:nvSpPr>
          <p:cNvPr id="59" name="正方形/長方形 58"/>
          <p:cNvSpPr/>
          <p:nvPr/>
        </p:nvSpPr>
        <p:spPr bwMode="auto">
          <a:xfrm>
            <a:off x="2687643" y="133845"/>
            <a:ext cx="7242776" cy="1074132"/>
          </a:xfrm>
          <a:prstGeom prst="rect">
            <a:avLst/>
          </a:prstGeom>
          <a:noFill/>
          <a:ln w="9525" cap="flat" cmpd="sng" algn="ctr">
            <a:noFill/>
            <a:prstDash val="solid"/>
            <a:round/>
            <a:headEnd type="none" w="med" len="med"/>
            <a:tailEnd type="none" w="med" len="med"/>
          </a:ln>
          <a:effectLst/>
          <a:extLst/>
        </p:spPr>
        <p:txBody>
          <a:bodyPr vert="horz" wrap="square" lIns="144000" tIns="72000" rIns="144000" bIns="72000" numCol="1" rtlCol="0" anchor="ctr" anchorCtr="0" compatLnSpc="1">
            <a:prstTxWarp prst="textNoShape">
              <a:avLst/>
            </a:prstTxWarp>
          </a:bodyPr>
          <a:lstStyle/>
          <a:p>
            <a:pPr algn="l"/>
            <a:r>
              <a:rPr lang="ja-JP" altLang="en-US" sz="2800" b="1" dirty="0">
                <a:solidFill>
                  <a:srgbClr val="008000"/>
                </a:solidFill>
                <a:latin typeface="+mn-ea"/>
                <a:ea typeface="+mn-ea"/>
              </a:rPr>
              <a:t>再省蓄エネで私たちのライフスタイルや</a:t>
            </a:r>
            <a:r>
              <a:rPr lang="en-US" altLang="ja-JP" sz="2800" b="1" dirty="0">
                <a:solidFill>
                  <a:srgbClr val="008000"/>
                </a:solidFill>
                <a:latin typeface="+mn-ea"/>
                <a:ea typeface="+mn-ea"/>
              </a:rPr>
              <a:t/>
            </a:r>
            <a:br>
              <a:rPr lang="en-US" altLang="ja-JP" sz="2800" b="1" dirty="0">
                <a:solidFill>
                  <a:srgbClr val="008000"/>
                </a:solidFill>
                <a:latin typeface="+mn-ea"/>
                <a:ea typeface="+mn-ea"/>
              </a:rPr>
            </a:br>
            <a:r>
              <a:rPr lang="ja-JP" altLang="en-US" sz="2800" b="1" dirty="0">
                <a:solidFill>
                  <a:srgbClr val="008000"/>
                </a:solidFill>
                <a:latin typeface="+mn-ea"/>
                <a:ea typeface="+mn-ea"/>
              </a:rPr>
              <a:t>働き方自体を脱炭素化</a:t>
            </a:r>
          </a:p>
        </p:txBody>
      </p:sp>
      <p:pic>
        <p:nvPicPr>
          <p:cNvPr id="8" name="図 7"/>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87643" y="1401127"/>
            <a:ext cx="490395" cy="490395"/>
          </a:xfrm>
          <a:prstGeom prst="rect">
            <a:avLst/>
          </a:prstGeom>
        </p:spPr>
      </p:pic>
      <p:sp>
        <p:nvSpPr>
          <p:cNvPr id="87" name="正方形/長方形 86"/>
          <p:cNvSpPr/>
          <p:nvPr/>
        </p:nvSpPr>
        <p:spPr bwMode="auto">
          <a:xfrm>
            <a:off x="1651178" y="1419334"/>
            <a:ext cx="2599116" cy="472188"/>
          </a:xfrm>
          <a:prstGeom prst="rect">
            <a:avLst/>
          </a:prstGeom>
          <a:noFill/>
          <a:ln w="9525" cap="flat" cmpd="sng" algn="ctr">
            <a:noFill/>
            <a:prstDash val="solid"/>
            <a:round/>
            <a:headEnd type="none" w="med" len="med"/>
            <a:tailEnd type="none" w="med" len="med"/>
          </a:ln>
          <a:effectLst/>
          <a:extLst/>
        </p:spPr>
        <p:txBody>
          <a:bodyPr vert="horz" wrap="square" lIns="144000" tIns="46800" rIns="36000" bIns="46800" numCol="1" rtlCol="0" anchor="ctr" anchorCtr="0" compatLnSpc="1">
            <a:prstTxWarp prst="textNoShape">
              <a:avLst/>
            </a:prstTxWarp>
          </a:bodyPr>
          <a:lstStyle/>
          <a:p>
            <a:r>
              <a:rPr lang="ja-JP" altLang="en-US" sz="2000" b="1" dirty="0">
                <a:latin typeface="+mn-ea"/>
                <a:ea typeface="+mn-ea"/>
              </a:rPr>
              <a:t>チャンス</a:t>
            </a:r>
          </a:p>
        </p:txBody>
      </p:sp>
      <p:pic>
        <p:nvPicPr>
          <p:cNvPr id="7" name="図 6"/>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40533" y="1419333"/>
            <a:ext cx="497499" cy="497499"/>
          </a:xfrm>
          <a:prstGeom prst="rect">
            <a:avLst/>
          </a:prstGeom>
        </p:spPr>
      </p:pic>
      <p:sp>
        <p:nvSpPr>
          <p:cNvPr id="88" name="正方形/長方形 87"/>
          <p:cNvSpPr/>
          <p:nvPr/>
        </p:nvSpPr>
        <p:spPr bwMode="auto">
          <a:xfrm>
            <a:off x="4307619" y="1419334"/>
            <a:ext cx="2589597" cy="472188"/>
          </a:xfrm>
          <a:prstGeom prst="rect">
            <a:avLst/>
          </a:prstGeom>
          <a:noFill/>
          <a:ln w="9525" cap="flat" cmpd="sng" algn="ctr">
            <a:noFill/>
            <a:prstDash val="solid"/>
            <a:round/>
            <a:headEnd type="none" w="med" len="med"/>
            <a:tailEnd type="none" w="med" len="med"/>
          </a:ln>
          <a:effectLst/>
          <a:extLst/>
        </p:spPr>
        <p:txBody>
          <a:bodyPr vert="horz" wrap="square" lIns="144000" tIns="46800" rIns="36000" bIns="46800" numCol="1" rtlCol="0" anchor="ctr" anchorCtr="0" compatLnSpc="1">
            <a:prstTxWarp prst="textNoShape">
              <a:avLst/>
            </a:prstTxWarp>
          </a:bodyPr>
          <a:lstStyle/>
          <a:p>
            <a:r>
              <a:rPr lang="ja-JP" altLang="en-US" sz="2000" b="1" dirty="0">
                <a:latin typeface="+mn-ea"/>
                <a:ea typeface="+mn-ea"/>
              </a:rPr>
              <a:t>メリット</a:t>
            </a:r>
          </a:p>
        </p:txBody>
      </p:sp>
      <p:sp>
        <p:nvSpPr>
          <p:cNvPr id="89" name="正方形/長方形 88"/>
          <p:cNvSpPr/>
          <p:nvPr/>
        </p:nvSpPr>
        <p:spPr bwMode="auto">
          <a:xfrm>
            <a:off x="1651177" y="3191646"/>
            <a:ext cx="2470781"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en-US" altLang="ja-JP" sz="1600" b="1" dirty="0">
                <a:latin typeface="+mn-ea"/>
                <a:ea typeface="+mn-ea"/>
              </a:rPr>
              <a:t>ZEB</a:t>
            </a:r>
            <a:r>
              <a:rPr lang="ja-JP" altLang="en-US" sz="1600" dirty="0">
                <a:latin typeface="+mn-ea"/>
                <a:ea typeface="+mn-ea"/>
              </a:rPr>
              <a:t>など再省蓄エネが活用された</a:t>
            </a:r>
            <a:r>
              <a:rPr lang="ja-JP" altLang="en-US" sz="1600" b="1" dirty="0">
                <a:latin typeface="+mn-ea"/>
                <a:ea typeface="+mn-ea"/>
              </a:rPr>
              <a:t>ビルの新築・建替</a:t>
            </a:r>
            <a:endParaRPr lang="en-US" altLang="ja-JP" sz="1600" b="1" dirty="0">
              <a:latin typeface="+mn-ea"/>
              <a:ea typeface="+mn-ea"/>
            </a:endParaRPr>
          </a:p>
          <a:p>
            <a:pPr marL="266700" algn="l"/>
            <a:r>
              <a:rPr lang="ja-JP" altLang="en-US" sz="700" dirty="0">
                <a:latin typeface="+mn-ea"/>
                <a:ea typeface="+mn-ea"/>
              </a:rPr>
              <a:t>*</a:t>
            </a:r>
            <a:r>
              <a:rPr lang="en-US" altLang="ja-JP" sz="700" dirty="0">
                <a:latin typeface="+mn-ea"/>
                <a:ea typeface="+mn-ea"/>
              </a:rPr>
              <a:t>2:Net Zero Energy Building</a:t>
            </a:r>
            <a:r>
              <a:rPr lang="ja-JP" altLang="en-US" sz="700" dirty="0">
                <a:latin typeface="+mn-ea"/>
                <a:ea typeface="+mn-ea"/>
              </a:rPr>
              <a:t>の略。エネルギー消費量が正味ゼロのビル</a:t>
            </a:r>
          </a:p>
          <a:p>
            <a:pPr algn="l"/>
            <a:endParaRPr lang="ja-JP" altLang="en-US" sz="1600" b="1" dirty="0">
              <a:latin typeface="+mn-ea"/>
              <a:ea typeface="+mn-ea"/>
            </a:endParaRPr>
          </a:p>
        </p:txBody>
      </p:sp>
      <p:sp>
        <p:nvSpPr>
          <p:cNvPr id="90" name="正方形/長方形 89"/>
          <p:cNvSpPr/>
          <p:nvPr/>
        </p:nvSpPr>
        <p:spPr bwMode="auto">
          <a:xfrm>
            <a:off x="4298099" y="3140968"/>
            <a:ext cx="2592288"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b="1" dirty="0">
                <a:latin typeface="+mn-ea"/>
                <a:ea typeface="+mn-ea"/>
              </a:rPr>
              <a:t>効率よく仕事</a:t>
            </a:r>
            <a:r>
              <a:rPr lang="ja-JP" altLang="en-US" sz="1600" dirty="0">
                <a:latin typeface="+mn-ea"/>
                <a:ea typeface="+mn-ea"/>
              </a:rPr>
              <a:t>できるオフィスの確保</a:t>
            </a:r>
            <a:endParaRPr lang="en-US" altLang="ja-JP" sz="1600" dirty="0">
              <a:latin typeface="+mn-ea"/>
              <a:ea typeface="+mn-ea"/>
            </a:endParaRPr>
          </a:p>
          <a:p>
            <a:pPr marL="285750" indent="-285750" algn="l">
              <a:buFont typeface="Arial" panose="020B0604020202020204" pitchFamily="34" charset="0"/>
              <a:buChar char="•"/>
            </a:pPr>
            <a:r>
              <a:rPr lang="ja-JP" altLang="en-US" sz="1600" dirty="0">
                <a:latin typeface="+mn-ea"/>
                <a:ea typeface="+mn-ea"/>
              </a:rPr>
              <a:t>資産価値の向上</a:t>
            </a:r>
            <a:endParaRPr lang="en-US" altLang="ja-JP" sz="1600" dirty="0">
              <a:latin typeface="+mn-ea"/>
              <a:ea typeface="+mn-ea"/>
            </a:endParaRPr>
          </a:p>
          <a:p>
            <a:pPr marL="285750" indent="-285750" algn="l">
              <a:buFont typeface="Arial" panose="020B0604020202020204" pitchFamily="34" charset="0"/>
              <a:buChar char="•"/>
            </a:pPr>
            <a:r>
              <a:rPr lang="en-US" altLang="ja-JP" sz="1600" dirty="0">
                <a:latin typeface="+mn-ea"/>
                <a:ea typeface="+mn-ea"/>
              </a:rPr>
              <a:t>BCP</a:t>
            </a:r>
            <a:r>
              <a:rPr lang="ja-JP" altLang="en-US" sz="1600" baseline="30000" dirty="0">
                <a:latin typeface="+mn-ea"/>
                <a:ea typeface="+mn-ea"/>
              </a:rPr>
              <a:t>*</a:t>
            </a:r>
            <a:r>
              <a:rPr lang="en-US" altLang="ja-JP" sz="1600" baseline="30000" dirty="0">
                <a:latin typeface="+mn-ea"/>
                <a:ea typeface="+mn-ea"/>
              </a:rPr>
              <a:t>5</a:t>
            </a:r>
            <a:r>
              <a:rPr lang="ja-JP" altLang="en-US" sz="1600" dirty="0">
                <a:latin typeface="+mn-ea"/>
                <a:ea typeface="+mn-ea"/>
              </a:rPr>
              <a:t>対応</a:t>
            </a:r>
          </a:p>
        </p:txBody>
      </p:sp>
      <p:sp>
        <p:nvSpPr>
          <p:cNvPr id="91" name="正方形/長方形 90"/>
          <p:cNvSpPr/>
          <p:nvPr/>
        </p:nvSpPr>
        <p:spPr bwMode="auto">
          <a:xfrm>
            <a:off x="1651177" y="4365104"/>
            <a:ext cx="2533396"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en-US" altLang="ja-JP" sz="1600" dirty="0">
                <a:latin typeface="+mn-ea"/>
                <a:ea typeface="+mn-ea"/>
              </a:rPr>
              <a:t>ZEH/ZEB</a:t>
            </a:r>
            <a:r>
              <a:rPr lang="ja-JP" altLang="en-US" sz="1600" dirty="0" err="1">
                <a:latin typeface="+mn-ea"/>
                <a:ea typeface="+mn-ea"/>
              </a:rPr>
              <a:t>での</a:t>
            </a:r>
            <a:r>
              <a:rPr lang="ja-JP" altLang="en-US" sz="1600" dirty="0">
                <a:latin typeface="+mn-ea"/>
                <a:ea typeface="+mn-ea"/>
              </a:rPr>
              <a:t>リノベーション、</a:t>
            </a:r>
            <a:r>
              <a:rPr lang="en-US" altLang="ja-JP" sz="1600" dirty="0">
                <a:latin typeface="+mn-ea"/>
                <a:ea typeface="+mn-ea"/>
              </a:rPr>
              <a:t>VPP</a:t>
            </a:r>
            <a:r>
              <a:rPr lang="ja-JP" altLang="en-US" sz="1600" baseline="30000" dirty="0">
                <a:latin typeface="+mn-ea"/>
                <a:ea typeface="+mn-ea"/>
              </a:rPr>
              <a:t>*</a:t>
            </a:r>
            <a:r>
              <a:rPr lang="en-US" altLang="ja-JP" sz="1600" baseline="30000" dirty="0">
                <a:latin typeface="+mn-ea"/>
                <a:ea typeface="+mn-ea"/>
              </a:rPr>
              <a:t>3</a:t>
            </a:r>
            <a:r>
              <a:rPr lang="ja-JP" altLang="en-US" sz="1600" dirty="0">
                <a:latin typeface="+mn-ea"/>
                <a:ea typeface="+mn-ea"/>
              </a:rPr>
              <a:t>･</a:t>
            </a:r>
            <a:r>
              <a:rPr lang="en-US" altLang="ja-JP" sz="1600" dirty="0">
                <a:latin typeface="+mn-ea"/>
                <a:ea typeface="+mn-ea"/>
              </a:rPr>
              <a:t>V2H</a:t>
            </a:r>
            <a:r>
              <a:rPr lang="ja-JP" altLang="en-US" baseline="30000" dirty="0">
                <a:latin typeface="+mn-ea"/>
                <a:ea typeface="+mn-ea"/>
              </a:rPr>
              <a:t>*</a:t>
            </a:r>
            <a:r>
              <a:rPr lang="en-US" altLang="ja-JP" baseline="30000" dirty="0">
                <a:latin typeface="+mn-ea"/>
                <a:ea typeface="+mn-ea"/>
              </a:rPr>
              <a:t>4</a:t>
            </a:r>
            <a:r>
              <a:rPr lang="ja-JP" altLang="en-US" sz="1600" dirty="0">
                <a:latin typeface="+mn-ea"/>
                <a:ea typeface="+mn-ea"/>
              </a:rPr>
              <a:t>や蓄電池リユース等の</a:t>
            </a:r>
            <a:r>
              <a:rPr lang="ja-JP" altLang="en-US" sz="1600" b="1" dirty="0">
                <a:latin typeface="+mn-ea"/>
                <a:ea typeface="+mn-ea"/>
              </a:rPr>
              <a:t>ビジネス拡大</a:t>
            </a:r>
          </a:p>
        </p:txBody>
      </p:sp>
      <p:sp>
        <p:nvSpPr>
          <p:cNvPr id="92" name="正方形/長方形 91"/>
          <p:cNvSpPr/>
          <p:nvPr/>
        </p:nvSpPr>
        <p:spPr bwMode="auto">
          <a:xfrm>
            <a:off x="4298099" y="4415782"/>
            <a:ext cx="2592288"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地方創生に繋がる新たな</a:t>
            </a:r>
            <a:r>
              <a:rPr lang="ja-JP" altLang="en-US" sz="1600" b="1" dirty="0">
                <a:latin typeface="+mn-ea"/>
                <a:ea typeface="+mn-ea"/>
              </a:rPr>
              <a:t>雇用・税収・</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インフラ・災害対応電源</a:t>
            </a:r>
            <a:r>
              <a:rPr lang="ja-JP" altLang="en-US" sz="1600" dirty="0">
                <a:latin typeface="+mn-ea"/>
                <a:ea typeface="+mn-ea"/>
              </a:rPr>
              <a:t>を獲得可能</a:t>
            </a:r>
          </a:p>
        </p:txBody>
      </p:sp>
      <p:sp>
        <p:nvSpPr>
          <p:cNvPr id="93" name="正方形/長方形 92"/>
          <p:cNvSpPr/>
          <p:nvPr/>
        </p:nvSpPr>
        <p:spPr bwMode="auto">
          <a:xfrm>
            <a:off x="1658006" y="5639918"/>
            <a:ext cx="2470781"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公共施設の計画的な更新・統廃合・</a:t>
            </a:r>
            <a:r>
              <a:rPr lang="ja-JP" altLang="en-US" sz="1600" b="1" dirty="0">
                <a:latin typeface="+mn-ea"/>
                <a:ea typeface="+mn-ea"/>
              </a:rPr>
              <a:t>長寿命化・多機能化の際に、</a:t>
            </a:r>
            <a:r>
              <a:rPr lang="ja-JP" altLang="en-US" sz="1600" dirty="0">
                <a:latin typeface="+mn-ea"/>
                <a:ea typeface="+mn-ea"/>
              </a:rPr>
              <a:t>再省蓄エネ導入</a:t>
            </a:r>
            <a:endParaRPr lang="ja-JP" altLang="en-US" sz="1600" b="1" dirty="0">
              <a:latin typeface="+mn-ea"/>
              <a:ea typeface="+mn-ea"/>
            </a:endParaRPr>
          </a:p>
        </p:txBody>
      </p:sp>
      <p:sp>
        <p:nvSpPr>
          <p:cNvPr id="94" name="正方形/長方形 93"/>
          <p:cNvSpPr/>
          <p:nvPr/>
        </p:nvSpPr>
        <p:spPr bwMode="auto">
          <a:xfrm>
            <a:off x="4304928" y="5639918"/>
            <a:ext cx="2592288"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b="1" dirty="0">
                <a:latin typeface="+mn-ea"/>
                <a:ea typeface="+mn-ea"/>
              </a:rPr>
              <a:t>健康寿命が延びる</a:t>
            </a:r>
            <a:r>
              <a:rPr lang="en-US" altLang="ja-JP" sz="1600" dirty="0">
                <a:latin typeface="+mn-ea"/>
                <a:ea typeface="+mn-ea"/>
              </a:rPr>
              <a:t>(</a:t>
            </a:r>
            <a:r>
              <a:rPr lang="ja-JP" altLang="en-US" sz="1600" dirty="0">
                <a:latin typeface="+mn-ea"/>
                <a:ea typeface="+mn-ea"/>
              </a:rPr>
              <a:t>医療費公費負担が削減</a:t>
            </a:r>
            <a:r>
              <a:rPr lang="en-US" altLang="ja-JP" sz="1600" dirty="0">
                <a:latin typeface="+mn-ea"/>
                <a:ea typeface="+mn-ea"/>
              </a:rPr>
              <a:t>)</a:t>
            </a:r>
          </a:p>
          <a:p>
            <a:pPr marL="285750" indent="-285750" algn="l">
              <a:buFont typeface="Arial" panose="020B0604020202020204" pitchFamily="34" charset="0"/>
              <a:buChar char="•"/>
            </a:pPr>
            <a:r>
              <a:rPr lang="ja-JP" altLang="en-US" sz="1600" dirty="0">
                <a:latin typeface="+mn-ea"/>
                <a:ea typeface="+mn-ea"/>
              </a:rPr>
              <a:t>災害時の対応力向上</a:t>
            </a:r>
          </a:p>
        </p:txBody>
      </p:sp>
      <p:sp>
        <p:nvSpPr>
          <p:cNvPr id="32"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3</a:t>
            </a:fld>
            <a:endParaRPr lang="en-US" altLang="ja-JP" sz="1600" dirty="0">
              <a:latin typeface="+mn-lt"/>
            </a:endParaRPr>
          </a:p>
        </p:txBody>
      </p:sp>
      <p:sp>
        <p:nvSpPr>
          <p:cNvPr id="33" name="正方形/長方形 32"/>
          <p:cNvSpPr/>
          <p:nvPr/>
        </p:nvSpPr>
        <p:spPr bwMode="auto">
          <a:xfrm>
            <a:off x="0" y="1"/>
            <a:ext cx="2603646" cy="1265857"/>
          </a:xfrm>
          <a:prstGeom prst="rect">
            <a:avLst/>
          </a:prstGeom>
          <a:gradFill flip="none" rotWithShape="1">
            <a:gsLst>
              <a:gs pos="20000">
                <a:srgbClr val="92D050"/>
              </a:gs>
              <a:gs pos="0">
                <a:srgbClr val="92D050"/>
              </a:gs>
              <a:gs pos="100000">
                <a:schemeClr val="bg1"/>
              </a:gs>
            </a:gsLst>
            <a:lin ang="13500000" scaled="1"/>
            <a:tileRect/>
          </a:gra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4" name="正方形/長方形 33"/>
          <p:cNvSpPr/>
          <p:nvPr/>
        </p:nvSpPr>
        <p:spPr bwMode="auto">
          <a:xfrm>
            <a:off x="59577" y="57401"/>
            <a:ext cx="2484279" cy="1136449"/>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5" name="テキスト ボックス 34"/>
          <p:cNvSpPr txBox="1"/>
          <p:nvPr/>
        </p:nvSpPr>
        <p:spPr>
          <a:xfrm>
            <a:off x="62635" y="116632"/>
            <a:ext cx="2514101" cy="1077218"/>
          </a:xfrm>
          <a:prstGeom prst="rect">
            <a:avLst/>
          </a:prstGeom>
          <a:noFill/>
        </p:spPr>
        <p:txBody>
          <a:bodyPr wrap="square" rtlCol="0">
            <a:spAutoFit/>
          </a:bodyPr>
          <a:lstStyle/>
          <a:p>
            <a:r>
              <a:rPr lang="ja-JP" altLang="en-US" sz="1600" b="1" dirty="0">
                <a:latin typeface="+mn-ea"/>
                <a:ea typeface="+mn-ea"/>
              </a:rPr>
              <a:t>アプローチ</a:t>
            </a:r>
            <a:r>
              <a:rPr lang="en-US" altLang="ja-JP" sz="1600" b="1" dirty="0">
                <a:latin typeface="+mn-ea"/>
                <a:ea typeface="+mn-ea"/>
              </a:rPr>
              <a:t>1</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住まいオフィスなどでの再省蓄エネの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チャンスとメリット</a:t>
            </a:r>
          </a:p>
        </p:txBody>
      </p:sp>
      <p:pic>
        <p:nvPicPr>
          <p:cNvPr id="39"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74423" y="4587012"/>
            <a:ext cx="2476411" cy="1738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図 40"/>
          <p:cNvPicPr>
            <a:picLocks noChangeAspect="1"/>
          </p:cNvPicPr>
          <p:nvPr/>
        </p:nvPicPr>
        <p:blipFill>
          <a:blip r:embed="rId12" cstate="print">
            <a:duotone>
              <a:schemeClr val="accent3">
                <a:shade val="45000"/>
                <a:satMod val="135000"/>
              </a:schemeClr>
              <a:prstClr val="white"/>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3212" y="1936690"/>
            <a:ext cx="1235098" cy="1235098"/>
          </a:xfrm>
          <a:prstGeom prst="rect">
            <a:avLst/>
          </a:prstGeom>
          <a:ln>
            <a:noFill/>
          </a:ln>
        </p:spPr>
      </p:pic>
      <p:sp>
        <p:nvSpPr>
          <p:cNvPr id="38" name="テキスト ボックス 37"/>
          <p:cNvSpPr txBox="1"/>
          <p:nvPr/>
        </p:nvSpPr>
        <p:spPr>
          <a:xfrm>
            <a:off x="161332" y="2389100"/>
            <a:ext cx="1518858" cy="338554"/>
          </a:xfrm>
          <a:prstGeom prst="rect">
            <a:avLst/>
          </a:prstGeom>
          <a:noFill/>
          <a:ln>
            <a:noFill/>
          </a:ln>
        </p:spPr>
        <p:txBody>
          <a:bodyPr wrap="square" rtlCol="0">
            <a:spAutoFit/>
          </a:bodyPr>
          <a:lstStyle/>
          <a:p>
            <a:r>
              <a:rPr kumimoji="1" lang="ja-JP" altLang="en-US" sz="1600" b="1" dirty="0">
                <a:latin typeface="+mn-ea"/>
                <a:ea typeface="+mn-ea"/>
              </a:rPr>
              <a:t>住宅ユーザー</a:t>
            </a:r>
          </a:p>
        </p:txBody>
      </p:sp>
      <p:sp>
        <p:nvSpPr>
          <p:cNvPr id="53" name="角丸四角形吹き出し 15"/>
          <p:cNvSpPr/>
          <p:nvPr/>
        </p:nvSpPr>
        <p:spPr>
          <a:xfrm>
            <a:off x="7003913" y="4261854"/>
            <a:ext cx="1111176" cy="560217"/>
          </a:xfrm>
          <a:prstGeom prst="wedgeRoundRectCallout">
            <a:avLst>
              <a:gd name="adj1" fmla="val 39939"/>
              <a:gd name="adj2" fmla="val 78499"/>
              <a:gd name="adj3" fmla="val 16667"/>
            </a:avLst>
          </a:prstGeom>
          <a:ln w="6350">
            <a:solidFill>
              <a:srgbClr val="1EA05A"/>
            </a:solidFill>
          </a:ln>
        </p:spPr>
        <p:style>
          <a:lnRef idx="2">
            <a:schemeClr val="dk1"/>
          </a:lnRef>
          <a:fillRef idx="1">
            <a:schemeClr val="lt1"/>
          </a:fillRef>
          <a:effectRef idx="0">
            <a:schemeClr val="dk1"/>
          </a:effectRef>
          <a:fontRef idx="minor">
            <a:schemeClr val="dk1"/>
          </a:fontRef>
        </p:style>
        <p:txBody>
          <a:bodyPr rIns="36000" rtlCol="0" anchor="ct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b="1" i="0" strike="noStrike" kern="1200" cap="none" spc="0" normalizeH="0" baseline="0" noProof="0" dirty="0">
                <a:ln>
                  <a:noFill/>
                </a:ln>
                <a:solidFill>
                  <a:schemeClr val="tx1"/>
                </a:solidFill>
                <a:effectLst/>
                <a:uLnTx/>
                <a:uFillTx/>
                <a:latin typeface="+mn-ea"/>
                <a:cs typeface="Meiryo UI" panose="020B0604030504040204" pitchFamily="50" charset="-128"/>
              </a:rPr>
              <a:t>災害時の事業継続性</a:t>
            </a:r>
            <a:r>
              <a:rPr kumimoji="1" lang="ja-JP" altLang="en-US" sz="1200" i="0" u="none" strike="noStrike" kern="1200" cap="none" spc="0" normalizeH="0" baseline="0" noProof="0" dirty="0">
                <a:ln>
                  <a:noFill/>
                </a:ln>
                <a:solidFill>
                  <a:prstClr val="black"/>
                </a:solidFill>
                <a:effectLst/>
                <a:uLnTx/>
                <a:uFillTx/>
                <a:latin typeface="+mn-ea"/>
                <a:cs typeface="Meiryo UI" panose="020B0604030504040204" pitchFamily="50" charset="-128"/>
              </a:rPr>
              <a:t>の向上</a:t>
            </a:r>
            <a:endParaRPr kumimoji="1" lang="ja-JP" altLang="en-US" sz="1200" i="0" u="none" strike="noStrike" kern="1200" cap="none" spc="0" normalizeH="0" baseline="0" noProof="0" dirty="0">
              <a:ln>
                <a:noFill/>
              </a:ln>
              <a:solidFill>
                <a:srgbClr val="FF0000"/>
              </a:solidFill>
              <a:effectLst/>
              <a:uLnTx/>
              <a:uFillTx/>
              <a:latin typeface="+mn-ea"/>
            </a:endParaRPr>
          </a:p>
        </p:txBody>
      </p:sp>
      <p:sp>
        <p:nvSpPr>
          <p:cNvPr id="55" name="角丸四角形吹き出し 16"/>
          <p:cNvSpPr/>
          <p:nvPr/>
        </p:nvSpPr>
        <p:spPr>
          <a:xfrm>
            <a:off x="8049628" y="5931723"/>
            <a:ext cx="1696148" cy="650078"/>
          </a:xfrm>
          <a:prstGeom prst="wedgeRoundRectCallout">
            <a:avLst>
              <a:gd name="adj1" fmla="val -34867"/>
              <a:gd name="adj2" fmla="val -69178"/>
              <a:gd name="adj3" fmla="val 16667"/>
            </a:avLst>
          </a:prstGeom>
          <a:ln w="6350">
            <a:solidFill>
              <a:srgbClr val="1EA05A"/>
            </a:solidFill>
          </a:ln>
        </p:spPr>
        <p:style>
          <a:lnRef idx="2">
            <a:schemeClr val="dk1"/>
          </a:lnRef>
          <a:fillRef idx="1">
            <a:schemeClr val="lt1"/>
          </a:fillRef>
          <a:effectRef idx="0">
            <a:schemeClr val="dk1"/>
          </a:effectRef>
          <a:fontRef idx="minor">
            <a:schemeClr val="dk1"/>
          </a:fontRef>
        </p:style>
        <p:txBody>
          <a:bodyPr rIns="36000" rtlCol="0" anchor="ctr"/>
          <a:lstStyle/>
          <a:p>
            <a:r>
              <a:rPr lang="ja-JP" altLang="en-US" sz="1200" dirty="0">
                <a:latin typeface="+mn-ea"/>
              </a:rPr>
              <a:t>延床面積</a:t>
            </a:r>
            <a:r>
              <a:rPr lang="en-US" altLang="ja-JP" sz="1200" dirty="0">
                <a:latin typeface="+mn-ea"/>
              </a:rPr>
              <a:t>1</a:t>
            </a:r>
            <a:r>
              <a:rPr lang="ja-JP" altLang="en-US" sz="1200" dirty="0">
                <a:latin typeface="+mn-ea"/>
              </a:rPr>
              <a:t>万平米の</a:t>
            </a:r>
            <a:r>
              <a:rPr lang="en-US" altLang="ja-JP" sz="1200" dirty="0">
                <a:latin typeface="+mn-ea"/>
              </a:rPr>
              <a:t/>
            </a:r>
            <a:br>
              <a:rPr lang="en-US" altLang="ja-JP" sz="1200" dirty="0">
                <a:latin typeface="+mn-ea"/>
              </a:rPr>
            </a:br>
            <a:r>
              <a:rPr lang="ja-JP" altLang="en-US" sz="1200" dirty="0">
                <a:latin typeface="+mn-ea"/>
              </a:rPr>
              <a:t>ビルを</a:t>
            </a:r>
            <a:r>
              <a:rPr lang="en-US" altLang="ja-JP" sz="1200" dirty="0">
                <a:latin typeface="+mn-ea"/>
              </a:rPr>
              <a:t>50%</a:t>
            </a:r>
            <a:r>
              <a:rPr lang="ja-JP" altLang="en-US" sz="1200" dirty="0">
                <a:latin typeface="+mn-ea"/>
              </a:rPr>
              <a:t>省エネで</a:t>
            </a:r>
            <a:r>
              <a:rPr lang="en-US" altLang="ja-JP" sz="1200" b="1" dirty="0">
                <a:solidFill>
                  <a:schemeClr val="tx1"/>
                </a:solidFill>
                <a:latin typeface="+mn-ea"/>
              </a:rPr>
              <a:t>50%</a:t>
            </a:r>
            <a:r>
              <a:rPr lang="ja-JP" altLang="en-US" sz="1200" b="1" dirty="0">
                <a:solidFill>
                  <a:schemeClr val="tx1"/>
                </a:solidFill>
                <a:latin typeface="+mn-ea"/>
              </a:rPr>
              <a:t>光熱費削減</a:t>
            </a:r>
            <a:endParaRPr lang="en-US" altLang="ja-JP" sz="1200" b="1" dirty="0">
              <a:solidFill>
                <a:schemeClr val="tx1"/>
              </a:solidFill>
              <a:latin typeface="+mn-ea"/>
              <a:cs typeface="Meiryo UI" panose="020B0604030504040204" pitchFamily="50" charset="-128"/>
            </a:endParaRPr>
          </a:p>
        </p:txBody>
      </p:sp>
      <p:sp>
        <p:nvSpPr>
          <p:cNvPr id="2" name="楕円 1"/>
          <p:cNvSpPr/>
          <p:nvPr/>
        </p:nvSpPr>
        <p:spPr bwMode="auto">
          <a:xfrm>
            <a:off x="8991110" y="4436545"/>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ZEB</a:t>
            </a:r>
            <a:br>
              <a:rPr kumimoji="1" lang="en-US" altLang="ja-JP" sz="1600" b="0" i="0" u="none" strike="noStrike" cap="none" normalizeH="0" baseline="0" dirty="0">
                <a:ln>
                  <a:noFill/>
                </a:ln>
                <a:solidFill>
                  <a:schemeClr val="tx1"/>
                </a:solidFill>
                <a:effectLst/>
                <a:latin typeface="+mn-ea"/>
                <a:ea typeface="+mn-ea"/>
              </a:rPr>
            </a:br>
            <a:r>
              <a:rPr kumimoji="1" lang="ja-JP" altLang="en-US" sz="1600" b="0" i="0" u="none" strike="noStrike" cap="none" normalizeH="0" baseline="0" dirty="0">
                <a:ln>
                  <a:noFill/>
                </a:ln>
                <a:solidFill>
                  <a:schemeClr val="tx1"/>
                </a:solidFill>
                <a:effectLst/>
                <a:latin typeface="+mn-ea"/>
                <a:ea typeface="+mn-ea"/>
              </a:rPr>
              <a:t>事例</a:t>
            </a:r>
          </a:p>
        </p:txBody>
      </p:sp>
      <p:grpSp>
        <p:nvGrpSpPr>
          <p:cNvPr id="47" name="グループ化 46"/>
          <p:cNvGrpSpPr/>
          <p:nvPr/>
        </p:nvGrpSpPr>
        <p:grpSpPr>
          <a:xfrm>
            <a:off x="7042559" y="1546400"/>
            <a:ext cx="2736304" cy="2408798"/>
            <a:chOff x="173182" y="1700808"/>
            <a:chExt cx="3750746" cy="3128878"/>
          </a:xfrm>
        </p:grpSpPr>
        <p:pic>
          <p:nvPicPr>
            <p:cNvPr id="49" name="図 4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73182" y="1700808"/>
              <a:ext cx="3750746" cy="3128878"/>
            </a:xfrm>
            <a:prstGeom prst="rect">
              <a:avLst/>
            </a:prstGeom>
          </p:spPr>
        </p:pic>
        <p:sp>
          <p:nvSpPr>
            <p:cNvPr id="54" name="四角形: 角を丸くする 53"/>
            <p:cNvSpPr/>
            <p:nvPr/>
          </p:nvSpPr>
          <p:spPr>
            <a:xfrm>
              <a:off x="1547664" y="1844824"/>
              <a:ext cx="1152128" cy="36004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Segoe UI" panose="020B0502040204020203" pitchFamily="34" charset="0"/>
                <a:ea typeface="メイリオ" panose="020B0604030504040204" pitchFamily="50" charset="-128"/>
                <a:cs typeface="Segoe UI" panose="020B0502040204020203" pitchFamily="34" charset="0"/>
              </a:endParaRPr>
            </a:p>
          </p:txBody>
        </p:sp>
      </p:grpSp>
      <p:sp>
        <p:nvSpPr>
          <p:cNvPr id="65" name="楕円 64"/>
          <p:cNvSpPr/>
          <p:nvPr/>
        </p:nvSpPr>
        <p:spPr bwMode="auto">
          <a:xfrm>
            <a:off x="6943463" y="1589769"/>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ZEH</a:t>
            </a:r>
            <a:br>
              <a:rPr kumimoji="1" lang="en-US" altLang="ja-JP" sz="1600" b="0" i="0" u="none" strike="noStrike" cap="none" normalizeH="0" baseline="0" dirty="0">
                <a:ln>
                  <a:noFill/>
                </a:ln>
                <a:solidFill>
                  <a:schemeClr val="tx1"/>
                </a:solidFill>
                <a:effectLst/>
                <a:latin typeface="+mn-ea"/>
                <a:ea typeface="+mn-ea"/>
              </a:rPr>
            </a:br>
            <a:r>
              <a:rPr kumimoji="1" lang="ja-JP" altLang="en-US" sz="1600" b="0" i="0" u="none" strike="noStrike" cap="none" normalizeH="0" baseline="0" dirty="0">
                <a:ln>
                  <a:noFill/>
                </a:ln>
                <a:solidFill>
                  <a:schemeClr val="tx1"/>
                </a:solidFill>
                <a:effectLst/>
                <a:latin typeface="+mn-ea"/>
                <a:ea typeface="+mn-ea"/>
              </a:rPr>
              <a:t>事例</a:t>
            </a:r>
          </a:p>
        </p:txBody>
      </p:sp>
      <p:sp>
        <p:nvSpPr>
          <p:cNvPr id="66" name="角丸四角形吹き出し 15"/>
          <p:cNvSpPr/>
          <p:nvPr/>
        </p:nvSpPr>
        <p:spPr>
          <a:xfrm>
            <a:off x="6984925" y="3348302"/>
            <a:ext cx="1425027" cy="763522"/>
          </a:xfrm>
          <a:prstGeom prst="wedgeRoundRectCallout">
            <a:avLst>
              <a:gd name="adj1" fmla="val 43087"/>
              <a:gd name="adj2" fmla="val -77069"/>
              <a:gd name="adj3" fmla="val 16667"/>
            </a:avLst>
          </a:prstGeom>
          <a:ln w="6350">
            <a:solidFill>
              <a:srgbClr val="1EA05A"/>
            </a:solidFill>
          </a:ln>
        </p:spPr>
        <p:style>
          <a:lnRef idx="2">
            <a:schemeClr val="dk1"/>
          </a:lnRef>
          <a:fillRef idx="1">
            <a:schemeClr val="lt1"/>
          </a:fillRef>
          <a:effectRef idx="0">
            <a:schemeClr val="dk1"/>
          </a:effectRef>
          <a:fontRef idx="minor">
            <a:schemeClr val="dk1"/>
          </a:fontRef>
        </p:style>
        <p:txBody>
          <a:bodyPr rIns="36000" rtlCol="0" anchor="ctr"/>
          <a:lstStyle/>
          <a:p>
            <a:pPr lvl="0" algn="l" defTabSz="1280160" fontAlgn="auto">
              <a:spcBef>
                <a:spcPts val="0"/>
              </a:spcBef>
              <a:spcAft>
                <a:spcPts val="0"/>
              </a:spcAft>
              <a:defRPr/>
            </a:pPr>
            <a:r>
              <a:rPr lang="ja-JP" altLang="en-US" sz="1200" dirty="0">
                <a:solidFill>
                  <a:schemeClr val="tx1"/>
                </a:solidFill>
                <a:latin typeface="+mn-ea"/>
                <a:cs typeface="Meiryo UI" panose="020B0604030504040204" pitchFamily="50" charset="-128"/>
              </a:rPr>
              <a:t>高い断熱性と省エネ設備で</a:t>
            </a:r>
            <a:r>
              <a:rPr lang="ja-JP" altLang="en-US" sz="1200" b="1" dirty="0">
                <a:solidFill>
                  <a:schemeClr val="tx1"/>
                </a:solidFill>
                <a:latin typeface="+mn-ea"/>
                <a:cs typeface="Meiryo UI" panose="020B0604030504040204" pitchFamily="50" charset="-128"/>
              </a:rPr>
              <a:t>消費エネルギーを大幅削減</a:t>
            </a:r>
            <a:endParaRPr kumimoji="1" lang="ja-JP" altLang="en-US" sz="1200" b="1" i="0" strike="noStrike" kern="1200" cap="none" spc="0" normalizeH="0" baseline="0" noProof="0" dirty="0">
              <a:ln>
                <a:noFill/>
              </a:ln>
              <a:solidFill>
                <a:schemeClr val="tx1"/>
              </a:solidFill>
              <a:effectLst/>
              <a:uLnTx/>
              <a:uFillTx/>
              <a:latin typeface="+mn-ea"/>
            </a:endParaRPr>
          </a:p>
        </p:txBody>
      </p:sp>
      <p:sp>
        <p:nvSpPr>
          <p:cNvPr id="67" name="角丸四角形吹き出し 15"/>
          <p:cNvSpPr/>
          <p:nvPr/>
        </p:nvSpPr>
        <p:spPr>
          <a:xfrm>
            <a:off x="8115088" y="1378059"/>
            <a:ext cx="1630688" cy="763522"/>
          </a:xfrm>
          <a:prstGeom prst="wedgeRoundRectCallout">
            <a:avLst>
              <a:gd name="adj1" fmla="val -10709"/>
              <a:gd name="adj2" fmla="val 64316"/>
              <a:gd name="adj3" fmla="val 16667"/>
            </a:avLst>
          </a:prstGeom>
          <a:ln w="6350">
            <a:solidFill>
              <a:srgbClr val="1EA05A"/>
            </a:solidFill>
          </a:ln>
        </p:spPr>
        <p:style>
          <a:lnRef idx="2">
            <a:schemeClr val="dk1"/>
          </a:lnRef>
          <a:fillRef idx="1">
            <a:schemeClr val="lt1"/>
          </a:fillRef>
          <a:effectRef idx="0">
            <a:schemeClr val="dk1"/>
          </a:effectRef>
          <a:fontRef idx="minor">
            <a:schemeClr val="dk1"/>
          </a:fontRef>
        </p:style>
        <p:txBody>
          <a:bodyPr rIns="36000" rtlCol="0" anchor="ctr"/>
          <a:lstStyle/>
          <a:p>
            <a:pPr lvl="0" algn="l" defTabSz="1280160" fontAlgn="auto">
              <a:spcBef>
                <a:spcPts val="0"/>
              </a:spcBef>
              <a:spcAft>
                <a:spcPts val="0"/>
              </a:spcAft>
              <a:defRPr/>
            </a:pPr>
            <a:r>
              <a:rPr lang="ja-JP" altLang="en-US" sz="1200" dirty="0">
                <a:solidFill>
                  <a:schemeClr val="tx1"/>
                </a:solidFill>
                <a:latin typeface="+mn-ea"/>
                <a:cs typeface="Meiryo UI" panose="020B0604030504040204" pitchFamily="50" charset="-128"/>
              </a:rPr>
              <a:t>太陽光発電など創エネ設備により</a:t>
            </a:r>
            <a:r>
              <a:rPr lang="ja-JP" altLang="en-US" sz="1200" b="1" dirty="0">
                <a:solidFill>
                  <a:schemeClr val="tx1"/>
                </a:solidFill>
                <a:latin typeface="+mn-ea"/>
                <a:cs typeface="Meiryo UI" panose="020B0604030504040204" pitchFamily="50" charset="-128"/>
              </a:rPr>
              <a:t>エネルギー収支「ゼロ」</a:t>
            </a:r>
            <a:r>
              <a:rPr lang="ja-JP" altLang="en-US" sz="1200" dirty="0">
                <a:solidFill>
                  <a:schemeClr val="tx1"/>
                </a:solidFill>
                <a:latin typeface="+mn-ea"/>
                <a:cs typeface="Meiryo UI" panose="020B0604030504040204" pitchFamily="50" charset="-128"/>
              </a:rPr>
              <a:t>に</a:t>
            </a:r>
            <a:endParaRPr kumimoji="1" lang="ja-JP" altLang="en-US" sz="1200" i="0" strike="noStrike" kern="1200" cap="none" spc="0" normalizeH="0" baseline="0" noProof="0" dirty="0">
              <a:ln>
                <a:noFill/>
              </a:ln>
              <a:solidFill>
                <a:schemeClr val="tx1"/>
              </a:solidFill>
              <a:effectLst/>
              <a:uLnTx/>
              <a:uFillTx/>
              <a:latin typeface="+mn-ea"/>
            </a:endParaRPr>
          </a:p>
        </p:txBody>
      </p:sp>
      <p:cxnSp>
        <p:nvCxnSpPr>
          <p:cNvPr id="61" name="直線コネクタ 60"/>
          <p:cNvCxnSpPr/>
          <p:nvPr/>
        </p:nvCxnSpPr>
        <p:spPr bwMode="auto">
          <a:xfrm>
            <a:off x="202422" y="1916832"/>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線コネクタ 61"/>
          <p:cNvCxnSpPr/>
          <p:nvPr/>
        </p:nvCxnSpPr>
        <p:spPr bwMode="auto">
          <a:xfrm rot="16200000" flipV="1">
            <a:off x="1668378" y="4102300"/>
            <a:ext cx="5275618" cy="2518"/>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p:cNvCxnSpPr/>
          <p:nvPr/>
        </p:nvCxnSpPr>
        <p:spPr bwMode="auto">
          <a:xfrm>
            <a:off x="202422" y="3140968"/>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線コネクタ 63"/>
          <p:cNvCxnSpPr/>
          <p:nvPr/>
        </p:nvCxnSpPr>
        <p:spPr bwMode="auto">
          <a:xfrm>
            <a:off x="202422" y="4365104"/>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p:cNvCxnSpPr/>
          <p:nvPr/>
        </p:nvCxnSpPr>
        <p:spPr bwMode="auto">
          <a:xfrm>
            <a:off x="202422" y="5589240"/>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テキスト ボックス 2"/>
          <p:cNvSpPr txBox="1"/>
          <p:nvPr/>
        </p:nvSpPr>
        <p:spPr>
          <a:xfrm>
            <a:off x="2007501" y="5322694"/>
            <a:ext cx="2225419" cy="307777"/>
          </a:xfrm>
          <a:prstGeom prst="rect">
            <a:avLst/>
          </a:prstGeom>
          <a:noFill/>
        </p:spPr>
        <p:txBody>
          <a:bodyPr wrap="square" rtlCol="0">
            <a:spAutoFit/>
          </a:bodyPr>
          <a:lstStyle/>
          <a:p>
            <a:pPr algn="l"/>
            <a:r>
              <a:rPr kumimoji="1" lang="ja-JP" altLang="en-US" sz="700" dirty="0">
                <a:latin typeface="+mn-lt"/>
                <a:ea typeface="+mn-ea"/>
              </a:rPr>
              <a:t>*</a:t>
            </a:r>
            <a:r>
              <a:rPr lang="en-US" altLang="ja-JP" sz="700" dirty="0">
                <a:latin typeface="+mn-lt"/>
                <a:ea typeface="+mn-ea"/>
              </a:rPr>
              <a:t>3:Virtual Power Plant</a:t>
            </a:r>
            <a:r>
              <a:rPr lang="ja-JP" altLang="en-US" sz="700" dirty="0">
                <a:latin typeface="+mn-lt"/>
                <a:ea typeface="+mn-ea"/>
              </a:rPr>
              <a:t>の略。分散する再省蓄エネをまとめて一つの電源の様に扱うもの</a:t>
            </a:r>
            <a:endParaRPr kumimoji="1" lang="ja-JP" altLang="en-US" sz="700" dirty="0">
              <a:latin typeface="+mn-lt"/>
              <a:ea typeface="+mn-ea"/>
            </a:endParaRPr>
          </a:p>
        </p:txBody>
      </p:sp>
      <p:sp>
        <p:nvSpPr>
          <p:cNvPr id="43" name="テキスト ボックス 42"/>
          <p:cNvSpPr txBox="1"/>
          <p:nvPr/>
        </p:nvSpPr>
        <p:spPr>
          <a:xfrm>
            <a:off x="4656096" y="4077072"/>
            <a:ext cx="2313128" cy="307777"/>
          </a:xfrm>
          <a:prstGeom prst="rect">
            <a:avLst/>
          </a:prstGeom>
          <a:noFill/>
        </p:spPr>
        <p:txBody>
          <a:bodyPr wrap="square" rtlCol="0">
            <a:spAutoFit/>
          </a:bodyPr>
          <a:lstStyle/>
          <a:p>
            <a:pPr algn="l"/>
            <a:r>
              <a:rPr kumimoji="1" lang="ja-JP" altLang="en-US" sz="700" dirty="0">
                <a:latin typeface="+mn-lt"/>
                <a:ea typeface="+mn-ea"/>
              </a:rPr>
              <a:t>*</a:t>
            </a:r>
            <a:r>
              <a:rPr kumimoji="1" lang="en-US" altLang="ja-JP" sz="700" dirty="0">
                <a:latin typeface="+mn-lt"/>
                <a:ea typeface="+mn-ea"/>
              </a:rPr>
              <a:t>5:</a:t>
            </a:r>
            <a:r>
              <a:rPr lang="en-US" altLang="ja-JP" sz="700" dirty="0">
                <a:latin typeface="+mn-lt"/>
                <a:ea typeface="+mn-ea"/>
              </a:rPr>
              <a:t>Business continuity planning</a:t>
            </a:r>
            <a:r>
              <a:rPr lang="ja-JP" altLang="en-US" sz="700" dirty="0">
                <a:latin typeface="+mn-lt"/>
                <a:ea typeface="+mn-ea"/>
              </a:rPr>
              <a:t>の略。災害等の発生時に事業の継続・復旧を図るための計画</a:t>
            </a:r>
            <a:endParaRPr kumimoji="1" lang="ja-JP" altLang="en-US" sz="700" dirty="0">
              <a:latin typeface="+mn-lt"/>
              <a:ea typeface="+mn-ea"/>
            </a:endParaRPr>
          </a:p>
        </p:txBody>
      </p:sp>
      <p:sp>
        <p:nvSpPr>
          <p:cNvPr id="44" name="テキスト ボックス 43"/>
          <p:cNvSpPr txBox="1"/>
          <p:nvPr/>
        </p:nvSpPr>
        <p:spPr>
          <a:xfrm>
            <a:off x="2007501" y="6601905"/>
            <a:ext cx="2225419" cy="307777"/>
          </a:xfrm>
          <a:prstGeom prst="rect">
            <a:avLst/>
          </a:prstGeom>
          <a:noFill/>
        </p:spPr>
        <p:txBody>
          <a:bodyPr wrap="square" rtlCol="0">
            <a:spAutoFit/>
          </a:bodyPr>
          <a:lstStyle/>
          <a:p>
            <a:pPr algn="l"/>
            <a:r>
              <a:rPr kumimoji="1" lang="ja-JP" altLang="en-US" sz="700" dirty="0">
                <a:latin typeface="+mn-lt"/>
                <a:ea typeface="+mn-ea"/>
              </a:rPr>
              <a:t>*</a:t>
            </a:r>
            <a:r>
              <a:rPr kumimoji="1" lang="en-US" altLang="ja-JP" sz="700" dirty="0">
                <a:latin typeface="+mn-lt"/>
                <a:ea typeface="+mn-ea"/>
              </a:rPr>
              <a:t>4:</a:t>
            </a:r>
            <a:r>
              <a:rPr lang="en-US" altLang="ja-JP" sz="700" dirty="0">
                <a:latin typeface="+mn-lt"/>
                <a:ea typeface="+mn-ea"/>
              </a:rPr>
              <a:t>Vehicle to Home</a:t>
            </a:r>
            <a:r>
              <a:rPr lang="ja-JP" altLang="en-US" sz="700" dirty="0">
                <a:latin typeface="+mn-lt"/>
                <a:ea typeface="+mn-ea"/>
              </a:rPr>
              <a:t>の略。電気自動車の蓄電池に蓄えた電気を住宅で使う仕組みのこと</a:t>
            </a:r>
            <a:endParaRPr kumimoji="1" lang="ja-JP" altLang="en-US" sz="700" dirty="0">
              <a:latin typeface="+mn-lt"/>
              <a:ea typeface="+mn-ea"/>
            </a:endParaRPr>
          </a:p>
        </p:txBody>
      </p:sp>
    </p:spTree>
    <p:extLst>
      <p:ext uri="{BB962C8B-B14F-4D97-AF65-F5344CB8AC3E}">
        <p14:creationId xmlns:p14="http://schemas.microsoft.com/office/powerpoint/2010/main" val="322750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四角形: 角を丸くする 97"/>
          <p:cNvSpPr/>
          <p:nvPr/>
        </p:nvSpPr>
        <p:spPr bwMode="auto">
          <a:xfrm>
            <a:off x="54702" y="3205917"/>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95" name="四角形: 角を丸くする 94"/>
          <p:cNvSpPr/>
          <p:nvPr/>
        </p:nvSpPr>
        <p:spPr bwMode="auto">
          <a:xfrm>
            <a:off x="5053181" y="1511381"/>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86" name="四角形: 角を丸くする 85"/>
          <p:cNvSpPr/>
          <p:nvPr/>
        </p:nvSpPr>
        <p:spPr bwMode="auto">
          <a:xfrm>
            <a:off x="56456" y="1511381"/>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3" name="四角形: 角を丸くする 32"/>
          <p:cNvSpPr/>
          <p:nvPr/>
        </p:nvSpPr>
        <p:spPr bwMode="auto">
          <a:xfrm>
            <a:off x="1496616" y="1511381"/>
            <a:ext cx="3389784" cy="559586"/>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266700" indent="-266700" algn="l"/>
            <a:r>
              <a:rPr lang="ja-JP" altLang="en-US" sz="1600" dirty="0">
                <a:latin typeface="+mn-ea"/>
                <a:ea typeface="+mn-ea"/>
              </a:rPr>
              <a:t>①</a:t>
            </a:r>
            <a:r>
              <a:rPr lang="en-US" altLang="ja-JP" sz="1600" dirty="0">
                <a:latin typeface="+mn-ea"/>
                <a:ea typeface="+mn-ea"/>
              </a:rPr>
              <a:t>ZEH</a:t>
            </a:r>
            <a:r>
              <a:rPr lang="ja-JP" altLang="en-US" sz="1600" dirty="0">
                <a:latin typeface="+mn-ea"/>
                <a:ea typeface="+mn-ea"/>
              </a:rPr>
              <a:t>等の</a:t>
            </a:r>
            <a:r>
              <a:rPr lang="ja-JP" altLang="en-US" sz="1600" b="1" dirty="0">
                <a:latin typeface="+mn-ea"/>
                <a:ea typeface="+mn-ea"/>
              </a:rPr>
              <a:t>初期投資負担の軽減</a:t>
            </a:r>
            <a:r>
              <a:rPr lang="ja-JP" altLang="en-US" sz="1600" dirty="0">
                <a:latin typeface="+mn-ea"/>
                <a:ea typeface="+mn-ea"/>
              </a:rPr>
              <a:t>　</a:t>
            </a:r>
            <a:endParaRPr kumimoji="1" lang="ja-JP" altLang="en-US" sz="1600" i="0" u="none" strike="noStrike" cap="none" normalizeH="0" baseline="0" dirty="0">
              <a:ln>
                <a:noFill/>
              </a:ln>
              <a:solidFill>
                <a:schemeClr val="tx1"/>
              </a:solidFill>
              <a:effectLst/>
              <a:latin typeface="+mn-ea"/>
              <a:ea typeface="+mn-ea"/>
            </a:endParaRPr>
          </a:p>
        </p:txBody>
      </p:sp>
      <p:sp>
        <p:nvSpPr>
          <p:cNvPr id="39" name="四角形: 角を丸くする 38"/>
          <p:cNvSpPr/>
          <p:nvPr/>
        </p:nvSpPr>
        <p:spPr bwMode="auto">
          <a:xfrm>
            <a:off x="6465168" y="1511381"/>
            <a:ext cx="3384376" cy="56592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④</a:t>
            </a:r>
            <a:r>
              <a:rPr lang="ja-JP" altLang="en-US" sz="1600" b="1" dirty="0">
                <a:latin typeface="+mn-ea"/>
                <a:ea typeface="+mn-ea"/>
              </a:rPr>
              <a:t>担い手</a:t>
            </a:r>
            <a:r>
              <a:rPr lang="ja-JP" altLang="en-US" sz="1600" dirty="0">
                <a:latin typeface="+mn-ea"/>
                <a:ea typeface="+mn-ea"/>
              </a:rPr>
              <a:t>の育成・確保、</a:t>
            </a:r>
            <a:r>
              <a:rPr lang="en-US" altLang="ja-JP" sz="1600" dirty="0">
                <a:latin typeface="+mn-ea"/>
                <a:ea typeface="+mn-ea"/>
              </a:rPr>
              <a:t/>
            </a:r>
            <a:br>
              <a:rPr lang="en-US" altLang="ja-JP" sz="1600" dirty="0">
                <a:latin typeface="+mn-ea"/>
                <a:ea typeface="+mn-ea"/>
              </a:rPr>
            </a:br>
            <a:r>
              <a:rPr lang="ja-JP" altLang="en-US" sz="1600" dirty="0">
                <a:latin typeface="+mn-ea"/>
                <a:ea typeface="+mn-ea"/>
              </a:rPr>
              <a:t>ノウハウ・メリットの共有　</a:t>
            </a:r>
            <a:endParaRPr kumimoji="1" lang="ja-JP" altLang="en-US" sz="1600" i="0" u="none" strike="noStrike" cap="none" normalizeH="0" baseline="0" dirty="0">
              <a:ln>
                <a:noFill/>
              </a:ln>
              <a:solidFill>
                <a:schemeClr val="tx1"/>
              </a:solidFill>
              <a:effectLst/>
              <a:latin typeface="+mn-ea"/>
              <a:ea typeface="+mn-ea"/>
            </a:endParaRPr>
          </a:p>
        </p:txBody>
      </p:sp>
      <p:sp>
        <p:nvSpPr>
          <p:cNvPr id="63" name="正方形/長方形 62"/>
          <p:cNvSpPr/>
          <p:nvPr/>
        </p:nvSpPr>
        <p:spPr bwMode="auto">
          <a:xfrm>
            <a:off x="1461391" y="2102058"/>
            <a:ext cx="3368910"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t" anchorCtr="0" compatLnSpc="1">
            <a:prstTxWarp prst="textNoShape">
              <a:avLst/>
            </a:prstTxWarp>
          </a:bodyPr>
          <a:lstStyle/>
          <a:p>
            <a:pPr marL="171450" indent="-171450" algn="l">
              <a:buFont typeface="Arial" panose="020B0604020202020204" pitchFamily="34" charset="0"/>
              <a:buChar char="•"/>
            </a:pPr>
            <a:r>
              <a:rPr lang="en-US" altLang="ja-JP" dirty="0">
                <a:latin typeface="+mn-ea"/>
                <a:ea typeface="+mn-ea"/>
              </a:rPr>
              <a:t>ZEH</a:t>
            </a:r>
            <a:r>
              <a:rPr lang="ja-JP" altLang="en-US" dirty="0">
                <a:latin typeface="+mn-ea"/>
                <a:ea typeface="+mn-ea"/>
              </a:rPr>
              <a:t>の新設および</a:t>
            </a:r>
            <a:r>
              <a:rPr lang="en-US" altLang="ja-JP" dirty="0">
                <a:latin typeface="+mn-ea"/>
                <a:ea typeface="+mn-ea"/>
              </a:rPr>
              <a:t>ZEH</a:t>
            </a:r>
            <a:r>
              <a:rPr lang="ja-JP" altLang="en-US" dirty="0">
                <a:latin typeface="+mn-ea"/>
                <a:ea typeface="+mn-ea"/>
              </a:rPr>
              <a:t>化改修への支援</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省</a:t>
            </a:r>
            <a:r>
              <a:rPr lang="en-US" altLang="ja-JP" dirty="0">
                <a:latin typeface="+mn-ea"/>
                <a:ea typeface="+mn-ea"/>
              </a:rPr>
              <a:t>CO2</a:t>
            </a:r>
            <a:r>
              <a:rPr lang="ja-JP" altLang="en-US" dirty="0">
                <a:latin typeface="+mn-ea"/>
                <a:ea typeface="+mn-ea"/>
              </a:rPr>
              <a:t>賃貸住宅の新築改修の支援</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緑の贈与等の税制優遇措置の利用促進</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低炭素機器のエコリースの支援</a:t>
            </a:r>
          </a:p>
        </p:txBody>
      </p:sp>
      <p:sp>
        <p:nvSpPr>
          <p:cNvPr id="64" name="正方形/長方形 63"/>
          <p:cNvSpPr/>
          <p:nvPr/>
        </p:nvSpPr>
        <p:spPr bwMode="auto">
          <a:xfrm>
            <a:off x="6498772" y="2102058"/>
            <a:ext cx="3368910"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t" anchorCtr="0" compatLnSpc="1">
            <a:prstTxWarp prst="textNoShape">
              <a:avLst/>
            </a:prstTxWarp>
          </a:bodyPr>
          <a:lstStyle/>
          <a:p>
            <a:pPr marL="171450" indent="-171450" algn="l">
              <a:buFont typeface="Arial" panose="020B0604020202020204" pitchFamily="34" charset="0"/>
              <a:buChar char="•"/>
            </a:pPr>
            <a:r>
              <a:rPr lang="en-US" altLang="ja-JP" dirty="0">
                <a:latin typeface="+mn-ea"/>
                <a:ea typeface="+mn-ea"/>
              </a:rPr>
              <a:t>ZEH</a:t>
            </a:r>
            <a:r>
              <a:rPr lang="ja-JP" altLang="en-US" dirty="0">
                <a:latin typeface="+mn-ea"/>
                <a:ea typeface="+mn-ea"/>
              </a:rPr>
              <a:t>ビルダー・</a:t>
            </a:r>
            <a:r>
              <a:rPr lang="en-US" altLang="ja-JP" dirty="0">
                <a:latin typeface="+mn-ea"/>
                <a:ea typeface="+mn-ea"/>
              </a:rPr>
              <a:t>ZEB</a:t>
            </a:r>
            <a:r>
              <a:rPr lang="ja-JP" altLang="en-US" dirty="0">
                <a:latin typeface="+mn-ea"/>
                <a:ea typeface="+mn-ea"/>
              </a:rPr>
              <a:t>プランナーの拡大</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再エネ導入や断熱改修のメリットの診断ツール</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中小企業の再省蓄エネ推進</a:t>
            </a:r>
          </a:p>
        </p:txBody>
      </p:sp>
      <p:sp>
        <p:nvSpPr>
          <p:cNvPr id="71" name="四角形: 角を丸くする 70"/>
          <p:cNvSpPr/>
          <p:nvPr/>
        </p:nvSpPr>
        <p:spPr bwMode="auto">
          <a:xfrm>
            <a:off x="1494862" y="3205917"/>
            <a:ext cx="3389784" cy="55680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266700" indent="-266700" algn="l"/>
            <a:r>
              <a:rPr lang="ja-JP" altLang="en-US" sz="1600" dirty="0">
                <a:latin typeface="+mn-ea"/>
                <a:ea typeface="+mn-ea"/>
              </a:rPr>
              <a:t>②</a:t>
            </a:r>
            <a:r>
              <a:rPr lang="en-US" altLang="ja-JP" sz="1600" dirty="0">
                <a:latin typeface="+mn-ea"/>
                <a:ea typeface="+mn-ea"/>
              </a:rPr>
              <a:t>ZEB</a:t>
            </a:r>
            <a:r>
              <a:rPr lang="ja-JP" altLang="en-US" sz="1600" dirty="0">
                <a:latin typeface="+mn-ea"/>
                <a:ea typeface="+mn-ea"/>
              </a:rPr>
              <a:t>等の</a:t>
            </a:r>
            <a:r>
              <a:rPr lang="ja-JP" altLang="en-US" sz="1600" b="1" dirty="0">
                <a:latin typeface="+mn-ea"/>
                <a:ea typeface="+mn-ea"/>
              </a:rPr>
              <a:t>初期投資負担の軽減</a:t>
            </a:r>
          </a:p>
        </p:txBody>
      </p:sp>
      <p:sp>
        <p:nvSpPr>
          <p:cNvPr id="72" name="四角形: 角を丸くする 71"/>
          <p:cNvSpPr/>
          <p:nvPr/>
        </p:nvSpPr>
        <p:spPr bwMode="auto">
          <a:xfrm>
            <a:off x="6463414" y="3205917"/>
            <a:ext cx="3384376" cy="56592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⑤環境価値の見える化と意識づけによる</a:t>
            </a:r>
            <a:r>
              <a:rPr lang="ja-JP" altLang="en-US" sz="1600" b="1" dirty="0">
                <a:latin typeface="+mn-ea"/>
                <a:ea typeface="+mn-ea"/>
              </a:rPr>
              <a:t>消費喚起と資金の呼び込み</a:t>
            </a:r>
          </a:p>
        </p:txBody>
      </p:sp>
      <p:sp>
        <p:nvSpPr>
          <p:cNvPr id="75" name="正方形/長方形 74"/>
          <p:cNvSpPr/>
          <p:nvPr/>
        </p:nvSpPr>
        <p:spPr bwMode="auto">
          <a:xfrm>
            <a:off x="1472469" y="3789040"/>
            <a:ext cx="3368910"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t" anchorCtr="0" compatLnSpc="1">
            <a:prstTxWarp prst="textNoShape">
              <a:avLst/>
            </a:prstTxWarp>
          </a:bodyPr>
          <a:lstStyle/>
          <a:p>
            <a:pPr marL="171450" indent="-171450" algn="l">
              <a:buFont typeface="Arial" panose="020B0604020202020204" pitchFamily="34" charset="0"/>
              <a:buChar char="•"/>
            </a:pPr>
            <a:r>
              <a:rPr lang="en-US" altLang="ja-JP" dirty="0">
                <a:latin typeface="+mn-ea"/>
                <a:ea typeface="+mn-ea"/>
              </a:rPr>
              <a:t>ZEB</a:t>
            </a:r>
            <a:r>
              <a:rPr lang="ja-JP" altLang="en-US" dirty="0">
                <a:latin typeface="+mn-ea"/>
                <a:ea typeface="+mn-ea"/>
              </a:rPr>
              <a:t>新設・改修等への支援</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グリーンリースを活用したビル省</a:t>
            </a:r>
            <a:r>
              <a:rPr lang="en-US" altLang="ja-JP" dirty="0">
                <a:latin typeface="+mn-ea"/>
                <a:ea typeface="+mn-ea"/>
              </a:rPr>
              <a:t>CO2</a:t>
            </a:r>
            <a:r>
              <a:rPr lang="ja-JP" altLang="en-US" dirty="0">
                <a:latin typeface="+mn-ea"/>
                <a:ea typeface="+mn-ea"/>
              </a:rPr>
              <a:t>化の支援</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再エネ自家消費に役立つ蓄電・蓄熱の導入支援</a:t>
            </a:r>
          </a:p>
        </p:txBody>
      </p:sp>
      <p:sp>
        <p:nvSpPr>
          <p:cNvPr id="76" name="正方形/長方形 75"/>
          <p:cNvSpPr/>
          <p:nvPr/>
        </p:nvSpPr>
        <p:spPr bwMode="auto">
          <a:xfrm>
            <a:off x="6463414" y="3789040"/>
            <a:ext cx="3440918"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t" anchorCtr="0" compatLnSpc="1">
            <a:prstTxWarp prst="textNoShape">
              <a:avLst/>
            </a:prstTxWarp>
          </a:bodyPr>
          <a:lstStyle/>
          <a:p>
            <a:pPr marL="171450" indent="-171450" algn="l">
              <a:buFont typeface="Arial" panose="020B0604020202020204" pitchFamily="34" charset="0"/>
              <a:buChar char="•"/>
            </a:pPr>
            <a:r>
              <a:rPr lang="en-US" altLang="ja-JP" dirty="0">
                <a:latin typeface="+mn-ea"/>
                <a:ea typeface="+mn-ea"/>
              </a:rPr>
              <a:t>COOL CHOICE</a:t>
            </a:r>
            <a:r>
              <a:rPr lang="ja-JP" altLang="en-US" dirty="0">
                <a:latin typeface="+mn-ea"/>
                <a:ea typeface="+mn-ea"/>
              </a:rPr>
              <a:t>（賢い選択）の推進</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環境不動産への民間資金の呼び込み</a:t>
            </a:r>
          </a:p>
        </p:txBody>
      </p:sp>
      <p:sp>
        <p:nvSpPr>
          <p:cNvPr id="77" name="四角形: 角を丸くする 76"/>
          <p:cNvSpPr/>
          <p:nvPr/>
        </p:nvSpPr>
        <p:spPr bwMode="auto">
          <a:xfrm>
            <a:off x="1496616" y="5013176"/>
            <a:ext cx="3389784" cy="55680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③公共施設や公共施設を中心とする</a:t>
            </a:r>
            <a:r>
              <a:rPr lang="ja-JP" altLang="en-US" sz="1600" b="1" dirty="0">
                <a:latin typeface="+mn-ea"/>
                <a:ea typeface="+mn-ea"/>
              </a:rPr>
              <a:t>街区などでの実績づくり</a:t>
            </a:r>
          </a:p>
        </p:txBody>
      </p:sp>
      <p:sp>
        <p:nvSpPr>
          <p:cNvPr id="78" name="四角形: 角を丸くする 77"/>
          <p:cNvSpPr/>
          <p:nvPr/>
        </p:nvSpPr>
        <p:spPr bwMode="auto">
          <a:xfrm>
            <a:off x="6465168" y="5013176"/>
            <a:ext cx="3384376" cy="56592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⑥再省蓄エネを支える技術の</a:t>
            </a:r>
            <a:r>
              <a:rPr lang="en-US" altLang="ja-JP" sz="1600" dirty="0">
                <a:latin typeface="+mn-ea"/>
                <a:ea typeface="+mn-ea"/>
              </a:rPr>
              <a:t/>
            </a:r>
            <a:br>
              <a:rPr lang="en-US" altLang="ja-JP" sz="1600" dirty="0">
                <a:latin typeface="+mn-ea"/>
                <a:ea typeface="+mn-ea"/>
              </a:rPr>
            </a:br>
            <a:r>
              <a:rPr lang="ja-JP" altLang="en-US" sz="1600" b="1" dirty="0">
                <a:latin typeface="+mn-ea"/>
                <a:ea typeface="+mn-ea"/>
              </a:rPr>
              <a:t>イノベーション</a:t>
            </a:r>
          </a:p>
        </p:txBody>
      </p:sp>
      <p:sp>
        <p:nvSpPr>
          <p:cNvPr id="81" name="正方形/長方形 80"/>
          <p:cNvSpPr/>
          <p:nvPr/>
        </p:nvSpPr>
        <p:spPr bwMode="auto">
          <a:xfrm>
            <a:off x="1480849" y="5600410"/>
            <a:ext cx="3368910" cy="1049755"/>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t"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公共施設の効果的な省エネ改修の推進</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公共施設のリース手法による省エネ改修の推進</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公共施設等の再省蓄エネによる自立分散拠点化</a:t>
            </a:r>
          </a:p>
        </p:txBody>
      </p:sp>
      <p:sp>
        <p:nvSpPr>
          <p:cNvPr id="82" name="正方形/長方形 81"/>
          <p:cNvSpPr/>
          <p:nvPr/>
        </p:nvSpPr>
        <p:spPr bwMode="auto">
          <a:xfrm>
            <a:off x="6424656" y="5600410"/>
            <a:ext cx="3496896"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t"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ブロックチェーンによる環境価値創出の実証等</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高品質</a:t>
            </a:r>
            <a:r>
              <a:rPr lang="en-US" altLang="ja-JP" dirty="0" err="1">
                <a:latin typeface="+mn-ea"/>
                <a:ea typeface="+mn-ea"/>
              </a:rPr>
              <a:t>GaN</a:t>
            </a:r>
            <a:r>
              <a:rPr lang="ja-JP" altLang="en-US" baseline="30000" dirty="0">
                <a:latin typeface="+mn-ea"/>
                <a:ea typeface="+mn-ea"/>
              </a:rPr>
              <a:t>*</a:t>
            </a:r>
            <a:r>
              <a:rPr lang="en-US" altLang="ja-JP" baseline="30000" dirty="0">
                <a:latin typeface="+mn-ea"/>
                <a:ea typeface="+mn-ea"/>
              </a:rPr>
              <a:t>6</a:t>
            </a:r>
            <a:r>
              <a:rPr lang="ja-JP" altLang="en-US" dirty="0">
                <a:latin typeface="+mn-ea"/>
                <a:ea typeface="+mn-ea"/>
              </a:rPr>
              <a:t>結晶を用いた半導体の実証</a:t>
            </a:r>
            <a:endParaRPr lang="en-US" altLang="ja-JP" dirty="0">
              <a:latin typeface="+mn-ea"/>
              <a:ea typeface="+mn-ea"/>
            </a:endParaRPr>
          </a:p>
          <a:p>
            <a:pPr marL="171450" indent="-171450" algn="l">
              <a:buFont typeface="Arial" panose="020B0604020202020204" pitchFamily="34" charset="0"/>
              <a:buChar char="•"/>
            </a:pPr>
            <a:r>
              <a:rPr lang="en-US" altLang="ja-JP" dirty="0">
                <a:latin typeface="+mn-ea"/>
                <a:ea typeface="+mn-ea"/>
              </a:rPr>
              <a:t>CLT</a:t>
            </a:r>
            <a:r>
              <a:rPr lang="ja-JP" altLang="en-US" baseline="30000" dirty="0">
                <a:latin typeface="+mn-ea"/>
                <a:ea typeface="+mn-ea"/>
              </a:rPr>
              <a:t>*</a:t>
            </a:r>
            <a:r>
              <a:rPr lang="en-US" altLang="ja-JP" baseline="30000" dirty="0">
                <a:latin typeface="+mn-ea"/>
                <a:ea typeface="+mn-ea"/>
              </a:rPr>
              <a:t>7</a:t>
            </a:r>
            <a:r>
              <a:rPr lang="ja-JP" altLang="en-US" dirty="0">
                <a:latin typeface="+mn-ea"/>
                <a:ea typeface="+mn-ea"/>
              </a:rPr>
              <a:t>の省</a:t>
            </a:r>
            <a:r>
              <a:rPr lang="en-US" altLang="ja-JP" dirty="0">
                <a:latin typeface="+mn-ea"/>
                <a:ea typeface="+mn-ea"/>
              </a:rPr>
              <a:t>CO2</a:t>
            </a:r>
            <a:r>
              <a:rPr lang="ja-JP" altLang="en-US" dirty="0">
                <a:latin typeface="+mn-ea"/>
                <a:ea typeface="+mn-ea"/>
              </a:rPr>
              <a:t>性に関する検証</a:t>
            </a:r>
          </a:p>
        </p:txBody>
      </p:sp>
      <p:pic>
        <p:nvPicPr>
          <p:cNvPr id="83" name="図 82"/>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5963" y="1524751"/>
            <a:ext cx="1235098" cy="1235098"/>
          </a:xfrm>
          <a:prstGeom prst="rect">
            <a:avLst/>
          </a:prstGeom>
        </p:spPr>
      </p:pic>
      <p:pic>
        <p:nvPicPr>
          <p:cNvPr id="84" name="図 83"/>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26710" y="3291033"/>
            <a:ext cx="1192894" cy="1192894"/>
          </a:xfrm>
          <a:prstGeom prst="rect">
            <a:avLst/>
          </a:prstGeom>
        </p:spPr>
      </p:pic>
      <p:pic>
        <p:nvPicPr>
          <p:cNvPr id="2" name="図 1"/>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4947132" y="1622164"/>
            <a:ext cx="1518036" cy="1158340"/>
          </a:xfrm>
          <a:prstGeom prst="rect">
            <a:avLst/>
          </a:prstGeom>
        </p:spPr>
      </p:pic>
      <p:sp>
        <p:nvSpPr>
          <p:cNvPr id="97" name="四角形: 角を丸くする 96"/>
          <p:cNvSpPr/>
          <p:nvPr/>
        </p:nvSpPr>
        <p:spPr bwMode="auto">
          <a:xfrm>
            <a:off x="5051427" y="3205917"/>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99" name="四角形: 角を丸くする 98"/>
          <p:cNvSpPr/>
          <p:nvPr/>
        </p:nvSpPr>
        <p:spPr bwMode="auto">
          <a:xfrm>
            <a:off x="5053181" y="5013176"/>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100" name="四角形: 角を丸くする 99"/>
          <p:cNvSpPr/>
          <p:nvPr/>
        </p:nvSpPr>
        <p:spPr bwMode="auto">
          <a:xfrm>
            <a:off x="34564" y="5013176"/>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pic>
        <p:nvPicPr>
          <p:cNvPr id="101" name="図 100"/>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206523" y="3330286"/>
            <a:ext cx="1040867" cy="1040867"/>
          </a:xfrm>
          <a:prstGeom prst="rect">
            <a:avLst/>
          </a:prstGeom>
        </p:spPr>
      </p:pic>
      <p:pic>
        <p:nvPicPr>
          <p:cNvPr id="11" name="図 10"/>
          <p:cNvPicPr>
            <a:picLocks noChangeAspect="1"/>
          </p:cNvPicPr>
          <p:nvPr/>
        </p:nvPicPr>
        <p:blipFill>
          <a:blip r:embed="rId11">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7743" y="5047347"/>
            <a:ext cx="1154959" cy="1154959"/>
          </a:xfrm>
          <a:prstGeom prst="rect">
            <a:avLst/>
          </a:prstGeom>
        </p:spPr>
      </p:pic>
      <p:pic>
        <p:nvPicPr>
          <p:cNvPr id="12" name="図 11"/>
          <p:cNvPicPr>
            <a:picLocks noChangeAspect="1"/>
          </p:cNvPicPr>
          <p:nvPr/>
        </p:nvPicPr>
        <p:blipFill>
          <a:blip r:embed="rId13">
            <a:duotone>
              <a:schemeClr val="accent3">
                <a:shade val="45000"/>
                <a:satMod val="135000"/>
              </a:schemeClr>
              <a:prstClr val="white"/>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133198" y="5077738"/>
            <a:ext cx="1174079" cy="1174079"/>
          </a:xfrm>
          <a:prstGeom prst="rect">
            <a:avLst/>
          </a:prstGeom>
        </p:spPr>
      </p:pic>
      <p:sp>
        <p:nvSpPr>
          <p:cNvPr id="27"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4</a:t>
            </a:fld>
            <a:endParaRPr lang="en-US" altLang="ja-JP" sz="1600" dirty="0">
              <a:latin typeface="+mn-lt"/>
            </a:endParaRPr>
          </a:p>
        </p:txBody>
      </p:sp>
      <p:sp>
        <p:nvSpPr>
          <p:cNvPr id="28" name="正方形/長方形 27"/>
          <p:cNvSpPr/>
          <p:nvPr/>
        </p:nvSpPr>
        <p:spPr bwMode="auto">
          <a:xfrm>
            <a:off x="2543856" y="84201"/>
            <a:ext cx="7362144" cy="1265857"/>
          </a:xfrm>
          <a:prstGeom prst="rect">
            <a:avLst/>
          </a:prstGeom>
          <a:noFill/>
          <a:ln w="9525" cap="flat" cmpd="sng" algn="ctr">
            <a:noFill/>
            <a:prstDash val="solid"/>
            <a:round/>
            <a:headEnd type="none" w="med" len="med"/>
            <a:tailEnd type="none" w="med" len="med"/>
          </a:ln>
          <a:effectLst/>
          <a:extLst/>
        </p:spPr>
        <p:txBody>
          <a:bodyPr vert="horz" wrap="square" lIns="144000" tIns="72000" rIns="0" bIns="72000" numCol="1" rtlCol="0" anchor="ctr" anchorCtr="0" compatLnSpc="1">
            <a:prstTxWarp prst="textNoShape">
              <a:avLst/>
            </a:prstTxWarp>
          </a:bodyPr>
          <a:lstStyle/>
          <a:p>
            <a:pPr algn="l"/>
            <a:r>
              <a:rPr lang="en-US" altLang="ja-JP" sz="2000" b="1" dirty="0">
                <a:solidFill>
                  <a:srgbClr val="008000"/>
                </a:solidFill>
                <a:latin typeface="+mn-ea"/>
                <a:ea typeface="+mn-ea"/>
              </a:rPr>
              <a:t>2030</a:t>
            </a:r>
            <a:r>
              <a:rPr lang="ja-JP" altLang="en-US" sz="2000" b="1" dirty="0">
                <a:solidFill>
                  <a:srgbClr val="008000"/>
                </a:solidFill>
                <a:latin typeface="+mn-ea"/>
                <a:ea typeface="+mn-ea"/>
              </a:rPr>
              <a:t>年</a:t>
            </a:r>
            <a:r>
              <a:rPr lang="en-US" altLang="ja-JP" sz="2000" b="1" dirty="0">
                <a:solidFill>
                  <a:srgbClr val="008000"/>
                </a:solidFill>
                <a:latin typeface="+mn-ea"/>
                <a:ea typeface="+mn-ea"/>
              </a:rPr>
              <a:t>:</a:t>
            </a:r>
            <a:r>
              <a:rPr lang="ja-JP" altLang="en-US" sz="2000" b="1" dirty="0">
                <a:solidFill>
                  <a:srgbClr val="008000"/>
                </a:solidFill>
                <a:latin typeface="+mn-ea"/>
                <a:ea typeface="+mn-ea"/>
              </a:rPr>
              <a:t>政府計画の普及拡大目標の確実な達成を目指す</a:t>
            </a:r>
            <a:endParaRPr lang="en-US" altLang="ja-JP" sz="2000" b="1" dirty="0">
              <a:solidFill>
                <a:srgbClr val="008000"/>
              </a:solidFill>
              <a:latin typeface="+mn-ea"/>
              <a:ea typeface="+mn-ea"/>
            </a:endParaRPr>
          </a:p>
          <a:p>
            <a:pPr algn="l"/>
            <a:r>
              <a:rPr lang="en-US" altLang="ja-JP" sz="1200" dirty="0">
                <a:latin typeface="Meiryo UI" panose="020B0604030504040204" pitchFamily="50" charset="-128"/>
                <a:ea typeface="Meiryo UI" panose="020B0604030504040204" pitchFamily="50" charset="-128"/>
              </a:rPr>
              <a:t>ZEH</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2020</a:t>
            </a:r>
            <a:r>
              <a:rPr lang="ja-JP" altLang="ja-JP" sz="1200" dirty="0">
                <a:latin typeface="Meiryo UI" panose="020B0604030504040204" pitchFamily="50" charset="-128"/>
                <a:ea typeface="Meiryo UI" panose="020B0604030504040204" pitchFamily="50" charset="-128"/>
              </a:rPr>
              <a:t>年までにハウスメーカー等の新築注文戸建ての半数以上を</a:t>
            </a:r>
            <a:r>
              <a:rPr lang="en-US" altLang="ja-JP" sz="1200" dirty="0">
                <a:latin typeface="Meiryo UI" panose="020B0604030504040204" pitchFamily="50" charset="-128"/>
                <a:ea typeface="Meiryo UI" panose="020B0604030504040204" pitchFamily="50" charset="-128"/>
              </a:rPr>
              <a:t>ZEH</a:t>
            </a:r>
            <a:r>
              <a:rPr lang="ja-JP" altLang="ja-JP" sz="1200" dirty="0" err="1">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2030</a:t>
            </a:r>
            <a:r>
              <a:rPr lang="ja-JP" altLang="ja-JP" sz="1200" dirty="0">
                <a:latin typeface="Meiryo UI" panose="020B0604030504040204" pitchFamily="50" charset="-128"/>
                <a:ea typeface="Meiryo UI" panose="020B0604030504040204" pitchFamily="50" charset="-128"/>
              </a:rPr>
              <a:t>年までに新築住宅平均で</a:t>
            </a:r>
            <a:r>
              <a:rPr lang="en-US" altLang="ja-JP" sz="1200" dirty="0">
                <a:latin typeface="Meiryo UI" panose="020B0604030504040204" pitchFamily="50" charset="-128"/>
                <a:ea typeface="Meiryo UI" panose="020B0604030504040204" pitchFamily="50" charset="-128"/>
              </a:rPr>
              <a:t>ZEH</a:t>
            </a:r>
          </a:p>
          <a:p>
            <a:pPr algn="l"/>
            <a:r>
              <a:rPr lang="en-US" altLang="ja-JP" sz="1200" dirty="0">
                <a:latin typeface="Meiryo UI" panose="020B0604030504040204" pitchFamily="50" charset="-128"/>
                <a:ea typeface="Meiryo UI" panose="020B0604030504040204" pitchFamily="50" charset="-128"/>
              </a:rPr>
              <a:t>ZEB</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2020</a:t>
            </a:r>
            <a:r>
              <a:rPr lang="ja-JP" altLang="ja-JP" sz="1200" dirty="0">
                <a:latin typeface="Meiryo UI" panose="020B0604030504040204" pitchFamily="50" charset="-128"/>
                <a:ea typeface="Meiryo UI" panose="020B0604030504040204" pitchFamily="50" charset="-128"/>
              </a:rPr>
              <a:t>年までに、新築公共建築物等の平均でＺＥＢを実現</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2030</a:t>
            </a:r>
            <a:r>
              <a:rPr lang="ja-JP" altLang="ja-JP" sz="1200" dirty="0">
                <a:latin typeface="Meiryo UI" panose="020B0604030504040204" pitchFamily="50" charset="-128"/>
                <a:ea typeface="Meiryo UI" panose="020B0604030504040204" pitchFamily="50" charset="-128"/>
              </a:rPr>
              <a:t>年までに新築建築物の平均で</a:t>
            </a:r>
            <a:r>
              <a:rPr lang="en-US" altLang="ja-JP" sz="1200" dirty="0">
                <a:latin typeface="Meiryo UI" panose="020B0604030504040204" pitchFamily="50" charset="-128"/>
                <a:ea typeface="Meiryo UI" panose="020B0604030504040204" pitchFamily="50" charset="-128"/>
              </a:rPr>
              <a:t>ZEB</a:t>
            </a:r>
            <a:r>
              <a:rPr lang="ja-JP" altLang="ja-JP" sz="1200" dirty="0">
                <a:latin typeface="Meiryo UI" panose="020B0604030504040204" pitchFamily="50" charset="-128"/>
                <a:ea typeface="Meiryo UI" panose="020B0604030504040204" pitchFamily="50" charset="-128"/>
              </a:rPr>
              <a:t>を実現</a:t>
            </a:r>
            <a:endParaRPr lang="en-US" altLang="ja-JP" sz="1200" dirty="0">
              <a:solidFill>
                <a:srgbClr val="008000"/>
              </a:solidFill>
              <a:latin typeface="Meiryo UI" panose="020B0604030504040204" pitchFamily="50" charset="-128"/>
              <a:ea typeface="Meiryo UI" panose="020B0604030504040204" pitchFamily="50" charset="-128"/>
            </a:endParaRPr>
          </a:p>
          <a:p>
            <a:pPr algn="l"/>
            <a:r>
              <a:rPr lang="en-US" altLang="ja-JP" sz="2000" b="1" dirty="0">
                <a:solidFill>
                  <a:srgbClr val="008000"/>
                </a:solidFill>
                <a:latin typeface="+mn-ea"/>
                <a:ea typeface="+mn-ea"/>
              </a:rPr>
              <a:t>2050</a:t>
            </a:r>
            <a:r>
              <a:rPr lang="ja-JP" altLang="en-US" sz="2000" b="1" dirty="0">
                <a:solidFill>
                  <a:srgbClr val="008000"/>
                </a:solidFill>
                <a:latin typeface="+mn-ea"/>
                <a:ea typeface="+mn-ea"/>
              </a:rPr>
              <a:t>年</a:t>
            </a:r>
            <a:r>
              <a:rPr lang="en-US" altLang="ja-JP" sz="2000" b="1" dirty="0">
                <a:solidFill>
                  <a:srgbClr val="008000"/>
                </a:solidFill>
                <a:latin typeface="+mn-ea"/>
                <a:ea typeface="+mn-ea"/>
              </a:rPr>
              <a:t>:</a:t>
            </a:r>
            <a:r>
              <a:rPr lang="ja-JP" altLang="en-US" sz="2000" b="1" dirty="0">
                <a:solidFill>
                  <a:srgbClr val="008000"/>
                </a:solidFill>
                <a:latin typeface="+mn-ea"/>
                <a:ea typeface="+mn-ea"/>
              </a:rPr>
              <a:t>住宅ビルにおける</a:t>
            </a:r>
            <a:r>
              <a:rPr lang="en-US" altLang="ja-JP" sz="2000" b="1" dirty="0">
                <a:solidFill>
                  <a:srgbClr val="008000"/>
                </a:solidFill>
                <a:latin typeface="+mn-ea"/>
                <a:ea typeface="+mn-ea"/>
              </a:rPr>
              <a:t>CO2</a:t>
            </a:r>
            <a:r>
              <a:rPr lang="ja-JP" altLang="en-US" sz="2000" b="1" dirty="0">
                <a:solidFill>
                  <a:srgbClr val="008000"/>
                </a:solidFill>
                <a:latin typeface="+mn-ea"/>
                <a:ea typeface="+mn-ea"/>
              </a:rPr>
              <a:t>排出を、建設されている住宅</a:t>
            </a:r>
            <a:r>
              <a:rPr lang="en-US" altLang="ja-JP" sz="2000" b="1" dirty="0">
                <a:solidFill>
                  <a:srgbClr val="008000"/>
                </a:solidFill>
                <a:latin typeface="+mn-ea"/>
                <a:ea typeface="+mn-ea"/>
              </a:rPr>
              <a:t/>
            </a:r>
            <a:br>
              <a:rPr lang="en-US" altLang="ja-JP" sz="2000" b="1" dirty="0">
                <a:solidFill>
                  <a:srgbClr val="008000"/>
                </a:solidFill>
                <a:latin typeface="+mn-ea"/>
                <a:ea typeface="+mn-ea"/>
              </a:rPr>
            </a:br>
            <a:r>
              <a:rPr lang="ja-JP" altLang="en-US" sz="2000" b="1" dirty="0">
                <a:solidFill>
                  <a:srgbClr val="008000"/>
                </a:solidFill>
                <a:latin typeface="+mn-ea"/>
                <a:ea typeface="+mn-ea"/>
              </a:rPr>
              <a:t>ビル全体で平均してゼロエミッションに近づくことを目指す</a:t>
            </a:r>
          </a:p>
        </p:txBody>
      </p:sp>
      <p:sp>
        <p:nvSpPr>
          <p:cNvPr id="32" name="正方形/長方形 31"/>
          <p:cNvSpPr/>
          <p:nvPr/>
        </p:nvSpPr>
        <p:spPr bwMode="auto">
          <a:xfrm>
            <a:off x="0" y="1"/>
            <a:ext cx="2603646" cy="1265857"/>
          </a:xfrm>
          <a:prstGeom prst="rect">
            <a:avLst/>
          </a:prstGeom>
          <a:gradFill flip="none" rotWithShape="1">
            <a:gsLst>
              <a:gs pos="20000">
                <a:srgbClr val="92D050"/>
              </a:gs>
              <a:gs pos="0">
                <a:srgbClr val="92D050"/>
              </a:gs>
              <a:gs pos="100000">
                <a:schemeClr val="bg1"/>
              </a:gs>
            </a:gsLst>
            <a:lin ang="13500000" scaled="1"/>
            <a:tileRect/>
          </a:gra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4" name="正方形/長方形 33"/>
          <p:cNvSpPr/>
          <p:nvPr/>
        </p:nvSpPr>
        <p:spPr bwMode="auto">
          <a:xfrm>
            <a:off x="59577" y="57401"/>
            <a:ext cx="2484279" cy="1136449"/>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5" name="テキスト ボックス 34"/>
          <p:cNvSpPr txBox="1"/>
          <p:nvPr/>
        </p:nvSpPr>
        <p:spPr>
          <a:xfrm>
            <a:off x="62635" y="116632"/>
            <a:ext cx="2514101" cy="1077218"/>
          </a:xfrm>
          <a:prstGeom prst="rect">
            <a:avLst/>
          </a:prstGeom>
          <a:noFill/>
        </p:spPr>
        <p:txBody>
          <a:bodyPr wrap="square" rtlCol="0">
            <a:spAutoFit/>
          </a:bodyPr>
          <a:lstStyle/>
          <a:p>
            <a:r>
              <a:rPr lang="ja-JP" altLang="en-US" sz="1600" b="1" dirty="0">
                <a:latin typeface="+mn-ea"/>
                <a:ea typeface="+mn-ea"/>
              </a:rPr>
              <a:t>アプローチ</a:t>
            </a:r>
            <a:r>
              <a:rPr lang="en-US" altLang="ja-JP" sz="1600" b="1" dirty="0">
                <a:latin typeface="+mn-ea"/>
                <a:ea typeface="+mn-ea"/>
              </a:rPr>
              <a:t>1</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住まいオフィスなどでの再省蓄エネの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目標と環境省アクション</a:t>
            </a:r>
          </a:p>
        </p:txBody>
      </p:sp>
      <p:sp>
        <p:nvSpPr>
          <p:cNvPr id="31" name="テキスト ボックス 30"/>
          <p:cNvSpPr txBox="1"/>
          <p:nvPr/>
        </p:nvSpPr>
        <p:spPr>
          <a:xfrm>
            <a:off x="6609184" y="6469886"/>
            <a:ext cx="2880320" cy="415498"/>
          </a:xfrm>
          <a:prstGeom prst="rect">
            <a:avLst/>
          </a:prstGeom>
          <a:noFill/>
        </p:spPr>
        <p:txBody>
          <a:bodyPr wrap="square" rtlCol="0">
            <a:spAutoFit/>
          </a:bodyPr>
          <a:lstStyle/>
          <a:p>
            <a:pPr algn="l"/>
            <a:r>
              <a:rPr lang="ja-JP" altLang="en-US" sz="700" dirty="0">
                <a:latin typeface="+mn-lt"/>
                <a:ea typeface="+mn-ea"/>
              </a:rPr>
              <a:t>*</a:t>
            </a:r>
            <a:r>
              <a:rPr lang="en-US" altLang="ja-JP" sz="700" dirty="0">
                <a:latin typeface="+mn-lt"/>
                <a:ea typeface="+mn-ea"/>
              </a:rPr>
              <a:t>6:Ga(</a:t>
            </a:r>
            <a:r>
              <a:rPr lang="ja-JP" altLang="en-US" sz="700" dirty="0">
                <a:latin typeface="+mn-lt"/>
                <a:ea typeface="+mn-ea"/>
              </a:rPr>
              <a:t>ガリウム</a:t>
            </a:r>
            <a:r>
              <a:rPr lang="en-US" altLang="ja-JP" sz="700" dirty="0">
                <a:latin typeface="+mn-lt"/>
                <a:ea typeface="+mn-ea"/>
              </a:rPr>
              <a:t>)</a:t>
            </a:r>
            <a:r>
              <a:rPr lang="ja-JP" altLang="en-US" sz="700" dirty="0">
                <a:latin typeface="+mn-lt"/>
                <a:ea typeface="+mn-ea"/>
              </a:rPr>
              <a:t>と</a:t>
            </a:r>
            <a:r>
              <a:rPr lang="en-US" altLang="ja-JP" sz="700" dirty="0">
                <a:latin typeface="+mn-lt"/>
                <a:ea typeface="+mn-ea"/>
              </a:rPr>
              <a:t>N(</a:t>
            </a:r>
            <a:r>
              <a:rPr lang="ja-JP" altLang="en-US" sz="700" dirty="0">
                <a:latin typeface="+mn-lt"/>
                <a:ea typeface="+mn-ea"/>
              </a:rPr>
              <a:t>窒素</a:t>
            </a:r>
            <a:r>
              <a:rPr lang="en-US" altLang="ja-JP" sz="700" dirty="0">
                <a:latin typeface="+mn-lt"/>
                <a:ea typeface="+mn-ea"/>
              </a:rPr>
              <a:t>)</a:t>
            </a:r>
            <a:r>
              <a:rPr lang="ja-JP" altLang="en-US" sz="700" dirty="0">
                <a:latin typeface="+mn-lt"/>
                <a:ea typeface="+mn-ea"/>
              </a:rPr>
              <a:t>の化合物の総称</a:t>
            </a:r>
            <a:endParaRPr lang="en-US" altLang="ja-JP" sz="700" dirty="0">
              <a:latin typeface="+mn-lt"/>
              <a:ea typeface="+mn-ea"/>
            </a:endParaRPr>
          </a:p>
          <a:p>
            <a:pPr algn="l"/>
            <a:r>
              <a:rPr kumimoji="1" lang="ja-JP" altLang="en-US" sz="700" dirty="0">
                <a:latin typeface="+mn-lt"/>
                <a:ea typeface="+mn-ea"/>
              </a:rPr>
              <a:t>*</a:t>
            </a:r>
            <a:r>
              <a:rPr lang="en-US" altLang="ja-JP" sz="700" dirty="0">
                <a:latin typeface="+mn-lt"/>
                <a:ea typeface="+mn-ea"/>
              </a:rPr>
              <a:t>7:Cross Laminated Timber</a:t>
            </a:r>
            <a:r>
              <a:rPr lang="ja-JP" altLang="en-US" sz="700" dirty="0">
                <a:latin typeface="+mn-lt"/>
                <a:ea typeface="+mn-ea"/>
              </a:rPr>
              <a:t>の略。直交集成板とも呼ばれている。集成材よりも強度が安定した木質建材</a:t>
            </a:r>
            <a:endParaRPr kumimoji="1" lang="ja-JP" altLang="en-US" sz="700" dirty="0">
              <a:latin typeface="+mn-lt"/>
              <a:ea typeface="+mn-ea"/>
            </a:endParaRPr>
          </a:p>
        </p:txBody>
      </p:sp>
    </p:spTree>
    <p:extLst>
      <p:ext uri="{BB962C8B-B14F-4D97-AF65-F5344CB8AC3E}">
        <p14:creationId xmlns:p14="http://schemas.microsoft.com/office/powerpoint/2010/main" val="301529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5</a:t>
            </a:fld>
            <a:endParaRPr lang="en-US" altLang="ja-JP" sz="1600" dirty="0">
              <a:latin typeface="+mn-lt"/>
            </a:endParaRPr>
          </a:p>
        </p:txBody>
      </p:sp>
      <p:sp>
        <p:nvSpPr>
          <p:cNvPr id="28" name="正方形/長方形 27"/>
          <p:cNvSpPr/>
          <p:nvPr/>
        </p:nvSpPr>
        <p:spPr bwMode="auto">
          <a:xfrm>
            <a:off x="2663224" y="140469"/>
            <a:ext cx="7242776" cy="1016950"/>
          </a:xfrm>
          <a:prstGeom prst="rect">
            <a:avLst/>
          </a:prstGeom>
          <a:noFill/>
          <a:ln w="9525" cap="flat" cmpd="sng" algn="ctr">
            <a:noFill/>
            <a:prstDash val="solid"/>
            <a:round/>
            <a:headEnd type="none" w="med" len="med"/>
            <a:tailEnd type="none" w="med" len="med"/>
          </a:ln>
          <a:effectLst/>
          <a:extLst/>
        </p:spPr>
        <p:txBody>
          <a:bodyPr vert="horz" wrap="square" lIns="144000" tIns="72000" rIns="144000" bIns="72000" numCol="1" rtlCol="0" anchor="ctr" anchorCtr="0" compatLnSpc="1">
            <a:prstTxWarp prst="textNoShape">
              <a:avLst/>
            </a:prstTxWarp>
          </a:bodyPr>
          <a:lstStyle/>
          <a:p>
            <a:pPr algn="l"/>
            <a:r>
              <a:rPr lang="ja-JP" altLang="en-US" sz="2800" b="1" dirty="0">
                <a:solidFill>
                  <a:srgbClr val="008000"/>
                </a:solidFill>
                <a:latin typeface="+mn-ea"/>
                <a:ea typeface="+mn-ea"/>
              </a:rPr>
              <a:t>地域の再エネを活用したエネルギーを提供する「地域再省蓄エネ企業」の活動を促進</a:t>
            </a:r>
          </a:p>
        </p:txBody>
      </p:sp>
      <p:sp>
        <p:nvSpPr>
          <p:cNvPr id="29" name="正方形/長方形 28"/>
          <p:cNvSpPr/>
          <p:nvPr/>
        </p:nvSpPr>
        <p:spPr bwMode="auto">
          <a:xfrm>
            <a:off x="0" y="1"/>
            <a:ext cx="2603646" cy="1265857"/>
          </a:xfrm>
          <a:prstGeom prst="rect">
            <a:avLst/>
          </a:prstGeom>
          <a:gradFill flip="none" rotWithShape="1">
            <a:gsLst>
              <a:gs pos="20000">
                <a:srgbClr val="92D050"/>
              </a:gs>
              <a:gs pos="0">
                <a:srgbClr val="92D050"/>
              </a:gs>
              <a:gs pos="100000">
                <a:schemeClr val="bg1"/>
              </a:gs>
            </a:gsLst>
            <a:lin ang="13500000" scaled="1"/>
            <a:tileRect/>
          </a:gra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0" name="正方形/長方形 29"/>
          <p:cNvSpPr/>
          <p:nvPr/>
        </p:nvSpPr>
        <p:spPr bwMode="auto">
          <a:xfrm>
            <a:off x="59577" y="57401"/>
            <a:ext cx="2484279" cy="1136449"/>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1" name="テキスト ボックス 30"/>
          <p:cNvSpPr txBox="1"/>
          <p:nvPr/>
        </p:nvSpPr>
        <p:spPr>
          <a:xfrm>
            <a:off x="62635" y="116632"/>
            <a:ext cx="2514101" cy="1077218"/>
          </a:xfrm>
          <a:prstGeom prst="rect">
            <a:avLst/>
          </a:prstGeom>
          <a:noFill/>
        </p:spPr>
        <p:txBody>
          <a:bodyPr wrap="square" rtlCol="0">
            <a:spAutoFit/>
          </a:bodyPr>
          <a:lstStyle/>
          <a:p>
            <a:r>
              <a:rPr lang="ja-JP" altLang="en-US" sz="1600" b="1" dirty="0">
                <a:latin typeface="+mn-ea"/>
                <a:ea typeface="+mn-ea"/>
              </a:rPr>
              <a:t>アプローチ</a:t>
            </a:r>
            <a:r>
              <a:rPr lang="en-US" altLang="ja-JP" sz="1600" b="1" dirty="0">
                <a:latin typeface="+mn-ea"/>
                <a:ea typeface="+mn-ea"/>
              </a:rPr>
              <a:t>2</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再省蓄エネによる地域の自立と脱炭素化の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チャンスとメリット</a:t>
            </a:r>
          </a:p>
        </p:txBody>
      </p:sp>
      <p:pic>
        <p:nvPicPr>
          <p:cNvPr id="44" name="図 43"/>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8499" y="3751165"/>
            <a:ext cx="1190003" cy="1028410"/>
          </a:xfrm>
          <a:prstGeom prst="rect">
            <a:avLst/>
          </a:prstGeom>
          <a:ln>
            <a:noFill/>
          </a:ln>
        </p:spPr>
      </p:pic>
      <p:sp>
        <p:nvSpPr>
          <p:cNvPr id="48" name="テキスト ボックス 47"/>
          <p:cNvSpPr txBox="1"/>
          <p:nvPr/>
        </p:nvSpPr>
        <p:spPr>
          <a:xfrm>
            <a:off x="132320" y="3886771"/>
            <a:ext cx="1518858" cy="830997"/>
          </a:xfrm>
          <a:prstGeom prst="rect">
            <a:avLst/>
          </a:prstGeom>
          <a:noFill/>
          <a:ln>
            <a:noFill/>
          </a:ln>
        </p:spPr>
        <p:txBody>
          <a:bodyPr wrap="square" rtlCol="0">
            <a:spAutoFit/>
          </a:bodyPr>
          <a:lstStyle/>
          <a:p>
            <a:r>
              <a:rPr lang="en-US" altLang="ja-JP" sz="1600" b="1" dirty="0">
                <a:latin typeface="+mn-ea"/>
                <a:ea typeface="+mn-ea"/>
              </a:rPr>
              <a:t>ZEH/ZEB</a:t>
            </a:r>
            <a:r>
              <a:rPr lang="ja-JP" altLang="en-US" sz="1600" b="1" dirty="0">
                <a:latin typeface="+mn-ea"/>
                <a:ea typeface="+mn-ea"/>
              </a:rPr>
              <a:t>供給ビジネスに関与する企業</a:t>
            </a:r>
          </a:p>
        </p:txBody>
      </p:sp>
      <p:pic>
        <p:nvPicPr>
          <p:cNvPr id="50" name="図 49"/>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1542" y="5214488"/>
            <a:ext cx="1206013" cy="1206013"/>
          </a:xfrm>
          <a:prstGeom prst="rect">
            <a:avLst/>
          </a:prstGeom>
          <a:ln>
            <a:noFill/>
          </a:ln>
        </p:spPr>
      </p:pic>
      <p:sp>
        <p:nvSpPr>
          <p:cNvPr id="51" name="テキスト ボックス 50"/>
          <p:cNvSpPr txBox="1"/>
          <p:nvPr/>
        </p:nvSpPr>
        <p:spPr>
          <a:xfrm>
            <a:off x="-62783" y="5478780"/>
            <a:ext cx="1518858" cy="338554"/>
          </a:xfrm>
          <a:prstGeom prst="rect">
            <a:avLst/>
          </a:prstGeom>
          <a:noFill/>
          <a:ln>
            <a:noFill/>
          </a:ln>
        </p:spPr>
        <p:txBody>
          <a:bodyPr wrap="square" rtlCol="0">
            <a:spAutoFit/>
          </a:bodyPr>
          <a:lstStyle/>
          <a:p>
            <a:r>
              <a:rPr lang="ja-JP" altLang="en-US" sz="1600" b="1" dirty="0">
                <a:latin typeface="+mn-ea"/>
                <a:ea typeface="+mn-ea"/>
              </a:rPr>
              <a:t>地方自治体</a:t>
            </a:r>
          </a:p>
        </p:txBody>
      </p:sp>
      <p:sp>
        <p:nvSpPr>
          <p:cNvPr id="53" name="正方形/長方形 52"/>
          <p:cNvSpPr/>
          <p:nvPr/>
        </p:nvSpPr>
        <p:spPr bwMode="auto">
          <a:xfrm>
            <a:off x="1604958" y="1956042"/>
            <a:ext cx="2626758" cy="86238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179388" indent="-179388" algn="l">
              <a:buFont typeface="Arial" panose="020B0604020202020204" pitchFamily="34" charset="0"/>
              <a:buChar char="•"/>
            </a:pPr>
            <a:r>
              <a:rPr lang="ja-JP" altLang="en-US" sz="1600" b="1" dirty="0">
                <a:latin typeface="+mn-ea"/>
                <a:ea typeface="+mn-ea"/>
              </a:rPr>
              <a:t>市民出資・企業出資</a:t>
            </a:r>
            <a:r>
              <a:rPr lang="ja-JP" altLang="en-US" sz="1600" dirty="0">
                <a:latin typeface="+mn-ea"/>
                <a:ea typeface="+mn-ea"/>
              </a:rPr>
              <a:t>により再エネ発電設備の</a:t>
            </a:r>
            <a:r>
              <a:rPr lang="ja-JP" altLang="en-US" sz="1600" b="1" dirty="0">
                <a:latin typeface="+mn-ea"/>
                <a:ea typeface="+mn-ea"/>
              </a:rPr>
              <a:t>設置運営に参加</a:t>
            </a:r>
          </a:p>
        </p:txBody>
      </p:sp>
      <p:sp>
        <p:nvSpPr>
          <p:cNvPr id="54" name="正方形/長方形 53"/>
          <p:cNvSpPr/>
          <p:nvPr/>
        </p:nvSpPr>
        <p:spPr bwMode="auto">
          <a:xfrm>
            <a:off x="4298099" y="1967510"/>
            <a:ext cx="2521792" cy="890122"/>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179388" indent="-179388" algn="l">
              <a:buFont typeface="Arial" panose="020B0604020202020204" pitchFamily="34" charset="0"/>
              <a:buChar char="•"/>
            </a:pPr>
            <a:r>
              <a:rPr lang="ja-JP" altLang="en-US" sz="1600" b="1" dirty="0">
                <a:latin typeface="+mn-ea"/>
                <a:ea typeface="+mn-ea"/>
              </a:rPr>
              <a:t>地産再エネを活用</a:t>
            </a:r>
            <a:r>
              <a:rPr lang="ja-JP" altLang="en-US" sz="1600" dirty="0">
                <a:latin typeface="+mn-ea"/>
                <a:ea typeface="+mn-ea"/>
              </a:rPr>
              <a:t>した電気を購入し、地元の活性化に貢献</a:t>
            </a:r>
          </a:p>
        </p:txBody>
      </p:sp>
      <p:pic>
        <p:nvPicPr>
          <p:cNvPr id="55" name="図 5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87643" y="1401127"/>
            <a:ext cx="490395" cy="490395"/>
          </a:xfrm>
          <a:prstGeom prst="rect">
            <a:avLst/>
          </a:prstGeom>
        </p:spPr>
      </p:pic>
      <p:sp>
        <p:nvSpPr>
          <p:cNvPr id="61" name="正方形/長方形 60"/>
          <p:cNvSpPr/>
          <p:nvPr/>
        </p:nvSpPr>
        <p:spPr bwMode="auto">
          <a:xfrm>
            <a:off x="1651178" y="1419334"/>
            <a:ext cx="2599116" cy="472188"/>
          </a:xfrm>
          <a:prstGeom prst="rect">
            <a:avLst/>
          </a:prstGeom>
          <a:noFill/>
          <a:ln w="9525" cap="flat" cmpd="sng" algn="ctr">
            <a:noFill/>
            <a:prstDash val="solid"/>
            <a:round/>
            <a:headEnd type="none" w="med" len="med"/>
            <a:tailEnd type="none" w="med" len="med"/>
          </a:ln>
          <a:effectLst/>
          <a:extLst/>
        </p:spPr>
        <p:txBody>
          <a:bodyPr vert="horz" wrap="square" lIns="144000" tIns="46800" rIns="36000" bIns="46800" numCol="1" rtlCol="0" anchor="ctr" anchorCtr="0" compatLnSpc="1">
            <a:prstTxWarp prst="textNoShape">
              <a:avLst/>
            </a:prstTxWarp>
          </a:bodyPr>
          <a:lstStyle/>
          <a:p>
            <a:r>
              <a:rPr lang="ja-JP" altLang="en-US" sz="2000" b="1" dirty="0">
                <a:latin typeface="+mn-ea"/>
                <a:ea typeface="+mn-ea"/>
              </a:rPr>
              <a:t>チャンス</a:t>
            </a:r>
          </a:p>
        </p:txBody>
      </p:sp>
      <p:pic>
        <p:nvPicPr>
          <p:cNvPr id="62" name="図 61"/>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40533" y="1419333"/>
            <a:ext cx="497499" cy="497499"/>
          </a:xfrm>
          <a:prstGeom prst="rect">
            <a:avLst/>
          </a:prstGeom>
        </p:spPr>
      </p:pic>
      <p:sp>
        <p:nvSpPr>
          <p:cNvPr id="63" name="正方形/長方形 62"/>
          <p:cNvSpPr/>
          <p:nvPr/>
        </p:nvSpPr>
        <p:spPr bwMode="auto">
          <a:xfrm>
            <a:off x="4307619" y="1419334"/>
            <a:ext cx="2589597" cy="472188"/>
          </a:xfrm>
          <a:prstGeom prst="rect">
            <a:avLst/>
          </a:prstGeom>
          <a:noFill/>
          <a:ln w="9525" cap="flat" cmpd="sng" algn="ctr">
            <a:noFill/>
            <a:prstDash val="solid"/>
            <a:round/>
            <a:headEnd type="none" w="med" len="med"/>
            <a:tailEnd type="none" w="med" len="med"/>
          </a:ln>
          <a:effectLst/>
          <a:extLst/>
        </p:spPr>
        <p:txBody>
          <a:bodyPr vert="horz" wrap="square" lIns="144000" tIns="46800" rIns="36000" bIns="46800" numCol="1" rtlCol="0" anchor="ctr" anchorCtr="0" compatLnSpc="1">
            <a:prstTxWarp prst="textNoShape">
              <a:avLst/>
            </a:prstTxWarp>
          </a:bodyPr>
          <a:lstStyle/>
          <a:p>
            <a:r>
              <a:rPr lang="ja-JP" altLang="en-US" sz="2000" b="1" dirty="0">
                <a:latin typeface="+mn-ea"/>
                <a:ea typeface="+mn-ea"/>
              </a:rPr>
              <a:t>メリット</a:t>
            </a:r>
          </a:p>
        </p:txBody>
      </p:sp>
      <p:sp>
        <p:nvSpPr>
          <p:cNvPr id="66" name="正方形/長方形 65"/>
          <p:cNvSpPr/>
          <p:nvPr/>
        </p:nvSpPr>
        <p:spPr bwMode="auto">
          <a:xfrm>
            <a:off x="1607977" y="3496048"/>
            <a:ext cx="2624943" cy="136815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179388" indent="-179388" algn="l">
              <a:buFont typeface="Arial" panose="020B0604020202020204" pitchFamily="34" charset="0"/>
              <a:buChar char="•"/>
            </a:pPr>
            <a:r>
              <a:rPr lang="ja-JP" altLang="en-US" sz="1600" b="1" dirty="0">
                <a:latin typeface="+mn-ea"/>
                <a:ea typeface="+mn-ea"/>
              </a:rPr>
              <a:t>本業の技術や営業網を生かし</a:t>
            </a:r>
            <a:r>
              <a:rPr lang="ja-JP" altLang="en-US" sz="1600" dirty="0">
                <a:latin typeface="+mn-ea"/>
                <a:ea typeface="+mn-ea"/>
              </a:rPr>
              <a:t>ながら、再省蓄エネ事業に参加</a:t>
            </a:r>
          </a:p>
          <a:p>
            <a:pPr marL="179388" indent="-179388" algn="l">
              <a:buFont typeface="Arial" panose="020B0604020202020204" pitchFamily="34" charset="0"/>
              <a:buChar char="•"/>
            </a:pPr>
            <a:r>
              <a:rPr lang="ja-JP" altLang="en-US" sz="1600" dirty="0">
                <a:latin typeface="+mn-ea"/>
                <a:ea typeface="+mn-ea"/>
              </a:rPr>
              <a:t>見守りなどの地域密着サービス</a:t>
            </a:r>
          </a:p>
        </p:txBody>
      </p:sp>
      <p:sp>
        <p:nvSpPr>
          <p:cNvPr id="67" name="正方形/長方形 66"/>
          <p:cNvSpPr/>
          <p:nvPr/>
        </p:nvSpPr>
        <p:spPr bwMode="auto">
          <a:xfrm>
            <a:off x="4298099" y="3493017"/>
            <a:ext cx="2540173" cy="1524787"/>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179388" indent="-179388" algn="l">
              <a:buFont typeface="Arial" panose="020B0604020202020204" pitchFamily="34" charset="0"/>
              <a:buChar char="•"/>
            </a:pPr>
            <a:r>
              <a:rPr lang="ja-JP" altLang="en-US" sz="1600" dirty="0">
                <a:latin typeface="+mn-ea"/>
                <a:ea typeface="+mn-ea"/>
              </a:rPr>
              <a:t>地域ブランドの構築に繋がる</a:t>
            </a:r>
          </a:p>
          <a:p>
            <a:pPr marL="179388" indent="-179388" algn="l">
              <a:buFont typeface="Arial" panose="020B0604020202020204" pitchFamily="34" charset="0"/>
              <a:buChar char="•"/>
            </a:pPr>
            <a:r>
              <a:rPr lang="ja-JP" altLang="en-US" sz="1600" dirty="0">
                <a:latin typeface="+mn-ea"/>
                <a:ea typeface="+mn-ea"/>
              </a:rPr>
              <a:t>地元参加型で</a:t>
            </a:r>
            <a:r>
              <a:rPr lang="ja-JP" altLang="en-US" sz="1600" b="1" dirty="0">
                <a:latin typeface="+mn-ea"/>
                <a:ea typeface="+mn-ea"/>
              </a:rPr>
              <a:t>地元に利益還元</a:t>
            </a:r>
            <a:r>
              <a:rPr lang="ja-JP" altLang="en-US" sz="1600" dirty="0">
                <a:latin typeface="+mn-ea"/>
                <a:ea typeface="+mn-ea"/>
              </a:rPr>
              <a:t>し事業がスムーズに</a:t>
            </a:r>
          </a:p>
        </p:txBody>
      </p:sp>
      <p:sp>
        <p:nvSpPr>
          <p:cNvPr id="68" name="正方形/長方形 67"/>
          <p:cNvSpPr/>
          <p:nvPr/>
        </p:nvSpPr>
        <p:spPr bwMode="auto">
          <a:xfrm>
            <a:off x="1607978" y="5124388"/>
            <a:ext cx="2624166" cy="1524787"/>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179388" indent="-179388" algn="l">
              <a:buFont typeface="Arial" panose="020B0604020202020204" pitchFamily="34" charset="0"/>
              <a:buChar char="•"/>
            </a:pPr>
            <a:r>
              <a:rPr lang="ja-JP" altLang="en-US" sz="1600" dirty="0">
                <a:latin typeface="+mn-ea"/>
                <a:ea typeface="+mn-ea"/>
              </a:rPr>
              <a:t>公共施設の屋根、廃棄物発電等の</a:t>
            </a:r>
            <a:r>
              <a:rPr lang="ja-JP" altLang="en-US" sz="1600" b="1" dirty="0">
                <a:latin typeface="+mn-ea"/>
                <a:ea typeface="+mn-ea"/>
              </a:rPr>
              <a:t>自前の資源を使った創エネ</a:t>
            </a:r>
            <a:r>
              <a:rPr lang="ja-JP" altLang="en-US" sz="1600" dirty="0">
                <a:latin typeface="+mn-ea"/>
                <a:ea typeface="+mn-ea"/>
              </a:rPr>
              <a:t>で地域供給</a:t>
            </a:r>
            <a:endParaRPr lang="en-US" altLang="ja-JP" sz="1600" dirty="0">
              <a:latin typeface="+mn-ea"/>
              <a:ea typeface="+mn-ea"/>
            </a:endParaRPr>
          </a:p>
          <a:p>
            <a:pPr marL="179388" indent="-179388" algn="l">
              <a:buFont typeface="Arial" panose="020B0604020202020204" pitchFamily="34" charset="0"/>
              <a:buChar char="•"/>
            </a:pPr>
            <a:r>
              <a:rPr lang="ja-JP" altLang="en-US" sz="1600" dirty="0">
                <a:latin typeface="+mn-ea"/>
                <a:ea typeface="+mn-ea"/>
              </a:rPr>
              <a:t>地域再省蓄エネ企業の立ち上げ</a:t>
            </a:r>
            <a:endParaRPr lang="en-US" altLang="ja-JP" sz="1600" dirty="0">
              <a:latin typeface="+mn-ea"/>
              <a:ea typeface="+mn-ea"/>
            </a:endParaRPr>
          </a:p>
          <a:p>
            <a:pPr marL="285750" indent="-285750" algn="l">
              <a:buFont typeface="Arial" panose="020B0604020202020204" pitchFamily="34" charset="0"/>
              <a:buChar char="•"/>
            </a:pPr>
            <a:endParaRPr lang="ja-JP" altLang="en-US" sz="1600" dirty="0">
              <a:latin typeface="+mn-ea"/>
              <a:ea typeface="+mn-ea"/>
            </a:endParaRPr>
          </a:p>
        </p:txBody>
      </p:sp>
      <p:pic>
        <p:nvPicPr>
          <p:cNvPr id="131" name="図 130"/>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59422" y="2541072"/>
            <a:ext cx="744117" cy="744117"/>
          </a:xfrm>
          <a:prstGeom prst="rect">
            <a:avLst/>
          </a:prstGeom>
        </p:spPr>
      </p:pic>
      <p:sp>
        <p:nvSpPr>
          <p:cNvPr id="69" name="正方形/長方形 68"/>
          <p:cNvSpPr/>
          <p:nvPr/>
        </p:nvSpPr>
        <p:spPr bwMode="auto">
          <a:xfrm>
            <a:off x="4304929" y="5140541"/>
            <a:ext cx="2557414" cy="1524787"/>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179388" indent="-179388" algn="l">
              <a:buFont typeface="Arial" panose="020B0604020202020204" pitchFamily="34" charset="0"/>
              <a:buChar char="•"/>
            </a:pPr>
            <a:r>
              <a:rPr lang="ja-JP" altLang="en-US" sz="1600" b="1" dirty="0">
                <a:latin typeface="+mn-ea"/>
                <a:ea typeface="+mn-ea"/>
              </a:rPr>
              <a:t>地域の再省蓄エネサービスの発展</a:t>
            </a:r>
            <a:r>
              <a:rPr lang="ja-JP" altLang="en-US" sz="1600" dirty="0">
                <a:latin typeface="+mn-ea"/>
                <a:ea typeface="+mn-ea"/>
              </a:rPr>
              <a:t>を後押し</a:t>
            </a:r>
          </a:p>
          <a:p>
            <a:pPr marL="179388" indent="-179388" algn="l">
              <a:buFont typeface="Arial" panose="020B0604020202020204" pitchFamily="34" charset="0"/>
              <a:buChar char="•"/>
            </a:pPr>
            <a:r>
              <a:rPr lang="ja-JP" altLang="en-US" sz="1600" dirty="0">
                <a:latin typeface="+mn-ea"/>
                <a:ea typeface="+mn-ea"/>
              </a:rPr>
              <a:t>複数自治体での行政機能合理化等が可能</a:t>
            </a:r>
          </a:p>
        </p:txBody>
      </p:sp>
      <p:pic>
        <p:nvPicPr>
          <p:cNvPr id="71" name="図 70"/>
          <p:cNvPicPr>
            <a:picLocks noChangeAspect="1"/>
          </p:cNvPicPr>
          <p:nvPr/>
        </p:nvPicPr>
        <p:blipFill>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0472" y="1989160"/>
            <a:ext cx="869265" cy="869265"/>
          </a:xfrm>
          <a:prstGeom prst="rect">
            <a:avLst/>
          </a:prstGeom>
          <a:ln>
            <a:noFill/>
          </a:ln>
        </p:spPr>
      </p:pic>
      <p:sp>
        <p:nvSpPr>
          <p:cNvPr id="72" name="テキスト ボックス 71"/>
          <p:cNvSpPr txBox="1"/>
          <p:nvPr/>
        </p:nvSpPr>
        <p:spPr>
          <a:xfrm>
            <a:off x="133197" y="2346540"/>
            <a:ext cx="1518858" cy="584775"/>
          </a:xfrm>
          <a:prstGeom prst="rect">
            <a:avLst/>
          </a:prstGeom>
          <a:noFill/>
          <a:ln>
            <a:noFill/>
          </a:ln>
        </p:spPr>
        <p:txBody>
          <a:bodyPr wrap="square" rtlCol="0">
            <a:spAutoFit/>
          </a:bodyPr>
          <a:lstStyle/>
          <a:p>
            <a:r>
              <a:rPr lang="ja-JP" altLang="en-US" sz="1600" b="1" dirty="0">
                <a:latin typeface="+mn-ea"/>
                <a:ea typeface="+mn-ea"/>
              </a:rPr>
              <a:t>地域</a:t>
            </a:r>
            <a:br>
              <a:rPr lang="ja-JP" altLang="en-US" sz="1600" b="1" dirty="0">
                <a:latin typeface="+mn-ea"/>
                <a:ea typeface="+mn-ea"/>
              </a:rPr>
            </a:br>
            <a:r>
              <a:rPr lang="ja-JP" altLang="en-US" sz="1600" b="1" dirty="0">
                <a:latin typeface="+mn-ea"/>
                <a:ea typeface="+mn-ea"/>
              </a:rPr>
              <a:t>消費者・企業</a:t>
            </a:r>
          </a:p>
        </p:txBody>
      </p:sp>
      <p:cxnSp>
        <p:nvCxnSpPr>
          <p:cNvPr id="79" name="直線コネクタ 78"/>
          <p:cNvCxnSpPr/>
          <p:nvPr/>
        </p:nvCxnSpPr>
        <p:spPr bwMode="auto">
          <a:xfrm>
            <a:off x="202422" y="1916832"/>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p:cNvCxnSpPr/>
          <p:nvPr/>
        </p:nvCxnSpPr>
        <p:spPr bwMode="auto">
          <a:xfrm rot="16200000" flipV="1">
            <a:off x="1668378" y="4102300"/>
            <a:ext cx="5275618" cy="2518"/>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線コネクタ 80"/>
          <p:cNvCxnSpPr/>
          <p:nvPr/>
        </p:nvCxnSpPr>
        <p:spPr bwMode="auto">
          <a:xfrm>
            <a:off x="202422" y="3373541"/>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直線コネクタ 81"/>
          <p:cNvCxnSpPr/>
          <p:nvPr/>
        </p:nvCxnSpPr>
        <p:spPr bwMode="auto">
          <a:xfrm>
            <a:off x="229635" y="5012514"/>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3" name="図 82"/>
          <p:cNvPicPr>
            <a:picLocks noChangeAspect="1"/>
          </p:cNvPicPr>
          <p:nvPr/>
        </p:nvPicPr>
        <p:blipFill>
          <a:blip r:embed="rId13">
            <a:extLst>
              <a:ext uri="{BEBA8EAE-BF5A-486C-A8C5-ECC9F3942E4B}">
                <a14:imgProps xmlns:a14="http://schemas.microsoft.com/office/drawing/2010/main">
                  <a14:imgLayer r:embed="rId14">
                    <a14:imgEffect>
                      <a14:brightnessContrast bright="-20000" contrast="20000"/>
                    </a14:imgEffect>
                  </a14:imgLayer>
                </a14:imgProps>
              </a:ext>
            </a:extLst>
          </a:blip>
          <a:stretch>
            <a:fillRect/>
          </a:stretch>
        </p:blipFill>
        <p:spPr>
          <a:xfrm>
            <a:off x="6890387" y="2080722"/>
            <a:ext cx="988767" cy="754480"/>
          </a:xfrm>
          <a:prstGeom prst="rect">
            <a:avLst/>
          </a:prstGeom>
        </p:spPr>
      </p:pic>
      <p:pic>
        <p:nvPicPr>
          <p:cNvPr id="84" name="図 83"/>
          <p:cNvPicPr>
            <a:picLocks noChangeAspect="1"/>
          </p:cNvPicPr>
          <p:nvPr/>
        </p:nvPicPr>
        <p:blipFill>
          <a:blip r:embed="rId15" cstate="print">
            <a:duotone>
              <a:schemeClr val="accent3">
                <a:shade val="45000"/>
                <a:satMod val="135000"/>
              </a:schemeClr>
              <a:prstClr val="white"/>
            </a:duotone>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055524" y="1897167"/>
            <a:ext cx="938036" cy="938036"/>
          </a:xfrm>
          <a:prstGeom prst="rect">
            <a:avLst/>
          </a:prstGeom>
        </p:spPr>
      </p:pic>
      <p:sp>
        <p:nvSpPr>
          <p:cNvPr id="86" name="正方形/長方形 85"/>
          <p:cNvSpPr/>
          <p:nvPr/>
        </p:nvSpPr>
        <p:spPr bwMode="auto">
          <a:xfrm>
            <a:off x="8247023" y="1849296"/>
            <a:ext cx="325857" cy="1075648"/>
          </a:xfrm>
          <a:prstGeom prst="rect">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eaVert" wrap="square" lIns="144000" tIns="46800" rIns="36000" bIns="46800" numCol="1" rtlCol="0" anchor="t" anchorCtr="0" compatLnSpc="1">
            <a:prstTxWarp prst="textNoShape">
              <a:avLst/>
            </a:prstTxWarp>
          </a:bodyPr>
          <a:lstStyle/>
          <a:p>
            <a:r>
              <a:rPr lang="ja-JP" altLang="en-US" sz="1200" dirty="0">
                <a:latin typeface="+mn-ea"/>
                <a:ea typeface="+mn-ea"/>
              </a:rPr>
              <a:t>市民ファンド</a:t>
            </a:r>
          </a:p>
        </p:txBody>
      </p:sp>
      <p:sp>
        <p:nvSpPr>
          <p:cNvPr id="89" name="楕円 88"/>
          <p:cNvSpPr/>
          <p:nvPr/>
        </p:nvSpPr>
        <p:spPr bwMode="auto">
          <a:xfrm>
            <a:off x="6943463" y="1412776"/>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市民ファンド</a:t>
            </a:r>
            <a:r>
              <a:rPr kumimoji="1" lang="en-US" altLang="ja-JP" sz="1600" b="0" i="0" u="none" strike="noStrike" cap="none" normalizeH="0" baseline="0" dirty="0">
                <a:ln>
                  <a:noFill/>
                </a:ln>
                <a:solidFill>
                  <a:schemeClr val="tx1"/>
                </a:solidFill>
                <a:effectLst/>
                <a:latin typeface="+mn-ea"/>
                <a:ea typeface="+mn-ea"/>
              </a:rPr>
              <a:t/>
            </a:r>
            <a:br>
              <a:rPr kumimoji="1" lang="en-US" altLang="ja-JP" sz="1600" b="0" i="0" u="none" strike="noStrike" cap="none" normalizeH="0" baseline="0" dirty="0">
                <a:ln>
                  <a:noFill/>
                </a:ln>
                <a:solidFill>
                  <a:schemeClr val="tx1"/>
                </a:solidFill>
                <a:effectLst/>
                <a:latin typeface="+mn-ea"/>
                <a:ea typeface="+mn-ea"/>
              </a:rPr>
            </a:br>
            <a:r>
              <a:rPr kumimoji="1" lang="ja-JP" altLang="en-US" sz="1600" b="0" i="0" u="none" strike="noStrike" cap="none" normalizeH="0" baseline="0" dirty="0">
                <a:ln>
                  <a:noFill/>
                </a:ln>
                <a:solidFill>
                  <a:schemeClr val="tx1"/>
                </a:solidFill>
                <a:effectLst/>
                <a:latin typeface="+mn-ea"/>
                <a:ea typeface="+mn-ea"/>
              </a:rPr>
              <a:t>事例</a:t>
            </a:r>
          </a:p>
        </p:txBody>
      </p:sp>
      <p:sp>
        <p:nvSpPr>
          <p:cNvPr id="2" name="矢印: 右 1"/>
          <p:cNvSpPr/>
          <p:nvPr/>
        </p:nvSpPr>
        <p:spPr bwMode="auto">
          <a:xfrm>
            <a:off x="7808658" y="1897167"/>
            <a:ext cx="367869" cy="414764"/>
          </a:xfrm>
          <a:prstGeom prst="right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90" name="矢印: 右 89"/>
          <p:cNvSpPr/>
          <p:nvPr/>
        </p:nvSpPr>
        <p:spPr bwMode="auto">
          <a:xfrm>
            <a:off x="8723924" y="1910082"/>
            <a:ext cx="367869" cy="414764"/>
          </a:xfrm>
          <a:prstGeom prst="right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95" name="矢印: 右 94"/>
          <p:cNvSpPr/>
          <p:nvPr/>
        </p:nvSpPr>
        <p:spPr bwMode="auto">
          <a:xfrm flipH="1">
            <a:off x="8723924" y="2473231"/>
            <a:ext cx="367869" cy="414764"/>
          </a:xfrm>
          <a:prstGeom prst="right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96" name="矢印: 右 95"/>
          <p:cNvSpPr/>
          <p:nvPr/>
        </p:nvSpPr>
        <p:spPr bwMode="auto">
          <a:xfrm flipH="1">
            <a:off x="7808658" y="2470078"/>
            <a:ext cx="367869" cy="414764"/>
          </a:xfrm>
          <a:prstGeom prst="right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 name="テキスト ボックス 2"/>
          <p:cNvSpPr txBox="1"/>
          <p:nvPr/>
        </p:nvSpPr>
        <p:spPr>
          <a:xfrm>
            <a:off x="7689304" y="1980781"/>
            <a:ext cx="638916" cy="261610"/>
          </a:xfrm>
          <a:prstGeom prst="rect">
            <a:avLst/>
          </a:prstGeom>
          <a:noFill/>
          <a:ln>
            <a:noFill/>
          </a:ln>
        </p:spPr>
        <p:txBody>
          <a:bodyPr wrap="square" rtlCol="0">
            <a:spAutoFit/>
          </a:bodyPr>
          <a:lstStyle/>
          <a:p>
            <a:r>
              <a:rPr kumimoji="1" lang="ja-JP" altLang="en-US" sz="1100" dirty="0">
                <a:latin typeface="+mn-lt"/>
                <a:ea typeface="+mn-ea"/>
              </a:rPr>
              <a:t>出資</a:t>
            </a:r>
          </a:p>
        </p:txBody>
      </p:sp>
      <p:sp>
        <p:nvSpPr>
          <p:cNvPr id="97" name="テキスト ボックス 96"/>
          <p:cNvSpPr txBox="1"/>
          <p:nvPr/>
        </p:nvSpPr>
        <p:spPr>
          <a:xfrm>
            <a:off x="8565707" y="1982067"/>
            <a:ext cx="638916" cy="261610"/>
          </a:xfrm>
          <a:prstGeom prst="rect">
            <a:avLst/>
          </a:prstGeom>
          <a:noFill/>
          <a:ln>
            <a:noFill/>
          </a:ln>
        </p:spPr>
        <p:txBody>
          <a:bodyPr wrap="square" rtlCol="0">
            <a:spAutoFit/>
          </a:bodyPr>
          <a:lstStyle/>
          <a:p>
            <a:r>
              <a:rPr kumimoji="1" lang="ja-JP" altLang="en-US" sz="1100" dirty="0">
                <a:latin typeface="+mn-lt"/>
                <a:ea typeface="+mn-ea"/>
              </a:rPr>
              <a:t>融資</a:t>
            </a:r>
          </a:p>
        </p:txBody>
      </p:sp>
      <p:sp>
        <p:nvSpPr>
          <p:cNvPr id="98" name="テキスト ボックス 97"/>
          <p:cNvSpPr txBox="1"/>
          <p:nvPr/>
        </p:nvSpPr>
        <p:spPr>
          <a:xfrm>
            <a:off x="8621291" y="2548937"/>
            <a:ext cx="638916" cy="261610"/>
          </a:xfrm>
          <a:prstGeom prst="rect">
            <a:avLst/>
          </a:prstGeom>
          <a:noFill/>
          <a:ln>
            <a:noFill/>
          </a:ln>
        </p:spPr>
        <p:txBody>
          <a:bodyPr wrap="square" rtlCol="0">
            <a:spAutoFit/>
          </a:bodyPr>
          <a:lstStyle/>
          <a:p>
            <a:r>
              <a:rPr kumimoji="1" lang="ja-JP" altLang="en-US" sz="1100" dirty="0">
                <a:latin typeface="+mn-lt"/>
                <a:ea typeface="+mn-ea"/>
              </a:rPr>
              <a:t>返済</a:t>
            </a:r>
          </a:p>
        </p:txBody>
      </p:sp>
      <p:sp>
        <p:nvSpPr>
          <p:cNvPr id="99" name="テキスト ボックス 98"/>
          <p:cNvSpPr txBox="1"/>
          <p:nvPr/>
        </p:nvSpPr>
        <p:spPr>
          <a:xfrm>
            <a:off x="7673134" y="2548937"/>
            <a:ext cx="638916" cy="261610"/>
          </a:xfrm>
          <a:prstGeom prst="rect">
            <a:avLst/>
          </a:prstGeom>
          <a:noFill/>
          <a:ln>
            <a:noFill/>
          </a:ln>
        </p:spPr>
        <p:txBody>
          <a:bodyPr wrap="square" rtlCol="0">
            <a:spAutoFit/>
          </a:bodyPr>
          <a:lstStyle/>
          <a:p>
            <a:r>
              <a:rPr kumimoji="1" lang="ja-JP" altLang="en-US" sz="1100" dirty="0">
                <a:latin typeface="+mn-lt"/>
                <a:ea typeface="+mn-ea"/>
              </a:rPr>
              <a:t>分配</a:t>
            </a:r>
          </a:p>
        </p:txBody>
      </p:sp>
      <p:sp>
        <p:nvSpPr>
          <p:cNvPr id="9" name="正方形/長方形 8"/>
          <p:cNvSpPr/>
          <p:nvPr/>
        </p:nvSpPr>
        <p:spPr>
          <a:xfrm>
            <a:off x="6902826" y="2987709"/>
            <a:ext cx="2984250" cy="830997"/>
          </a:xfrm>
          <a:prstGeom prst="rect">
            <a:avLst/>
          </a:prstGeom>
        </p:spPr>
        <p:txBody>
          <a:bodyPr wrap="square">
            <a:spAutoFit/>
          </a:bodyPr>
          <a:lstStyle/>
          <a:p>
            <a:pPr algn="l"/>
            <a:r>
              <a:rPr lang="en-US" altLang="ja-JP" sz="1200" dirty="0">
                <a:latin typeface="+mn-ea"/>
                <a:ea typeface="+mn-ea"/>
              </a:rPr>
              <a:t>2001</a:t>
            </a:r>
            <a:r>
              <a:rPr lang="ja-JP" altLang="en-US" sz="1200" dirty="0">
                <a:latin typeface="+mn-ea"/>
                <a:ea typeface="+mn-ea"/>
              </a:rPr>
              <a:t>年に北海道浜頓別（はまとんべつ）町で、市民出資による第一号市民風車を建設。市民の意識啓発や地域活性化に寄与。</a:t>
            </a:r>
          </a:p>
        </p:txBody>
      </p:sp>
      <p:sp>
        <p:nvSpPr>
          <p:cNvPr id="10" name="正方形/長方形 9"/>
          <p:cNvSpPr/>
          <p:nvPr/>
        </p:nvSpPr>
        <p:spPr>
          <a:xfrm>
            <a:off x="7757807" y="1268760"/>
            <a:ext cx="2148193" cy="523220"/>
          </a:xfrm>
          <a:prstGeom prst="rect">
            <a:avLst/>
          </a:prstGeom>
        </p:spPr>
        <p:txBody>
          <a:bodyPr wrap="square">
            <a:spAutoFit/>
          </a:bodyPr>
          <a:lstStyle/>
          <a:p>
            <a:r>
              <a:rPr lang="ja-JP" altLang="en-US" b="1" dirty="0">
                <a:latin typeface="+mn-ea"/>
                <a:ea typeface="+mn-ea"/>
              </a:rPr>
              <a:t>地域にゆかりの市民・</a:t>
            </a:r>
            <a:r>
              <a:rPr lang="en-US" altLang="ja-JP" b="1" dirty="0">
                <a:latin typeface="+mn-ea"/>
                <a:ea typeface="+mn-ea"/>
              </a:rPr>
              <a:t/>
            </a:r>
            <a:br>
              <a:rPr lang="en-US" altLang="ja-JP" b="1" dirty="0">
                <a:latin typeface="+mn-ea"/>
                <a:ea typeface="+mn-ea"/>
              </a:rPr>
            </a:br>
            <a:r>
              <a:rPr lang="ja-JP" altLang="en-US" b="1" dirty="0">
                <a:latin typeface="+mn-ea"/>
                <a:ea typeface="+mn-ea"/>
              </a:rPr>
              <a:t>企業で再エネ開発</a:t>
            </a:r>
          </a:p>
        </p:txBody>
      </p:sp>
      <p:pic>
        <p:nvPicPr>
          <p:cNvPr id="11" name="図 10"/>
          <p:cNvPicPr>
            <a:picLocks noChangeAspect="1"/>
          </p:cNvPicPr>
          <p:nvPr/>
        </p:nvPicPr>
        <p:blipFill>
          <a:blip r:embed="rId17"/>
          <a:stretch>
            <a:fillRect/>
          </a:stretch>
        </p:blipFill>
        <p:spPr>
          <a:xfrm>
            <a:off x="7113240" y="4221088"/>
            <a:ext cx="2611348" cy="1877489"/>
          </a:xfrm>
          <a:prstGeom prst="rect">
            <a:avLst/>
          </a:prstGeom>
        </p:spPr>
      </p:pic>
      <p:sp>
        <p:nvSpPr>
          <p:cNvPr id="126" name="楕円 125"/>
          <p:cNvSpPr/>
          <p:nvPr/>
        </p:nvSpPr>
        <p:spPr bwMode="auto">
          <a:xfrm>
            <a:off x="8878854" y="3818693"/>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地域エネ会社</a:t>
            </a:r>
            <a:r>
              <a:rPr kumimoji="1" lang="en-US" altLang="ja-JP" sz="1600" b="0" i="0" u="none" strike="noStrike" cap="none" normalizeH="0" baseline="0" dirty="0">
                <a:ln>
                  <a:noFill/>
                </a:ln>
                <a:solidFill>
                  <a:schemeClr val="tx1"/>
                </a:solidFill>
                <a:effectLst/>
                <a:latin typeface="+mn-ea"/>
                <a:ea typeface="+mn-ea"/>
              </a:rPr>
              <a:t/>
            </a:r>
            <a:br>
              <a:rPr kumimoji="1" lang="en-US" altLang="ja-JP" sz="1600" b="0" i="0" u="none" strike="noStrike" cap="none" normalizeH="0" baseline="0" dirty="0">
                <a:ln>
                  <a:noFill/>
                </a:ln>
                <a:solidFill>
                  <a:schemeClr val="tx1"/>
                </a:solidFill>
                <a:effectLst/>
                <a:latin typeface="+mn-ea"/>
                <a:ea typeface="+mn-ea"/>
              </a:rPr>
            </a:br>
            <a:r>
              <a:rPr kumimoji="1" lang="ja-JP" altLang="en-US" sz="1600" b="0" i="0" u="none" strike="noStrike" cap="none" normalizeH="0" baseline="0" dirty="0">
                <a:ln>
                  <a:noFill/>
                </a:ln>
                <a:solidFill>
                  <a:schemeClr val="tx1"/>
                </a:solidFill>
                <a:effectLst/>
                <a:latin typeface="+mn-ea"/>
                <a:ea typeface="+mn-ea"/>
              </a:rPr>
              <a:t>事例</a:t>
            </a:r>
          </a:p>
        </p:txBody>
      </p:sp>
      <p:sp>
        <p:nvSpPr>
          <p:cNvPr id="127" name="正方形/長方形 126"/>
          <p:cNvSpPr/>
          <p:nvPr/>
        </p:nvSpPr>
        <p:spPr>
          <a:xfrm>
            <a:off x="6969224" y="3881216"/>
            <a:ext cx="1852134" cy="523220"/>
          </a:xfrm>
          <a:prstGeom prst="rect">
            <a:avLst/>
          </a:prstGeom>
        </p:spPr>
        <p:txBody>
          <a:bodyPr wrap="square">
            <a:spAutoFit/>
          </a:bodyPr>
          <a:lstStyle/>
          <a:p>
            <a:r>
              <a:rPr lang="ja-JP" altLang="en-US" b="1" dirty="0">
                <a:latin typeface="+mn-ea"/>
                <a:ea typeface="+mn-ea"/>
              </a:rPr>
              <a:t>みやまスマート</a:t>
            </a:r>
            <a:r>
              <a:rPr lang="en-US" altLang="ja-JP" b="1" dirty="0">
                <a:latin typeface="+mn-ea"/>
                <a:ea typeface="+mn-ea"/>
              </a:rPr>
              <a:t/>
            </a:r>
            <a:br>
              <a:rPr lang="en-US" altLang="ja-JP" b="1" dirty="0">
                <a:latin typeface="+mn-ea"/>
                <a:ea typeface="+mn-ea"/>
              </a:rPr>
            </a:br>
            <a:r>
              <a:rPr lang="ja-JP" altLang="en-US" b="1" dirty="0">
                <a:latin typeface="+mn-ea"/>
                <a:ea typeface="+mn-ea"/>
              </a:rPr>
              <a:t>エネルギー</a:t>
            </a:r>
          </a:p>
        </p:txBody>
      </p:sp>
      <p:sp>
        <p:nvSpPr>
          <p:cNvPr id="128" name="正方形/長方形 127"/>
          <p:cNvSpPr/>
          <p:nvPr/>
        </p:nvSpPr>
        <p:spPr>
          <a:xfrm>
            <a:off x="6969225" y="6021288"/>
            <a:ext cx="2806302" cy="830997"/>
          </a:xfrm>
          <a:prstGeom prst="rect">
            <a:avLst/>
          </a:prstGeom>
        </p:spPr>
        <p:txBody>
          <a:bodyPr wrap="square">
            <a:spAutoFit/>
          </a:bodyPr>
          <a:lstStyle/>
          <a:p>
            <a:pPr algn="l"/>
            <a:r>
              <a:rPr lang="ja-JP" altLang="en-US" sz="1200" dirty="0">
                <a:latin typeface="+mn-ea"/>
                <a:ea typeface="+mn-ea"/>
              </a:rPr>
              <a:t>エネルギー事業の収益を生活サービス等の地域課題の解決に利用。地域内従業員の所得や企業利益により</a:t>
            </a:r>
            <a:r>
              <a:rPr lang="en-US" altLang="ja-JP" sz="1200" dirty="0">
                <a:latin typeface="+mn-ea"/>
                <a:ea typeface="+mn-ea"/>
              </a:rPr>
              <a:t>1</a:t>
            </a:r>
            <a:r>
              <a:rPr lang="ja-JP" altLang="en-US" sz="1200" dirty="0">
                <a:latin typeface="+mn-ea"/>
                <a:ea typeface="+mn-ea"/>
              </a:rPr>
              <a:t>億円程度の地域の利益</a:t>
            </a:r>
          </a:p>
        </p:txBody>
      </p:sp>
    </p:spTree>
    <p:extLst>
      <p:ext uri="{BB962C8B-B14F-4D97-AF65-F5344CB8AC3E}">
        <p14:creationId xmlns:p14="http://schemas.microsoft.com/office/powerpoint/2010/main" val="368049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四角形: 角を丸くする 97"/>
          <p:cNvSpPr/>
          <p:nvPr/>
        </p:nvSpPr>
        <p:spPr bwMode="auto">
          <a:xfrm>
            <a:off x="29253" y="3317630"/>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95" name="四角形: 角を丸くする 94"/>
          <p:cNvSpPr/>
          <p:nvPr/>
        </p:nvSpPr>
        <p:spPr bwMode="auto">
          <a:xfrm>
            <a:off x="5025978" y="1309971"/>
            <a:ext cx="1245538" cy="1264340"/>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86" name="四角形: 角を丸くする 85"/>
          <p:cNvSpPr/>
          <p:nvPr/>
        </p:nvSpPr>
        <p:spPr bwMode="auto">
          <a:xfrm>
            <a:off x="29253" y="1485127"/>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3" name="四角形: 角を丸くする 32"/>
          <p:cNvSpPr/>
          <p:nvPr/>
        </p:nvSpPr>
        <p:spPr bwMode="auto">
          <a:xfrm>
            <a:off x="1469413" y="1485127"/>
            <a:ext cx="3311922" cy="565200"/>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108000" rIns="36000" bIns="46800" numCol="1" rtlCol="0" anchor="ctr" anchorCtr="0" compatLnSpc="1">
            <a:prstTxWarp prst="textNoShape">
              <a:avLst/>
            </a:prstTxWarp>
          </a:bodyPr>
          <a:lstStyle/>
          <a:p>
            <a:pPr marL="174625" indent="-174625" algn="l"/>
            <a:r>
              <a:rPr lang="ja-JP" altLang="en-US" sz="1600" dirty="0">
                <a:latin typeface="+mn-ea"/>
                <a:ea typeface="+mn-ea"/>
              </a:rPr>
              <a:t>①計画：地方公共団体実行計画を中心とする</a:t>
            </a:r>
            <a:r>
              <a:rPr lang="ja-JP" altLang="en-US" sz="1600" b="1" dirty="0">
                <a:latin typeface="+mn-ea"/>
                <a:ea typeface="+mn-ea"/>
              </a:rPr>
              <a:t>計画的な再エネ拡大</a:t>
            </a:r>
            <a:endParaRPr kumimoji="1" lang="ja-JP" altLang="en-US" sz="1600" b="1" i="0" u="none" strike="noStrike" cap="none" normalizeH="0" baseline="0" dirty="0">
              <a:ln>
                <a:noFill/>
              </a:ln>
              <a:solidFill>
                <a:schemeClr val="tx1"/>
              </a:solidFill>
              <a:effectLst/>
              <a:latin typeface="+mn-ea"/>
              <a:ea typeface="+mn-ea"/>
            </a:endParaRPr>
          </a:p>
        </p:txBody>
      </p:sp>
      <p:sp>
        <p:nvSpPr>
          <p:cNvPr id="39" name="四角形: 角を丸くする 38"/>
          <p:cNvSpPr/>
          <p:nvPr/>
        </p:nvSpPr>
        <p:spPr bwMode="auto">
          <a:xfrm>
            <a:off x="6333746" y="1329628"/>
            <a:ext cx="3384376" cy="565200"/>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108000" rIns="36000" bIns="46800" numCol="1" rtlCol="0" anchor="ctr" anchorCtr="0" compatLnSpc="1">
            <a:prstTxWarp prst="textNoShape">
              <a:avLst/>
            </a:prstTxWarp>
          </a:bodyPr>
          <a:lstStyle/>
          <a:p>
            <a:pPr marL="174625" indent="-174625" algn="l"/>
            <a:r>
              <a:rPr lang="ja-JP" altLang="en-US" sz="1600" dirty="0">
                <a:latin typeface="+mn-ea"/>
                <a:ea typeface="+mn-ea"/>
              </a:rPr>
              <a:t>④カネ：地域の再省蓄エネ事業に</a:t>
            </a:r>
            <a:endParaRPr lang="en-US" altLang="ja-JP" sz="1600" dirty="0">
              <a:latin typeface="+mn-ea"/>
              <a:ea typeface="+mn-ea"/>
            </a:endParaRPr>
          </a:p>
          <a:p>
            <a:pPr marL="174625" indent="-174625" algn="l"/>
            <a:r>
              <a:rPr lang="ja-JP" altLang="en-US" sz="1600" b="1" dirty="0">
                <a:latin typeface="+mn-ea"/>
                <a:ea typeface="+mn-ea"/>
              </a:rPr>
              <a:t>　民間資金を呼び込む</a:t>
            </a:r>
            <a:r>
              <a:rPr lang="ja-JP" altLang="en-US" sz="1600" dirty="0">
                <a:latin typeface="+mn-ea"/>
                <a:ea typeface="+mn-ea"/>
              </a:rPr>
              <a:t>　　　　　　　　　　　　</a:t>
            </a:r>
            <a:endParaRPr kumimoji="1" lang="ja-JP" altLang="en-US" sz="1600" i="0" u="none" strike="noStrike" cap="none" normalizeH="0" baseline="0" dirty="0">
              <a:ln>
                <a:noFill/>
              </a:ln>
              <a:solidFill>
                <a:schemeClr val="tx1"/>
              </a:solidFill>
              <a:effectLst/>
              <a:latin typeface="+mn-ea"/>
              <a:ea typeface="+mn-ea"/>
            </a:endParaRPr>
          </a:p>
        </p:txBody>
      </p:sp>
      <p:sp>
        <p:nvSpPr>
          <p:cNvPr id="71" name="四角形: 角を丸くする 70"/>
          <p:cNvSpPr/>
          <p:nvPr/>
        </p:nvSpPr>
        <p:spPr bwMode="auto">
          <a:xfrm>
            <a:off x="1469413" y="3317630"/>
            <a:ext cx="3311922" cy="565200"/>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108000" rIns="36000" bIns="46800" numCol="1" rtlCol="0" anchor="ctr" anchorCtr="0" compatLnSpc="1">
            <a:prstTxWarp prst="textNoShape">
              <a:avLst/>
            </a:prstTxWarp>
          </a:bodyPr>
          <a:lstStyle/>
          <a:p>
            <a:pPr marL="174625" indent="-174625" algn="l"/>
            <a:r>
              <a:rPr lang="ja-JP" altLang="en-US" sz="1600" dirty="0">
                <a:latin typeface="+mn-ea"/>
                <a:ea typeface="+mn-ea"/>
              </a:rPr>
              <a:t>②ヒト：</a:t>
            </a:r>
            <a:r>
              <a:rPr lang="ja-JP" altLang="en-US" sz="1600" b="1" dirty="0">
                <a:latin typeface="+mn-ea"/>
                <a:ea typeface="+mn-ea"/>
              </a:rPr>
              <a:t>担い手育成、ノウハウ蓄積、体制やネットワーク</a:t>
            </a:r>
            <a:r>
              <a:rPr lang="ja-JP" altLang="en-US" sz="1600" dirty="0">
                <a:latin typeface="+mn-ea"/>
                <a:ea typeface="+mn-ea"/>
              </a:rPr>
              <a:t>の基盤</a:t>
            </a:r>
            <a:endParaRPr lang="ja-JP" altLang="en-US" sz="1600" b="1" dirty="0">
              <a:latin typeface="+mn-ea"/>
              <a:ea typeface="+mn-ea"/>
            </a:endParaRPr>
          </a:p>
        </p:txBody>
      </p:sp>
      <p:sp>
        <p:nvSpPr>
          <p:cNvPr id="72" name="四角形: 角を丸くする 71"/>
          <p:cNvSpPr/>
          <p:nvPr/>
        </p:nvSpPr>
        <p:spPr bwMode="auto">
          <a:xfrm>
            <a:off x="6437965" y="2684917"/>
            <a:ext cx="3384376" cy="56592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⑤エネルギーの貯蔵・輸送手段としての</a:t>
            </a:r>
            <a:r>
              <a:rPr lang="ja-JP" altLang="en-US" sz="1600" b="1" dirty="0">
                <a:latin typeface="+mn-ea"/>
                <a:ea typeface="+mn-ea"/>
              </a:rPr>
              <a:t>水素の利用拡大</a:t>
            </a:r>
            <a:r>
              <a:rPr lang="ja-JP" altLang="en-US" sz="1600" dirty="0">
                <a:latin typeface="+mn-ea"/>
                <a:ea typeface="+mn-ea"/>
              </a:rPr>
              <a:t>　</a:t>
            </a:r>
            <a:endParaRPr lang="ja-JP" altLang="en-US" sz="1600" b="1" dirty="0">
              <a:latin typeface="+mn-ea"/>
              <a:ea typeface="+mn-ea"/>
            </a:endParaRPr>
          </a:p>
        </p:txBody>
      </p:sp>
      <p:sp>
        <p:nvSpPr>
          <p:cNvPr id="77" name="四角形: 角を丸くする 76"/>
          <p:cNvSpPr/>
          <p:nvPr/>
        </p:nvSpPr>
        <p:spPr bwMode="auto">
          <a:xfrm>
            <a:off x="1469413" y="5215667"/>
            <a:ext cx="3311922" cy="55680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③モノ：地域再エネ資源・電源の</a:t>
            </a:r>
            <a:r>
              <a:rPr lang="en-US" altLang="ja-JP" sz="1600" dirty="0">
                <a:latin typeface="+mn-ea"/>
                <a:ea typeface="+mn-ea"/>
              </a:rPr>
              <a:t/>
            </a:r>
            <a:br>
              <a:rPr lang="en-US" altLang="ja-JP" sz="1600" dirty="0">
                <a:latin typeface="+mn-ea"/>
                <a:ea typeface="+mn-ea"/>
              </a:rPr>
            </a:br>
            <a:r>
              <a:rPr lang="ja-JP" altLang="en-US" sz="1600" b="1" dirty="0">
                <a:latin typeface="+mn-ea"/>
                <a:ea typeface="+mn-ea"/>
              </a:rPr>
              <a:t>持続可能な利用</a:t>
            </a:r>
            <a:r>
              <a:rPr lang="ja-JP" altLang="en-US" sz="1600" dirty="0">
                <a:latin typeface="+mn-ea"/>
                <a:ea typeface="+mn-ea"/>
              </a:rPr>
              <a:t>の促進　</a:t>
            </a:r>
            <a:endParaRPr lang="ja-JP" altLang="en-US" sz="1600" b="1" dirty="0">
              <a:latin typeface="+mn-ea"/>
              <a:ea typeface="+mn-ea"/>
            </a:endParaRPr>
          </a:p>
        </p:txBody>
      </p:sp>
      <p:sp>
        <p:nvSpPr>
          <p:cNvPr id="78" name="四角形: 角を丸くする 77"/>
          <p:cNvSpPr/>
          <p:nvPr/>
        </p:nvSpPr>
        <p:spPr bwMode="auto">
          <a:xfrm>
            <a:off x="6437965" y="4101074"/>
            <a:ext cx="3384376" cy="565200"/>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108000" rIns="36000" bIns="46800" numCol="1" rtlCol="0" anchor="ctr" anchorCtr="0" compatLnSpc="1">
            <a:prstTxWarp prst="textNoShape">
              <a:avLst/>
            </a:prstTxWarp>
          </a:bodyPr>
          <a:lstStyle/>
          <a:p>
            <a:pPr marL="182563" indent="-182563" algn="l"/>
            <a:r>
              <a:rPr lang="ja-JP" altLang="en-US" sz="1600" dirty="0">
                <a:latin typeface="+mn-ea"/>
                <a:ea typeface="+mn-ea"/>
              </a:rPr>
              <a:t>⑥</a:t>
            </a:r>
            <a:r>
              <a:rPr lang="ja-JP" altLang="en-US" sz="1600" b="1" dirty="0">
                <a:latin typeface="+mn-ea"/>
                <a:ea typeface="+mn-ea"/>
              </a:rPr>
              <a:t>再エネ設備のリユース・リサイクル</a:t>
            </a:r>
            <a:r>
              <a:rPr lang="ja-JP" altLang="en-US" sz="1600" dirty="0">
                <a:latin typeface="+mn-ea"/>
                <a:ea typeface="+mn-ea"/>
              </a:rPr>
              <a:t>の推進、資源循環フロー構築　</a:t>
            </a:r>
            <a:endParaRPr lang="ja-JP" altLang="en-US" sz="1600" b="1" dirty="0">
              <a:latin typeface="+mn-ea"/>
              <a:ea typeface="+mn-ea"/>
            </a:endParaRPr>
          </a:p>
        </p:txBody>
      </p:sp>
      <p:pic>
        <p:nvPicPr>
          <p:cNvPr id="2" name="図 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87560" y="3395914"/>
            <a:ext cx="1518036" cy="1158340"/>
          </a:xfrm>
          <a:prstGeom prst="rect">
            <a:avLst/>
          </a:prstGeom>
        </p:spPr>
      </p:pic>
      <p:sp>
        <p:nvSpPr>
          <p:cNvPr id="97" name="四角形: 角を丸くする 96"/>
          <p:cNvSpPr/>
          <p:nvPr/>
        </p:nvSpPr>
        <p:spPr bwMode="auto">
          <a:xfrm>
            <a:off x="5025978" y="2684917"/>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100" name="四角形: 角を丸くする 99"/>
          <p:cNvSpPr/>
          <p:nvPr/>
        </p:nvSpPr>
        <p:spPr bwMode="auto">
          <a:xfrm>
            <a:off x="7361" y="5150133"/>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pic>
        <p:nvPicPr>
          <p:cNvPr id="101" name="図 100"/>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172600" y="1418261"/>
            <a:ext cx="1040867" cy="1040867"/>
          </a:xfrm>
          <a:prstGeom prst="rect">
            <a:avLst/>
          </a:prstGeom>
        </p:spPr>
      </p:pic>
      <p:sp>
        <p:nvSpPr>
          <p:cNvPr id="27" name="四角形: 角を丸くする 26"/>
          <p:cNvSpPr/>
          <p:nvPr/>
        </p:nvSpPr>
        <p:spPr bwMode="auto">
          <a:xfrm>
            <a:off x="6437965" y="5588073"/>
            <a:ext cx="3384376" cy="573702"/>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⑦再省蓄エネを支える技術の</a:t>
            </a:r>
            <a:r>
              <a:rPr lang="en-US" altLang="ja-JP" sz="1600" dirty="0">
                <a:latin typeface="+mn-ea"/>
                <a:ea typeface="+mn-ea"/>
              </a:rPr>
              <a:t/>
            </a:r>
            <a:br>
              <a:rPr lang="en-US" altLang="ja-JP" sz="1600" dirty="0">
                <a:latin typeface="+mn-ea"/>
                <a:ea typeface="+mn-ea"/>
              </a:rPr>
            </a:br>
            <a:r>
              <a:rPr lang="ja-JP" altLang="en-US" sz="1600" b="1" dirty="0">
                <a:latin typeface="+mn-ea"/>
                <a:ea typeface="+mn-ea"/>
              </a:rPr>
              <a:t>イノベーション</a:t>
            </a:r>
            <a:r>
              <a:rPr lang="ja-JP" altLang="en-US" sz="1600" dirty="0">
                <a:latin typeface="+mn-ea"/>
                <a:ea typeface="+mn-ea"/>
              </a:rPr>
              <a:t>　　</a:t>
            </a:r>
            <a:endParaRPr lang="ja-JP" altLang="en-US" sz="1600" b="1" dirty="0">
              <a:latin typeface="+mn-ea"/>
              <a:ea typeface="+mn-ea"/>
            </a:endParaRPr>
          </a:p>
        </p:txBody>
      </p:sp>
      <p:pic>
        <p:nvPicPr>
          <p:cNvPr id="28" name="図 27"/>
          <p:cNvPicPr>
            <a:picLocks noChangeAspect="1"/>
          </p:cNvPicPr>
          <p:nvPr/>
        </p:nvPicPr>
        <p:blipFill>
          <a:blip r:embed="rId7">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48642" y="1599734"/>
            <a:ext cx="1095333" cy="1095333"/>
          </a:xfrm>
          <a:prstGeom prst="rect">
            <a:avLst/>
          </a:prstGeom>
        </p:spPr>
      </p:pic>
      <p:pic>
        <p:nvPicPr>
          <p:cNvPr id="29" name="図 28"/>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841" y="5228417"/>
            <a:ext cx="1143010" cy="1143010"/>
          </a:xfrm>
          <a:prstGeom prst="rect">
            <a:avLst/>
          </a:prstGeom>
        </p:spPr>
      </p:pic>
      <p:sp>
        <p:nvSpPr>
          <p:cNvPr id="30" name="四角形: 角を丸くする 29"/>
          <p:cNvSpPr/>
          <p:nvPr/>
        </p:nvSpPr>
        <p:spPr bwMode="auto">
          <a:xfrm>
            <a:off x="5017088" y="5510173"/>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pic>
        <p:nvPicPr>
          <p:cNvPr id="31" name="図 30"/>
          <p:cNvPicPr>
            <a:picLocks noChangeAspect="1"/>
          </p:cNvPicPr>
          <p:nvPr/>
        </p:nvPicPr>
        <p:blipFill>
          <a:blip r:embed="rId11">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061707" y="5590766"/>
            <a:ext cx="1174079" cy="1174079"/>
          </a:xfrm>
          <a:prstGeom prst="rect">
            <a:avLst/>
          </a:prstGeom>
        </p:spPr>
      </p:pic>
      <p:sp>
        <p:nvSpPr>
          <p:cNvPr id="3" name="テキスト ボックス 2"/>
          <p:cNvSpPr txBox="1"/>
          <p:nvPr/>
        </p:nvSpPr>
        <p:spPr>
          <a:xfrm>
            <a:off x="5027380" y="2852936"/>
            <a:ext cx="1332709" cy="923330"/>
          </a:xfrm>
          <a:prstGeom prst="rect">
            <a:avLst/>
          </a:prstGeom>
          <a:noFill/>
        </p:spPr>
        <p:txBody>
          <a:bodyPr wrap="square" rtlCol="0">
            <a:spAutoFit/>
          </a:bodyPr>
          <a:lstStyle/>
          <a:p>
            <a:r>
              <a:rPr kumimoji="1" lang="en-US" altLang="ja-JP" sz="5400" dirty="0">
                <a:solidFill>
                  <a:schemeClr val="accent3">
                    <a:lumMod val="75000"/>
                  </a:schemeClr>
                </a:solidFill>
                <a:latin typeface="Lucida Calligraphy" panose="03010101010101010101" pitchFamily="66" charset="0"/>
                <a:ea typeface="+mn-ea"/>
              </a:rPr>
              <a:t>H</a:t>
            </a:r>
            <a:r>
              <a:rPr kumimoji="1" lang="en-US" altLang="ja-JP" sz="5400" baseline="-25000" dirty="0">
                <a:solidFill>
                  <a:schemeClr val="accent3">
                    <a:lumMod val="75000"/>
                  </a:schemeClr>
                </a:solidFill>
                <a:latin typeface="Lucida Calligraphy" panose="03010101010101010101" pitchFamily="66" charset="0"/>
                <a:ea typeface="+mn-ea"/>
              </a:rPr>
              <a:t>2</a:t>
            </a:r>
            <a:endParaRPr kumimoji="1" lang="ja-JP" altLang="en-US" sz="5400" baseline="-25000" dirty="0">
              <a:solidFill>
                <a:schemeClr val="accent3">
                  <a:lumMod val="75000"/>
                </a:schemeClr>
              </a:solidFill>
              <a:latin typeface="Lucida Calligraphy" panose="03010101010101010101" pitchFamily="66" charset="0"/>
              <a:ea typeface="+mn-ea"/>
            </a:endParaRPr>
          </a:p>
        </p:txBody>
      </p:sp>
      <p:sp>
        <p:nvSpPr>
          <p:cNvPr id="32"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6</a:t>
            </a:fld>
            <a:endParaRPr lang="en-US" altLang="ja-JP" sz="1600" dirty="0">
              <a:latin typeface="+mn-lt"/>
            </a:endParaRPr>
          </a:p>
        </p:txBody>
      </p:sp>
      <p:sp>
        <p:nvSpPr>
          <p:cNvPr id="35" name="正方形/長方形 34"/>
          <p:cNvSpPr/>
          <p:nvPr/>
        </p:nvSpPr>
        <p:spPr bwMode="auto">
          <a:xfrm>
            <a:off x="1348194" y="2147400"/>
            <a:ext cx="3704127"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地域ごとの再エネポテンシャル情報の提供</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再エネの地域経済への影響分析ツール</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地方公共団体実行計画の策定基盤の整備</a:t>
            </a:r>
          </a:p>
        </p:txBody>
      </p:sp>
      <p:sp>
        <p:nvSpPr>
          <p:cNvPr id="37" name="正方形/長方形 36"/>
          <p:cNvSpPr/>
          <p:nvPr/>
        </p:nvSpPr>
        <p:spPr bwMode="auto">
          <a:xfrm>
            <a:off x="1365555" y="3987937"/>
            <a:ext cx="3850749"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地域再省蓄エネ企業の立ち上げ支援</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自治体や企業への再エネ事業の専門家派遣</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自治体や地域金融機関向け研修等の開催</a:t>
            </a:r>
          </a:p>
        </p:txBody>
      </p:sp>
      <p:sp>
        <p:nvSpPr>
          <p:cNvPr id="38" name="正方形/長方形 37"/>
          <p:cNvSpPr/>
          <p:nvPr/>
        </p:nvSpPr>
        <p:spPr bwMode="auto">
          <a:xfrm>
            <a:off x="1430476" y="5906322"/>
            <a:ext cx="3704127"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再エネ電気熱自立普及促進事業</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営農型太陽光発電への支援</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廃棄物エネルギーの活用の推進</a:t>
            </a:r>
          </a:p>
        </p:txBody>
      </p:sp>
      <p:sp>
        <p:nvSpPr>
          <p:cNvPr id="40" name="正方形/長方形 39"/>
          <p:cNvSpPr/>
          <p:nvPr/>
        </p:nvSpPr>
        <p:spPr bwMode="auto">
          <a:xfrm>
            <a:off x="6284663" y="1875170"/>
            <a:ext cx="3772149" cy="761742"/>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en-US" altLang="ja-JP" dirty="0">
                <a:latin typeface="+mn-ea"/>
                <a:ea typeface="+mn-ea"/>
              </a:rPr>
              <a:t>ESG</a:t>
            </a:r>
            <a:r>
              <a:rPr lang="ja-JP" altLang="en-US" dirty="0">
                <a:latin typeface="+mn-ea"/>
                <a:ea typeface="+mn-ea"/>
              </a:rPr>
              <a:t>投資</a:t>
            </a:r>
            <a:r>
              <a:rPr lang="ja-JP" altLang="en-US" sz="900" baseline="30000" dirty="0">
                <a:latin typeface="+mn-ea"/>
              </a:rPr>
              <a:t>*</a:t>
            </a:r>
            <a:r>
              <a:rPr lang="en-US" altLang="ja-JP" sz="900" baseline="30000" dirty="0">
                <a:latin typeface="+mn-ea"/>
              </a:rPr>
              <a:t>8</a:t>
            </a:r>
            <a:r>
              <a:rPr lang="ja-JP" altLang="en-US" dirty="0">
                <a:latin typeface="+mn-ea"/>
                <a:ea typeface="+mn-ea"/>
              </a:rPr>
              <a:t>の理解向上･企業の環境情報開示</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グリーンボンドによる民間資金動員</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環境配慮型融資等への利子補給</a:t>
            </a:r>
          </a:p>
        </p:txBody>
      </p:sp>
      <p:sp>
        <p:nvSpPr>
          <p:cNvPr id="41" name="正方形/長方形 40"/>
          <p:cNvSpPr/>
          <p:nvPr/>
        </p:nvSpPr>
        <p:spPr bwMode="auto">
          <a:xfrm>
            <a:off x="6352685" y="3350094"/>
            <a:ext cx="3704127"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再エネ活用水素サプライチェーンの構築</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離島等での再エネ水素活用モデルの確立</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地域再エネ水素ｽﾃｰｼｮﾝの設置の促進</a:t>
            </a:r>
          </a:p>
        </p:txBody>
      </p:sp>
      <p:sp>
        <p:nvSpPr>
          <p:cNvPr id="42" name="正方形/長方形 41"/>
          <p:cNvSpPr/>
          <p:nvPr/>
        </p:nvSpPr>
        <p:spPr bwMode="auto">
          <a:xfrm>
            <a:off x="6437965" y="4672556"/>
            <a:ext cx="3440832" cy="772668"/>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再エネ設備のﾘﾕｰｽ・ﾘｻｲｸﾙ等実証</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再エネ設備の省</a:t>
            </a:r>
            <a:r>
              <a:rPr lang="en-US" altLang="ja-JP" dirty="0">
                <a:latin typeface="+mn-ea"/>
                <a:ea typeface="+mn-ea"/>
              </a:rPr>
              <a:t>CO2</a:t>
            </a:r>
            <a:r>
              <a:rPr lang="ja-JP" altLang="en-US" dirty="0">
                <a:latin typeface="+mn-ea"/>
                <a:ea typeface="+mn-ea"/>
              </a:rPr>
              <a:t>ﾘﾕｰｽ・ﾘｻｲｸﾙ支援</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ﾘﾕｰｽ・ﾘｻｲｸﾙ・適正処分のあり方検討</a:t>
            </a:r>
          </a:p>
        </p:txBody>
      </p:sp>
      <p:sp>
        <p:nvSpPr>
          <p:cNvPr id="43" name="正方形/長方形 42"/>
          <p:cNvSpPr/>
          <p:nvPr/>
        </p:nvSpPr>
        <p:spPr bwMode="auto">
          <a:xfrm>
            <a:off x="6417868" y="6161775"/>
            <a:ext cx="3704127"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en-US" altLang="ja-JP" dirty="0">
                <a:latin typeface="+mn-ea"/>
                <a:ea typeface="+mn-ea"/>
              </a:rPr>
              <a:t>CO2</a:t>
            </a:r>
            <a:r>
              <a:rPr lang="ja-JP" altLang="en-US" dirty="0">
                <a:latin typeface="+mn-ea"/>
                <a:ea typeface="+mn-ea"/>
              </a:rPr>
              <a:t>削減対策強化誘導型技術の開発実証</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中小水力発電分野の環境技術実証</a:t>
            </a:r>
          </a:p>
        </p:txBody>
      </p:sp>
      <p:sp>
        <p:nvSpPr>
          <p:cNvPr id="34" name="正方形/長方形 33"/>
          <p:cNvSpPr/>
          <p:nvPr/>
        </p:nvSpPr>
        <p:spPr bwMode="auto">
          <a:xfrm>
            <a:off x="2543856" y="93799"/>
            <a:ext cx="7449704" cy="1265857"/>
          </a:xfrm>
          <a:prstGeom prst="rect">
            <a:avLst/>
          </a:prstGeom>
          <a:noFill/>
          <a:ln w="9525" cap="flat" cmpd="sng" algn="ctr">
            <a:noFill/>
            <a:prstDash val="solid"/>
            <a:round/>
            <a:headEnd type="none" w="med" len="med"/>
            <a:tailEnd type="none" w="med" len="med"/>
          </a:ln>
          <a:effectLst/>
          <a:extLst/>
        </p:spPr>
        <p:txBody>
          <a:bodyPr vert="horz" wrap="square" lIns="144000" tIns="72000" rIns="144000" bIns="72000" numCol="1" rtlCol="0" anchor="ctr" anchorCtr="0" compatLnSpc="1">
            <a:prstTxWarp prst="textNoShape">
              <a:avLst/>
            </a:prstTxWarp>
          </a:bodyPr>
          <a:lstStyle/>
          <a:p>
            <a:pPr marL="990600" indent="-990600" algn="l"/>
            <a:r>
              <a:rPr lang="en-US" altLang="ja-JP" sz="2000" b="1" dirty="0">
                <a:solidFill>
                  <a:srgbClr val="008000"/>
                </a:solidFill>
                <a:latin typeface="+mn-ea"/>
                <a:ea typeface="+mn-ea"/>
              </a:rPr>
              <a:t>2030</a:t>
            </a:r>
            <a:r>
              <a:rPr lang="ja-JP" altLang="en-US" sz="2000" b="1" dirty="0">
                <a:solidFill>
                  <a:srgbClr val="008000"/>
                </a:solidFill>
                <a:latin typeface="+mn-ea"/>
                <a:ea typeface="+mn-ea"/>
              </a:rPr>
              <a:t>年</a:t>
            </a:r>
            <a:r>
              <a:rPr lang="en-US" altLang="ja-JP" sz="2000" b="1" dirty="0">
                <a:solidFill>
                  <a:srgbClr val="008000"/>
                </a:solidFill>
                <a:latin typeface="+mn-ea"/>
                <a:ea typeface="+mn-ea"/>
              </a:rPr>
              <a:t>:</a:t>
            </a:r>
            <a:r>
              <a:rPr lang="ja-JP" altLang="en-US" sz="2000" b="1" dirty="0">
                <a:solidFill>
                  <a:srgbClr val="008000"/>
                </a:solidFill>
                <a:latin typeface="+mn-ea"/>
                <a:ea typeface="+mn-ea"/>
              </a:rPr>
              <a:t> 再省蓄エネサービスが地方創生の手法として定着し、</a:t>
            </a:r>
            <a:r>
              <a:rPr lang="en-US" altLang="ja-JP" sz="2000" b="1" dirty="0">
                <a:solidFill>
                  <a:srgbClr val="008000"/>
                </a:solidFill>
                <a:latin typeface="+mn-ea"/>
                <a:ea typeface="+mn-ea"/>
              </a:rPr>
              <a:t>FIT</a:t>
            </a:r>
            <a:r>
              <a:rPr lang="ja-JP" altLang="en-US" sz="2000" b="1" dirty="0" err="1">
                <a:solidFill>
                  <a:srgbClr val="008000"/>
                </a:solidFill>
                <a:latin typeface="+mn-ea"/>
                <a:ea typeface="+mn-ea"/>
              </a:rPr>
              <a:t>に依</a:t>
            </a:r>
            <a:r>
              <a:rPr lang="ja-JP" altLang="en-US" sz="2000" b="1" dirty="0">
                <a:solidFill>
                  <a:srgbClr val="008000"/>
                </a:solidFill>
                <a:latin typeface="+mn-ea"/>
                <a:ea typeface="+mn-ea"/>
              </a:rPr>
              <a:t>存せず事業を発展させられることを目指す</a:t>
            </a:r>
            <a:endParaRPr lang="en-US" altLang="ja-JP" sz="2000" b="1" dirty="0">
              <a:solidFill>
                <a:srgbClr val="008000"/>
              </a:solidFill>
              <a:latin typeface="+mn-ea"/>
              <a:ea typeface="+mn-ea"/>
            </a:endParaRPr>
          </a:p>
          <a:p>
            <a:pPr marL="990600" indent="-990600" algn="l"/>
            <a:r>
              <a:rPr lang="en-US" altLang="ja-JP" sz="2000" b="1" dirty="0">
                <a:solidFill>
                  <a:srgbClr val="008000"/>
                </a:solidFill>
                <a:latin typeface="+mn-ea"/>
                <a:ea typeface="+mn-ea"/>
              </a:rPr>
              <a:t>2050</a:t>
            </a:r>
            <a:r>
              <a:rPr lang="ja-JP" altLang="en-US" sz="2000" b="1" dirty="0">
                <a:solidFill>
                  <a:srgbClr val="008000"/>
                </a:solidFill>
                <a:latin typeface="+mn-ea"/>
                <a:ea typeface="+mn-ea"/>
              </a:rPr>
              <a:t>年</a:t>
            </a:r>
            <a:r>
              <a:rPr lang="en-US" altLang="ja-JP" sz="2000" b="1" dirty="0">
                <a:solidFill>
                  <a:srgbClr val="008000"/>
                </a:solidFill>
                <a:latin typeface="+mn-ea"/>
                <a:ea typeface="+mn-ea"/>
              </a:rPr>
              <a:t>:</a:t>
            </a:r>
            <a:r>
              <a:rPr lang="ja-JP" altLang="en-US" sz="2000" b="1" dirty="0">
                <a:solidFill>
                  <a:srgbClr val="008000"/>
                </a:solidFill>
                <a:latin typeface="+mn-ea"/>
                <a:ea typeface="+mn-ea"/>
              </a:rPr>
              <a:t> 再エネをほぼ</a:t>
            </a:r>
            <a:r>
              <a:rPr lang="en-US" altLang="ja-JP" sz="2000" b="1" dirty="0">
                <a:solidFill>
                  <a:srgbClr val="008000"/>
                </a:solidFill>
                <a:latin typeface="+mn-ea"/>
                <a:ea typeface="+mn-ea"/>
              </a:rPr>
              <a:t>100%</a:t>
            </a:r>
            <a:r>
              <a:rPr lang="ja-JP" altLang="en-US" sz="2000" b="1" dirty="0">
                <a:solidFill>
                  <a:srgbClr val="008000"/>
                </a:solidFill>
                <a:latin typeface="+mn-ea"/>
                <a:ea typeface="+mn-ea"/>
              </a:rPr>
              <a:t>利用し、それが地域経済を支える地域モデルの確立</a:t>
            </a:r>
          </a:p>
        </p:txBody>
      </p:sp>
      <p:sp>
        <p:nvSpPr>
          <p:cNvPr id="36" name="正方形/長方形 35"/>
          <p:cNvSpPr/>
          <p:nvPr/>
        </p:nvSpPr>
        <p:spPr bwMode="auto">
          <a:xfrm>
            <a:off x="0" y="1"/>
            <a:ext cx="2603646" cy="1265857"/>
          </a:xfrm>
          <a:prstGeom prst="rect">
            <a:avLst/>
          </a:prstGeom>
          <a:gradFill flip="none" rotWithShape="1">
            <a:gsLst>
              <a:gs pos="20000">
                <a:srgbClr val="92D050"/>
              </a:gs>
              <a:gs pos="0">
                <a:srgbClr val="92D050"/>
              </a:gs>
              <a:gs pos="100000">
                <a:schemeClr val="bg1"/>
              </a:gs>
            </a:gsLst>
            <a:lin ang="13500000" scaled="1"/>
            <a:tileRect/>
          </a:gra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44" name="正方形/長方形 43"/>
          <p:cNvSpPr/>
          <p:nvPr/>
        </p:nvSpPr>
        <p:spPr bwMode="auto">
          <a:xfrm>
            <a:off x="59577" y="57401"/>
            <a:ext cx="2484279" cy="1136449"/>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45" name="テキスト ボックス 44"/>
          <p:cNvSpPr txBox="1"/>
          <p:nvPr/>
        </p:nvSpPr>
        <p:spPr>
          <a:xfrm>
            <a:off x="62635" y="116632"/>
            <a:ext cx="2514101" cy="1077218"/>
          </a:xfrm>
          <a:prstGeom prst="rect">
            <a:avLst/>
          </a:prstGeom>
          <a:noFill/>
        </p:spPr>
        <p:txBody>
          <a:bodyPr wrap="square" rtlCol="0">
            <a:spAutoFit/>
          </a:bodyPr>
          <a:lstStyle/>
          <a:p>
            <a:r>
              <a:rPr lang="ja-JP" altLang="en-US" sz="1600" b="1" dirty="0">
                <a:latin typeface="+mn-ea"/>
                <a:ea typeface="+mn-ea"/>
              </a:rPr>
              <a:t>アプローチ</a:t>
            </a:r>
            <a:r>
              <a:rPr lang="en-US" altLang="ja-JP" sz="1600" b="1" dirty="0">
                <a:latin typeface="+mn-ea"/>
                <a:ea typeface="+mn-ea"/>
              </a:rPr>
              <a:t>2</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再省蓄エネによる地域の自立と脱炭素化の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目標と環境省アクション</a:t>
            </a:r>
          </a:p>
        </p:txBody>
      </p:sp>
      <p:sp>
        <p:nvSpPr>
          <p:cNvPr id="46" name="四角形: 角を丸くする 45"/>
          <p:cNvSpPr/>
          <p:nvPr/>
        </p:nvSpPr>
        <p:spPr bwMode="auto">
          <a:xfrm>
            <a:off x="5030737" y="4101074"/>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pic>
        <p:nvPicPr>
          <p:cNvPr id="47" name="図 46"/>
          <p:cNvPicPr>
            <a:picLocks noChangeAspect="1"/>
          </p:cNvPicPr>
          <p:nvPr/>
        </p:nvPicPr>
        <p:blipFill>
          <a:blip r:embed="rId13">
            <a:duotone>
              <a:schemeClr val="accent3">
                <a:shade val="45000"/>
                <a:satMod val="135000"/>
              </a:schemeClr>
              <a:prstClr val="white"/>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081026" y="4149080"/>
            <a:ext cx="1233535" cy="1233535"/>
          </a:xfrm>
          <a:prstGeom prst="rect">
            <a:avLst/>
          </a:prstGeom>
        </p:spPr>
      </p:pic>
      <p:sp>
        <p:nvSpPr>
          <p:cNvPr id="48" name="テキスト ボックス 47"/>
          <p:cNvSpPr txBox="1"/>
          <p:nvPr/>
        </p:nvSpPr>
        <p:spPr>
          <a:xfrm>
            <a:off x="6437965" y="2502316"/>
            <a:ext cx="3517627" cy="200055"/>
          </a:xfrm>
          <a:prstGeom prst="rect">
            <a:avLst/>
          </a:prstGeom>
          <a:noFill/>
        </p:spPr>
        <p:txBody>
          <a:bodyPr wrap="square" rtlCol="0">
            <a:spAutoFit/>
          </a:bodyPr>
          <a:lstStyle/>
          <a:p>
            <a:pPr algn="l"/>
            <a:r>
              <a:rPr lang="ja-JP" altLang="en-US" sz="700" dirty="0">
                <a:latin typeface="+mn-lt"/>
                <a:ea typeface="+mn-ea"/>
              </a:rPr>
              <a:t>*</a:t>
            </a:r>
            <a:r>
              <a:rPr lang="en-US" altLang="ja-JP" sz="700" dirty="0">
                <a:latin typeface="+mn-lt"/>
                <a:ea typeface="+mn-ea"/>
              </a:rPr>
              <a:t>8:</a:t>
            </a:r>
            <a:r>
              <a:rPr lang="ja-JP" altLang="en-US" sz="700" dirty="0">
                <a:latin typeface="+mn-lt"/>
                <a:ea typeface="+mn-ea"/>
              </a:rPr>
              <a:t>環境</a:t>
            </a:r>
            <a:r>
              <a:rPr lang="en-US" altLang="ja-JP" sz="700" dirty="0">
                <a:latin typeface="+mn-lt"/>
                <a:ea typeface="+mn-ea"/>
              </a:rPr>
              <a:t>(Environment)</a:t>
            </a:r>
            <a:r>
              <a:rPr lang="ja-JP" altLang="en-US" sz="700" dirty="0" err="1">
                <a:latin typeface="+mn-lt"/>
                <a:ea typeface="+mn-ea"/>
              </a:rPr>
              <a:t>、</a:t>
            </a:r>
            <a:r>
              <a:rPr lang="ja-JP" altLang="en-US" sz="700" dirty="0">
                <a:latin typeface="+mn-lt"/>
                <a:ea typeface="+mn-ea"/>
              </a:rPr>
              <a:t>社会</a:t>
            </a:r>
            <a:r>
              <a:rPr lang="en-US" altLang="ja-JP" sz="700" dirty="0">
                <a:latin typeface="+mn-lt"/>
                <a:ea typeface="+mn-ea"/>
              </a:rPr>
              <a:t>(Social)</a:t>
            </a:r>
            <a:r>
              <a:rPr lang="ja-JP" altLang="en-US" sz="700" dirty="0" err="1">
                <a:latin typeface="+mn-lt"/>
                <a:ea typeface="+mn-ea"/>
              </a:rPr>
              <a:t>、</a:t>
            </a:r>
            <a:r>
              <a:rPr lang="ja-JP" altLang="en-US" sz="700" dirty="0">
                <a:latin typeface="+mn-lt"/>
                <a:ea typeface="+mn-ea"/>
              </a:rPr>
              <a:t>ガバナンス</a:t>
            </a:r>
            <a:r>
              <a:rPr lang="en-US" altLang="ja-JP" sz="700" dirty="0">
                <a:latin typeface="+mn-lt"/>
                <a:ea typeface="+mn-ea"/>
              </a:rPr>
              <a:t>(Governance)</a:t>
            </a:r>
            <a:r>
              <a:rPr lang="ja-JP" altLang="en-US" sz="700" dirty="0">
                <a:latin typeface="+mn-lt"/>
                <a:ea typeface="+mn-ea"/>
              </a:rPr>
              <a:t>の取組を評価する投資</a:t>
            </a:r>
            <a:endParaRPr lang="en-US" altLang="ja-JP" sz="700" dirty="0">
              <a:latin typeface="+mn-lt"/>
              <a:ea typeface="+mn-ea"/>
            </a:endParaRPr>
          </a:p>
        </p:txBody>
      </p:sp>
    </p:spTree>
    <p:extLst>
      <p:ext uri="{BB962C8B-B14F-4D97-AF65-F5344CB8AC3E}">
        <p14:creationId xmlns:p14="http://schemas.microsoft.com/office/powerpoint/2010/main" val="4205270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正方形/長方形 95"/>
          <p:cNvSpPr/>
          <p:nvPr/>
        </p:nvSpPr>
        <p:spPr bwMode="auto">
          <a:xfrm>
            <a:off x="6938192" y="4458184"/>
            <a:ext cx="1478496" cy="2322916"/>
          </a:xfrm>
          <a:prstGeom prst="rect">
            <a:avLst/>
          </a:prstGeom>
          <a:solidFill>
            <a:schemeClr val="tx2">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9" name="正方形/長方形 8"/>
          <p:cNvSpPr/>
          <p:nvPr/>
        </p:nvSpPr>
        <p:spPr bwMode="auto">
          <a:xfrm>
            <a:off x="6951850" y="1826164"/>
            <a:ext cx="1478496" cy="2322916"/>
          </a:xfrm>
          <a:prstGeom prst="rect">
            <a:avLst/>
          </a:prstGeom>
          <a:solidFill>
            <a:schemeClr val="tx2">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0"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7</a:t>
            </a:fld>
            <a:endParaRPr lang="en-US" altLang="ja-JP" sz="1600" dirty="0">
              <a:latin typeface="+mn-lt"/>
            </a:endParaRPr>
          </a:p>
        </p:txBody>
      </p:sp>
      <p:sp>
        <p:nvSpPr>
          <p:cNvPr id="31" name="正方形/長方形 30"/>
          <p:cNvSpPr/>
          <p:nvPr/>
        </p:nvSpPr>
        <p:spPr bwMode="auto">
          <a:xfrm>
            <a:off x="2663224" y="75355"/>
            <a:ext cx="7242776" cy="1265857"/>
          </a:xfrm>
          <a:prstGeom prst="rect">
            <a:avLst/>
          </a:prstGeom>
          <a:noFill/>
          <a:ln w="9525" cap="flat" cmpd="sng" algn="ctr">
            <a:noFill/>
            <a:prstDash val="solid"/>
            <a:round/>
            <a:headEnd type="none" w="med" len="med"/>
            <a:tailEnd type="none" w="med" len="med"/>
          </a:ln>
          <a:effectLst/>
          <a:extLst/>
        </p:spPr>
        <p:txBody>
          <a:bodyPr vert="horz" wrap="square" lIns="144000" tIns="72000" rIns="144000" bIns="72000" numCol="1" rtlCol="0" anchor="ctr" anchorCtr="0" compatLnSpc="1">
            <a:prstTxWarp prst="textNoShape">
              <a:avLst/>
            </a:prstTxWarp>
          </a:bodyPr>
          <a:lstStyle/>
          <a:p>
            <a:pPr algn="l"/>
            <a:r>
              <a:rPr lang="ja-JP" altLang="en-US" sz="2800" b="1" dirty="0">
                <a:solidFill>
                  <a:srgbClr val="008000"/>
                </a:solidFill>
                <a:latin typeface="+mn-ea"/>
                <a:ea typeface="+mn-ea"/>
              </a:rPr>
              <a:t>大規模再エネを、自然環境や地元と調和させ、地域の発展に貢献する形で活用し、</a:t>
            </a:r>
            <a:endParaRPr lang="en-US" altLang="ja-JP" sz="2800" b="1" dirty="0">
              <a:solidFill>
                <a:srgbClr val="008000"/>
              </a:solidFill>
              <a:latin typeface="+mn-ea"/>
              <a:ea typeface="+mn-ea"/>
            </a:endParaRPr>
          </a:p>
          <a:p>
            <a:pPr algn="l"/>
            <a:r>
              <a:rPr lang="ja-JP" altLang="en-US" sz="2800" b="1" dirty="0">
                <a:solidFill>
                  <a:srgbClr val="008000"/>
                </a:solidFill>
                <a:latin typeface="+mn-ea"/>
                <a:ea typeface="+mn-ea"/>
              </a:rPr>
              <a:t>国全体のエネルギー需給を脱炭素化</a:t>
            </a:r>
            <a:endParaRPr lang="en-US" altLang="ja-JP" sz="2800" b="1" dirty="0">
              <a:solidFill>
                <a:srgbClr val="008000"/>
              </a:solidFill>
              <a:latin typeface="+mn-ea"/>
              <a:ea typeface="+mn-ea"/>
            </a:endParaRPr>
          </a:p>
        </p:txBody>
      </p:sp>
      <p:sp>
        <p:nvSpPr>
          <p:cNvPr id="33" name="正方形/長方形 32"/>
          <p:cNvSpPr/>
          <p:nvPr/>
        </p:nvSpPr>
        <p:spPr bwMode="auto">
          <a:xfrm>
            <a:off x="0" y="1"/>
            <a:ext cx="2603646" cy="1265857"/>
          </a:xfrm>
          <a:prstGeom prst="rect">
            <a:avLst/>
          </a:prstGeom>
          <a:gradFill flip="none" rotWithShape="1">
            <a:gsLst>
              <a:gs pos="20000">
                <a:srgbClr val="92D050"/>
              </a:gs>
              <a:gs pos="0">
                <a:srgbClr val="92D050"/>
              </a:gs>
              <a:gs pos="100000">
                <a:schemeClr val="bg1"/>
              </a:gs>
            </a:gsLst>
            <a:lin ang="13500000" scaled="1"/>
            <a:tileRect/>
          </a:gra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4" name="正方形/長方形 33"/>
          <p:cNvSpPr/>
          <p:nvPr/>
        </p:nvSpPr>
        <p:spPr bwMode="auto">
          <a:xfrm>
            <a:off x="59577" y="57401"/>
            <a:ext cx="2484279" cy="1136449"/>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5" name="テキスト ボックス 34"/>
          <p:cNvSpPr txBox="1"/>
          <p:nvPr/>
        </p:nvSpPr>
        <p:spPr>
          <a:xfrm>
            <a:off x="62635" y="116632"/>
            <a:ext cx="2514101" cy="1077218"/>
          </a:xfrm>
          <a:prstGeom prst="rect">
            <a:avLst/>
          </a:prstGeom>
          <a:noFill/>
        </p:spPr>
        <p:txBody>
          <a:bodyPr wrap="square" rtlCol="0">
            <a:spAutoFit/>
          </a:bodyPr>
          <a:lstStyle/>
          <a:p>
            <a:r>
              <a:rPr lang="ja-JP" altLang="en-US" sz="1600" b="1" dirty="0">
                <a:latin typeface="+mn-ea"/>
                <a:ea typeface="+mn-ea"/>
              </a:rPr>
              <a:t>アプローチ</a:t>
            </a:r>
            <a:r>
              <a:rPr lang="en-US" altLang="ja-JP" sz="1600" b="1" dirty="0">
                <a:latin typeface="+mn-ea"/>
                <a:ea typeface="+mn-ea"/>
              </a:rPr>
              <a:t>3</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大規模再エネの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供給ポテンシャル活用の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チャンスとメリット</a:t>
            </a:r>
          </a:p>
        </p:txBody>
      </p:sp>
      <p:pic>
        <p:nvPicPr>
          <p:cNvPr id="48" name="図 47"/>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01149" y="5715151"/>
            <a:ext cx="1039224" cy="1039224"/>
          </a:xfrm>
          <a:prstGeom prst="rect">
            <a:avLst/>
          </a:prstGeom>
          <a:ln>
            <a:noFill/>
          </a:ln>
        </p:spPr>
      </p:pic>
      <p:sp>
        <p:nvSpPr>
          <p:cNvPr id="50" name="テキスト ボックス 49"/>
          <p:cNvSpPr txBox="1"/>
          <p:nvPr/>
        </p:nvSpPr>
        <p:spPr>
          <a:xfrm>
            <a:off x="202422" y="6141312"/>
            <a:ext cx="1518858" cy="338554"/>
          </a:xfrm>
          <a:prstGeom prst="rect">
            <a:avLst/>
          </a:prstGeom>
          <a:noFill/>
          <a:ln>
            <a:noFill/>
          </a:ln>
        </p:spPr>
        <p:txBody>
          <a:bodyPr wrap="square" rtlCol="0">
            <a:spAutoFit/>
          </a:bodyPr>
          <a:lstStyle/>
          <a:p>
            <a:r>
              <a:rPr lang="ja-JP" altLang="en-US" sz="1600" b="1" dirty="0">
                <a:latin typeface="+mn-ea"/>
                <a:ea typeface="+mn-ea"/>
              </a:rPr>
              <a:t>地方自治体</a:t>
            </a:r>
          </a:p>
        </p:txBody>
      </p:sp>
      <p:sp>
        <p:nvSpPr>
          <p:cNvPr id="53" name="正方形/長方形 52"/>
          <p:cNvSpPr/>
          <p:nvPr/>
        </p:nvSpPr>
        <p:spPr bwMode="auto">
          <a:xfrm>
            <a:off x="1584557" y="1967510"/>
            <a:ext cx="2482768"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b="1" dirty="0">
                <a:latin typeface="+mn-ea"/>
                <a:ea typeface="+mn-ea"/>
              </a:rPr>
              <a:t>地域への再エネ供給・地域での事業者との協業・資金調達</a:t>
            </a:r>
            <a:r>
              <a:rPr lang="ja-JP" altLang="en-US" sz="1600" dirty="0">
                <a:latin typeface="+mn-ea"/>
                <a:ea typeface="+mn-ea"/>
              </a:rPr>
              <a:t>等事業形態への転換</a:t>
            </a:r>
          </a:p>
        </p:txBody>
      </p:sp>
      <p:sp>
        <p:nvSpPr>
          <p:cNvPr id="54" name="正方形/長方形 53"/>
          <p:cNvSpPr/>
          <p:nvPr/>
        </p:nvSpPr>
        <p:spPr bwMode="auto">
          <a:xfrm>
            <a:off x="4250294" y="1967510"/>
            <a:ext cx="2461435"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地域経済へ貢献する事業内容により、</a:t>
            </a:r>
            <a:r>
              <a:rPr lang="ja-JP" altLang="en-US" sz="1600" b="1" dirty="0">
                <a:latin typeface="+mn-ea"/>
                <a:ea typeface="+mn-ea"/>
              </a:rPr>
              <a:t>持続的かつ円滑に安定して事業を運営</a:t>
            </a:r>
          </a:p>
        </p:txBody>
      </p:sp>
      <p:pic>
        <p:nvPicPr>
          <p:cNvPr id="55" name="図 54"/>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87643" y="1401127"/>
            <a:ext cx="490395" cy="490395"/>
          </a:xfrm>
          <a:prstGeom prst="rect">
            <a:avLst/>
          </a:prstGeom>
        </p:spPr>
      </p:pic>
      <p:sp>
        <p:nvSpPr>
          <p:cNvPr id="61" name="正方形/長方形 60"/>
          <p:cNvSpPr/>
          <p:nvPr/>
        </p:nvSpPr>
        <p:spPr bwMode="auto">
          <a:xfrm>
            <a:off x="1651178" y="1419334"/>
            <a:ext cx="2599116" cy="472188"/>
          </a:xfrm>
          <a:prstGeom prst="rect">
            <a:avLst/>
          </a:prstGeom>
          <a:noFill/>
          <a:ln w="9525" cap="flat" cmpd="sng" algn="ctr">
            <a:noFill/>
            <a:prstDash val="solid"/>
            <a:round/>
            <a:headEnd type="none" w="med" len="med"/>
            <a:tailEnd type="none" w="med" len="med"/>
          </a:ln>
          <a:effectLst/>
          <a:extLst/>
        </p:spPr>
        <p:txBody>
          <a:bodyPr vert="horz" wrap="square" lIns="144000" tIns="46800" rIns="36000" bIns="46800" numCol="1" rtlCol="0" anchor="ctr" anchorCtr="0" compatLnSpc="1">
            <a:prstTxWarp prst="textNoShape">
              <a:avLst/>
            </a:prstTxWarp>
          </a:bodyPr>
          <a:lstStyle/>
          <a:p>
            <a:r>
              <a:rPr lang="ja-JP" altLang="en-US" sz="2000" b="1" dirty="0">
                <a:latin typeface="+mn-ea"/>
                <a:ea typeface="+mn-ea"/>
              </a:rPr>
              <a:t>チャンス</a:t>
            </a:r>
          </a:p>
        </p:txBody>
      </p:sp>
      <p:pic>
        <p:nvPicPr>
          <p:cNvPr id="62" name="図 61"/>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40533" y="1419333"/>
            <a:ext cx="497499" cy="497499"/>
          </a:xfrm>
          <a:prstGeom prst="rect">
            <a:avLst/>
          </a:prstGeom>
        </p:spPr>
      </p:pic>
      <p:sp>
        <p:nvSpPr>
          <p:cNvPr id="63" name="正方形/長方形 62"/>
          <p:cNvSpPr/>
          <p:nvPr/>
        </p:nvSpPr>
        <p:spPr bwMode="auto">
          <a:xfrm>
            <a:off x="4307619" y="1419334"/>
            <a:ext cx="2589597" cy="472188"/>
          </a:xfrm>
          <a:prstGeom prst="rect">
            <a:avLst/>
          </a:prstGeom>
          <a:noFill/>
          <a:ln w="9525" cap="flat" cmpd="sng" algn="ctr">
            <a:noFill/>
            <a:prstDash val="solid"/>
            <a:round/>
            <a:headEnd type="none" w="med" len="med"/>
            <a:tailEnd type="none" w="med" len="med"/>
          </a:ln>
          <a:effectLst/>
          <a:extLst/>
        </p:spPr>
        <p:txBody>
          <a:bodyPr vert="horz" wrap="square" lIns="144000" tIns="46800" rIns="36000" bIns="46800" numCol="1" rtlCol="0" anchor="ctr" anchorCtr="0" compatLnSpc="1">
            <a:prstTxWarp prst="textNoShape">
              <a:avLst/>
            </a:prstTxWarp>
          </a:bodyPr>
          <a:lstStyle/>
          <a:p>
            <a:r>
              <a:rPr lang="ja-JP" altLang="en-US" sz="2000" b="1" dirty="0">
                <a:latin typeface="+mn-ea"/>
                <a:ea typeface="+mn-ea"/>
              </a:rPr>
              <a:t>メリット</a:t>
            </a:r>
          </a:p>
        </p:txBody>
      </p:sp>
      <p:sp>
        <p:nvSpPr>
          <p:cNvPr id="64" name="正方形/長方形 63"/>
          <p:cNvSpPr/>
          <p:nvPr/>
        </p:nvSpPr>
        <p:spPr bwMode="auto">
          <a:xfrm>
            <a:off x="1538310" y="3191646"/>
            <a:ext cx="2518585"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b="1" dirty="0">
                <a:latin typeface="+mn-ea"/>
                <a:ea typeface="+mn-ea"/>
              </a:rPr>
              <a:t>市民出資</a:t>
            </a:r>
            <a:r>
              <a:rPr lang="ja-JP" altLang="en-US" sz="1600" dirty="0">
                <a:latin typeface="+mn-ea"/>
                <a:ea typeface="+mn-ea"/>
              </a:rPr>
              <a:t>による</a:t>
            </a:r>
            <a:r>
              <a:rPr lang="ja-JP" altLang="en-US" sz="1600" b="1" dirty="0">
                <a:latin typeface="+mn-ea"/>
                <a:ea typeface="+mn-ea"/>
              </a:rPr>
              <a:t>大規模再エネ事業への参加</a:t>
            </a:r>
          </a:p>
        </p:txBody>
      </p:sp>
      <p:sp>
        <p:nvSpPr>
          <p:cNvPr id="65" name="正方形/長方形 64"/>
          <p:cNvSpPr/>
          <p:nvPr/>
        </p:nvSpPr>
        <p:spPr bwMode="auto">
          <a:xfrm>
            <a:off x="4264565" y="3191646"/>
            <a:ext cx="2448130" cy="3549722"/>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資本が集まり、</a:t>
            </a:r>
            <a:r>
              <a:rPr lang="ja-JP" altLang="en-US" sz="1600" b="1" dirty="0">
                <a:latin typeface="+mn-ea"/>
                <a:ea typeface="+mn-ea"/>
              </a:rPr>
              <a:t>雇用創出や税収増</a:t>
            </a:r>
            <a:r>
              <a:rPr lang="en-US" altLang="ja-JP" sz="1600" dirty="0">
                <a:latin typeface="+mn-ea"/>
                <a:ea typeface="+mn-ea"/>
              </a:rPr>
              <a:t>(</a:t>
            </a:r>
            <a:r>
              <a:rPr lang="ja-JP" altLang="en-US" sz="1600" dirty="0">
                <a:latin typeface="+mn-ea"/>
                <a:ea typeface="+mn-ea"/>
              </a:rPr>
              <a:t>人口定着、子育て支援など地域の存続のための政策に充てられる</a:t>
            </a:r>
            <a:r>
              <a:rPr lang="en-US" altLang="ja-JP" sz="1600" dirty="0">
                <a:latin typeface="+mn-ea"/>
                <a:ea typeface="+mn-ea"/>
              </a:rPr>
              <a:t>)</a:t>
            </a:r>
          </a:p>
          <a:p>
            <a:pPr marL="285750" indent="-285750" algn="l">
              <a:buFont typeface="Arial" panose="020B0604020202020204" pitchFamily="34" charset="0"/>
              <a:buChar char="•"/>
            </a:pPr>
            <a:r>
              <a:rPr lang="ja-JP" altLang="en-US" sz="1600" dirty="0">
                <a:latin typeface="+mn-ea"/>
                <a:ea typeface="+mn-ea"/>
              </a:rPr>
              <a:t>企業の立地を呼び込める強みを得て、</a:t>
            </a:r>
            <a:r>
              <a:rPr lang="ja-JP" altLang="en-US" sz="1600" b="1" dirty="0">
                <a:latin typeface="+mn-ea"/>
                <a:ea typeface="+mn-ea"/>
              </a:rPr>
              <a:t>地域の活性化</a:t>
            </a:r>
            <a:r>
              <a:rPr lang="ja-JP" altLang="en-US" sz="1600" dirty="0">
                <a:latin typeface="+mn-ea"/>
                <a:ea typeface="+mn-ea"/>
              </a:rPr>
              <a:t>につなげる</a:t>
            </a:r>
          </a:p>
        </p:txBody>
      </p:sp>
      <p:sp>
        <p:nvSpPr>
          <p:cNvPr id="66" name="正方形/長方形 65"/>
          <p:cNvSpPr/>
          <p:nvPr/>
        </p:nvSpPr>
        <p:spPr bwMode="auto">
          <a:xfrm>
            <a:off x="1538310" y="4415782"/>
            <a:ext cx="2710703"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大規模再エネ事業への</a:t>
            </a:r>
            <a:r>
              <a:rPr lang="ja-JP" altLang="en-US" sz="1600" b="1" dirty="0">
                <a:latin typeface="+mn-ea"/>
                <a:ea typeface="+mn-ea"/>
              </a:rPr>
              <a:t>ファイナンス機会の獲得</a:t>
            </a:r>
          </a:p>
        </p:txBody>
      </p:sp>
      <p:sp>
        <p:nvSpPr>
          <p:cNvPr id="68" name="正方形/長方形 67"/>
          <p:cNvSpPr/>
          <p:nvPr/>
        </p:nvSpPr>
        <p:spPr bwMode="auto">
          <a:xfrm>
            <a:off x="1538309" y="5639918"/>
            <a:ext cx="2524943"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高い導入目標の設定、公有地提供、税制措置 などの</a:t>
            </a:r>
            <a:r>
              <a:rPr lang="ja-JP" altLang="en-US" sz="1600" b="1" dirty="0">
                <a:latin typeface="+mn-ea"/>
                <a:ea typeface="+mn-ea"/>
              </a:rPr>
              <a:t>計画的再エネ施策の実施</a:t>
            </a:r>
          </a:p>
        </p:txBody>
      </p:sp>
      <p:cxnSp>
        <p:nvCxnSpPr>
          <p:cNvPr id="72" name="直線コネクタ 71"/>
          <p:cNvCxnSpPr/>
          <p:nvPr/>
        </p:nvCxnSpPr>
        <p:spPr bwMode="auto">
          <a:xfrm>
            <a:off x="202422" y="1916832"/>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線コネクタ 72"/>
          <p:cNvCxnSpPr/>
          <p:nvPr/>
        </p:nvCxnSpPr>
        <p:spPr bwMode="auto">
          <a:xfrm rot="16200000" flipV="1">
            <a:off x="1668378" y="4102300"/>
            <a:ext cx="5275618" cy="2518"/>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線コネクタ 73"/>
          <p:cNvCxnSpPr/>
          <p:nvPr/>
        </p:nvCxnSpPr>
        <p:spPr bwMode="auto">
          <a:xfrm>
            <a:off x="202422" y="3140968"/>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p:cNvCxnSpPr/>
          <p:nvPr/>
        </p:nvCxnSpPr>
        <p:spPr bwMode="auto">
          <a:xfrm>
            <a:off x="202422" y="4365104"/>
            <a:ext cx="4095677" cy="10962"/>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線コネクタ 75"/>
          <p:cNvCxnSpPr/>
          <p:nvPr/>
        </p:nvCxnSpPr>
        <p:spPr bwMode="auto">
          <a:xfrm>
            <a:off x="202422" y="5589240"/>
            <a:ext cx="4102506"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9" name="図 78"/>
          <p:cNvPicPr>
            <a:picLocks noChangeAspect="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11306" y="2002757"/>
            <a:ext cx="1039224" cy="1039224"/>
          </a:xfrm>
          <a:prstGeom prst="rect">
            <a:avLst/>
          </a:prstGeom>
          <a:ln>
            <a:noFill/>
          </a:ln>
        </p:spPr>
      </p:pic>
      <p:sp>
        <p:nvSpPr>
          <p:cNvPr id="78" name="テキスト ボックス 77"/>
          <p:cNvSpPr txBox="1"/>
          <p:nvPr/>
        </p:nvSpPr>
        <p:spPr>
          <a:xfrm>
            <a:off x="202422" y="2156625"/>
            <a:ext cx="1518858" cy="830997"/>
          </a:xfrm>
          <a:prstGeom prst="rect">
            <a:avLst/>
          </a:prstGeom>
          <a:noFill/>
        </p:spPr>
        <p:txBody>
          <a:bodyPr wrap="square" rtlCol="0">
            <a:spAutoFit/>
          </a:bodyPr>
          <a:lstStyle/>
          <a:p>
            <a:r>
              <a:rPr lang="ja-JP" altLang="en-US" sz="1600" b="1" dirty="0">
                <a:latin typeface="+mn-ea"/>
                <a:ea typeface="+mn-ea"/>
              </a:rPr>
              <a:t>再エネ開発・</a:t>
            </a:r>
            <a:br>
              <a:rPr lang="ja-JP" altLang="en-US" sz="1600" b="1" dirty="0">
                <a:latin typeface="+mn-ea"/>
                <a:ea typeface="+mn-ea"/>
              </a:rPr>
            </a:br>
            <a:r>
              <a:rPr lang="ja-JP" altLang="en-US" sz="1600" b="1" dirty="0">
                <a:latin typeface="+mn-ea"/>
                <a:ea typeface="+mn-ea"/>
              </a:rPr>
              <a:t>小売を行う</a:t>
            </a:r>
            <a:br>
              <a:rPr lang="ja-JP" altLang="en-US" sz="1600" b="1" dirty="0">
                <a:latin typeface="+mn-ea"/>
                <a:ea typeface="+mn-ea"/>
              </a:rPr>
            </a:br>
            <a:r>
              <a:rPr lang="ja-JP" altLang="en-US" sz="1600" b="1" dirty="0">
                <a:latin typeface="+mn-ea"/>
                <a:ea typeface="+mn-ea"/>
              </a:rPr>
              <a:t>事業者</a:t>
            </a:r>
          </a:p>
        </p:txBody>
      </p:sp>
      <p:pic>
        <p:nvPicPr>
          <p:cNvPr id="80" name="図 79"/>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3212" y="3140968"/>
            <a:ext cx="1235098" cy="1235098"/>
          </a:xfrm>
          <a:prstGeom prst="rect">
            <a:avLst/>
          </a:prstGeom>
          <a:ln>
            <a:noFill/>
          </a:ln>
        </p:spPr>
      </p:pic>
      <p:sp>
        <p:nvSpPr>
          <p:cNvPr id="81" name="テキスト ボックス 80"/>
          <p:cNvSpPr txBox="1"/>
          <p:nvPr/>
        </p:nvSpPr>
        <p:spPr>
          <a:xfrm>
            <a:off x="124213" y="3558499"/>
            <a:ext cx="1518858" cy="338554"/>
          </a:xfrm>
          <a:prstGeom prst="rect">
            <a:avLst/>
          </a:prstGeom>
          <a:noFill/>
        </p:spPr>
        <p:txBody>
          <a:bodyPr wrap="square" rtlCol="0">
            <a:spAutoFit/>
          </a:bodyPr>
          <a:lstStyle/>
          <a:p>
            <a:r>
              <a:rPr kumimoji="1" lang="ja-JP" altLang="en-US" sz="1600" b="1" dirty="0">
                <a:latin typeface="+mn-ea"/>
                <a:ea typeface="+mn-ea"/>
              </a:rPr>
              <a:t>地域住民</a:t>
            </a:r>
          </a:p>
        </p:txBody>
      </p:sp>
      <p:pic>
        <p:nvPicPr>
          <p:cNvPr id="82" name="図 81"/>
          <p:cNvPicPr>
            <a:picLocks noChangeAspect="1"/>
          </p:cNvPicPr>
          <p:nvPr/>
        </p:nvPicPr>
        <p:blipFill>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16496" y="4437112"/>
            <a:ext cx="1014577" cy="1014577"/>
          </a:xfrm>
          <a:prstGeom prst="rect">
            <a:avLst/>
          </a:prstGeom>
        </p:spPr>
      </p:pic>
      <p:sp>
        <p:nvSpPr>
          <p:cNvPr id="83" name="テキスト ボックス 82"/>
          <p:cNvSpPr txBox="1"/>
          <p:nvPr/>
        </p:nvSpPr>
        <p:spPr>
          <a:xfrm>
            <a:off x="171500" y="4808973"/>
            <a:ext cx="1518858" cy="338554"/>
          </a:xfrm>
          <a:prstGeom prst="rect">
            <a:avLst/>
          </a:prstGeom>
          <a:noFill/>
        </p:spPr>
        <p:txBody>
          <a:bodyPr wrap="square" rtlCol="0">
            <a:spAutoFit/>
          </a:bodyPr>
          <a:lstStyle/>
          <a:p>
            <a:r>
              <a:rPr lang="ja-JP" altLang="en-US" sz="1600" b="1" dirty="0">
                <a:latin typeface="+mn-ea"/>
                <a:ea typeface="+mn-ea"/>
              </a:rPr>
              <a:t>金融機関</a:t>
            </a:r>
          </a:p>
        </p:txBody>
      </p:sp>
      <p:pic>
        <p:nvPicPr>
          <p:cNvPr id="84" name="Picture 77" descr="\\fssv01\地球環境局\DATA\地球温暖化対策課\6.技術\2013年\13再エネ関連資料\洋上風力\写真\はえんかぜ_縮小(トリミング).jpg"/>
          <p:cNvPicPr>
            <a:picLocks noChangeAspect="1" noChangeArrowheads="1"/>
          </p:cNvPicPr>
          <p:nvPr/>
        </p:nvPicPr>
        <p:blipFill>
          <a:blip r:embed="rId13">
            <a:extLst>
              <a:ext uri="{28A0092B-C50C-407E-A947-70E740481C1C}">
                <a14:useLocalDpi xmlns:a14="http://schemas.microsoft.com/office/drawing/2010/main" val="0"/>
              </a:ext>
            </a:extLst>
          </a:blip>
          <a:srcRect l="4608" r="9834" b="4024"/>
          <a:stretch>
            <a:fillRect/>
          </a:stretch>
        </p:blipFill>
        <p:spPr bwMode="auto">
          <a:xfrm>
            <a:off x="6951850" y="1970180"/>
            <a:ext cx="1478496" cy="203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楕円 85"/>
          <p:cNvSpPr/>
          <p:nvPr/>
        </p:nvSpPr>
        <p:spPr bwMode="auto">
          <a:xfrm>
            <a:off x="6943463" y="1511503"/>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洋上風力</a:t>
            </a:r>
            <a:r>
              <a:rPr kumimoji="1" lang="en-US" altLang="ja-JP" sz="1600" b="0" i="0" u="none" strike="noStrike" cap="none" normalizeH="0" baseline="0" dirty="0">
                <a:ln>
                  <a:noFill/>
                </a:ln>
                <a:solidFill>
                  <a:schemeClr val="tx1"/>
                </a:solidFill>
                <a:effectLst/>
                <a:latin typeface="+mn-ea"/>
                <a:ea typeface="+mn-ea"/>
              </a:rPr>
              <a:t/>
            </a:r>
            <a:br>
              <a:rPr kumimoji="1" lang="en-US" altLang="ja-JP" sz="1600" b="0" i="0" u="none" strike="noStrike" cap="none" normalizeH="0" baseline="0" dirty="0">
                <a:ln>
                  <a:noFill/>
                </a:ln>
                <a:solidFill>
                  <a:schemeClr val="tx1"/>
                </a:solidFill>
                <a:effectLst/>
                <a:latin typeface="+mn-ea"/>
                <a:ea typeface="+mn-ea"/>
              </a:rPr>
            </a:br>
            <a:r>
              <a:rPr kumimoji="1" lang="ja-JP" altLang="en-US" sz="1600" b="0" i="0" u="none" strike="noStrike" cap="none" normalizeH="0" baseline="0" dirty="0">
                <a:ln>
                  <a:noFill/>
                </a:ln>
                <a:solidFill>
                  <a:schemeClr val="tx1"/>
                </a:solidFill>
                <a:effectLst/>
                <a:latin typeface="+mn-ea"/>
                <a:ea typeface="+mn-ea"/>
              </a:rPr>
              <a:t>事例</a:t>
            </a:r>
          </a:p>
        </p:txBody>
      </p:sp>
      <p:sp>
        <p:nvSpPr>
          <p:cNvPr id="94" name="正方形/長方形 93"/>
          <p:cNvSpPr/>
          <p:nvPr/>
        </p:nvSpPr>
        <p:spPr>
          <a:xfrm>
            <a:off x="8383018" y="1772816"/>
            <a:ext cx="1522982" cy="523220"/>
          </a:xfrm>
          <a:prstGeom prst="rect">
            <a:avLst/>
          </a:prstGeom>
        </p:spPr>
        <p:txBody>
          <a:bodyPr wrap="square">
            <a:spAutoFit/>
          </a:bodyPr>
          <a:lstStyle/>
          <a:p>
            <a:r>
              <a:rPr lang="zh-TW" altLang="en-US" b="1" dirty="0">
                <a:latin typeface="+mn-ea"/>
                <a:ea typeface="+mn-ea"/>
              </a:rPr>
              <a:t>五島市沖　洋上風車（浮体式）</a:t>
            </a:r>
            <a:endParaRPr lang="ja-JP" altLang="en-US" b="1" dirty="0">
              <a:latin typeface="+mn-ea"/>
              <a:ea typeface="+mn-ea"/>
            </a:endParaRPr>
          </a:p>
        </p:txBody>
      </p:sp>
      <p:sp>
        <p:nvSpPr>
          <p:cNvPr id="95" name="正方形/長方形 94"/>
          <p:cNvSpPr/>
          <p:nvPr/>
        </p:nvSpPr>
        <p:spPr>
          <a:xfrm>
            <a:off x="8451446" y="2276872"/>
            <a:ext cx="1470106" cy="1938992"/>
          </a:xfrm>
          <a:prstGeom prst="rect">
            <a:avLst/>
          </a:prstGeom>
        </p:spPr>
        <p:txBody>
          <a:bodyPr wrap="square">
            <a:spAutoFit/>
          </a:bodyPr>
          <a:lstStyle/>
          <a:p>
            <a:pPr algn="l"/>
            <a:r>
              <a:rPr lang="ja-JP" altLang="en-US" sz="1200" b="1" dirty="0">
                <a:latin typeface="+mn-ea"/>
                <a:ea typeface="+mn-ea"/>
              </a:rPr>
              <a:t>国内初の商用スケール</a:t>
            </a:r>
            <a:r>
              <a:rPr lang="en-US" altLang="ja-JP" sz="1200" b="1" dirty="0">
                <a:latin typeface="+mn-ea"/>
                <a:ea typeface="+mn-ea"/>
              </a:rPr>
              <a:t>(2MW)</a:t>
            </a:r>
            <a:r>
              <a:rPr lang="ja-JP" altLang="en-US" sz="1200" b="1" dirty="0">
                <a:latin typeface="+mn-ea"/>
                <a:ea typeface="+mn-ea"/>
              </a:rPr>
              <a:t>の</a:t>
            </a:r>
            <a:r>
              <a:rPr lang="en-US" altLang="ja-JP" sz="1200" b="1" dirty="0">
                <a:latin typeface="+mn-ea"/>
                <a:ea typeface="+mn-ea"/>
              </a:rPr>
              <a:t/>
            </a:r>
            <a:br>
              <a:rPr lang="en-US" altLang="ja-JP" sz="1200" b="1" dirty="0">
                <a:latin typeface="+mn-ea"/>
                <a:ea typeface="+mn-ea"/>
              </a:rPr>
            </a:br>
            <a:r>
              <a:rPr lang="ja-JP" altLang="en-US" sz="1200" b="1" dirty="0">
                <a:latin typeface="+mn-ea"/>
                <a:ea typeface="+mn-ea"/>
              </a:rPr>
              <a:t>浮体式洋上風力</a:t>
            </a:r>
            <a:r>
              <a:rPr lang="en-US" altLang="ja-JP" sz="1200" b="1" dirty="0">
                <a:latin typeface="+mn-ea"/>
                <a:ea typeface="+mn-ea"/>
              </a:rPr>
              <a:t/>
            </a:r>
            <a:br>
              <a:rPr lang="en-US" altLang="ja-JP" sz="1200" b="1" dirty="0">
                <a:latin typeface="+mn-ea"/>
                <a:ea typeface="+mn-ea"/>
              </a:rPr>
            </a:br>
            <a:r>
              <a:rPr lang="ja-JP" altLang="en-US" sz="1200" b="1" dirty="0">
                <a:latin typeface="+mn-ea"/>
                <a:ea typeface="+mn-ea"/>
              </a:rPr>
              <a:t>発電の実証</a:t>
            </a:r>
            <a:r>
              <a:rPr lang="ja-JP" altLang="en-US" sz="1200" dirty="0">
                <a:latin typeface="+mn-ea"/>
                <a:ea typeface="+mn-ea"/>
              </a:rPr>
              <a:t>を実施。設計・建造・</a:t>
            </a:r>
            <a:r>
              <a:rPr lang="en-US" altLang="ja-JP" sz="1200" dirty="0">
                <a:latin typeface="+mn-ea"/>
                <a:ea typeface="+mn-ea"/>
              </a:rPr>
              <a:t/>
            </a:r>
            <a:br>
              <a:rPr lang="en-US" altLang="ja-JP" sz="1200" dirty="0">
                <a:latin typeface="+mn-ea"/>
                <a:ea typeface="+mn-ea"/>
              </a:rPr>
            </a:br>
            <a:r>
              <a:rPr lang="ja-JP" altLang="en-US" sz="1200" dirty="0">
                <a:latin typeface="+mn-ea"/>
                <a:ea typeface="+mn-ea"/>
              </a:rPr>
              <a:t>施行・運転等に係る技術・ノウハウを確立。深い海域</a:t>
            </a:r>
            <a:r>
              <a:rPr lang="en-US" altLang="ja-JP" sz="1200" dirty="0">
                <a:latin typeface="+mn-ea"/>
                <a:ea typeface="+mn-ea"/>
              </a:rPr>
              <a:t>(50m</a:t>
            </a:r>
            <a:r>
              <a:rPr lang="ja-JP" altLang="en-US" sz="1200" dirty="0">
                <a:latin typeface="+mn-ea"/>
                <a:ea typeface="+mn-ea"/>
              </a:rPr>
              <a:t>以深</a:t>
            </a:r>
            <a:r>
              <a:rPr lang="en-US" altLang="ja-JP" sz="1200" dirty="0">
                <a:latin typeface="+mn-ea"/>
                <a:ea typeface="+mn-ea"/>
              </a:rPr>
              <a:t>)</a:t>
            </a:r>
            <a:r>
              <a:rPr lang="ja-JP" altLang="en-US" sz="1200" dirty="0">
                <a:latin typeface="+mn-ea"/>
                <a:ea typeface="+mn-ea"/>
              </a:rPr>
              <a:t>に適用可能。</a:t>
            </a:r>
          </a:p>
        </p:txBody>
      </p:sp>
      <p:pic>
        <p:nvPicPr>
          <p:cNvPr id="97" name="図 96"/>
          <p:cNvPicPr>
            <a:picLocks noChangeAspect="1"/>
          </p:cNvPicPr>
          <p:nvPr/>
        </p:nvPicPr>
        <p:blipFill rotWithShape="1">
          <a:blip r:embed="rId14" cstate="email">
            <a:extLst>
              <a:ext uri="{28A0092B-C50C-407E-A947-70E740481C1C}">
                <a14:useLocalDpi xmlns:a14="http://schemas.microsoft.com/office/drawing/2010/main"/>
              </a:ext>
            </a:extLst>
          </a:blip>
          <a:srcRect r="54289"/>
          <a:stretch/>
        </p:blipFill>
        <p:spPr>
          <a:xfrm>
            <a:off x="6945021" y="4590595"/>
            <a:ext cx="1471668" cy="2006757"/>
          </a:xfrm>
          <a:prstGeom prst="rect">
            <a:avLst/>
          </a:prstGeom>
        </p:spPr>
      </p:pic>
      <p:sp>
        <p:nvSpPr>
          <p:cNvPr id="90" name="楕円 89"/>
          <p:cNvSpPr/>
          <p:nvPr/>
        </p:nvSpPr>
        <p:spPr bwMode="auto">
          <a:xfrm>
            <a:off x="6890387" y="4221088"/>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陸上風力</a:t>
            </a:r>
            <a:r>
              <a:rPr kumimoji="1" lang="en-US" altLang="ja-JP" sz="1600" b="0" i="0" u="none" strike="noStrike" cap="none" normalizeH="0" baseline="0" dirty="0">
                <a:ln>
                  <a:noFill/>
                </a:ln>
                <a:solidFill>
                  <a:schemeClr val="tx1"/>
                </a:solidFill>
                <a:effectLst/>
                <a:latin typeface="+mn-ea"/>
                <a:ea typeface="+mn-ea"/>
              </a:rPr>
              <a:t/>
            </a:r>
            <a:br>
              <a:rPr kumimoji="1" lang="en-US" altLang="ja-JP" sz="1600" b="0" i="0" u="none" strike="noStrike" cap="none" normalizeH="0" baseline="0" dirty="0">
                <a:ln>
                  <a:noFill/>
                </a:ln>
                <a:solidFill>
                  <a:schemeClr val="tx1"/>
                </a:solidFill>
                <a:effectLst/>
                <a:latin typeface="+mn-ea"/>
                <a:ea typeface="+mn-ea"/>
              </a:rPr>
            </a:br>
            <a:r>
              <a:rPr kumimoji="1" lang="ja-JP" altLang="en-US" sz="1600" b="0" i="0" u="none" strike="noStrike" cap="none" normalizeH="0" baseline="0" dirty="0">
                <a:ln>
                  <a:noFill/>
                </a:ln>
                <a:solidFill>
                  <a:schemeClr val="tx1"/>
                </a:solidFill>
                <a:effectLst/>
                <a:latin typeface="+mn-ea"/>
                <a:ea typeface="+mn-ea"/>
              </a:rPr>
              <a:t>事例</a:t>
            </a:r>
          </a:p>
        </p:txBody>
      </p:sp>
      <p:sp>
        <p:nvSpPr>
          <p:cNvPr id="98" name="正方形/長方形 97"/>
          <p:cNvSpPr/>
          <p:nvPr/>
        </p:nvSpPr>
        <p:spPr>
          <a:xfrm>
            <a:off x="8337376" y="4442336"/>
            <a:ext cx="1522982" cy="523220"/>
          </a:xfrm>
          <a:prstGeom prst="rect">
            <a:avLst/>
          </a:prstGeom>
        </p:spPr>
        <p:txBody>
          <a:bodyPr wrap="square">
            <a:spAutoFit/>
          </a:bodyPr>
          <a:lstStyle/>
          <a:p>
            <a:r>
              <a:rPr lang="en-US" altLang="zh-TW" b="1" dirty="0" err="1">
                <a:latin typeface="+mn-ea"/>
                <a:ea typeface="+mn-ea"/>
              </a:rPr>
              <a:t>JPower</a:t>
            </a:r>
            <a:r>
              <a:rPr lang="en-US" altLang="zh-TW" b="1" dirty="0">
                <a:latin typeface="+mn-ea"/>
                <a:ea typeface="+mn-ea"/>
              </a:rPr>
              <a:t> </a:t>
            </a:r>
            <a:r>
              <a:rPr lang="zh-TW" altLang="en-US" b="1" dirty="0">
                <a:latin typeface="+mn-ea"/>
                <a:ea typeface="+mn-ea"/>
              </a:rPr>
              <a:t>郡山</a:t>
            </a:r>
            <a:r>
              <a:rPr lang="en-US" altLang="zh-TW" b="1" dirty="0">
                <a:latin typeface="+mn-ea"/>
                <a:ea typeface="+mn-ea"/>
              </a:rPr>
              <a:t/>
            </a:r>
            <a:br>
              <a:rPr lang="en-US" altLang="zh-TW" b="1" dirty="0">
                <a:latin typeface="+mn-ea"/>
                <a:ea typeface="+mn-ea"/>
              </a:rPr>
            </a:br>
            <a:r>
              <a:rPr lang="zh-TW" altLang="en-US" b="1" dirty="0">
                <a:latin typeface="+mn-ea"/>
                <a:ea typeface="+mn-ea"/>
              </a:rPr>
              <a:t>布引高原発電所 </a:t>
            </a:r>
            <a:endParaRPr lang="ja-JP" altLang="en-US" b="1" dirty="0">
              <a:latin typeface="+mn-ea"/>
              <a:ea typeface="+mn-ea"/>
            </a:endParaRPr>
          </a:p>
        </p:txBody>
      </p:sp>
      <p:sp>
        <p:nvSpPr>
          <p:cNvPr id="99" name="正方形/長方形 98"/>
          <p:cNvSpPr/>
          <p:nvPr/>
        </p:nvSpPr>
        <p:spPr>
          <a:xfrm>
            <a:off x="8405804" y="4946392"/>
            <a:ext cx="1470106" cy="1754326"/>
          </a:xfrm>
          <a:prstGeom prst="rect">
            <a:avLst/>
          </a:prstGeom>
        </p:spPr>
        <p:txBody>
          <a:bodyPr wrap="square">
            <a:spAutoFit/>
          </a:bodyPr>
          <a:lstStyle/>
          <a:p>
            <a:pPr algn="l"/>
            <a:r>
              <a:rPr lang="ja-JP" altLang="en-US" sz="1200" b="1" dirty="0">
                <a:latin typeface="+mn-ea"/>
                <a:ea typeface="+mn-ea"/>
              </a:rPr>
              <a:t>農家等の地元事業者との共生を図りつつ開発</a:t>
            </a:r>
            <a:r>
              <a:rPr lang="ja-JP" altLang="en-US" sz="1200" dirty="0">
                <a:latin typeface="+mn-ea"/>
                <a:ea typeface="+mn-ea"/>
              </a:rPr>
              <a:t>した国内最大級のウィンドファーム</a:t>
            </a:r>
            <a:r>
              <a:rPr lang="en-US" altLang="ja-JP" sz="1200" dirty="0">
                <a:latin typeface="+mn-ea"/>
                <a:ea typeface="+mn-ea"/>
              </a:rPr>
              <a:t>(66MW)</a:t>
            </a:r>
            <a:r>
              <a:rPr lang="ja-JP" altLang="en-US" sz="1200" dirty="0">
                <a:latin typeface="+mn-ea"/>
                <a:ea typeface="+mn-ea"/>
              </a:rPr>
              <a:t>地代や風車用地管理により地元事業者も収入を得ることが出来ている。</a:t>
            </a:r>
          </a:p>
        </p:txBody>
      </p:sp>
    </p:spTree>
    <p:extLst>
      <p:ext uri="{BB962C8B-B14F-4D97-AF65-F5344CB8AC3E}">
        <p14:creationId xmlns:p14="http://schemas.microsoft.com/office/powerpoint/2010/main" val="154887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 name="図 47"/>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860924" y="5162453"/>
            <a:ext cx="1341120" cy="1341120"/>
          </a:xfrm>
          <a:prstGeom prst="rect">
            <a:avLst/>
          </a:prstGeom>
        </p:spPr>
      </p:pic>
      <p:sp>
        <p:nvSpPr>
          <p:cNvPr id="98" name="四角形: 角を丸くする 97"/>
          <p:cNvSpPr/>
          <p:nvPr/>
        </p:nvSpPr>
        <p:spPr bwMode="auto">
          <a:xfrm>
            <a:off x="56456" y="3212976"/>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95" name="四角形: 角を丸くする 94"/>
          <p:cNvSpPr/>
          <p:nvPr/>
        </p:nvSpPr>
        <p:spPr bwMode="auto">
          <a:xfrm>
            <a:off x="5053181" y="3219025"/>
            <a:ext cx="1334112" cy="1303203"/>
          </a:xfrm>
          <a:prstGeom prst="roundRect">
            <a:avLst/>
          </a:prstGeom>
          <a:solidFill>
            <a:schemeClr val="bg1"/>
          </a:solidFill>
          <a:ln w="3175"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86" name="四角形: 角を丸くする 85"/>
          <p:cNvSpPr/>
          <p:nvPr/>
        </p:nvSpPr>
        <p:spPr bwMode="auto">
          <a:xfrm>
            <a:off x="56456" y="1511381"/>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3" name="四角形: 角を丸くする 32"/>
          <p:cNvSpPr/>
          <p:nvPr/>
        </p:nvSpPr>
        <p:spPr bwMode="auto">
          <a:xfrm>
            <a:off x="1491208" y="1484784"/>
            <a:ext cx="3389784" cy="55680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74625" indent="-174625" algn="l"/>
            <a:r>
              <a:rPr lang="ja-JP" altLang="en-US" sz="1600" dirty="0">
                <a:latin typeface="+mn-ea"/>
                <a:ea typeface="+mn-ea"/>
              </a:rPr>
              <a:t>①環境や地元と調和した</a:t>
            </a:r>
            <a:r>
              <a:rPr lang="ja-JP" altLang="en-US" sz="1600" b="1" dirty="0">
                <a:latin typeface="+mn-ea"/>
                <a:ea typeface="+mn-ea"/>
              </a:rPr>
              <a:t>持続可能な大規模再エネ導入</a:t>
            </a:r>
            <a:r>
              <a:rPr lang="ja-JP" altLang="en-US" sz="1600" dirty="0">
                <a:latin typeface="+mn-ea"/>
                <a:ea typeface="+mn-ea"/>
              </a:rPr>
              <a:t>の円滑化</a:t>
            </a:r>
            <a:endParaRPr kumimoji="1" lang="ja-JP" altLang="en-US" sz="1600" i="0" u="none" strike="noStrike" cap="none" normalizeH="0" baseline="0" dirty="0">
              <a:ln>
                <a:noFill/>
              </a:ln>
              <a:solidFill>
                <a:schemeClr val="tx1"/>
              </a:solidFill>
              <a:effectLst/>
              <a:latin typeface="+mn-ea"/>
              <a:ea typeface="+mn-ea"/>
            </a:endParaRPr>
          </a:p>
        </p:txBody>
      </p:sp>
      <p:sp>
        <p:nvSpPr>
          <p:cNvPr id="39" name="四角形: 角を丸くする 38"/>
          <p:cNvSpPr/>
          <p:nvPr/>
        </p:nvSpPr>
        <p:spPr bwMode="auto">
          <a:xfrm>
            <a:off x="6465168" y="3219025"/>
            <a:ext cx="3384376" cy="56592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④洋上風力の</a:t>
            </a:r>
            <a:r>
              <a:rPr lang="ja-JP" altLang="en-US" sz="1600" b="1" dirty="0">
                <a:latin typeface="+mn-ea"/>
                <a:ea typeface="+mn-ea"/>
              </a:rPr>
              <a:t>発電コスト低減</a:t>
            </a:r>
            <a:endParaRPr kumimoji="1" lang="ja-JP" altLang="en-US" sz="1600" b="1" i="0" u="none" strike="noStrike" cap="none" normalizeH="0" baseline="0" dirty="0">
              <a:ln>
                <a:noFill/>
              </a:ln>
              <a:solidFill>
                <a:schemeClr val="tx1"/>
              </a:solidFill>
              <a:effectLst/>
              <a:latin typeface="+mn-ea"/>
              <a:ea typeface="+mn-ea"/>
            </a:endParaRPr>
          </a:p>
        </p:txBody>
      </p:sp>
      <p:sp>
        <p:nvSpPr>
          <p:cNvPr id="63" name="正方形/長方形 62"/>
          <p:cNvSpPr/>
          <p:nvPr/>
        </p:nvSpPr>
        <p:spPr bwMode="auto">
          <a:xfrm>
            <a:off x="1390567" y="2132856"/>
            <a:ext cx="3709470"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t"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環境アセスメントの迅速化に向けた取組</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風力発電に関するゾーニングの推進</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再エネポテンシャルや環境情報の整備公表</a:t>
            </a:r>
          </a:p>
        </p:txBody>
      </p:sp>
      <p:sp>
        <p:nvSpPr>
          <p:cNvPr id="64" name="正方形/長方形 63"/>
          <p:cNvSpPr/>
          <p:nvPr/>
        </p:nvSpPr>
        <p:spPr bwMode="auto">
          <a:xfrm>
            <a:off x="6457445" y="3969353"/>
            <a:ext cx="3517724"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浮体式洋上風力の低コスト化</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着床式洋上風力の撤去技術の開発支援</a:t>
            </a:r>
            <a:endParaRPr lang="en-US" altLang="ja-JP" dirty="0">
              <a:latin typeface="+mn-ea"/>
              <a:ea typeface="+mn-ea"/>
            </a:endParaRPr>
          </a:p>
          <a:p>
            <a:pPr marL="171450" indent="-171450" algn="l">
              <a:buFont typeface="Arial" panose="020B0604020202020204" pitchFamily="34" charset="0"/>
              <a:buChar char="•"/>
            </a:pPr>
            <a:endParaRPr lang="ja-JP" altLang="en-US" dirty="0">
              <a:latin typeface="+mn-ea"/>
              <a:ea typeface="+mn-ea"/>
            </a:endParaRPr>
          </a:p>
        </p:txBody>
      </p:sp>
      <p:sp>
        <p:nvSpPr>
          <p:cNvPr id="71" name="四角形: 角を丸くする 70"/>
          <p:cNvSpPr/>
          <p:nvPr/>
        </p:nvSpPr>
        <p:spPr bwMode="auto">
          <a:xfrm>
            <a:off x="1491208" y="3212976"/>
            <a:ext cx="3389784" cy="55680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74625" indent="-174625" algn="l"/>
            <a:r>
              <a:rPr lang="ja-JP" altLang="en-US" sz="1600" dirty="0">
                <a:latin typeface="+mn-ea"/>
                <a:ea typeface="+mn-ea"/>
              </a:rPr>
              <a:t>②</a:t>
            </a:r>
            <a:r>
              <a:rPr lang="ja-JP" altLang="en-US" sz="1600" b="1" dirty="0">
                <a:latin typeface="+mn-ea"/>
                <a:ea typeface="+mn-ea"/>
              </a:rPr>
              <a:t>地域貢献型・主導型</a:t>
            </a:r>
            <a:r>
              <a:rPr lang="ja-JP" altLang="en-US" sz="1600" dirty="0">
                <a:latin typeface="+mn-ea"/>
                <a:ea typeface="+mn-ea"/>
              </a:rPr>
              <a:t>の大規模</a:t>
            </a:r>
            <a:r>
              <a:rPr lang="en-US" altLang="ja-JP" sz="1600" dirty="0">
                <a:latin typeface="+mn-ea"/>
                <a:ea typeface="+mn-ea"/>
              </a:rPr>
              <a:t/>
            </a:r>
            <a:br>
              <a:rPr lang="en-US" altLang="ja-JP" sz="1600" dirty="0">
                <a:latin typeface="+mn-ea"/>
                <a:ea typeface="+mn-ea"/>
              </a:rPr>
            </a:br>
            <a:r>
              <a:rPr lang="ja-JP" altLang="en-US" sz="1600" dirty="0">
                <a:latin typeface="+mn-ea"/>
                <a:ea typeface="+mn-ea"/>
              </a:rPr>
              <a:t>再エネ開発アプローチの促進　　</a:t>
            </a:r>
            <a:endParaRPr lang="ja-JP" altLang="en-US" sz="1600" b="1" dirty="0">
              <a:latin typeface="+mn-ea"/>
              <a:ea typeface="+mn-ea"/>
            </a:endParaRPr>
          </a:p>
        </p:txBody>
      </p:sp>
      <p:sp>
        <p:nvSpPr>
          <p:cNvPr id="75" name="正方形/長方形 74"/>
          <p:cNvSpPr/>
          <p:nvPr/>
        </p:nvSpPr>
        <p:spPr bwMode="auto">
          <a:xfrm>
            <a:off x="1395590" y="4019432"/>
            <a:ext cx="3766930"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地域ごとの再エネポテンシャル情報の提供</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地域資源を活用した再エネ事業計画の立案支援</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地域における</a:t>
            </a:r>
            <a:r>
              <a:rPr lang="en-US" altLang="ja-JP" dirty="0">
                <a:latin typeface="+mn-ea"/>
                <a:ea typeface="+mn-ea"/>
              </a:rPr>
              <a:t>SDGs</a:t>
            </a:r>
            <a:r>
              <a:rPr lang="ja-JP" altLang="en-US" baseline="30000" dirty="0">
                <a:latin typeface="+mn-ea"/>
                <a:ea typeface="+mn-ea"/>
              </a:rPr>
              <a:t>*</a:t>
            </a:r>
            <a:r>
              <a:rPr lang="en-US" altLang="ja-JP" baseline="30000" dirty="0">
                <a:latin typeface="+mn-ea"/>
                <a:ea typeface="+mn-ea"/>
              </a:rPr>
              <a:t>9</a:t>
            </a:r>
            <a:r>
              <a:rPr lang="ja-JP" altLang="en-US" dirty="0">
                <a:latin typeface="+mn-ea"/>
                <a:ea typeface="+mn-ea"/>
              </a:rPr>
              <a:t>に基づく取組の推進</a:t>
            </a:r>
          </a:p>
        </p:txBody>
      </p:sp>
      <p:sp>
        <p:nvSpPr>
          <p:cNvPr id="77" name="四角形: 角を丸くする 76"/>
          <p:cNvSpPr/>
          <p:nvPr/>
        </p:nvSpPr>
        <p:spPr bwMode="auto">
          <a:xfrm>
            <a:off x="6487060" y="1484784"/>
            <a:ext cx="3389784" cy="55680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③</a:t>
            </a:r>
            <a:r>
              <a:rPr lang="en-US" altLang="ja-JP" sz="1600" dirty="0">
                <a:latin typeface="+mn-ea"/>
                <a:ea typeface="+mn-ea"/>
              </a:rPr>
              <a:t>ESG</a:t>
            </a:r>
            <a:r>
              <a:rPr lang="ja-JP" altLang="en-US" sz="1600" dirty="0">
                <a:latin typeface="+mn-ea"/>
                <a:ea typeface="+mn-ea"/>
              </a:rPr>
              <a:t>金融の促進による</a:t>
            </a:r>
            <a:r>
              <a:rPr lang="ja-JP" altLang="en-US" sz="1600" b="1" dirty="0">
                <a:latin typeface="+mn-ea"/>
                <a:ea typeface="+mn-ea"/>
              </a:rPr>
              <a:t>民間資金の流れの拡大</a:t>
            </a:r>
            <a:r>
              <a:rPr lang="ja-JP" altLang="en-US" sz="1600" dirty="0">
                <a:latin typeface="+mn-ea"/>
                <a:ea typeface="+mn-ea"/>
              </a:rPr>
              <a:t>　</a:t>
            </a:r>
            <a:endParaRPr lang="ja-JP" altLang="en-US" sz="1600" b="1" dirty="0">
              <a:latin typeface="+mn-ea"/>
              <a:ea typeface="+mn-ea"/>
            </a:endParaRPr>
          </a:p>
        </p:txBody>
      </p:sp>
      <p:sp>
        <p:nvSpPr>
          <p:cNvPr id="81" name="正方形/長方形 80"/>
          <p:cNvSpPr/>
          <p:nvPr/>
        </p:nvSpPr>
        <p:spPr bwMode="auto">
          <a:xfrm>
            <a:off x="6457445" y="2132856"/>
            <a:ext cx="3495832" cy="745160"/>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t" anchorCtr="0" compatLnSpc="1">
            <a:prstTxWarp prst="textNoShape">
              <a:avLst/>
            </a:prstTxWarp>
          </a:bodyPr>
          <a:lstStyle/>
          <a:p>
            <a:pPr marL="171450" indent="-171450" algn="l">
              <a:buFont typeface="Arial" panose="020B0604020202020204" pitchFamily="34" charset="0"/>
              <a:buChar char="•"/>
            </a:pPr>
            <a:r>
              <a:rPr lang="en-US" altLang="ja-JP" dirty="0">
                <a:latin typeface="+mn-ea"/>
                <a:ea typeface="+mn-ea"/>
              </a:rPr>
              <a:t>ESG</a:t>
            </a:r>
            <a:r>
              <a:rPr lang="ja-JP" altLang="en-US" dirty="0">
                <a:latin typeface="+mn-ea"/>
                <a:ea typeface="+mn-ea"/>
              </a:rPr>
              <a:t>投資の理解向上・企業による環境情報開示</a:t>
            </a:r>
          </a:p>
          <a:p>
            <a:pPr marL="171450" indent="-171450" algn="l">
              <a:buFont typeface="Arial" panose="020B0604020202020204" pitchFamily="34" charset="0"/>
              <a:buChar char="•"/>
            </a:pPr>
            <a:r>
              <a:rPr lang="en-US" altLang="ja-JP" dirty="0">
                <a:latin typeface="+mn-ea"/>
                <a:ea typeface="+mn-ea"/>
              </a:rPr>
              <a:t>ESG</a:t>
            </a:r>
            <a:r>
              <a:rPr lang="ja-JP" altLang="en-US" dirty="0">
                <a:latin typeface="+mn-ea"/>
                <a:ea typeface="+mn-ea"/>
              </a:rPr>
              <a:t>金融促進のための更なる検討</a:t>
            </a:r>
          </a:p>
        </p:txBody>
      </p:sp>
      <p:sp>
        <p:nvSpPr>
          <p:cNvPr id="100" name="四角形: 角を丸くする 99"/>
          <p:cNvSpPr/>
          <p:nvPr/>
        </p:nvSpPr>
        <p:spPr bwMode="auto">
          <a:xfrm>
            <a:off x="5053181" y="1484784"/>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pic>
        <p:nvPicPr>
          <p:cNvPr id="27" name="図 26"/>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199804" y="1596045"/>
            <a:ext cx="1040867" cy="1040867"/>
          </a:xfrm>
          <a:prstGeom prst="rect">
            <a:avLst/>
          </a:prstGeom>
        </p:spPr>
      </p:pic>
      <p:pic>
        <p:nvPicPr>
          <p:cNvPr id="28" name="図 27"/>
          <p:cNvPicPr>
            <a:picLocks noChangeAspect="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44339" y="3291874"/>
            <a:ext cx="1158346" cy="1158346"/>
          </a:xfrm>
          <a:prstGeom prst="rect">
            <a:avLst/>
          </a:prstGeom>
        </p:spPr>
      </p:pic>
      <p:pic>
        <p:nvPicPr>
          <p:cNvPr id="4" name="図 3"/>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28464" y="1556792"/>
            <a:ext cx="1191942" cy="1191942"/>
          </a:xfrm>
          <a:prstGeom prst="rect">
            <a:avLst/>
          </a:prstGeom>
        </p:spPr>
      </p:pic>
      <p:pic>
        <p:nvPicPr>
          <p:cNvPr id="5" name="図 4"/>
          <p:cNvPicPr>
            <a:picLocks noChangeAspect="1"/>
          </p:cNvPicPr>
          <p:nvPr/>
        </p:nvPicPr>
        <p:blipFill>
          <a:blip r:embed="rId11">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144173" y="3298092"/>
            <a:ext cx="1152128" cy="1152128"/>
          </a:xfrm>
          <a:prstGeom prst="rect">
            <a:avLst/>
          </a:prstGeom>
        </p:spPr>
      </p:pic>
      <p:pic>
        <p:nvPicPr>
          <p:cNvPr id="6" name="図 5"/>
          <p:cNvPicPr>
            <a:picLocks noChangeAspect="1"/>
          </p:cNvPicPr>
          <p:nvPr/>
        </p:nvPicPr>
        <p:blipFill>
          <a:blip r:embed="rId13" cstate="print">
            <a:duotone>
              <a:schemeClr val="accent3">
                <a:shade val="45000"/>
                <a:satMod val="135000"/>
              </a:schemeClr>
              <a:prstClr val="white"/>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769424" y="5445224"/>
            <a:ext cx="648072" cy="648072"/>
          </a:xfrm>
          <a:prstGeom prst="rect">
            <a:avLst/>
          </a:prstGeom>
        </p:spPr>
      </p:pic>
      <p:pic>
        <p:nvPicPr>
          <p:cNvPr id="7" name="図 6"/>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0472" y="6260588"/>
            <a:ext cx="480780" cy="480780"/>
          </a:xfrm>
          <a:prstGeom prst="rect">
            <a:avLst/>
          </a:prstGeom>
        </p:spPr>
      </p:pic>
      <p:pic>
        <p:nvPicPr>
          <p:cNvPr id="8" name="図 7"/>
          <p:cNvPicPr>
            <a:picLocks noChangeAspect="1"/>
          </p:cNvPicPr>
          <p:nvPr/>
        </p:nvPicPr>
        <p:blipFill>
          <a:blip r:embed="rId16" cstate="print">
            <a:duotone>
              <a:schemeClr val="accent3">
                <a:shade val="45000"/>
                <a:satMod val="135000"/>
              </a:schemeClr>
              <a:prstClr val="white"/>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761312" y="5280655"/>
            <a:ext cx="785992" cy="785992"/>
          </a:xfrm>
          <a:prstGeom prst="rect">
            <a:avLst/>
          </a:prstGeom>
        </p:spPr>
      </p:pic>
      <p:pic>
        <p:nvPicPr>
          <p:cNvPr id="10" name="図 9"/>
          <p:cNvPicPr>
            <a:picLocks noChangeAspect="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93848" y="5813933"/>
            <a:ext cx="699312" cy="699312"/>
          </a:xfrm>
          <a:prstGeom prst="rect">
            <a:avLst/>
          </a:prstGeom>
        </p:spPr>
      </p:pic>
      <p:pic>
        <p:nvPicPr>
          <p:cNvPr id="13" name="図 12"/>
          <p:cNvPicPr>
            <a:picLocks noChangeAspect="1"/>
          </p:cNvPicPr>
          <p:nvPr/>
        </p:nvPicPr>
        <p:blipFill>
          <a:blip r:embed="rId19" cstate="print">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02174" y="5078174"/>
            <a:ext cx="1015122" cy="1015122"/>
          </a:xfrm>
          <a:prstGeom prst="rect">
            <a:avLst/>
          </a:prstGeom>
        </p:spPr>
      </p:pic>
      <p:pic>
        <p:nvPicPr>
          <p:cNvPr id="14" name="図 13"/>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28464" y="5157192"/>
            <a:ext cx="1341120" cy="1341120"/>
          </a:xfrm>
          <a:prstGeom prst="rect">
            <a:avLst/>
          </a:prstGeom>
        </p:spPr>
      </p:pic>
      <p:pic>
        <p:nvPicPr>
          <p:cNvPr id="41" name="図 40"/>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07770" y="6260588"/>
            <a:ext cx="480780" cy="480780"/>
          </a:xfrm>
          <a:prstGeom prst="rect">
            <a:avLst/>
          </a:prstGeom>
        </p:spPr>
      </p:pic>
      <p:pic>
        <p:nvPicPr>
          <p:cNvPr id="42" name="図 41"/>
          <p:cNvPicPr>
            <a:picLocks noChangeAspect="1"/>
          </p:cNvPicPr>
          <p:nvPr/>
        </p:nvPicPr>
        <p:blipFill>
          <a:blip r:embed="rId11">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494694" y="5172795"/>
            <a:ext cx="1341120" cy="1341120"/>
          </a:xfrm>
          <a:prstGeom prst="rect">
            <a:avLst/>
          </a:prstGeom>
        </p:spPr>
      </p:pic>
      <p:pic>
        <p:nvPicPr>
          <p:cNvPr id="43" name="図 42"/>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11826" y="6260588"/>
            <a:ext cx="480780" cy="480780"/>
          </a:xfrm>
          <a:prstGeom prst="rect">
            <a:avLst/>
          </a:prstGeom>
        </p:spPr>
      </p:pic>
      <p:pic>
        <p:nvPicPr>
          <p:cNvPr id="44" name="図 43"/>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715882" y="6260588"/>
            <a:ext cx="480780" cy="480780"/>
          </a:xfrm>
          <a:prstGeom prst="rect">
            <a:avLst/>
          </a:prstGeom>
        </p:spPr>
      </p:pic>
      <p:pic>
        <p:nvPicPr>
          <p:cNvPr id="45" name="図 44"/>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23180" y="6260588"/>
            <a:ext cx="480780" cy="480780"/>
          </a:xfrm>
          <a:prstGeom prst="rect">
            <a:avLst/>
          </a:prstGeom>
        </p:spPr>
      </p:pic>
      <p:pic>
        <p:nvPicPr>
          <p:cNvPr id="46" name="図 45"/>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27236" y="6260588"/>
            <a:ext cx="480780" cy="480780"/>
          </a:xfrm>
          <a:prstGeom prst="rect">
            <a:avLst/>
          </a:prstGeom>
        </p:spPr>
      </p:pic>
      <p:pic>
        <p:nvPicPr>
          <p:cNvPr id="47" name="図 46"/>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31006" y="6265849"/>
            <a:ext cx="480780" cy="480780"/>
          </a:xfrm>
          <a:prstGeom prst="rect">
            <a:avLst/>
          </a:prstGeom>
        </p:spPr>
      </p:pic>
      <p:pic>
        <p:nvPicPr>
          <p:cNvPr id="49" name="図 48"/>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738304" y="6265849"/>
            <a:ext cx="480780" cy="480780"/>
          </a:xfrm>
          <a:prstGeom prst="rect">
            <a:avLst/>
          </a:prstGeom>
        </p:spPr>
      </p:pic>
      <p:pic>
        <p:nvPicPr>
          <p:cNvPr id="50" name="図 49"/>
          <p:cNvPicPr>
            <a:picLocks noChangeAspect="1"/>
          </p:cNvPicPr>
          <p:nvPr/>
        </p:nvPicPr>
        <p:blipFill>
          <a:blip r:embed="rId11">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227154" y="5178056"/>
            <a:ext cx="1341120" cy="1341120"/>
          </a:xfrm>
          <a:prstGeom prst="rect">
            <a:avLst/>
          </a:prstGeom>
        </p:spPr>
      </p:pic>
      <p:pic>
        <p:nvPicPr>
          <p:cNvPr id="51" name="図 50"/>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242360" y="6265849"/>
            <a:ext cx="480780" cy="480780"/>
          </a:xfrm>
          <a:prstGeom prst="rect">
            <a:avLst/>
          </a:prstGeom>
        </p:spPr>
      </p:pic>
      <p:pic>
        <p:nvPicPr>
          <p:cNvPr id="52" name="図 51"/>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746416" y="6265849"/>
            <a:ext cx="480780" cy="480780"/>
          </a:xfrm>
          <a:prstGeom prst="rect">
            <a:avLst/>
          </a:prstGeom>
        </p:spPr>
      </p:pic>
      <p:pic>
        <p:nvPicPr>
          <p:cNvPr id="53" name="図 52"/>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53714" y="6265849"/>
            <a:ext cx="480780" cy="480780"/>
          </a:xfrm>
          <a:prstGeom prst="rect">
            <a:avLst/>
          </a:prstGeom>
        </p:spPr>
      </p:pic>
      <p:pic>
        <p:nvPicPr>
          <p:cNvPr id="54" name="図 53"/>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57770" y="6265849"/>
            <a:ext cx="480780" cy="480780"/>
          </a:xfrm>
          <a:prstGeom prst="rect">
            <a:avLst/>
          </a:prstGeom>
        </p:spPr>
      </p:pic>
      <p:pic>
        <p:nvPicPr>
          <p:cNvPr id="55" name="図 54"/>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275274" y="6256919"/>
            <a:ext cx="480780" cy="480780"/>
          </a:xfrm>
          <a:prstGeom prst="rect">
            <a:avLst/>
          </a:prstGeom>
        </p:spPr>
      </p:pic>
      <p:sp>
        <p:nvSpPr>
          <p:cNvPr id="16" name="四角形: 上の 2 つの角を丸める 15"/>
          <p:cNvSpPr/>
          <p:nvPr/>
        </p:nvSpPr>
        <p:spPr bwMode="auto">
          <a:xfrm>
            <a:off x="6751799" y="6093296"/>
            <a:ext cx="3097746" cy="660339"/>
          </a:xfrm>
          <a:prstGeom prst="round2SameRect">
            <a:avLst/>
          </a:prstGeom>
          <a:solidFill>
            <a:schemeClr val="bg1"/>
          </a:solidFill>
          <a:ln w="28575" cap="flat" cmpd="sng" algn="ctr">
            <a:solidFill>
              <a:schemeClr val="accent3">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pic>
        <p:nvPicPr>
          <p:cNvPr id="17" name="図 16"/>
          <p:cNvPicPr>
            <a:picLocks noChangeAspect="1"/>
          </p:cNvPicPr>
          <p:nvPr/>
        </p:nvPicPr>
        <p:blipFill>
          <a:blip r:embed="rId2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77950" y="4871740"/>
            <a:ext cx="609600" cy="609600"/>
          </a:xfrm>
          <a:prstGeom prst="rect">
            <a:avLst/>
          </a:prstGeom>
        </p:spPr>
      </p:pic>
      <p:pic>
        <p:nvPicPr>
          <p:cNvPr id="60" name="図 59"/>
          <p:cNvPicPr>
            <a:picLocks noChangeAspect="1"/>
          </p:cNvPicPr>
          <p:nvPr/>
        </p:nvPicPr>
        <p:blipFill>
          <a:blip r:embed="rId2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23674" y="5078174"/>
            <a:ext cx="609600" cy="609600"/>
          </a:xfrm>
          <a:prstGeom prst="rect">
            <a:avLst/>
          </a:prstGeom>
        </p:spPr>
      </p:pic>
      <p:sp>
        <p:nvSpPr>
          <p:cNvPr id="56"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8</a:t>
            </a:fld>
            <a:endParaRPr lang="en-US" altLang="ja-JP" sz="1600" dirty="0">
              <a:latin typeface="+mn-lt"/>
            </a:endParaRPr>
          </a:p>
        </p:txBody>
      </p:sp>
      <p:sp>
        <p:nvSpPr>
          <p:cNvPr id="62" name="正方形/長方形 61"/>
          <p:cNvSpPr/>
          <p:nvPr/>
        </p:nvSpPr>
        <p:spPr bwMode="auto">
          <a:xfrm>
            <a:off x="2543856" y="74911"/>
            <a:ext cx="7332988" cy="1265857"/>
          </a:xfrm>
          <a:prstGeom prst="rect">
            <a:avLst/>
          </a:prstGeom>
          <a:noFill/>
          <a:ln w="9525" cap="flat" cmpd="sng" algn="ctr">
            <a:noFill/>
            <a:prstDash val="solid"/>
            <a:round/>
            <a:headEnd type="none" w="med" len="med"/>
            <a:tailEnd type="none" w="med" len="med"/>
          </a:ln>
          <a:effectLst/>
          <a:extLst/>
        </p:spPr>
        <p:txBody>
          <a:bodyPr vert="horz" wrap="square" lIns="144000" tIns="72000" rIns="72000" bIns="72000" numCol="1" rtlCol="0" anchor="ctr" anchorCtr="0" compatLnSpc="1">
            <a:prstTxWarp prst="textNoShape">
              <a:avLst/>
            </a:prstTxWarp>
          </a:bodyPr>
          <a:lstStyle/>
          <a:p>
            <a:pPr marL="1074738" indent="-1074738" algn="l"/>
            <a:r>
              <a:rPr lang="en-US" altLang="ja-JP" sz="2000" b="1" dirty="0">
                <a:solidFill>
                  <a:srgbClr val="008000"/>
                </a:solidFill>
                <a:latin typeface="+mn-ea"/>
                <a:ea typeface="+mn-ea"/>
              </a:rPr>
              <a:t>2030</a:t>
            </a:r>
            <a:r>
              <a:rPr lang="ja-JP" altLang="en-US" sz="2000" b="1" dirty="0">
                <a:solidFill>
                  <a:srgbClr val="008000"/>
                </a:solidFill>
                <a:latin typeface="+mn-ea"/>
                <a:ea typeface="+mn-ea"/>
              </a:rPr>
              <a:t>年</a:t>
            </a:r>
            <a:r>
              <a:rPr lang="en-US" altLang="ja-JP" sz="2000" b="1" dirty="0">
                <a:solidFill>
                  <a:srgbClr val="008000"/>
                </a:solidFill>
                <a:latin typeface="+mn-ea"/>
                <a:ea typeface="+mn-ea"/>
              </a:rPr>
              <a:t>:</a:t>
            </a:r>
            <a:r>
              <a:rPr lang="ja-JP" altLang="en-US" sz="2000" b="1" dirty="0">
                <a:solidFill>
                  <a:srgbClr val="008000"/>
                </a:solidFill>
                <a:latin typeface="+mn-ea"/>
                <a:ea typeface="+mn-ea"/>
              </a:rPr>
              <a:t>複数の洋上ウィンドファームなどの大規模再エネ案件の立地が進み、エネルギーミックスの達成に貢献</a:t>
            </a:r>
            <a:endParaRPr lang="en-US" altLang="ja-JP" sz="2000" b="1" dirty="0">
              <a:solidFill>
                <a:srgbClr val="008000"/>
              </a:solidFill>
              <a:latin typeface="+mn-ea"/>
              <a:ea typeface="+mn-ea"/>
            </a:endParaRPr>
          </a:p>
          <a:p>
            <a:pPr marL="1074738" indent="-1074738" algn="l"/>
            <a:r>
              <a:rPr lang="en-US" altLang="ja-JP" sz="2000" b="1" dirty="0">
                <a:solidFill>
                  <a:srgbClr val="008000"/>
                </a:solidFill>
                <a:latin typeface="+mn-ea"/>
                <a:ea typeface="+mn-ea"/>
              </a:rPr>
              <a:t>2050</a:t>
            </a:r>
            <a:r>
              <a:rPr lang="ja-JP" altLang="en-US" sz="2000" b="1" dirty="0">
                <a:solidFill>
                  <a:srgbClr val="008000"/>
                </a:solidFill>
                <a:latin typeface="+mn-ea"/>
                <a:ea typeface="+mn-ea"/>
              </a:rPr>
              <a:t>年</a:t>
            </a:r>
            <a:r>
              <a:rPr lang="en-US" altLang="ja-JP" sz="2000" b="1" dirty="0">
                <a:solidFill>
                  <a:srgbClr val="008000"/>
                </a:solidFill>
                <a:latin typeface="+mn-ea"/>
                <a:ea typeface="+mn-ea"/>
              </a:rPr>
              <a:t>:</a:t>
            </a:r>
            <a:r>
              <a:rPr lang="ja-JP" altLang="en-US" sz="2000" b="1" dirty="0">
                <a:solidFill>
                  <a:srgbClr val="008000"/>
                </a:solidFill>
                <a:latin typeface="+mn-ea"/>
                <a:ea typeface="+mn-ea"/>
              </a:rPr>
              <a:t>大規模ウィンドファームが各地に立地し、サプライチェーンを含む産業の主要な電源として活用</a:t>
            </a:r>
          </a:p>
        </p:txBody>
      </p:sp>
      <p:sp>
        <p:nvSpPr>
          <p:cNvPr id="57" name="正方形/長方形 56"/>
          <p:cNvSpPr/>
          <p:nvPr/>
        </p:nvSpPr>
        <p:spPr bwMode="auto">
          <a:xfrm>
            <a:off x="0" y="1"/>
            <a:ext cx="2603646" cy="1265857"/>
          </a:xfrm>
          <a:prstGeom prst="rect">
            <a:avLst/>
          </a:prstGeom>
          <a:gradFill flip="none" rotWithShape="1">
            <a:gsLst>
              <a:gs pos="20000">
                <a:srgbClr val="92D050"/>
              </a:gs>
              <a:gs pos="0">
                <a:srgbClr val="92D050"/>
              </a:gs>
              <a:gs pos="100000">
                <a:schemeClr val="bg1"/>
              </a:gs>
            </a:gsLst>
            <a:lin ang="13500000" scaled="1"/>
            <a:tileRect/>
          </a:gra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65" name="正方形/長方形 64"/>
          <p:cNvSpPr/>
          <p:nvPr/>
        </p:nvSpPr>
        <p:spPr bwMode="auto">
          <a:xfrm>
            <a:off x="59577" y="57401"/>
            <a:ext cx="2484279" cy="1136449"/>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66" name="テキスト ボックス 65"/>
          <p:cNvSpPr txBox="1"/>
          <p:nvPr/>
        </p:nvSpPr>
        <p:spPr>
          <a:xfrm>
            <a:off x="62635" y="116632"/>
            <a:ext cx="2514101" cy="1077218"/>
          </a:xfrm>
          <a:prstGeom prst="rect">
            <a:avLst/>
          </a:prstGeom>
          <a:noFill/>
        </p:spPr>
        <p:txBody>
          <a:bodyPr wrap="square" rtlCol="0">
            <a:spAutoFit/>
          </a:bodyPr>
          <a:lstStyle/>
          <a:p>
            <a:r>
              <a:rPr lang="ja-JP" altLang="en-US" sz="1600" b="1" dirty="0">
                <a:latin typeface="+mn-ea"/>
                <a:ea typeface="+mn-ea"/>
              </a:rPr>
              <a:t>アプローチ</a:t>
            </a:r>
            <a:r>
              <a:rPr lang="en-US" altLang="ja-JP" sz="1600" b="1" dirty="0">
                <a:latin typeface="+mn-ea"/>
                <a:ea typeface="+mn-ea"/>
              </a:rPr>
              <a:t>3</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大規模再エネの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供給ポテンシャル活用の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目標と環境省アクション</a:t>
            </a:r>
          </a:p>
        </p:txBody>
      </p:sp>
      <p:sp>
        <p:nvSpPr>
          <p:cNvPr id="58" name="テキスト ボックス 57"/>
          <p:cNvSpPr txBox="1"/>
          <p:nvPr/>
        </p:nvSpPr>
        <p:spPr>
          <a:xfrm>
            <a:off x="1591250" y="4686804"/>
            <a:ext cx="3361750" cy="307777"/>
          </a:xfrm>
          <a:prstGeom prst="rect">
            <a:avLst/>
          </a:prstGeom>
          <a:noFill/>
        </p:spPr>
        <p:txBody>
          <a:bodyPr wrap="square" rtlCol="0">
            <a:spAutoFit/>
          </a:bodyPr>
          <a:lstStyle/>
          <a:p>
            <a:pPr algn="l"/>
            <a:r>
              <a:rPr kumimoji="1" lang="ja-JP" altLang="en-US" sz="700" dirty="0">
                <a:latin typeface="+mn-lt"/>
                <a:ea typeface="+mn-ea"/>
              </a:rPr>
              <a:t>*</a:t>
            </a:r>
            <a:r>
              <a:rPr lang="en-US" altLang="ja-JP" sz="700" dirty="0">
                <a:latin typeface="+mn-lt"/>
                <a:ea typeface="+mn-ea"/>
              </a:rPr>
              <a:t>9</a:t>
            </a:r>
            <a:r>
              <a:rPr kumimoji="1" lang="en-US" altLang="ja-JP" sz="700" dirty="0">
                <a:latin typeface="+mn-lt"/>
                <a:ea typeface="+mn-ea"/>
              </a:rPr>
              <a:t>:</a:t>
            </a:r>
            <a:r>
              <a:rPr lang="en-US" altLang="ja-JP" sz="700" dirty="0">
                <a:latin typeface="+mn-lt"/>
                <a:ea typeface="+mn-ea"/>
              </a:rPr>
              <a:t>Sustainable Development Goals(</a:t>
            </a:r>
            <a:r>
              <a:rPr lang="ja-JP" altLang="en-US" sz="700" dirty="0">
                <a:latin typeface="+mn-lt"/>
                <a:ea typeface="+mn-ea"/>
              </a:rPr>
              <a:t>持続可能な開発目標</a:t>
            </a:r>
            <a:r>
              <a:rPr lang="en-US" altLang="ja-JP" sz="700" dirty="0">
                <a:latin typeface="+mn-lt"/>
                <a:ea typeface="+mn-ea"/>
              </a:rPr>
              <a:t>)</a:t>
            </a:r>
            <a:r>
              <a:rPr lang="ja-JP" altLang="en-US" sz="700" dirty="0">
                <a:latin typeface="+mn-lt"/>
                <a:ea typeface="+mn-ea"/>
              </a:rPr>
              <a:t>の略。持続可能な世界を実現するための</a:t>
            </a:r>
            <a:r>
              <a:rPr lang="en-US" altLang="ja-JP" sz="700" dirty="0">
                <a:latin typeface="+mn-lt"/>
                <a:ea typeface="+mn-ea"/>
              </a:rPr>
              <a:t>17</a:t>
            </a:r>
            <a:r>
              <a:rPr lang="ja-JP" altLang="en-US" sz="700" dirty="0">
                <a:latin typeface="+mn-lt"/>
                <a:ea typeface="+mn-ea"/>
              </a:rPr>
              <a:t>のゴール・</a:t>
            </a:r>
            <a:r>
              <a:rPr lang="en-US" altLang="ja-JP" sz="700" dirty="0">
                <a:latin typeface="+mn-lt"/>
                <a:ea typeface="+mn-ea"/>
              </a:rPr>
              <a:t>169</a:t>
            </a:r>
            <a:r>
              <a:rPr lang="ja-JP" altLang="en-US" sz="700" dirty="0">
                <a:latin typeface="+mn-lt"/>
                <a:ea typeface="+mn-ea"/>
              </a:rPr>
              <a:t>のターゲットから構成される国際目標</a:t>
            </a:r>
            <a:endParaRPr kumimoji="1" lang="ja-JP" altLang="en-US" sz="700" dirty="0">
              <a:latin typeface="+mn-lt"/>
              <a:ea typeface="+mn-ea"/>
            </a:endParaRPr>
          </a:p>
        </p:txBody>
      </p:sp>
    </p:spTree>
    <p:extLst>
      <p:ext uri="{BB962C8B-B14F-4D97-AF65-F5344CB8AC3E}">
        <p14:creationId xmlns:p14="http://schemas.microsoft.com/office/powerpoint/2010/main" val="417994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3810" y="1903999"/>
            <a:ext cx="1056640" cy="1056640"/>
          </a:xfrm>
          <a:prstGeom prst="rect">
            <a:avLst/>
          </a:prstGeom>
        </p:spPr>
      </p:pic>
      <p:pic>
        <p:nvPicPr>
          <p:cNvPr id="8" name="図 7"/>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3810" y="5576407"/>
            <a:ext cx="1056640" cy="1056640"/>
          </a:xfrm>
          <a:prstGeom prst="rect">
            <a:avLst/>
          </a:prstGeom>
        </p:spPr>
      </p:pic>
      <p:pic>
        <p:nvPicPr>
          <p:cNvPr id="2" name="図 1"/>
          <p:cNvPicPr>
            <a:picLocks noChangeAspect="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3810" y="3115302"/>
            <a:ext cx="1056640" cy="1056640"/>
          </a:xfrm>
          <a:prstGeom prst="rect">
            <a:avLst/>
          </a:prstGeom>
        </p:spPr>
      </p:pic>
      <p:pic>
        <p:nvPicPr>
          <p:cNvPr id="5" name="図 4"/>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3810" y="4365104"/>
            <a:ext cx="1056640" cy="1056640"/>
          </a:xfrm>
          <a:prstGeom prst="rect">
            <a:avLst/>
          </a:prstGeom>
        </p:spPr>
      </p:pic>
      <p:sp>
        <p:nvSpPr>
          <p:cNvPr id="42" name="スライド番号プレースホルダー 3"/>
          <p:cNvSpPr txBox="1">
            <a:spLocks/>
          </p:cNvSpPr>
          <p:nvPr/>
        </p:nvSpPr>
        <p:spPr>
          <a:xfrm>
            <a:off x="9479714" y="638370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2000" smtClean="0">
                <a:latin typeface="+mn-lt"/>
              </a:rPr>
              <a:pPr algn="r">
                <a:defRPr/>
              </a:pPr>
              <a:t>9</a:t>
            </a:fld>
            <a:endParaRPr lang="en-US" altLang="ja-JP" sz="2000" dirty="0">
              <a:latin typeface="+mn-lt"/>
            </a:endParaRPr>
          </a:p>
        </p:txBody>
      </p:sp>
      <p:sp>
        <p:nvSpPr>
          <p:cNvPr id="43" name="正方形/長方形 42"/>
          <p:cNvSpPr/>
          <p:nvPr/>
        </p:nvSpPr>
        <p:spPr bwMode="auto">
          <a:xfrm>
            <a:off x="74857" y="64333"/>
            <a:ext cx="2603646" cy="1265857"/>
          </a:xfrm>
          <a:prstGeom prst="rect">
            <a:avLst/>
          </a:prstGeom>
          <a:gradFill flip="none" rotWithShape="1">
            <a:gsLst>
              <a:gs pos="20000">
                <a:srgbClr val="92D050"/>
              </a:gs>
              <a:gs pos="0">
                <a:srgbClr val="92D050"/>
              </a:gs>
              <a:gs pos="100000">
                <a:schemeClr val="bg1"/>
              </a:gs>
            </a:gsLst>
            <a:lin ang="13500000" scaled="1"/>
            <a:tileRect/>
          </a:gra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mn-ea"/>
              <a:ea typeface="+mn-ea"/>
            </a:endParaRPr>
          </a:p>
        </p:txBody>
      </p:sp>
      <p:sp>
        <p:nvSpPr>
          <p:cNvPr id="44" name="正方形/長方形 43"/>
          <p:cNvSpPr/>
          <p:nvPr/>
        </p:nvSpPr>
        <p:spPr bwMode="auto">
          <a:xfrm>
            <a:off x="135152" y="120768"/>
            <a:ext cx="2484279" cy="1136449"/>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mn-ea"/>
              <a:ea typeface="+mn-ea"/>
            </a:endParaRPr>
          </a:p>
        </p:txBody>
      </p:sp>
      <p:sp>
        <p:nvSpPr>
          <p:cNvPr id="45" name="テキスト ボックス 44"/>
          <p:cNvSpPr txBox="1"/>
          <p:nvPr/>
        </p:nvSpPr>
        <p:spPr>
          <a:xfrm>
            <a:off x="84068" y="191542"/>
            <a:ext cx="2514101" cy="1077218"/>
          </a:xfrm>
          <a:prstGeom prst="rect">
            <a:avLst/>
          </a:prstGeom>
          <a:noFill/>
        </p:spPr>
        <p:txBody>
          <a:bodyPr wrap="square" rtlCol="0">
            <a:spAutoFit/>
          </a:bodyPr>
          <a:lstStyle/>
          <a:p>
            <a:r>
              <a:rPr lang="ja-JP" altLang="en-US" sz="1600" b="1" dirty="0">
                <a:latin typeface="+mn-ea"/>
                <a:ea typeface="+mn-ea"/>
              </a:rPr>
              <a:t>再エネを主力エネルギー源に引き上げる</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ためのさらなる対応の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可能性について</a:t>
            </a:r>
          </a:p>
        </p:txBody>
      </p:sp>
      <p:sp>
        <p:nvSpPr>
          <p:cNvPr id="46" name="正方形/長方形 45"/>
          <p:cNvSpPr/>
          <p:nvPr/>
        </p:nvSpPr>
        <p:spPr bwMode="auto">
          <a:xfrm>
            <a:off x="2664830" y="83577"/>
            <a:ext cx="7242776" cy="1265857"/>
          </a:xfrm>
          <a:prstGeom prst="rect">
            <a:avLst/>
          </a:prstGeom>
          <a:noFill/>
          <a:ln w="9525" cap="flat" cmpd="sng" algn="ctr">
            <a:noFill/>
            <a:prstDash val="solid"/>
            <a:round/>
            <a:headEnd type="none" w="med" len="med"/>
            <a:tailEnd type="none" w="med" len="med"/>
          </a:ln>
          <a:effectLst/>
          <a:extLst/>
        </p:spPr>
        <p:txBody>
          <a:bodyPr vert="horz" wrap="square" lIns="108000" tIns="72000" rIns="108000" bIns="72000" numCol="1" rtlCol="0" anchor="ctr" anchorCtr="0" compatLnSpc="1">
            <a:prstTxWarp prst="textNoShape">
              <a:avLst/>
            </a:prstTxWarp>
          </a:bodyPr>
          <a:lstStyle/>
          <a:p>
            <a:pPr algn="l"/>
            <a:r>
              <a:rPr lang="ja-JP" altLang="en-US" sz="2400" b="1" dirty="0">
                <a:solidFill>
                  <a:srgbClr val="008000"/>
                </a:solidFill>
                <a:latin typeface="+mn-ea"/>
                <a:ea typeface="+mn-ea"/>
              </a:rPr>
              <a:t>技術のイノベーションや、ライススタイル・社会構造の変化を織り込みながら、地域の再エネを地域が自ら活用する取組を加速化・最大化</a:t>
            </a:r>
          </a:p>
        </p:txBody>
      </p:sp>
      <p:grpSp>
        <p:nvGrpSpPr>
          <p:cNvPr id="17" name="グループ化 16"/>
          <p:cNvGrpSpPr/>
          <p:nvPr/>
        </p:nvGrpSpPr>
        <p:grpSpPr>
          <a:xfrm>
            <a:off x="6981950" y="4725144"/>
            <a:ext cx="1309535" cy="518742"/>
            <a:chOff x="6981950" y="3748544"/>
            <a:chExt cx="1309535" cy="518742"/>
          </a:xfrm>
        </p:grpSpPr>
        <p:sp>
          <p:nvSpPr>
            <p:cNvPr id="257" name="四角形: 角を丸くする 75"/>
            <p:cNvSpPr/>
            <p:nvPr/>
          </p:nvSpPr>
          <p:spPr bwMode="auto">
            <a:xfrm>
              <a:off x="7084484" y="3748544"/>
              <a:ext cx="1207001" cy="518742"/>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324000" tIns="108000" rIns="0" bIns="46800" numCol="1" rtlCol="0" anchor="ctr" anchorCtr="0" compatLnSpc="1">
              <a:prstTxWarp prst="textNoShape">
                <a:avLst/>
              </a:prstTxWarp>
            </a:bodyPr>
            <a:lstStyle/>
            <a:p>
              <a:r>
                <a:rPr kumimoji="1" lang="ja-JP" altLang="en-US" i="0" u="none" strike="noStrike" cap="none" normalizeH="0" baseline="0" dirty="0">
                  <a:ln>
                    <a:noFill/>
                  </a:ln>
                  <a:solidFill>
                    <a:schemeClr val="tx1"/>
                  </a:solidFill>
                  <a:effectLst/>
                  <a:latin typeface="+mn-ea"/>
                  <a:ea typeface="+mn-ea"/>
                </a:rPr>
                <a:t>ネガワット・</a:t>
              </a:r>
              <a:r>
                <a:rPr kumimoji="1" lang="en-US" altLang="ja-JP" i="0" u="none" strike="noStrike" cap="none" normalizeH="0" baseline="0" dirty="0">
                  <a:ln>
                    <a:noFill/>
                  </a:ln>
                  <a:solidFill>
                    <a:schemeClr val="tx1"/>
                  </a:solidFill>
                  <a:effectLst/>
                  <a:latin typeface="+mn-ea"/>
                  <a:ea typeface="+mn-ea"/>
                </a:rPr>
                <a:t>DR</a:t>
              </a:r>
              <a:r>
                <a:rPr kumimoji="1" lang="ja-JP" altLang="en-US" i="0" u="none" strike="noStrike" cap="none" normalizeH="0" baseline="30000" dirty="0">
                  <a:ln>
                    <a:noFill/>
                  </a:ln>
                  <a:solidFill>
                    <a:schemeClr val="tx1"/>
                  </a:solidFill>
                  <a:effectLst/>
                  <a:latin typeface="+mn-ea"/>
                  <a:ea typeface="+mn-ea"/>
                </a:rPr>
                <a:t>*</a:t>
              </a:r>
              <a:r>
                <a:rPr kumimoji="1" lang="en-US" altLang="ja-JP" i="0" u="none" strike="noStrike" cap="none" normalizeH="0" baseline="30000" dirty="0">
                  <a:ln>
                    <a:noFill/>
                  </a:ln>
                  <a:solidFill>
                    <a:schemeClr val="tx1"/>
                  </a:solidFill>
                  <a:effectLst/>
                  <a:latin typeface="+mn-ea"/>
                  <a:ea typeface="+mn-ea"/>
                </a:rPr>
                <a:t>10</a:t>
              </a:r>
              <a:endParaRPr kumimoji="1" lang="ja-JP" altLang="en-US" i="0" u="none" strike="noStrike" cap="none" normalizeH="0" baseline="30000" dirty="0">
                <a:ln>
                  <a:noFill/>
                </a:ln>
                <a:solidFill>
                  <a:schemeClr val="tx1"/>
                </a:solidFill>
                <a:effectLst/>
                <a:latin typeface="+mn-ea"/>
                <a:ea typeface="+mn-ea"/>
              </a:endParaRPr>
            </a:p>
          </p:txBody>
        </p:sp>
        <p:pic>
          <p:nvPicPr>
            <p:cNvPr id="10" name="図 9"/>
            <p:cNvPicPr>
              <a:picLocks noChangeAspect="1"/>
            </p:cNvPicPr>
            <p:nvPr/>
          </p:nvPicPr>
          <p:blipFill>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81950" y="3748547"/>
              <a:ext cx="518739" cy="518739"/>
            </a:xfrm>
            <a:prstGeom prst="rect">
              <a:avLst/>
            </a:prstGeom>
          </p:spPr>
        </p:pic>
      </p:grpSp>
      <p:grpSp>
        <p:nvGrpSpPr>
          <p:cNvPr id="21" name="グループ化 20"/>
          <p:cNvGrpSpPr/>
          <p:nvPr/>
        </p:nvGrpSpPr>
        <p:grpSpPr>
          <a:xfrm>
            <a:off x="8404518" y="5907235"/>
            <a:ext cx="1229002" cy="504914"/>
            <a:chOff x="6927429" y="6064654"/>
            <a:chExt cx="1229002" cy="504914"/>
          </a:xfrm>
        </p:grpSpPr>
        <p:sp>
          <p:nvSpPr>
            <p:cNvPr id="262" name="四角形: 角を丸くする 75"/>
            <p:cNvSpPr/>
            <p:nvPr/>
          </p:nvSpPr>
          <p:spPr bwMode="auto">
            <a:xfrm>
              <a:off x="6949430" y="6064654"/>
              <a:ext cx="1207001" cy="504914"/>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360000" tIns="108000" rIns="0" bIns="46800" numCol="1" rtlCol="0" anchor="ctr" anchorCtr="0" compatLnSpc="1">
              <a:prstTxWarp prst="textNoShape">
                <a:avLst/>
              </a:prstTxWarp>
            </a:bodyPr>
            <a:lstStyle/>
            <a:p>
              <a:r>
                <a:rPr kumimoji="1" lang="ja-JP" altLang="en-US" sz="1800" i="0" u="none" strike="noStrike" cap="none" normalizeH="0" baseline="0" dirty="0">
                  <a:ln>
                    <a:noFill/>
                  </a:ln>
                  <a:solidFill>
                    <a:schemeClr val="tx1"/>
                  </a:solidFill>
                  <a:effectLst/>
                  <a:latin typeface="+mn-ea"/>
                  <a:ea typeface="+mn-ea"/>
                </a:rPr>
                <a:t> 水素</a:t>
              </a:r>
            </a:p>
          </p:txBody>
        </p:sp>
        <p:sp>
          <p:nvSpPr>
            <p:cNvPr id="263" name="テキスト ボックス 262"/>
            <p:cNvSpPr txBox="1"/>
            <p:nvPr/>
          </p:nvSpPr>
          <p:spPr>
            <a:xfrm>
              <a:off x="6927429" y="6073883"/>
              <a:ext cx="589679" cy="422819"/>
            </a:xfrm>
            <a:prstGeom prst="rect">
              <a:avLst/>
            </a:prstGeom>
            <a:noFill/>
          </p:spPr>
          <p:txBody>
            <a:bodyPr wrap="none" rtlCol="0">
              <a:noAutofit/>
            </a:bodyPr>
            <a:lstStyle/>
            <a:p>
              <a:r>
                <a:rPr kumimoji="1" lang="en-US" altLang="ja-JP" sz="2400" dirty="0">
                  <a:solidFill>
                    <a:schemeClr val="accent3">
                      <a:lumMod val="75000"/>
                    </a:schemeClr>
                  </a:solidFill>
                  <a:latin typeface="Lucida Calligraphy" panose="03010101010101010101" pitchFamily="66" charset="0"/>
                  <a:ea typeface="+mn-ea"/>
                </a:rPr>
                <a:t>H</a:t>
              </a:r>
              <a:r>
                <a:rPr kumimoji="1" lang="en-US" altLang="ja-JP" sz="2400" baseline="-25000" dirty="0">
                  <a:solidFill>
                    <a:schemeClr val="accent3">
                      <a:lumMod val="75000"/>
                    </a:schemeClr>
                  </a:solidFill>
                  <a:latin typeface="Lucida Calligraphy" panose="03010101010101010101" pitchFamily="66" charset="0"/>
                  <a:ea typeface="+mn-ea"/>
                </a:rPr>
                <a:t>2</a:t>
              </a:r>
              <a:endParaRPr kumimoji="1" lang="ja-JP" altLang="en-US" sz="3600" baseline="-25000" dirty="0">
                <a:solidFill>
                  <a:schemeClr val="accent3">
                    <a:lumMod val="75000"/>
                  </a:schemeClr>
                </a:solidFill>
                <a:latin typeface="Lucida Calligraphy" panose="03010101010101010101" pitchFamily="66" charset="0"/>
                <a:ea typeface="+mn-ea"/>
              </a:endParaRPr>
            </a:p>
          </p:txBody>
        </p:sp>
      </p:grpSp>
      <p:grpSp>
        <p:nvGrpSpPr>
          <p:cNvPr id="20" name="グループ化 19"/>
          <p:cNvGrpSpPr/>
          <p:nvPr/>
        </p:nvGrpSpPr>
        <p:grpSpPr>
          <a:xfrm>
            <a:off x="7084484" y="5893407"/>
            <a:ext cx="1207001" cy="518742"/>
            <a:chOff x="-1469074" y="3053898"/>
            <a:chExt cx="1471952" cy="708764"/>
          </a:xfrm>
        </p:grpSpPr>
        <p:sp>
          <p:nvSpPr>
            <p:cNvPr id="265" name="四角形: 角を丸くする 75"/>
            <p:cNvSpPr/>
            <p:nvPr/>
          </p:nvSpPr>
          <p:spPr bwMode="auto">
            <a:xfrm>
              <a:off x="-1469074" y="3053898"/>
              <a:ext cx="1471952" cy="708764"/>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360000" tIns="108000" rIns="0" bIns="46800" numCol="1" rtlCol="0" anchor="ctr" anchorCtr="0" compatLnSpc="1">
              <a:prstTxWarp prst="textNoShape">
                <a:avLst/>
              </a:prstTxWarp>
            </a:bodyPr>
            <a:lstStyle/>
            <a:p>
              <a:r>
                <a:rPr kumimoji="1" lang="en-US" altLang="ja-JP" sz="1800" i="0" u="none" strike="noStrike" cap="none" normalizeH="0" baseline="0" dirty="0">
                  <a:ln>
                    <a:noFill/>
                  </a:ln>
                  <a:solidFill>
                    <a:schemeClr val="tx1"/>
                  </a:solidFill>
                  <a:effectLst/>
                  <a:latin typeface="+mn-ea"/>
                  <a:ea typeface="+mn-ea"/>
                </a:rPr>
                <a:t> VPP</a:t>
              </a:r>
              <a:endParaRPr kumimoji="1" lang="ja-JP" altLang="en-US" sz="1800" i="0" u="none" strike="noStrike" cap="none" normalizeH="0" baseline="0" dirty="0">
                <a:ln>
                  <a:noFill/>
                </a:ln>
                <a:solidFill>
                  <a:schemeClr val="tx1"/>
                </a:solidFill>
                <a:effectLst/>
                <a:latin typeface="+mn-ea"/>
                <a:ea typeface="+mn-ea"/>
              </a:endParaRPr>
            </a:p>
          </p:txBody>
        </p:sp>
        <p:pic>
          <p:nvPicPr>
            <p:cNvPr id="14" name="図 13"/>
            <p:cNvPicPr>
              <a:picLocks noChangeAspect="1"/>
            </p:cNvPicPr>
            <p:nvPr/>
          </p:nvPicPr>
          <p:blipFill>
            <a:blip r:embed="rId13" cstate="print">
              <a:duotone>
                <a:schemeClr val="accent3">
                  <a:shade val="45000"/>
                  <a:satMod val="135000"/>
                </a:schemeClr>
                <a:prstClr val="white"/>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469074" y="3075475"/>
              <a:ext cx="650240" cy="650240"/>
            </a:xfrm>
            <a:prstGeom prst="rect">
              <a:avLst/>
            </a:prstGeom>
          </p:spPr>
        </p:pic>
      </p:grpSp>
      <p:sp>
        <p:nvSpPr>
          <p:cNvPr id="260" name="テキスト ボックス 259"/>
          <p:cNvSpPr txBox="1"/>
          <p:nvPr/>
        </p:nvSpPr>
        <p:spPr>
          <a:xfrm>
            <a:off x="128464" y="3284984"/>
            <a:ext cx="1767332" cy="1077218"/>
          </a:xfrm>
          <a:prstGeom prst="rect">
            <a:avLst/>
          </a:prstGeom>
          <a:noFill/>
          <a:ln>
            <a:noFill/>
          </a:ln>
        </p:spPr>
        <p:txBody>
          <a:bodyPr wrap="square" rtlCol="0">
            <a:spAutoFit/>
          </a:bodyPr>
          <a:lstStyle/>
          <a:p>
            <a:r>
              <a:rPr lang="ja-JP" altLang="en-US" sz="1600" b="1" dirty="0">
                <a:latin typeface="+mn-ea"/>
                <a:ea typeface="+mn-ea"/>
              </a:rPr>
              <a:t>アプローチ</a:t>
            </a:r>
            <a:r>
              <a:rPr lang="en-US" altLang="ja-JP" sz="1600" b="1" dirty="0">
                <a:latin typeface="+mn-ea"/>
                <a:ea typeface="+mn-ea"/>
              </a:rPr>
              <a:t>1</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住まいオフィスなどでの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再省蓄エネ</a:t>
            </a:r>
            <a:endParaRPr kumimoji="1" lang="ja-JP" altLang="en-US" sz="1600" b="1" dirty="0">
              <a:latin typeface="+mn-ea"/>
              <a:ea typeface="+mn-ea"/>
            </a:endParaRPr>
          </a:p>
        </p:txBody>
      </p:sp>
      <p:sp>
        <p:nvSpPr>
          <p:cNvPr id="268" name="テキスト ボックス 267"/>
          <p:cNvSpPr txBox="1"/>
          <p:nvPr/>
        </p:nvSpPr>
        <p:spPr>
          <a:xfrm>
            <a:off x="128464" y="4509120"/>
            <a:ext cx="1767332" cy="1077218"/>
          </a:xfrm>
          <a:prstGeom prst="rect">
            <a:avLst/>
          </a:prstGeom>
          <a:noFill/>
          <a:ln>
            <a:noFill/>
          </a:ln>
        </p:spPr>
        <p:txBody>
          <a:bodyPr wrap="square" rtlCol="0">
            <a:spAutoFit/>
          </a:bodyPr>
          <a:lstStyle/>
          <a:p>
            <a:r>
              <a:rPr lang="ja-JP" altLang="en-US" sz="1600" b="1" dirty="0">
                <a:latin typeface="+mn-ea"/>
                <a:ea typeface="+mn-ea"/>
              </a:rPr>
              <a:t>アプローチ</a:t>
            </a:r>
            <a:r>
              <a:rPr lang="en-US" altLang="ja-JP" sz="1600" b="1" dirty="0">
                <a:latin typeface="+mn-ea"/>
                <a:ea typeface="+mn-ea"/>
              </a:rPr>
              <a:t>2</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再省蓄エネによる地域の自立と</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脱炭素化</a:t>
            </a:r>
          </a:p>
        </p:txBody>
      </p:sp>
      <p:sp>
        <p:nvSpPr>
          <p:cNvPr id="273" name="テキスト ボックス 272"/>
          <p:cNvSpPr txBox="1"/>
          <p:nvPr/>
        </p:nvSpPr>
        <p:spPr>
          <a:xfrm>
            <a:off x="131808" y="5661248"/>
            <a:ext cx="1760645" cy="1077218"/>
          </a:xfrm>
          <a:prstGeom prst="rect">
            <a:avLst/>
          </a:prstGeom>
          <a:noFill/>
          <a:ln>
            <a:noFill/>
          </a:ln>
        </p:spPr>
        <p:txBody>
          <a:bodyPr wrap="square" rtlCol="0">
            <a:spAutoFit/>
          </a:bodyPr>
          <a:lstStyle/>
          <a:p>
            <a:r>
              <a:rPr lang="ja-JP" altLang="en-US" sz="1600" b="1" dirty="0">
                <a:latin typeface="+mn-ea"/>
                <a:ea typeface="+mn-ea"/>
              </a:rPr>
              <a:t>アプローチ</a:t>
            </a:r>
            <a:r>
              <a:rPr lang="en-US" altLang="ja-JP" sz="1600" b="1" dirty="0">
                <a:latin typeface="+mn-ea"/>
                <a:ea typeface="+mn-ea"/>
              </a:rPr>
              <a:t>3</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大規模再エネの供給ポテンシャル活用</a:t>
            </a:r>
          </a:p>
        </p:txBody>
      </p:sp>
      <p:sp>
        <p:nvSpPr>
          <p:cNvPr id="274" name="正方形/長方形 273"/>
          <p:cNvSpPr/>
          <p:nvPr/>
        </p:nvSpPr>
        <p:spPr bwMode="auto">
          <a:xfrm>
            <a:off x="1829157" y="1967510"/>
            <a:ext cx="4812683"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再エネを主力エネルギー源に押し上げるために</a:t>
            </a:r>
            <a:r>
              <a:rPr lang="ja-JP" altLang="en-US" sz="1600" b="1" dirty="0">
                <a:latin typeface="+mn-ea"/>
                <a:ea typeface="+mn-ea"/>
              </a:rPr>
              <a:t>社会全体の資金を振り向けることが必要</a:t>
            </a:r>
            <a:endParaRPr lang="en-US" altLang="ja-JP" sz="1600" b="1" dirty="0">
              <a:latin typeface="+mn-ea"/>
              <a:ea typeface="+mn-ea"/>
            </a:endParaRPr>
          </a:p>
          <a:p>
            <a:pPr marL="285750" indent="-285750" algn="l">
              <a:buFont typeface="Arial" panose="020B0604020202020204" pitchFamily="34" charset="0"/>
              <a:buChar char="•"/>
            </a:pPr>
            <a:r>
              <a:rPr lang="en-US" altLang="ja-JP" sz="1600" b="1" dirty="0">
                <a:latin typeface="+mn-ea"/>
                <a:ea typeface="+mn-ea"/>
              </a:rPr>
              <a:t>ESG</a:t>
            </a:r>
            <a:r>
              <a:rPr lang="ja-JP" altLang="en-US" sz="1600" b="1" dirty="0">
                <a:latin typeface="+mn-ea"/>
                <a:ea typeface="+mn-ea"/>
              </a:rPr>
              <a:t>金融の拡大と再エネへの民間資金の流入</a:t>
            </a:r>
            <a:r>
              <a:rPr lang="ja-JP" altLang="en-US" sz="1600" dirty="0">
                <a:latin typeface="+mn-ea"/>
                <a:ea typeface="+mn-ea"/>
              </a:rPr>
              <a:t>を促進するために金融市場の役割を検討</a:t>
            </a:r>
          </a:p>
        </p:txBody>
      </p:sp>
      <p:sp>
        <p:nvSpPr>
          <p:cNvPr id="280" name="正方形/長方形 279"/>
          <p:cNvSpPr/>
          <p:nvPr/>
        </p:nvSpPr>
        <p:spPr bwMode="auto">
          <a:xfrm>
            <a:off x="1829157" y="3191646"/>
            <a:ext cx="5087094"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住宅</a:t>
            </a:r>
            <a:r>
              <a:rPr lang="en-US" altLang="ja-JP" sz="1600" dirty="0">
                <a:latin typeface="+mn-ea"/>
                <a:ea typeface="+mn-ea"/>
              </a:rPr>
              <a:t>(</a:t>
            </a:r>
            <a:r>
              <a:rPr lang="ja-JP" altLang="en-US" sz="1600" dirty="0">
                <a:latin typeface="+mn-ea"/>
                <a:ea typeface="+mn-ea"/>
              </a:rPr>
              <a:t>消費者</a:t>
            </a:r>
            <a:r>
              <a:rPr lang="en-US" altLang="ja-JP" sz="1600" dirty="0">
                <a:latin typeface="+mn-ea"/>
                <a:ea typeface="+mn-ea"/>
              </a:rPr>
              <a:t>)</a:t>
            </a:r>
            <a:r>
              <a:rPr lang="ja-JP" altLang="en-US" sz="1600" dirty="0">
                <a:latin typeface="+mn-ea"/>
                <a:ea typeface="+mn-ea"/>
              </a:rPr>
              <a:t>が、</a:t>
            </a:r>
            <a:r>
              <a:rPr lang="ja-JP" altLang="en-US" sz="1600" b="1" dirty="0">
                <a:latin typeface="+mn-ea"/>
                <a:ea typeface="+mn-ea"/>
              </a:rPr>
              <a:t>プロシューマー</a:t>
            </a:r>
            <a:r>
              <a:rPr lang="en-US" altLang="ja-JP" sz="1600" b="1" dirty="0">
                <a:latin typeface="+mn-ea"/>
                <a:ea typeface="+mn-ea"/>
              </a:rPr>
              <a:t>(</a:t>
            </a:r>
            <a:r>
              <a:rPr lang="ja-JP" altLang="en-US" sz="1600" b="1" dirty="0">
                <a:latin typeface="+mn-ea"/>
                <a:ea typeface="+mn-ea"/>
              </a:rPr>
              <a:t>生産する</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消費者</a:t>
            </a:r>
            <a:r>
              <a:rPr lang="en-US" altLang="ja-JP" sz="1600" b="1" dirty="0">
                <a:latin typeface="+mn-ea"/>
                <a:ea typeface="+mn-ea"/>
              </a:rPr>
              <a:t>)</a:t>
            </a:r>
            <a:r>
              <a:rPr lang="ja-JP" altLang="en-US" sz="1600" b="1" dirty="0">
                <a:latin typeface="+mn-ea"/>
                <a:ea typeface="+mn-ea"/>
              </a:rPr>
              <a:t>になり、余剰再エネを融通</a:t>
            </a:r>
            <a:r>
              <a:rPr lang="ja-JP" altLang="en-US" sz="1600" dirty="0">
                <a:latin typeface="+mn-ea"/>
                <a:ea typeface="+mn-ea"/>
              </a:rPr>
              <a:t>しあう</a:t>
            </a:r>
            <a:endParaRPr lang="en-US" altLang="ja-JP" sz="1600" dirty="0">
              <a:latin typeface="+mn-ea"/>
              <a:ea typeface="+mn-ea"/>
            </a:endParaRPr>
          </a:p>
          <a:p>
            <a:pPr marL="285750" indent="-285750" algn="l">
              <a:buFont typeface="Arial" panose="020B0604020202020204" pitchFamily="34" charset="0"/>
              <a:buChar char="•"/>
            </a:pPr>
            <a:r>
              <a:rPr lang="ja-JP" altLang="en-US" sz="1600" dirty="0">
                <a:latin typeface="+mn-ea"/>
                <a:ea typeface="+mn-ea"/>
              </a:rPr>
              <a:t>自家消費の</a:t>
            </a:r>
            <a:r>
              <a:rPr lang="en-US" altLang="ja-JP" sz="1600" b="1" dirty="0">
                <a:latin typeface="+mn-ea"/>
                <a:ea typeface="+mn-ea"/>
              </a:rPr>
              <a:t>CO2</a:t>
            </a:r>
            <a:r>
              <a:rPr lang="ja-JP" altLang="en-US" sz="1600" b="1">
                <a:latin typeface="+mn-ea"/>
                <a:ea typeface="+mn-ea"/>
              </a:rPr>
              <a:t>削減価値</a:t>
            </a:r>
            <a:r>
              <a:rPr lang="ja-JP" altLang="en-US" sz="1600" b="1" dirty="0">
                <a:latin typeface="+mn-ea"/>
                <a:ea typeface="+mn-ea"/>
              </a:rPr>
              <a:t>を取引</a:t>
            </a:r>
            <a:r>
              <a:rPr lang="ja-JP" altLang="en-US" sz="1600" dirty="0">
                <a:latin typeface="+mn-ea"/>
                <a:ea typeface="+mn-ea"/>
              </a:rPr>
              <a:t>して資金を集める</a:t>
            </a:r>
            <a:endParaRPr lang="en-US" altLang="ja-JP" sz="1600" dirty="0">
              <a:latin typeface="+mn-ea"/>
              <a:ea typeface="+mn-ea"/>
            </a:endParaRPr>
          </a:p>
          <a:p>
            <a:pPr marL="285750" indent="-285750" algn="l">
              <a:buFont typeface="Arial" panose="020B0604020202020204" pitchFamily="34" charset="0"/>
              <a:buChar char="•"/>
            </a:pPr>
            <a:r>
              <a:rPr lang="ja-JP" altLang="en-US" sz="1600" b="1" dirty="0">
                <a:latin typeface="+mn-ea"/>
                <a:ea typeface="+mn-ea"/>
              </a:rPr>
              <a:t>蓄電池が再省蓄エネを支える鍵に</a:t>
            </a:r>
          </a:p>
        </p:txBody>
      </p:sp>
      <p:sp>
        <p:nvSpPr>
          <p:cNvPr id="282" name="正方形/長方形 281"/>
          <p:cNvSpPr/>
          <p:nvPr/>
        </p:nvSpPr>
        <p:spPr bwMode="auto">
          <a:xfrm>
            <a:off x="1829157" y="4415782"/>
            <a:ext cx="4887426"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再エネの低コスト化・技術のイノベーションを進め、</a:t>
            </a:r>
            <a:r>
              <a:rPr lang="ja-JP" altLang="en-US" sz="1600" b="1" dirty="0">
                <a:latin typeface="+mn-ea"/>
                <a:ea typeface="+mn-ea"/>
              </a:rPr>
              <a:t>新しいビジネスモデルを確立</a:t>
            </a:r>
            <a:endParaRPr lang="en-US" altLang="ja-JP" sz="1600" b="1" dirty="0">
              <a:latin typeface="+mn-ea"/>
              <a:ea typeface="+mn-ea"/>
            </a:endParaRPr>
          </a:p>
          <a:p>
            <a:pPr marL="360363" lvl="1" indent="-285750" algn="l">
              <a:buFont typeface="Wingdings" panose="05000000000000000000" pitchFamily="2" charset="2"/>
              <a:buChar char="Ø"/>
            </a:pPr>
            <a:r>
              <a:rPr lang="ja-JP" altLang="en-US" sz="1200" dirty="0">
                <a:latin typeface="+mn-ea"/>
                <a:ea typeface="+mn-ea"/>
              </a:rPr>
              <a:t>農業など地元企業との</a:t>
            </a:r>
            <a:r>
              <a:rPr lang="ja-JP" altLang="en-US" sz="1200" b="1" dirty="0">
                <a:latin typeface="+mn-ea"/>
                <a:ea typeface="+mn-ea"/>
              </a:rPr>
              <a:t>コベネフィットビジネスモデル</a:t>
            </a:r>
            <a:endParaRPr lang="en-US" altLang="ja-JP" sz="1200" b="1" dirty="0">
              <a:latin typeface="+mn-ea"/>
              <a:ea typeface="+mn-ea"/>
            </a:endParaRPr>
          </a:p>
          <a:p>
            <a:pPr marL="360363" lvl="1" indent="-285750" algn="l">
              <a:buFont typeface="Wingdings" panose="05000000000000000000" pitchFamily="2" charset="2"/>
              <a:buChar char="Ø"/>
            </a:pPr>
            <a:r>
              <a:rPr lang="ja-JP" altLang="en-US" sz="1200" b="1" dirty="0">
                <a:latin typeface="+mn-ea"/>
                <a:ea typeface="+mn-ea"/>
              </a:rPr>
              <a:t>自営線や水素融通などを活用</a:t>
            </a:r>
            <a:r>
              <a:rPr lang="ja-JP" altLang="en-US" sz="1200" dirty="0">
                <a:latin typeface="+mn-ea"/>
                <a:ea typeface="+mn-ea"/>
              </a:rPr>
              <a:t>したエネルギーの高度利用</a:t>
            </a:r>
          </a:p>
          <a:p>
            <a:pPr marL="285750" indent="-285750" algn="l">
              <a:buFont typeface="Arial" panose="020B0604020202020204" pitchFamily="34" charset="0"/>
              <a:buChar char="•"/>
            </a:pPr>
            <a:endParaRPr lang="ja-JP" altLang="en-US" sz="1600" b="1" dirty="0">
              <a:latin typeface="+mn-ea"/>
              <a:ea typeface="+mn-ea"/>
            </a:endParaRPr>
          </a:p>
        </p:txBody>
      </p:sp>
      <p:sp>
        <p:nvSpPr>
          <p:cNvPr id="284" name="正方形/長方形 283"/>
          <p:cNvSpPr/>
          <p:nvPr/>
        </p:nvSpPr>
        <p:spPr bwMode="auto">
          <a:xfrm>
            <a:off x="1835986" y="5639918"/>
            <a:ext cx="4609175"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風力発電の根本的な低コスト化、高効率化、そのための</a:t>
            </a:r>
            <a:r>
              <a:rPr lang="ja-JP" altLang="en-US" sz="1600" b="1" dirty="0">
                <a:latin typeface="+mn-ea"/>
                <a:ea typeface="+mn-ea"/>
              </a:rPr>
              <a:t>技術開発が必要不可欠</a:t>
            </a:r>
            <a:endParaRPr lang="en-US" altLang="ja-JP" sz="1600" b="1" dirty="0">
              <a:latin typeface="+mn-ea"/>
              <a:ea typeface="+mn-ea"/>
            </a:endParaRPr>
          </a:p>
          <a:p>
            <a:pPr marL="285750" indent="-285750" algn="l">
              <a:buFont typeface="Arial" panose="020B0604020202020204" pitchFamily="34" charset="0"/>
              <a:buChar char="•"/>
            </a:pPr>
            <a:r>
              <a:rPr lang="ja-JP" altLang="en-US" sz="1600" dirty="0">
                <a:latin typeface="+mn-ea"/>
                <a:ea typeface="+mn-ea"/>
              </a:rPr>
              <a:t>エネルギー需要のある事業所の立地を</a:t>
            </a:r>
            <a:r>
              <a:rPr lang="ja-JP" altLang="en-US" sz="1600" b="1" dirty="0">
                <a:latin typeface="+mn-ea"/>
                <a:ea typeface="+mn-ea"/>
              </a:rPr>
              <a:t>再エネポテンシャルの豊富な地域に誘致</a:t>
            </a:r>
          </a:p>
        </p:txBody>
      </p:sp>
      <p:sp>
        <p:nvSpPr>
          <p:cNvPr id="287" name="テキスト ボックス 286"/>
          <p:cNvSpPr txBox="1"/>
          <p:nvPr/>
        </p:nvSpPr>
        <p:spPr>
          <a:xfrm>
            <a:off x="128464" y="1988840"/>
            <a:ext cx="1767333" cy="1077218"/>
          </a:xfrm>
          <a:prstGeom prst="rect">
            <a:avLst/>
          </a:prstGeom>
          <a:noFill/>
          <a:ln>
            <a:noFill/>
          </a:ln>
        </p:spPr>
        <p:txBody>
          <a:bodyPr wrap="square" rtlCol="0">
            <a:spAutoFit/>
          </a:bodyPr>
          <a:lstStyle/>
          <a:p>
            <a:r>
              <a:rPr lang="ja-JP" altLang="en-US" sz="1600" b="1" dirty="0">
                <a:latin typeface="+mn-ea"/>
                <a:ea typeface="+mn-ea"/>
              </a:rPr>
              <a:t>共通アプローチ</a:t>
            </a:r>
            <a:r>
              <a:rPr lang="en-US" altLang="ja-JP" sz="1600" b="1" dirty="0">
                <a:latin typeface="+mn-ea"/>
                <a:ea typeface="+mn-ea"/>
              </a:rPr>
              <a:t>:</a:t>
            </a:r>
            <a:r>
              <a:rPr lang="ja-JP" altLang="en-US" sz="1600" b="1" dirty="0">
                <a:latin typeface="+mn-ea"/>
                <a:ea typeface="+mn-ea"/>
              </a:rPr>
              <a:t>社会全体で資金が再エネに向かう流れを強化</a:t>
            </a:r>
            <a:endParaRPr kumimoji="1" lang="ja-JP" altLang="en-US" sz="1600" b="1" dirty="0">
              <a:latin typeface="+mn-ea"/>
              <a:ea typeface="+mn-ea"/>
            </a:endParaRPr>
          </a:p>
        </p:txBody>
      </p:sp>
      <p:cxnSp>
        <p:nvCxnSpPr>
          <p:cNvPr id="288" name="直線コネクタ 287"/>
          <p:cNvCxnSpPr/>
          <p:nvPr/>
        </p:nvCxnSpPr>
        <p:spPr bwMode="auto">
          <a:xfrm>
            <a:off x="202422" y="1916832"/>
            <a:ext cx="6588000"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 name="直線コネクタ 289"/>
          <p:cNvCxnSpPr/>
          <p:nvPr/>
        </p:nvCxnSpPr>
        <p:spPr bwMode="auto">
          <a:xfrm>
            <a:off x="202422" y="3140968"/>
            <a:ext cx="6588000"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1" name="直線コネクタ 290"/>
          <p:cNvCxnSpPr/>
          <p:nvPr/>
        </p:nvCxnSpPr>
        <p:spPr bwMode="auto">
          <a:xfrm>
            <a:off x="202422" y="4365104"/>
            <a:ext cx="6588000"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2" name="直線コネクタ 291"/>
          <p:cNvCxnSpPr/>
          <p:nvPr/>
        </p:nvCxnSpPr>
        <p:spPr bwMode="auto">
          <a:xfrm>
            <a:off x="202422" y="5589240"/>
            <a:ext cx="6588000"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3" name="正方形/長方形 292"/>
          <p:cNvSpPr/>
          <p:nvPr/>
        </p:nvSpPr>
        <p:spPr bwMode="auto">
          <a:xfrm>
            <a:off x="1651178" y="1419334"/>
            <a:ext cx="5123234" cy="472188"/>
          </a:xfrm>
          <a:prstGeom prst="rect">
            <a:avLst/>
          </a:prstGeom>
          <a:noFill/>
          <a:ln w="9525" cap="flat" cmpd="sng" algn="ctr">
            <a:noFill/>
            <a:prstDash val="solid"/>
            <a:round/>
            <a:headEnd type="none" w="med" len="med"/>
            <a:tailEnd type="none" w="med" len="med"/>
          </a:ln>
          <a:effectLst/>
          <a:extLst/>
        </p:spPr>
        <p:txBody>
          <a:bodyPr vert="horz" wrap="square" lIns="144000" tIns="46800" rIns="36000" bIns="46800" numCol="1" rtlCol="0" anchor="ctr" anchorCtr="0" compatLnSpc="1">
            <a:prstTxWarp prst="textNoShape">
              <a:avLst/>
            </a:prstTxWarp>
          </a:bodyPr>
          <a:lstStyle/>
          <a:p>
            <a:r>
              <a:rPr lang="ja-JP" altLang="en-US" sz="2000" b="1" dirty="0">
                <a:latin typeface="+mn-ea"/>
                <a:ea typeface="+mn-ea"/>
              </a:rPr>
              <a:t>さらなる対応や想定される変化</a:t>
            </a:r>
          </a:p>
        </p:txBody>
      </p:sp>
      <p:grpSp>
        <p:nvGrpSpPr>
          <p:cNvPr id="22" name="グループ化 21"/>
          <p:cNvGrpSpPr/>
          <p:nvPr/>
        </p:nvGrpSpPr>
        <p:grpSpPr>
          <a:xfrm>
            <a:off x="8337376" y="4725144"/>
            <a:ext cx="1296144" cy="534877"/>
            <a:chOff x="8337376" y="3774357"/>
            <a:chExt cx="1296144" cy="534877"/>
          </a:xfrm>
        </p:grpSpPr>
        <p:sp>
          <p:nvSpPr>
            <p:cNvPr id="410" name="四角形: 角を丸くする 75"/>
            <p:cNvSpPr/>
            <p:nvPr/>
          </p:nvSpPr>
          <p:spPr bwMode="auto">
            <a:xfrm>
              <a:off x="8426519" y="3790492"/>
              <a:ext cx="1207001" cy="518742"/>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324000" tIns="108000" rIns="0" bIns="46800" numCol="1" rtlCol="0" anchor="ctr" anchorCtr="0" compatLnSpc="1">
              <a:prstTxWarp prst="textNoShape">
                <a:avLst/>
              </a:prstTxWarp>
            </a:bodyPr>
            <a:lstStyle/>
            <a:p>
              <a:r>
                <a:rPr lang="ja-JP" altLang="en-US" dirty="0">
                  <a:latin typeface="+mn-ea"/>
                  <a:ea typeface="+mn-ea"/>
                </a:rPr>
                <a:t>蓄熱・熱利用設備</a:t>
              </a:r>
              <a:endParaRPr kumimoji="1" lang="ja-JP" altLang="en-US" i="0" u="none" strike="noStrike" cap="none" normalizeH="0" baseline="0" dirty="0">
                <a:ln>
                  <a:noFill/>
                </a:ln>
                <a:solidFill>
                  <a:schemeClr val="tx1"/>
                </a:solidFill>
                <a:effectLst/>
                <a:latin typeface="+mn-ea"/>
                <a:ea typeface="+mn-ea"/>
              </a:endParaRPr>
            </a:p>
          </p:txBody>
        </p:sp>
        <p:pic>
          <p:nvPicPr>
            <p:cNvPr id="412" name="図 411"/>
            <p:cNvPicPr>
              <a:picLocks noChangeAspect="1"/>
            </p:cNvPicPr>
            <p:nvPr/>
          </p:nvPicPr>
          <p:blipFill>
            <a:blip r:embed="rId15" cstate="print">
              <a:duotone>
                <a:schemeClr val="accent3">
                  <a:shade val="45000"/>
                  <a:satMod val="135000"/>
                </a:schemeClr>
                <a:prstClr val="white"/>
              </a:duotone>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337376" y="3774357"/>
              <a:ext cx="518739" cy="518739"/>
            </a:xfrm>
            <a:prstGeom prst="rect">
              <a:avLst/>
            </a:prstGeom>
          </p:spPr>
        </p:pic>
      </p:grpSp>
      <p:grpSp>
        <p:nvGrpSpPr>
          <p:cNvPr id="29" name="グループ化 28"/>
          <p:cNvGrpSpPr/>
          <p:nvPr/>
        </p:nvGrpSpPr>
        <p:grpSpPr>
          <a:xfrm>
            <a:off x="7064772" y="2636912"/>
            <a:ext cx="2058125" cy="551222"/>
            <a:chOff x="7719411" y="1713229"/>
            <a:chExt cx="2058125" cy="551222"/>
          </a:xfrm>
        </p:grpSpPr>
        <p:sp>
          <p:nvSpPr>
            <p:cNvPr id="413" name="四角形: 角を丸くする 75"/>
            <p:cNvSpPr/>
            <p:nvPr/>
          </p:nvSpPr>
          <p:spPr bwMode="auto">
            <a:xfrm>
              <a:off x="7748340" y="1742978"/>
              <a:ext cx="2029196" cy="518742"/>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324000" tIns="108000" rIns="0" bIns="46800" numCol="1" rtlCol="0" anchor="ctr" anchorCtr="0" compatLnSpc="1">
              <a:prstTxWarp prst="textNoShape">
                <a:avLst/>
              </a:prstTxWarp>
            </a:bodyPr>
            <a:lstStyle/>
            <a:p>
              <a:r>
                <a:rPr lang="ja-JP" altLang="en-US" dirty="0">
                  <a:latin typeface="+mn-ea"/>
                  <a:ea typeface="+mn-ea"/>
                </a:rPr>
                <a:t> </a:t>
              </a:r>
              <a:r>
                <a:rPr lang="en-US" altLang="ja-JP" dirty="0">
                  <a:latin typeface="+mn-ea"/>
                  <a:ea typeface="+mn-ea"/>
                </a:rPr>
                <a:t>EV</a:t>
              </a:r>
              <a:r>
                <a:rPr lang="ja-JP" altLang="en-US" dirty="0">
                  <a:latin typeface="+mn-ea"/>
                  <a:ea typeface="+mn-ea"/>
                </a:rPr>
                <a:t>・バッテリー</a:t>
              </a:r>
            </a:p>
          </p:txBody>
        </p:sp>
        <p:pic>
          <p:nvPicPr>
            <p:cNvPr id="417" name="図 416"/>
            <p:cNvPicPr>
              <a:picLocks noChangeAspect="1"/>
            </p:cNvPicPr>
            <p:nvPr/>
          </p:nvPicPr>
          <p:blipFill>
            <a:blip r:embed="rId17" cstate="print">
              <a:duotone>
                <a:schemeClr val="accent3">
                  <a:shade val="45000"/>
                  <a:satMod val="135000"/>
                </a:schemeClr>
                <a:prstClr val="white"/>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927756" y="1988455"/>
              <a:ext cx="275996" cy="275996"/>
            </a:xfrm>
            <a:prstGeom prst="rect">
              <a:avLst/>
            </a:prstGeom>
          </p:spPr>
        </p:pic>
        <p:pic>
          <p:nvPicPr>
            <p:cNvPr id="418" name="図 417"/>
            <p:cNvPicPr>
              <a:picLocks noChangeAspect="1"/>
            </p:cNvPicPr>
            <p:nvPr/>
          </p:nvPicPr>
          <p:blipFill>
            <a:blip r:embed="rId19" cstate="print">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719411" y="1713229"/>
              <a:ext cx="345810" cy="345810"/>
            </a:xfrm>
            <a:prstGeom prst="rect">
              <a:avLst/>
            </a:prstGeom>
          </p:spPr>
        </p:pic>
      </p:grpSp>
      <p:grpSp>
        <p:nvGrpSpPr>
          <p:cNvPr id="26" name="グループ化 25"/>
          <p:cNvGrpSpPr/>
          <p:nvPr/>
        </p:nvGrpSpPr>
        <p:grpSpPr>
          <a:xfrm>
            <a:off x="8392870" y="5317343"/>
            <a:ext cx="1240650" cy="518742"/>
            <a:chOff x="8409384" y="4415782"/>
            <a:chExt cx="1240650" cy="518742"/>
          </a:xfrm>
        </p:grpSpPr>
        <p:sp>
          <p:nvSpPr>
            <p:cNvPr id="414" name="四角形: 角を丸くする 75"/>
            <p:cNvSpPr/>
            <p:nvPr/>
          </p:nvSpPr>
          <p:spPr bwMode="auto">
            <a:xfrm>
              <a:off x="8443033" y="4415782"/>
              <a:ext cx="1207001" cy="518742"/>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324000" tIns="108000" rIns="0" bIns="46800" numCol="1" rtlCol="0" anchor="ctr" anchorCtr="0" compatLnSpc="1">
              <a:prstTxWarp prst="textNoShape">
                <a:avLst/>
              </a:prstTxWarp>
            </a:bodyPr>
            <a:lstStyle/>
            <a:p>
              <a:r>
                <a:rPr lang="ja-JP" altLang="en-US" dirty="0">
                  <a:latin typeface="+mn-ea"/>
                  <a:ea typeface="+mn-ea"/>
                </a:rPr>
                <a:t>コジェネ</a:t>
              </a:r>
            </a:p>
          </p:txBody>
        </p:sp>
        <p:pic>
          <p:nvPicPr>
            <p:cNvPr id="419" name="図 418"/>
            <p:cNvPicPr>
              <a:picLocks noChangeAspect="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409384" y="4464342"/>
              <a:ext cx="404818" cy="404818"/>
            </a:xfrm>
            <a:prstGeom prst="rect">
              <a:avLst/>
            </a:prstGeom>
          </p:spPr>
        </p:pic>
      </p:grpSp>
      <p:grpSp>
        <p:nvGrpSpPr>
          <p:cNvPr id="28" name="グループ化 27"/>
          <p:cNvGrpSpPr/>
          <p:nvPr/>
        </p:nvGrpSpPr>
        <p:grpSpPr>
          <a:xfrm>
            <a:off x="7064772" y="5302361"/>
            <a:ext cx="1226713" cy="518742"/>
            <a:chOff x="7064771" y="5111607"/>
            <a:chExt cx="1226713" cy="518742"/>
          </a:xfrm>
        </p:grpSpPr>
        <p:sp>
          <p:nvSpPr>
            <p:cNvPr id="415" name="四角形: 角を丸くする 75"/>
            <p:cNvSpPr/>
            <p:nvPr/>
          </p:nvSpPr>
          <p:spPr bwMode="auto">
            <a:xfrm>
              <a:off x="7084483" y="5111607"/>
              <a:ext cx="1207001" cy="518742"/>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324000" tIns="108000" rIns="0" bIns="46800" numCol="1" rtlCol="0" anchor="ctr" anchorCtr="0" compatLnSpc="1">
              <a:prstTxWarp prst="textNoShape">
                <a:avLst/>
              </a:prstTxWarp>
            </a:bodyPr>
            <a:lstStyle/>
            <a:p>
              <a:r>
                <a:rPr lang="ja-JP" altLang="en-US" dirty="0">
                  <a:latin typeface="+mn-ea"/>
                  <a:ea typeface="+mn-ea"/>
                </a:rPr>
                <a:t>変動調整電源</a:t>
              </a:r>
              <a:r>
                <a:rPr lang="en-US" altLang="ja-JP" sz="600" dirty="0">
                  <a:latin typeface="+mn-ea"/>
                  <a:ea typeface="+mn-ea"/>
                </a:rPr>
                <a:t>(</a:t>
              </a:r>
              <a:r>
                <a:rPr lang="ja-JP" altLang="en-US" sz="600" dirty="0">
                  <a:latin typeface="+mn-ea"/>
                  <a:ea typeface="+mn-ea"/>
                </a:rPr>
                <a:t>水力・火力</a:t>
              </a:r>
              <a:r>
                <a:rPr lang="en-US" altLang="ja-JP" sz="600" dirty="0">
                  <a:latin typeface="+mn-ea"/>
                  <a:ea typeface="+mn-ea"/>
                </a:rPr>
                <a:t>)</a:t>
              </a:r>
            </a:p>
          </p:txBody>
        </p:sp>
        <p:pic>
          <p:nvPicPr>
            <p:cNvPr id="420" name="図 419"/>
            <p:cNvPicPr>
              <a:picLocks noChangeAspect="1"/>
            </p:cNvPicPr>
            <p:nvPr/>
          </p:nvPicPr>
          <p:blipFill>
            <a:blip r:embed="rId23" cstate="print">
              <a:duotone>
                <a:schemeClr val="accent3">
                  <a:shade val="45000"/>
                  <a:satMod val="135000"/>
                </a:schemeClr>
                <a:prstClr val="white"/>
              </a:duotone>
              <a:extLst>
                <a:ext uri="{BEBA8EAE-BF5A-486C-A8C5-ECC9F3942E4B}">
                  <a14:imgProps xmlns:a14="http://schemas.microsoft.com/office/drawing/2010/main">
                    <a14:imgLayer r:embed="rId2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064771" y="5157192"/>
              <a:ext cx="375822" cy="375822"/>
            </a:xfrm>
            <a:prstGeom prst="rect">
              <a:avLst/>
            </a:prstGeom>
          </p:spPr>
        </p:pic>
      </p:grpSp>
      <p:sp>
        <p:nvSpPr>
          <p:cNvPr id="422" name="テキスト ボックス 421"/>
          <p:cNvSpPr txBox="1"/>
          <p:nvPr/>
        </p:nvSpPr>
        <p:spPr>
          <a:xfrm>
            <a:off x="6997187" y="1340768"/>
            <a:ext cx="2794145" cy="1223945"/>
          </a:xfrm>
          <a:prstGeom prst="rect">
            <a:avLst/>
          </a:prstGeom>
          <a:noFill/>
        </p:spPr>
        <p:txBody>
          <a:bodyPr wrap="square" rtlCol="0">
            <a:noAutofit/>
          </a:bodyPr>
          <a:lstStyle/>
          <a:p>
            <a:r>
              <a:rPr lang="ja-JP" altLang="en-US" sz="1600" dirty="0">
                <a:latin typeface="+mn-ea"/>
                <a:ea typeface="+mn-ea"/>
              </a:rPr>
              <a:t>これらのアプローチと</a:t>
            </a:r>
            <a:r>
              <a:rPr lang="en-US" altLang="ja-JP" sz="1600" dirty="0">
                <a:latin typeface="+mn-ea"/>
                <a:ea typeface="+mn-ea"/>
              </a:rPr>
              <a:t/>
            </a:r>
            <a:br>
              <a:rPr lang="en-US" altLang="ja-JP" sz="1600" dirty="0">
                <a:latin typeface="+mn-ea"/>
                <a:ea typeface="+mn-ea"/>
              </a:rPr>
            </a:br>
            <a:r>
              <a:rPr lang="ja-JP" altLang="en-US" sz="1600" dirty="0">
                <a:latin typeface="+mn-ea"/>
                <a:ea typeface="+mn-ea"/>
              </a:rPr>
              <a:t>分散する</a:t>
            </a:r>
            <a:r>
              <a:rPr lang="ja-JP" altLang="en-US" sz="1600" b="1" dirty="0">
                <a:latin typeface="+mn-ea"/>
                <a:ea typeface="+mn-ea"/>
              </a:rPr>
              <a:t>再エネを利用・</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貯蔵・調整する技術</a:t>
            </a:r>
            <a:r>
              <a:rPr lang="ja-JP" altLang="en-US" sz="1600" dirty="0">
                <a:latin typeface="+mn-ea"/>
                <a:ea typeface="+mn-ea"/>
              </a:rPr>
              <a:t>により</a:t>
            </a:r>
            <a:r>
              <a:rPr lang="en-US" altLang="ja-JP" sz="1600" dirty="0">
                <a:latin typeface="+mn-ea"/>
                <a:ea typeface="+mn-ea"/>
              </a:rPr>
              <a:t/>
            </a:r>
            <a:br>
              <a:rPr lang="en-US" altLang="ja-JP" sz="1600" dirty="0">
                <a:latin typeface="+mn-ea"/>
                <a:ea typeface="+mn-ea"/>
              </a:rPr>
            </a:br>
            <a:r>
              <a:rPr lang="ja-JP" altLang="en-US" sz="1600" dirty="0">
                <a:latin typeface="+mn-ea"/>
                <a:ea typeface="+mn-ea"/>
              </a:rPr>
              <a:t>再エネを最大限有効活用した</a:t>
            </a:r>
            <a:r>
              <a:rPr lang="ja-JP" altLang="en-US" sz="1600" b="1" dirty="0">
                <a:latin typeface="+mn-ea"/>
                <a:ea typeface="+mn-ea"/>
              </a:rPr>
              <a:t>脱炭素社会を目指す</a:t>
            </a:r>
          </a:p>
        </p:txBody>
      </p:sp>
      <p:sp>
        <p:nvSpPr>
          <p:cNvPr id="48" name="テキスト ボックス 47"/>
          <p:cNvSpPr txBox="1"/>
          <p:nvPr/>
        </p:nvSpPr>
        <p:spPr>
          <a:xfrm>
            <a:off x="6897216" y="6397878"/>
            <a:ext cx="2880320" cy="415498"/>
          </a:xfrm>
          <a:prstGeom prst="rect">
            <a:avLst/>
          </a:prstGeom>
          <a:noFill/>
        </p:spPr>
        <p:txBody>
          <a:bodyPr wrap="square" rtlCol="0">
            <a:spAutoFit/>
          </a:bodyPr>
          <a:lstStyle/>
          <a:p>
            <a:pPr algn="l"/>
            <a:r>
              <a:rPr lang="ja-JP" altLang="en-US" sz="700" dirty="0">
                <a:latin typeface="+mn-lt"/>
                <a:ea typeface="+mn-ea"/>
              </a:rPr>
              <a:t>*</a:t>
            </a:r>
            <a:r>
              <a:rPr lang="en-US" altLang="ja-JP" sz="700" dirty="0">
                <a:latin typeface="+mn-lt"/>
                <a:ea typeface="+mn-ea"/>
              </a:rPr>
              <a:t>10:</a:t>
            </a:r>
            <a:r>
              <a:rPr lang="ja-JP" altLang="en-US" sz="700" dirty="0">
                <a:latin typeface="+mn-lt"/>
                <a:ea typeface="+mn-ea"/>
              </a:rPr>
              <a:t>ネガワットは需要家が省エネし余剰となった電力を、発電したものみなし電源として扱う考え方。</a:t>
            </a:r>
            <a:r>
              <a:rPr lang="en-US" altLang="ja-JP" sz="700" dirty="0">
                <a:latin typeface="+mn-lt"/>
                <a:ea typeface="+mn-ea"/>
              </a:rPr>
              <a:t>DR</a:t>
            </a:r>
            <a:r>
              <a:rPr lang="ja-JP" altLang="en-US" sz="700" dirty="0">
                <a:latin typeface="+mn-lt"/>
                <a:ea typeface="+mn-ea"/>
              </a:rPr>
              <a:t>は</a:t>
            </a:r>
            <a:r>
              <a:rPr lang="en-US" altLang="ja-JP" sz="700" dirty="0">
                <a:latin typeface="+mn-lt"/>
                <a:ea typeface="+mn-ea"/>
              </a:rPr>
              <a:t>Demand Response</a:t>
            </a:r>
            <a:r>
              <a:rPr lang="ja-JP" altLang="en-US" sz="700" dirty="0">
                <a:latin typeface="+mn-lt"/>
                <a:ea typeface="+mn-ea"/>
              </a:rPr>
              <a:t>の略で、需要家が需給逼迫時に電力使用を抑制して、需給調整するもの</a:t>
            </a:r>
            <a:endParaRPr kumimoji="1" lang="ja-JP" altLang="en-US" sz="700" dirty="0">
              <a:latin typeface="+mn-lt"/>
              <a:ea typeface="+mn-ea"/>
            </a:endParaRPr>
          </a:p>
        </p:txBody>
      </p:sp>
      <p:pic>
        <p:nvPicPr>
          <p:cNvPr id="1027" name="Picture 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071929" y="3140968"/>
            <a:ext cx="2417575" cy="158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485440"/>
      </p:ext>
    </p:extLst>
  </p:cSld>
  <p:clrMapOvr>
    <a:masterClrMapping/>
  </p:clrMapOvr>
</p:sld>
</file>

<file path=ppt/theme/theme1.xml><?xml version="1.0" encoding="utf-8"?>
<a:theme xmlns:a="http://schemas.openxmlformats.org/drawingml/2006/main" name="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資料作成マニュアル・ガイドライン_20170711_1335.pptx" id="{5C89718F-56FB-43D1-ADAF-9BBFA342266A}" vid="{5B58CC44-331B-46B3-ACAC-F11F78F4257E}"/>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資料フォーマット_20170711_1600</Template>
  <TotalTime>0</TotalTime>
  <Words>2424</Words>
  <Application>Microsoft Office PowerPoint</Application>
  <PresentationFormat>A4 210 x 297 mm</PresentationFormat>
  <Paragraphs>337</Paragraphs>
  <Slides>10</Slides>
  <Notes>10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10</vt:i4>
      </vt:variant>
    </vt:vector>
  </HeadingPairs>
  <TitlesOfParts>
    <vt:vector size="23" baseType="lpstr">
      <vt:lpstr>HGPｺﾞｼｯｸE</vt:lpstr>
      <vt:lpstr>HGPｺﾞｼｯｸM</vt:lpstr>
      <vt:lpstr>HG丸ｺﾞｼｯｸM-PRO</vt:lpstr>
      <vt:lpstr>Meiryo UI</vt:lpstr>
      <vt:lpstr>ＭＳ Ｐゴシック</vt:lpstr>
      <vt:lpstr>ＭＳ Ｐ明朝</vt:lpstr>
      <vt:lpstr>メイリオ</vt:lpstr>
      <vt:lpstr>Arial</vt:lpstr>
      <vt:lpstr>Lucida Calligraphy</vt:lpstr>
      <vt:lpstr>Segoe UI</vt:lpstr>
      <vt:lpstr>Times New Roman</vt:lpstr>
      <vt:lpstr>Wingdings</vt:lpstr>
      <vt:lpstr>資料フォーマット_20170519</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cp:revision>
  <dcterms:created xsi:type="dcterms:W3CDTF">2017-12-05T08:27:03Z</dcterms:created>
  <dcterms:modified xsi:type="dcterms:W3CDTF">2018-03-23T00:16:37Z</dcterms:modified>
</cp:coreProperties>
</file>