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5"/>
  </p:notesMasterIdLst>
  <p:handoutMasterIdLst>
    <p:handoutMasterId r:id="rId46"/>
  </p:handoutMasterIdLst>
  <p:sldIdLst>
    <p:sldId id="256" r:id="rId2"/>
    <p:sldId id="332" r:id="rId3"/>
    <p:sldId id="410" r:id="rId4"/>
    <p:sldId id="258" r:id="rId5"/>
    <p:sldId id="367" r:id="rId6"/>
    <p:sldId id="543" r:id="rId7"/>
    <p:sldId id="563" r:id="rId8"/>
    <p:sldId id="513" r:id="rId9"/>
    <p:sldId id="544" r:id="rId10"/>
    <p:sldId id="545" r:id="rId11"/>
    <p:sldId id="546" r:id="rId12"/>
    <p:sldId id="547" r:id="rId13"/>
    <p:sldId id="548" r:id="rId14"/>
    <p:sldId id="549" r:id="rId15"/>
    <p:sldId id="550" r:id="rId16"/>
    <p:sldId id="551" r:id="rId17"/>
    <p:sldId id="552" r:id="rId18"/>
    <p:sldId id="564" r:id="rId19"/>
    <p:sldId id="553" r:id="rId20"/>
    <p:sldId id="554" r:id="rId21"/>
    <p:sldId id="565" r:id="rId22"/>
    <p:sldId id="388" r:id="rId23"/>
    <p:sldId id="555" r:id="rId24"/>
    <p:sldId id="556" r:id="rId25"/>
    <p:sldId id="558" r:id="rId26"/>
    <p:sldId id="557" r:id="rId27"/>
    <p:sldId id="540" r:id="rId28"/>
    <p:sldId id="573" r:id="rId29"/>
    <p:sldId id="541" r:id="rId30"/>
    <p:sldId id="574" r:id="rId31"/>
    <p:sldId id="567" r:id="rId32"/>
    <p:sldId id="569" r:id="rId33"/>
    <p:sldId id="423" r:id="rId34"/>
    <p:sldId id="568" r:id="rId35"/>
    <p:sldId id="507" r:id="rId36"/>
    <p:sldId id="335" r:id="rId37"/>
    <p:sldId id="559" r:id="rId38"/>
    <p:sldId id="560" r:id="rId39"/>
    <p:sldId id="510" r:id="rId40"/>
    <p:sldId id="562" r:id="rId41"/>
    <p:sldId id="566" r:id="rId42"/>
    <p:sldId id="570" r:id="rId43"/>
    <p:sldId id="571" r:id="rId4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8" autoAdjust="0"/>
    <p:restoredTop sz="97647" autoAdjust="0"/>
  </p:normalViewPr>
  <p:slideViewPr>
    <p:cSldViewPr snapToGrid="0">
      <p:cViewPr varScale="1">
        <p:scale>
          <a:sx n="71" d="100"/>
          <a:sy n="71" d="100"/>
        </p:scale>
        <p:origin x="-1104"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6" y="0"/>
            <a:ext cx="2949575" cy="496888"/>
          </a:xfrm>
          <a:prstGeom prst="rect">
            <a:avLst/>
          </a:prstGeom>
        </p:spPr>
        <p:txBody>
          <a:bodyPr vert="horz" lIns="91403" tIns="45705" rIns="91403" bIns="45705" rtlCol="0"/>
          <a:lstStyle>
            <a:lvl1pPr algn="r">
              <a:defRPr sz="1200"/>
            </a:lvl1pPr>
          </a:lstStyle>
          <a:p>
            <a:fld id="{754D6AE8-8F66-4CB1-9FB2-59D48F5AD3D9}" type="datetimeFigureOut">
              <a:rPr kumimoji="1" lang="ja-JP" altLang="en-US" smtClean="0"/>
              <a:pPr/>
              <a:t>2018/3/15</a:t>
            </a:fld>
            <a:endParaRPr kumimoji="1" lang="ja-JP" altLang="en-US"/>
          </a:p>
        </p:txBody>
      </p:sp>
      <p:sp>
        <p:nvSpPr>
          <p:cNvPr id="4" name="フッター プレースホルダー 3"/>
          <p:cNvSpPr>
            <a:spLocks noGrp="1"/>
          </p:cNvSpPr>
          <p:nvPr>
            <p:ph type="ftr" sz="quarter" idx="2"/>
          </p:nvPr>
        </p:nvSpPr>
        <p:spPr>
          <a:xfrm>
            <a:off x="8" y="9440865"/>
            <a:ext cx="2949575" cy="496887"/>
          </a:xfrm>
          <a:prstGeom prst="rect">
            <a:avLst/>
          </a:prstGeom>
        </p:spPr>
        <p:txBody>
          <a:bodyPr vert="horz" lIns="91403" tIns="45705" rIns="9140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6" y="9440865"/>
            <a:ext cx="2949575" cy="496887"/>
          </a:xfrm>
          <a:prstGeom prst="rect">
            <a:avLst/>
          </a:prstGeom>
        </p:spPr>
        <p:txBody>
          <a:bodyPr vert="horz" lIns="91403" tIns="45705" rIns="91403" bIns="45705"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0"/>
            <a:ext cx="2949788" cy="496967"/>
          </a:xfrm>
          <a:prstGeom prst="rect">
            <a:avLst/>
          </a:prstGeom>
        </p:spPr>
        <p:txBody>
          <a:bodyPr vert="horz" lIns="91398" tIns="45702" rIns="91398"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0"/>
            <a:ext cx="2949788" cy="496967"/>
          </a:xfrm>
          <a:prstGeom prst="rect">
            <a:avLst/>
          </a:prstGeom>
        </p:spPr>
        <p:txBody>
          <a:bodyPr vert="horz" lIns="91398" tIns="45702" rIns="91398" bIns="45702" rtlCol="0"/>
          <a:lstStyle>
            <a:lvl1pPr algn="r">
              <a:defRPr sz="1200"/>
            </a:lvl1pPr>
          </a:lstStyle>
          <a:p>
            <a:fld id="{053C139E-BDA4-4D3D-AFA7-E87CA0FBBD34}" type="datetimeFigureOut">
              <a:rPr kumimoji="1" lang="ja-JP" altLang="en-US" smtClean="0"/>
              <a:pPr/>
              <a:t>2018/3/15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398" tIns="45702" rIns="91398"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8" tIns="45702" rIns="91398"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440656"/>
            <a:ext cx="2949788" cy="496967"/>
          </a:xfrm>
          <a:prstGeom prst="rect">
            <a:avLst/>
          </a:prstGeom>
        </p:spPr>
        <p:txBody>
          <a:bodyPr vert="horz" lIns="91398" tIns="45702" rIns="91398"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6"/>
            <a:ext cx="2949788" cy="496967"/>
          </a:xfrm>
          <a:prstGeom prst="rect">
            <a:avLst/>
          </a:prstGeom>
        </p:spPr>
        <p:txBody>
          <a:bodyPr vert="horz" lIns="91398" tIns="45702" rIns="91398" bIns="45702"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7941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58527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43934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14232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149386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10781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5349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40</a:t>
            </a:fld>
            <a:endParaRPr kumimoji="1" lang="ja-JP" altLang="en-US"/>
          </a:p>
        </p:txBody>
      </p:sp>
    </p:spTree>
    <p:extLst>
      <p:ext uri="{BB962C8B-B14F-4D97-AF65-F5344CB8AC3E}">
        <p14:creationId xmlns:p14="http://schemas.microsoft.com/office/powerpoint/2010/main" val="304406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2018/3/15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jpeg"/><Relationship Id="rId2" Type="http://schemas.openxmlformats.org/officeDocument/2006/relationships/notesSlide" Target="../notesSlides/notesSlide7.xml"/><Relationship Id="rId16" Type="http://schemas.openxmlformats.org/officeDocument/2006/relationships/hyperlink" Target="http://4.bp.blogspot.com/-t5gJQ_VDxVY/Wge7xfx-TyI/AAAAAAABIDQ/Ts4-AYfNYw8k-YDfqDr9Ek78nCs5unS8ACLcBGAs/s800/eakon_kouji.png" TargetMode="Externa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jpe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jpeg"/><Relationship Id="rId1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4.gif"/><Relationship Id="rId5" Type="http://schemas.openxmlformats.org/officeDocument/2006/relationships/image" Target="../media/image13.jpeg"/><Relationship Id="rId10" Type="http://schemas.openxmlformats.org/officeDocument/2006/relationships/image" Target="../media/image77.png"/><Relationship Id="rId4" Type="http://schemas.openxmlformats.org/officeDocument/2006/relationships/image" Target="../media/image7.emf"/><Relationship Id="rId9" Type="http://schemas.openxmlformats.org/officeDocument/2006/relationships/image" Target="../media/image76.wmf"/></Relationships>
</file>

<file path=ppt/slides/_rels/slide2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2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gif"/><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tiff"/><Relationship Id="rId5" Type="http://schemas.openxmlformats.org/officeDocument/2006/relationships/image" Target="../media/image95.jpeg"/><Relationship Id="rId4" Type="http://schemas.openxmlformats.org/officeDocument/2006/relationships/image" Target="../media/image94.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7" Type="http://schemas.openxmlformats.org/officeDocument/2006/relationships/image" Target="../media/image100.jp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9.png"/><Relationship Id="rId5" Type="http://schemas.microsoft.com/office/2007/relationships/hdphoto" Target="../media/hdphoto2.wdp"/><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g"/><Relationship Id="rId1" Type="http://schemas.openxmlformats.org/officeDocument/2006/relationships/slideLayout" Target="../slideLayouts/slideLayout2.xml"/><Relationship Id="rId4" Type="http://schemas.openxmlformats.org/officeDocument/2006/relationships/image" Target="../media/image105.jpg"/></Relationships>
</file>

<file path=ppt/slides/_rels/slide3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16.png"/></Relationships>
</file>

<file path=ppt/slides/_rels/slide39.xml.rels><?xml version="1.0" encoding="UTF-8" standalone="yes"?>
<Relationships xmlns="http://schemas.openxmlformats.org/package/2006/relationships"><Relationship Id="rId3" Type="http://schemas.openxmlformats.org/officeDocument/2006/relationships/image" Target="../media/image118.jpg"/><Relationship Id="rId7" Type="http://schemas.openxmlformats.org/officeDocument/2006/relationships/image" Target="../media/image122.pn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emf"/><Relationship Id="rId4" Type="http://schemas.openxmlformats.org/officeDocument/2006/relationships/image" Target="../media/image1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jpe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jpeg"/></Relationships>
</file>

<file path=ppt/slides/_rels/slide4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2018</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２０１８年</a:t>
            </a:r>
            <a:r>
              <a:rPr lang="ja-JP" altLang="en-US" sz="2400" b="1" dirty="0"/>
              <a:t>４</a:t>
            </a:r>
            <a:r>
              <a:rPr kumimoji="1" lang="ja-JP" altLang="en-US" sz="2400" b="1" dirty="0" smtClean="0"/>
              <a:t>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
        <p:nvSpPr>
          <p:cNvPr id="4" name="サブタイトル 2"/>
          <p:cNvSpPr txBox="1">
            <a:spLocks/>
          </p:cNvSpPr>
          <p:nvPr/>
        </p:nvSpPr>
        <p:spPr>
          <a:xfrm>
            <a:off x="1978428" y="3717032"/>
            <a:ext cx="6048672"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b="1" dirty="0" smtClean="0">
                <a:solidFill>
                  <a:schemeClr val="tx1"/>
                </a:solidFill>
              </a:rPr>
              <a:t>（素案）</a:t>
            </a:r>
            <a:endParaRPr lang="ja-JP" altLang="en-US" b="1" spc="300" dirty="0">
              <a:solidFill>
                <a:schemeClr val="tx1"/>
              </a:solidFill>
            </a:endParaRPr>
          </a:p>
        </p:txBody>
      </p:sp>
      <p:sp>
        <p:nvSpPr>
          <p:cNvPr id="5" name="テキスト ボックス 4"/>
          <p:cNvSpPr txBox="1"/>
          <p:nvPr/>
        </p:nvSpPr>
        <p:spPr>
          <a:xfrm>
            <a:off x="8299484" y="323364"/>
            <a:ext cx="1440160" cy="369332"/>
          </a:xfrm>
          <a:prstGeom prst="rect">
            <a:avLst/>
          </a:prstGeom>
          <a:noFill/>
          <a:ln>
            <a:solidFill>
              <a:schemeClr val="tx1"/>
            </a:solidFill>
          </a:ln>
        </p:spPr>
        <p:txBody>
          <a:bodyPr wrap="square" rtlCol="0">
            <a:spAutoFit/>
          </a:bodyPr>
          <a:lstStyle/>
          <a:p>
            <a:pPr algn="ctr"/>
            <a:r>
              <a:rPr kumimoji="1" lang="ja-JP" altLang="en-US" dirty="0" smtClean="0"/>
              <a:t>資料２－１</a:t>
            </a:r>
            <a:endParaRPr kumimoji="1" lang="ja-JP" altLang="en-US"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3538" y="567998"/>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3" y="642829"/>
            <a:ext cx="3223736"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1049917"/>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3124906"/>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nvPr>
        </p:nvGraphicFramePr>
        <p:xfrm>
          <a:off x="1187356" y="3120563"/>
          <a:ext cx="8516203" cy="1605657"/>
        </p:xfrm>
        <a:graphic>
          <a:graphicData uri="http://schemas.openxmlformats.org/drawingml/2006/table">
            <a:tbl>
              <a:tblPr firstRow="1" bandRow="1">
                <a:tableStyleId>{5940675A-B579-460E-94D1-54222C63F5DA}</a:tableStyleId>
              </a:tblPr>
              <a:tblGrid>
                <a:gridCol w="1553547"/>
                <a:gridCol w="6962656"/>
              </a:tblGrid>
              <a:tr h="535219">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535219">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535219">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件以上、かつ、過去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件以上の販売実績を有すること。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太陽光パネルに関する相談窓口を設置していること。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20" name="正方形/長方形 19"/>
          <p:cNvSpPr/>
          <p:nvPr/>
        </p:nvSpPr>
        <p:spPr>
          <a:xfrm>
            <a:off x="3555453" y="779066"/>
            <a:ext cx="367845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99</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4" y="1728500"/>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2562767"/>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2566688"/>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6" y="2602788"/>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4" y="2549567"/>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2542547"/>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5" y="1942228"/>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8" y="1942228"/>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5" y="1981851"/>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6" y="1906451"/>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2855032"/>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3" y="2726484"/>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2" y="1957484"/>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4" y="2195219"/>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1949052"/>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2" y="2229340"/>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2501300"/>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2901792"/>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2" name="正方形/長方形 41"/>
          <p:cNvSpPr/>
          <p:nvPr/>
        </p:nvSpPr>
        <p:spPr>
          <a:xfrm>
            <a:off x="6677595" y="1057264"/>
            <a:ext cx="2998258"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92</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rgbClr val="FF0000"/>
                </a:solidFill>
                <a:latin typeface="Meiryo UI" pitchFamily="50" charset="-128"/>
                <a:ea typeface="Meiryo UI" pitchFamily="50" charset="-128"/>
                <a:cs typeface="Meiryo UI" pitchFamily="50" charset="-128"/>
              </a:rPr>
              <a:t>15</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rgbClr val="FF0000"/>
                </a:solidFill>
                <a:latin typeface="Meiryo UI" pitchFamily="50" charset="-128"/>
                <a:ea typeface="Meiryo UI" pitchFamily="50" charset="-128"/>
                <a:cs typeface="Meiryo UI" pitchFamily="50" charset="-128"/>
              </a:rPr>
              <a:t>34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rgbClr val="FF0000"/>
                </a:solidFill>
                <a:latin typeface="Meiryo UI" pitchFamily="50" charset="-128"/>
                <a:ea typeface="Meiryo UI" pitchFamily="50" charset="-128"/>
                <a:cs typeface="Meiryo UI" pitchFamily="50" charset="-128"/>
              </a:rPr>
              <a:t>43</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3" name="角丸四角形 42"/>
          <p:cNvSpPr/>
          <p:nvPr/>
        </p:nvSpPr>
        <p:spPr>
          <a:xfrm>
            <a:off x="103644" y="4936514"/>
            <a:ext cx="4693156"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4953000" y="4925620"/>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4" name="角丸四角形 73"/>
          <p:cNvSpPr/>
          <p:nvPr/>
        </p:nvSpPr>
        <p:spPr>
          <a:xfrm>
            <a:off x="220883" y="5009397"/>
            <a:ext cx="2701963"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低利ソーラークレジット事業</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5" name="角丸四角形 74"/>
          <p:cNvSpPr/>
          <p:nvPr/>
        </p:nvSpPr>
        <p:spPr>
          <a:xfrm>
            <a:off x="5029156" y="4994785"/>
            <a:ext cx="3876568" cy="5177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6" name="テキスト ボックス 75"/>
          <p:cNvSpPr txBox="1"/>
          <p:nvPr/>
        </p:nvSpPr>
        <p:spPr>
          <a:xfrm>
            <a:off x="33984" y="5344879"/>
            <a:ext cx="4663466"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◆太陽光</a:t>
            </a:r>
            <a:r>
              <a:rPr lang="ja-JP" altLang="en-US" sz="1300" dirty="0">
                <a:latin typeface="Meiryo UI" pitchFamily="50" charset="-128"/>
                <a:ea typeface="Meiryo UI" pitchFamily="50" charset="-128"/>
                <a:cs typeface="Meiryo UI" pitchFamily="50" charset="-128"/>
              </a:rPr>
              <a:t>発電設備</a:t>
            </a:r>
            <a:r>
              <a:rPr lang="ja-JP" altLang="en-US" sz="1300" dirty="0" smtClean="0">
                <a:latin typeface="Meiryo UI" pitchFamily="50" charset="-128"/>
                <a:ea typeface="Meiryo UI" pitchFamily="50" charset="-128"/>
                <a:cs typeface="Meiryo UI" pitchFamily="50" charset="-128"/>
              </a:rPr>
              <a:t>の初期</a:t>
            </a:r>
            <a:r>
              <a:rPr lang="ja-JP" altLang="en-US" sz="1300" dirty="0">
                <a:latin typeface="Meiryo UI" pitchFamily="50" charset="-128"/>
                <a:ea typeface="Meiryo UI" pitchFamily="50" charset="-128"/>
                <a:cs typeface="Meiryo UI" pitchFamily="50" charset="-128"/>
              </a:rPr>
              <a:t>費用の負担軽減のため</a:t>
            </a:r>
            <a:r>
              <a:rPr lang="ja-JP" altLang="en-US" sz="1300" dirty="0" smtClean="0">
                <a:latin typeface="Meiryo UI" pitchFamily="50" charset="-128"/>
                <a:ea typeface="Meiryo UI" pitchFamily="50" charset="-128"/>
                <a:cs typeface="Meiryo UI" pitchFamily="50" charset="-128"/>
              </a:rPr>
              <a:t>、低利ソーラークレジット事業を</a:t>
            </a:r>
            <a:r>
              <a:rPr lang="ja-JP" altLang="en-US" sz="1300" dirty="0">
                <a:latin typeface="Meiryo UI" pitchFamily="50" charset="-128"/>
                <a:ea typeface="Meiryo UI" pitchFamily="50" charset="-128"/>
                <a:cs typeface="Meiryo UI" pitchFamily="50" charset="-128"/>
              </a:rPr>
              <a:t>信販会社と</a:t>
            </a:r>
            <a:r>
              <a:rPr lang="ja-JP" altLang="en-US" sz="1300" dirty="0" smtClean="0">
                <a:latin typeface="Meiryo UI" pitchFamily="50" charset="-128"/>
                <a:ea typeface="Meiryo UI" pitchFamily="50" charset="-128"/>
                <a:cs typeface="Meiryo UI" pitchFamily="50" charset="-128"/>
              </a:rPr>
              <a:t>連携して実施しています。</a:t>
            </a:r>
            <a:endParaRPr lang="ja-JP" altLang="en-US" sz="1300" dirty="0">
              <a:latin typeface="Meiryo UI" pitchFamily="50" charset="-128"/>
              <a:ea typeface="Meiryo UI" pitchFamily="50" charset="-128"/>
              <a:cs typeface="Meiryo UI" pitchFamily="50" charset="-128"/>
            </a:endParaRPr>
          </a:p>
        </p:txBody>
      </p:sp>
      <p:sp>
        <p:nvSpPr>
          <p:cNvPr id="78" name="テキスト ボックス 77"/>
          <p:cNvSpPr txBox="1"/>
          <p:nvPr/>
        </p:nvSpPr>
        <p:spPr>
          <a:xfrm>
            <a:off x="141601" y="5769083"/>
            <a:ext cx="4655200" cy="1015663"/>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対象：</a:t>
            </a:r>
            <a:r>
              <a:rPr lang="ja-JP" altLang="en-US" sz="1200" dirty="0">
                <a:solidFill>
                  <a:srgbClr val="FF0000"/>
                </a:solidFill>
                <a:latin typeface="Meiryo UI" pitchFamily="50" charset="-128"/>
                <a:ea typeface="Meiryo UI" pitchFamily="50" charset="-128"/>
                <a:cs typeface="Meiryo UI" pitchFamily="50" charset="-128"/>
              </a:rPr>
              <a:t>自宅</a:t>
            </a:r>
            <a:r>
              <a:rPr lang="ja-JP" altLang="en-US" sz="1200" dirty="0" smtClean="0">
                <a:solidFill>
                  <a:srgbClr val="FF0000"/>
                </a:solidFill>
                <a:latin typeface="Meiryo UI" pitchFamily="50" charset="-128"/>
                <a:ea typeface="Meiryo UI" pitchFamily="50" charset="-128"/>
                <a:cs typeface="Meiryo UI" pitchFamily="50" charset="-128"/>
              </a:rPr>
              <a:t>（新築・既築）に太陽光パネルを設置する者</a:t>
            </a:r>
            <a:endParaRPr lang="en-US" altLang="ja-JP" sz="1200" dirty="0">
              <a:solidFill>
                <a:srgbClr val="FF0000"/>
              </a:solidFill>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利率：年</a:t>
            </a:r>
            <a:r>
              <a:rPr lang="en-US" altLang="ja-JP" sz="1200" dirty="0" smtClean="0">
                <a:latin typeface="Meiryo UI" pitchFamily="50" charset="-128"/>
                <a:ea typeface="Meiryo UI" pitchFamily="50" charset="-128"/>
                <a:cs typeface="Meiryo UI" pitchFamily="50" charset="-128"/>
              </a:rPr>
              <a:t>2.05%</a:t>
            </a:r>
            <a:r>
              <a:rPr lang="ja-JP" altLang="en-US" sz="1200" dirty="0" smtClean="0">
                <a:latin typeface="Meiryo UI" pitchFamily="50" charset="-128"/>
                <a:ea typeface="Meiryo UI" pitchFamily="50" charset="-128"/>
                <a:cs typeface="Meiryo UI" pitchFamily="50" charset="-128"/>
              </a:rPr>
              <a:t>（固定）</a:t>
            </a:r>
            <a:endParaRPr lang="ja-JP" altLang="en-US"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・対象設備：</a:t>
            </a:r>
            <a:r>
              <a:rPr lang="ja-JP" altLang="en-US" sz="1200" dirty="0">
                <a:latin typeface="Meiryo UI" pitchFamily="50" charset="-128"/>
                <a:ea typeface="Meiryo UI" pitchFamily="50" charset="-128"/>
                <a:cs typeface="Meiryo UI" pitchFamily="50" charset="-128"/>
              </a:rPr>
              <a:t>上記</a:t>
            </a:r>
            <a:r>
              <a:rPr lang="ja-JP" altLang="en-US" sz="1200" dirty="0" smtClean="0">
                <a:latin typeface="Meiryo UI" pitchFamily="50" charset="-128"/>
                <a:ea typeface="Meiryo UI" pitchFamily="50" charset="-128"/>
                <a:cs typeface="Meiryo UI" pitchFamily="50" charset="-128"/>
              </a:rPr>
              <a:t>事業の登録パネルメーカー製、</a:t>
            </a:r>
            <a:r>
              <a:rPr lang="en-US" altLang="ja-JP" sz="1200" dirty="0" smtClean="0">
                <a:latin typeface="Meiryo UI" pitchFamily="50" charset="-128"/>
                <a:ea typeface="Meiryo UI" pitchFamily="50" charset="-128"/>
                <a:cs typeface="Meiryo UI" pitchFamily="50" charset="-128"/>
              </a:rPr>
              <a:t>10kW</a:t>
            </a:r>
            <a:r>
              <a:rPr lang="ja-JP" altLang="en-US" sz="1200" dirty="0" smtClean="0">
                <a:latin typeface="Meiryo UI" pitchFamily="50" charset="-128"/>
                <a:ea typeface="Meiryo UI" pitchFamily="50" charset="-128"/>
                <a:cs typeface="Meiryo UI" pitchFamily="50" charset="-128"/>
              </a:rPr>
              <a:t>未満</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固定</a:t>
            </a:r>
            <a:r>
              <a:rPr lang="ja-JP" altLang="en-US" sz="1200" dirty="0">
                <a:latin typeface="Meiryo UI" pitchFamily="50" charset="-128"/>
                <a:ea typeface="Meiryo UI" pitchFamily="50" charset="-128"/>
                <a:cs typeface="Meiryo UI" pitchFamily="50" charset="-128"/>
              </a:rPr>
              <a:t>価格買取</a:t>
            </a:r>
            <a:r>
              <a:rPr lang="ja-JP" altLang="en-US" sz="1200" dirty="0" smtClean="0">
                <a:latin typeface="Meiryo UI" pitchFamily="50" charset="-128"/>
                <a:ea typeface="Meiryo UI" pitchFamily="50" charset="-128"/>
                <a:cs typeface="Meiryo UI" pitchFamily="50" charset="-128"/>
              </a:rPr>
              <a:t>制度対象の太陽光発電を含む</a:t>
            </a:r>
            <a:r>
              <a:rPr lang="ja-JP" altLang="en-US" sz="1200" dirty="0">
                <a:latin typeface="Meiryo UI" pitchFamily="50" charset="-128"/>
                <a:ea typeface="Meiryo UI" pitchFamily="50" charset="-128"/>
                <a:cs typeface="Meiryo UI" pitchFamily="50" charset="-128"/>
              </a:rPr>
              <a:t>もの</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・利用額：</a:t>
            </a:r>
            <a:r>
              <a:rPr lang="en-US" altLang="ja-JP" sz="1200" dirty="0" smtClean="0">
                <a:latin typeface="Meiryo UI" pitchFamily="50" charset="-128"/>
                <a:ea typeface="Meiryo UI" pitchFamily="50" charset="-128"/>
                <a:cs typeface="Meiryo UI" pitchFamily="50" charset="-128"/>
              </a:rPr>
              <a:t>20</a:t>
            </a:r>
            <a:r>
              <a:rPr lang="ja-JP" altLang="en-US" sz="1200" dirty="0" smtClean="0">
                <a:latin typeface="Meiryo UI" pitchFamily="50" charset="-128"/>
                <a:ea typeface="Meiryo UI" pitchFamily="50" charset="-128"/>
                <a:cs typeface="Meiryo UI" pitchFamily="50" charset="-128"/>
              </a:rPr>
              <a:t>万円から</a:t>
            </a:r>
            <a:r>
              <a:rPr lang="en-US" altLang="ja-JP" sz="1200" dirty="0" smtClean="0">
                <a:latin typeface="Meiryo UI" pitchFamily="50" charset="-128"/>
                <a:ea typeface="Meiryo UI" pitchFamily="50" charset="-128"/>
                <a:cs typeface="Meiryo UI" pitchFamily="50" charset="-128"/>
              </a:rPr>
              <a:t>1,000</a:t>
            </a:r>
            <a:r>
              <a:rPr lang="ja-JP" altLang="en-US" sz="1200" dirty="0" smtClean="0">
                <a:latin typeface="Meiryo UI" pitchFamily="50" charset="-128"/>
                <a:ea typeface="Meiryo UI" pitchFamily="50" charset="-128"/>
                <a:cs typeface="Meiryo UI" pitchFamily="50" charset="-128"/>
              </a:rPr>
              <a:t>万円まで　　・</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期間：</a:t>
            </a:r>
            <a:r>
              <a:rPr lang="en-US" altLang="ja-JP" sz="1200" dirty="0">
                <a:latin typeface="Meiryo UI" pitchFamily="50" charset="-128"/>
                <a:ea typeface="Meiryo UI" pitchFamily="50" charset="-128"/>
                <a:cs typeface="Meiryo UI" pitchFamily="50" charset="-128"/>
              </a:rPr>
              <a:t>15</a:t>
            </a:r>
            <a:r>
              <a:rPr lang="ja-JP" altLang="en-US" sz="1200" dirty="0" smtClean="0">
                <a:latin typeface="Meiryo UI" pitchFamily="50" charset="-128"/>
                <a:ea typeface="Meiryo UI" pitchFamily="50" charset="-128"/>
                <a:cs typeface="Meiryo UI" pitchFamily="50" charset="-128"/>
              </a:rPr>
              <a:t>年</a:t>
            </a:r>
            <a:endParaRPr lang="ja-JP" altLang="en-US" sz="1200" dirty="0">
              <a:latin typeface="Meiryo UI" pitchFamily="50" charset="-128"/>
              <a:ea typeface="Meiryo UI" pitchFamily="50" charset="-128"/>
              <a:cs typeface="Meiryo UI" pitchFamily="50" charset="-128"/>
            </a:endParaRPr>
          </a:p>
        </p:txBody>
      </p:sp>
      <p:sp>
        <p:nvSpPr>
          <p:cNvPr id="79" name="テキスト ボックス 78"/>
          <p:cNvSpPr txBox="1"/>
          <p:nvPr/>
        </p:nvSpPr>
        <p:spPr>
          <a:xfrm>
            <a:off x="4988133" y="6091448"/>
            <a:ext cx="4789786" cy="600164"/>
          </a:xfrm>
          <a:prstGeom prst="rect">
            <a:avLst/>
          </a:prstGeom>
          <a:noFill/>
        </p:spPr>
        <p:txBody>
          <a:bodyPr wrap="square" lIns="0" tIns="0" rIns="0" bIns="0" rtlCol="0" anchor="ctr" anchorCtr="0">
            <a:spAutoFit/>
          </a:bodyPr>
          <a:lstStyle/>
          <a:p>
            <a:pPr marL="87313" indent="-87313"/>
            <a:r>
              <a:rPr lang="ja-JP" altLang="en-US" sz="1300" dirty="0" smtClean="0">
                <a:latin typeface="Meiryo UI" pitchFamily="50" charset="-128"/>
                <a:ea typeface="Meiryo UI" pitchFamily="50" charset="-128"/>
                <a:cs typeface="Meiryo UI" pitchFamily="50" charset="-128"/>
              </a:rPr>
              <a:t>◆金融機関との連携により、個人が太陽光発電設備等の設置に必要となる資金について、低利の融資を</a:t>
            </a:r>
            <a:r>
              <a:rPr lang="ja-JP" altLang="en-US" sz="1300" dirty="0">
                <a:latin typeface="Meiryo UI" pitchFamily="50" charset="-128"/>
                <a:ea typeface="Meiryo UI" pitchFamily="50" charset="-128"/>
                <a:cs typeface="Meiryo UI" pitchFamily="50" charset="-128"/>
              </a:rPr>
              <a:t>行って</a:t>
            </a:r>
            <a:r>
              <a:rPr lang="ja-JP" altLang="en-US" sz="1300" dirty="0" smtClean="0">
                <a:latin typeface="Meiryo UI" pitchFamily="50" charset="-128"/>
                <a:ea typeface="Meiryo UI" pitchFamily="50" charset="-128"/>
                <a:cs typeface="Meiryo UI" pitchFamily="50" charset="-128"/>
              </a:rPr>
              <a:t>きました。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（新規受付は平成</a:t>
            </a:r>
            <a:r>
              <a:rPr lang="en-US" altLang="ja-JP" sz="1300" dirty="0" smtClean="0">
                <a:latin typeface="Meiryo UI" pitchFamily="50" charset="-128"/>
                <a:ea typeface="Meiryo UI" pitchFamily="50" charset="-128"/>
                <a:cs typeface="Meiryo UI" pitchFamily="50" charset="-128"/>
              </a:rPr>
              <a:t>28</a:t>
            </a:r>
            <a:r>
              <a:rPr lang="ja-JP" altLang="en-US" sz="1300" dirty="0" smtClean="0">
                <a:latin typeface="Meiryo UI" pitchFamily="50" charset="-128"/>
                <a:ea typeface="Meiryo UI" pitchFamily="50" charset="-128"/>
                <a:cs typeface="Meiryo UI" pitchFamily="50" charset="-128"/>
              </a:rPr>
              <a:t>年度で終了）</a:t>
            </a:r>
            <a:endParaRPr lang="ja-JP" altLang="en-US" sz="1300" dirty="0">
              <a:latin typeface="Meiryo UI" pitchFamily="50" charset="-128"/>
              <a:ea typeface="Meiryo UI" pitchFamily="50" charset="-128"/>
              <a:cs typeface="Meiryo UI" pitchFamily="50" charset="-128"/>
            </a:endParaRPr>
          </a:p>
        </p:txBody>
      </p:sp>
      <p:sp>
        <p:nvSpPr>
          <p:cNvPr id="80" name="テキスト ボックス 79"/>
          <p:cNvSpPr txBox="1"/>
          <p:nvPr/>
        </p:nvSpPr>
        <p:spPr>
          <a:xfrm>
            <a:off x="7260753" y="5577261"/>
            <a:ext cx="2530613"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　</a:t>
            </a:r>
            <a:r>
              <a:rPr lang="en-US" altLang="ja-JP" sz="1200" dirty="0" smtClean="0">
                <a:solidFill>
                  <a:srgbClr val="FF0000"/>
                </a:solidFill>
                <a:latin typeface="Meiryo UI" pitchFamily="50" charset="-128"/>
                <a:ea typeface="Meiryo UI" pitchFamily="50" charset="-128"/>
                <a:cs typeface="Meiryo UI" pitchFamily="50" charset="-128"/>
              </a:rPr>
              <a:t>2018</a:t>
            </a:r>
            <a:r>
              <a:rPr lang="ja-JP" altLang="en-US" sz="1200" dirty="0" smtClean="0">
                <a:solidFill>
                  <a:srgbClr val="FF0000"/>
                </a:solidFill>
                <a:latin typeface="Meiryo UI" pitchFamily="50" charset="-128"/>
                <a:ea typeface="Meiryo UI" pitchFamily="50" charset="-128"/>
                <a:cs typeface="Meiryo UI" pitchFamily="50" charset="-128"/>
              </a:rPr>
              <a:t>年度予算</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zh-TW" altLang="en-US" sz="1200" dirty="0" smtClean="0">
                <a:solidFill>
                  <a:srgbClr val="FF0000"/>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過年度</a:t>
            </a:r>
            <a:r>
              <a:rPr lang="ja-JP" altLang="en-US" sz="1200" dirty="0" smtClean="0">
                <a:solidFill>
                  <a:srgbClr val="FF0000"/>
                </a:solidFill>
                <a:latin typeface="Meiryo UI" pitchFamily="50" charset="-128"/>
                <a:ea typeface="Meiryo UI" pitchFamily="50" charset="-128"/>
                <a:cs typeface="Meiryo UI" pitchFamily="50" charset="-128"/>
              </a:rPr>
              <a:t>融資分</a:t>
            </a:r>
            <a:r>
              <a:rPr lang="ja-JP" altLang="en-US" sz="1200" dirty="0">
                <a:solidFill>
                  <a:srgbClr val="FF0000"/>
                </a:solidFill>
                <a:latin typeface="Meiryo UI" pitchFamily="50" charset="-128"/>
                <a:ea typeface="Meiryo UI" pitchFamily="50" charset="-128"/>
                <a:cs typeface="Meiryo UI" pitchFamily="50" charset="-128"/>
              </a:rPr>
              <a:t>：</a:t>
            </a:r>
            <a:r>
              <a:rPr lang="en-US" altLang="ja-JP" sz="1200" dirty="0" smtClean="0">
                <a:solidFill>
                  <a:srgbClr val="FF0000"/>
                </a:solidFill>
                <a:latin typeface="Meiryo UI" pitchFamily="50" charset="-128"/>
                <a:ea typeface="Meiryo UI" pitchFamily="50" charset="-128"/>
                <a:cs typeface="Meiryo UI" pitchFamily="50" charset="-128"/>
              </a:rPr>
              <a:t>308,000</a:t>
            </a:r>
            <a:r>
              <a:rPr lang="zh-TW" altLang="en-US" sz="1200" dirty="0" smtClean="0">
                <a:solidFill>
                  <a:srgbClr val="FF0000"/>
                </a:solidFill>
                <a:latin typeface="Meiryo UI" pitchFamily="50" charset="-128"/>
                <a:ea typeface="Meiryo UI" pitchFamily="50" charset="-128"/>
                <a:cs typeface="Meiryo UI" pitchFamily="50" charset="-128"/>
              </a:rPr>
              <a:t>千円）</a:t>
            </a:r>
            <a:endParaRPr lang="en-US" altLang="zh-TW" sz="1200" dirty="0" smtClean="0">
              <a:solidFill>
                <a:srgbClr val="FF0000"/>
              </a:solidFill>
              <a:latin typeface="Meiryo UI" pitchFamily="50" charset="-128"/>
              <a:ea typeface="Meiryo UI" pitchFamily="50" charset="-128"/>
              <a:cs typeface="Meiryo UI" pitchFamily="50" charset="-128"/>
            </a:endParaRPr>
          </a:p>
        </p:txBody>
      </p:sp>
      <p:sp>
        <p:nvSpPr>
          <p:cNvPr id="81" name="正方形/長方形 80"/>
          <p:cNvSpPr/>
          <p:nvPr/>
        </p:nvSpPr>
        <p:spPr>
          <a:xfrm>
            <a:off x="5008439" y="5568478"/>
            <a:ext cx="2225473" cy="48689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rgbClr val="FF0000"/>
                </a:solidFill>
                <a:latin typeface="Meiryo UI" pitchFamily="50" charset="-128"/>
                <a:ea typeface="Meiryo UI" pitchFamily="50" charset="-128"/>
                <a:cs typeface="Meiryo UI" pitchFamily="50" charset="-128"/>
              </a:rPr>
              <a:t>＜累計実績：平成</a:t>
            </a:r>
            <a:r>
              <a:rPr lang="en-US" altLang="ja-JP" sz="1000" dirty="0" smtClean="0">
                <a:solidFill>
                  <a:srgbClr val="FF0000"/>
                </a:solidFill>
                <a:latin typeface="Meiryo UI" pitchFamily="50" charset="-128"/>
                <a:ea typeface="Meiryo UI" pitchFamily="50" charset="-128"/>
                <a:cs typeface="Meiryo UI" pitchFamily="50" charset="-128"/>
              </a:rPr>
              <a:t>24</a:t>
            </a:r>
            <a:r>
              <a:rPr lang="ja-JP" altLang="en-US" sz="1000" dirty="0" smtClean="0">
                <a:solidFill>
                  <a:srgbClr val="FF0000"/>
                </a:solidFill>
                <a:latin typeface="Meiryo UI" pitchFamily="50" charset="-128"/>
                <a:ea typeface="Meiryo UI" pitchFamily="50" charset="-128"/>
                <a:cs typeface="Meiryo UI" pitchFamily="50" charset="-128"/>
              </a:rPr>
              <a:t>～平成</a:t>
            </a:r>
            <a:r>
              <a:rPr lang="en-US" altLang="ja-JP" sz="1000" dirty="0" smtClean="0">
                <a:solidFill>
                  <a:srgbClr val="FF0000"/>
                </a:solidFill>
                <a:latin typeface="Meiryo UI" pitchFamily="50" charset="-128"/>
                <a:ea typeface="Meiryo UI" pitchFamily="50" charset="-128"/>
                <a:cs typeface="Meiryo UI" pitchFamily="50" charset="-128"/>
              </a:rPr>
              <a:t>28</a:t>
            </a:r>
            <a:r>
              <a:rPr lang="ja-JP" altLang="en-US" sz="1000" dirty="0" smtClean="0">
                <a:solidFill>
                  <a:srgbClr val="FF0000"/>
                </a:solidFill>
                <a:latin typeface="Meiryo UI" pitchFamily="50" charset="-128"/>
                <a:ea typeface="Meiryo UI" pitchFamily="50" charset="-128"/>
                <a:cs typeface="Meiryo UI" pitchFamily="50" charset="-128"/>
              </a:rPr>
              <a:t>年度＞</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srgbClr val="FF0000"/>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・融資件数：</a:t>
            </a:r>
            <a:r>
              <a:rPr lang="en-US" altLang="ja-JP" sz="1000" dirty="0">
                <a:solidFill>
                  <a:srgbClr val="FF0000"/>
                </a:solidFill>
                <a:latin typeface="Meiryo UI" pitchFamily="50" charset="-128"/>
                <a:ea typeface="Meiryo UI" pitchFamily="50" charset="-128"/>
                <a:cs typeface="Meiryo UI" pitchFamily="50" charset="-128"/>
              </a:rPr>
              <a:t>599</a:t>
            </a:r>
            <a:r>
              <a:rPr lang="ja-JP" altLang="en-US" sz="1000" dirty="0" smtClean="0">
                <a:solidFill>
                  <a:srgbClr val="FF0000"/>
                </a:solidFill>
                <a:latin typeface="Meiryo UI" pitchFamily="50" charset="-128"/>
                <a:ea typeface="Meiryo UI" pitchFamily="50" charset="-128"/>
                <a:cs typeface="Meiryo UI" pitchFamily="50" charset="-128"/>
              </a:rPr>
              <a:t>件</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smtClean="0">
                <a:solidFill>
                  <a:srgbClr val="FF0000"/>
                </a:solidFill>
                <a:latin typeface="Meiryo UI" pitchFamily="50" charset="-128"/>
                <a:ea typeface="Meiryo UI" pitchFamily="50" charset="-128"/>
                <a:cs typeface="Meiryo UI" pitchFamily="50" charset="-128"/>
              </a:rPr>
              <a:t>　</a:t>
            </a:r>
            <a:r>
              <a:rPr lang="ja-JP" altLang="en-US" sz="1000" dirty="0">
                <a:solidFill>
                  <a:srgbClr val="FF0000"/>
                </a:solidFill>
                <a:latin typeface="Meiryo UI" pitchFamily="50" charset="-128"/>
                <a:ea typeface="Meiryo UI" pitchFamily="50" charset="-128"/>
                <a:cs typeface="Meiryo UI" pitchFamily="50" charset="-128"/>
              </a:rPr>
              <a:t>・</a:t>
            </a:r>
            <a:r>
              <a:rPr lang="ja-JP" altLang="en-US" sz="900" dirty="0" smtClean="0">
                <a:solidFill>
                  <a:srgbClr val="FF0000"/>
                </a:solidFill>
                <a:latin typeface="Meiryo UI" pitchFamily="50" charset="-128"/>
                <a:ea typeface="Meiryo UI" pitchFamily="50" charset="-128"/>
                <a:cs typeface="Meiryo UI" pitchFamily="50" charset="-128"/>
              </a:rPr>
              <a:t>取扱金融機関：</a:t>
            </a:r>
            <a:r>
              <a:rPr lang="en-US" altLang="ja-JP" sz="900" dirty="0">
                <a:solidFill>
                  <a:srgbClr val="FF0000"/>
                </a:solidFill>
                <a:latin typeface="Meiryo UI" pitchFamily="50" charset="-128"/>
                <a:ea typeface="Meiryo UI" pitchFamily="50" charset="-128"/>
                <a:cs typeface="Meiryo UI" pitchFamily="50" charset="-128"/>
              </a:rPr>
              <a:t>9</a:t>
            </a:r>
            <a:r>
              <a:rPr lang="ja-JP" altLang="en-US" sz="900" dirty="0" smtClean="0">
                <a:solidFill>
                  <a:srgbClr val="FF0000"/>
                </a:solidFill>
                <a:latin typeface="Meiryo UI" pitchFamily="50" charset="-128"/>
                <a:ea typeface="Meiryo UI" pitchFamily="50" charset="-128"/>
                <a:cs typeface="Meiryo UI" pitchFamily="50" charset="-128"/>
              </a:rPr>
              <a:t>金融機関</a:t>
            </a:r>
            <a:endParaRPr lang="ja-JP" altLang="en-US" sz="900" dirty="0">
              <a:solidFill>
                <a:srgbClr val="FF0000"/>
              </a:solidFill>
              <a:latin typeface="Meiryo UI" pitchFamily="50" charset="-128"/>
              <a:ea typeface="Meiryo UI" pitchFamily="50" charset="-128"/>
              <a:cs typeface="Meiryo UI" pitchFamily="50" charset="-128"/>
            </a:endParaRPr>
          </a:p>
        </p:txBody>
      </p:sp>
      <p:sp>
        <p:nvSpPr>
          <p:cNvPr id="40" name="円/楕円 39"/>
          <p:cNvSpPr/>
          <p:nvPr/>
        </p:nvSpPr>
        <p:spPr>
          <a:xfrm>
            <a:off x="9400876" y="11878"/>
            <a:ext cx="432049"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９</a:t>
            </a:r>
          </a:p>
        </p:txBody>
      </p:sp>
      <p:sp>
        <p:nvSpPr>
          <p:cNvPr id="45" name="正方形/長方形 44"/>
          <p:cNvSpPr/>
          <p:nvPr/>
        </p:nvSpPr>
        <p:spPr>
          <a:xfrm>
            <a:off x="3509070" y="5003191"/>
            <a:ext cx="1233445" cy="36237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2017</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・利用</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56</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3377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1032"/>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251848" y="69269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01216"/>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0375" y="136296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r>
              <a:rPr lang="ja-JP" altLang="en-US" sz="1300" dirty="0" smtClean="0">
                <a:latin typeface="Meiryo UI" pitchFamily="50" charset="-128"/>
                <a:ea typeface="Meiryo UI" pitchFamily="50" charset="-128"/>
                <a:cs typeface="Meiryo UI" pitchFamily="50" charset="-128"/>
              </a:rPr>
              <a:t>します。</a:t>
            </a:r>
            <a:endParaRPr lang="en-US" altLang="ja-JP" sz="1300" dirty="0" smtClean="0">
              <a:latin typeface="Meiryo UI" pitchFamily="50" charset="-128"/>
              <a:ea typeface="Meiryo UI" pitchFamily="50" charset="-128"/>
              <a:cs typeface="Meiryo UI" pitchFamily="50" charset="-128"/>
            </a:endParaRPr>
          </a:p>
        </p:txBody>
      </p:sp>
      <p:sp>
        <p:nvSpPr>
          <p:cNvPr id="30" name="正方形/長方形 29"/>
          <p:cNvSpPr/>
          <p:nvPr/>
        </p:nvSpPr>
        <p:spPr>
          <a:xfrm>
            <a:off x="295615" y="2473813"/>
            <a:ext cx="4502924" cy="1446550"/>
          </a:xfrm>
          <a:prstGeom prst="rect">
            <a:avLst/>
          </a:prstGeom>
          <a:ln>
            <a:solidFill>
              <a:schemeClr val="tx1"/>
            </a:solidFill>
            <a:prstDash val="dash"/>
          </a:ln>
        </p:spPr>
        <p:txBody>
          <a:bodyPr wrap="square">
            <a:spAutoFit/>
          </a:bodyPr>
          <a:lstStyle/>
          <a:p>
            <a:pPr marL="85725" indent="-85725"/>
            <a:r>
              <a:rPr lang="ja-JP" altLang="en-US" sz="1100" dirty="0">
                <a:latin typeface="Meiryo UI" panose="020B0604030504040204" pitchFamily="50" charset="-128"/>
                <a:ea typeface="Meiryo UI" panose="020B0604030504040204" pitchFamily="50" charset="-128"/>
              </a:rPr>
              <a:t>補助対象：公益を目的とした活動等をする</a:t>
            </a:r>
            <a:r>
              <a:rPr lang="ja-JP" altLang="en-US" sz="1100" dirty="0" smtClean="0">
                <a:latin typeface="Meiryo UI" panose="020B0604030504040204" pitchFamily="50" charset="-128"/>
                <a:ea typeface="Meiryo UI" panose="020B0604030504040204" pitchFamily="50" charset="-128"/>
              </a:rPr>
              <a:t>団体</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NPO</a:t>
            </a:r>
            <a:r>
              <a:rPr lang="ja-JP" altLang="en-US" sz="1100" dirty="0" smtClean="0">
                <a:latin typeface="Meiryo UI" panose="020B0604030504040204" pitchFamily="50" charset="-128"/>
                <a:ea typeface="Meiryo UI" panose="020B0604030504040204" pitchFamily="50" charset="-128"/>
              </a:rPr>
              <a:t>法人、市民</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、自治会、学校</a:t>
            </a:r>
            <a:r>
              <a:rPr lang="ja-JP" altLang="en-US" sz="1100" dirty="0">
                <a:latin typeface="Meiryo UI" panose="020B0604030504040204" pitchFamily="50" charset="-128"/>
                <a:ea typeface="Meiryo UI" panose="020B0604030504040204" pitchFamily="50" charset="-128"/>
              </a:rPr>
              <a:t>法人、社会福祉法人</a:t>
            </a:r>
            <a:r>
              <a:rPr lang="ja-JP" altLang="en-US" sz="1100" dirty="0" smtClean="0">
                <a:latin typeface="Meiryo UI" panose="020B0604030504040204" pitchFamily="50" charset="-128"/>
                <a:ea typeface="Meiryo UI" panose="020B0604030504040204" pitchFamily="50" charset="-128"/>
              </a:rPr>
              <a:t>等）</a:t>
            </a:r>
            <a:endParaRPr lang="en-US" altLang="ja-JP" sz="1100" dirty="0">
              <a:latin typeface="Meiryo UI" panose="020B0604030504040204" pitchFamily="50" charset="-128"/>
              <a:ea typeface="Meiryo UI" panose="020B0604030504040204" pitchFamily="50" charset="-128"/>
            </a:endParaRPr>
          </a:p>
          <a:p>
            <a:pPr marL="622300" indent="-622300"/>
            <a:r>
              <a:rPr lang="ja-JP" altLang="en-US" sz="1100" dirty="0">
                <a:latin typeface="Meiryo UI" panose="020B0604030504040204" pitchFamily="50" charset="-128"/>
                <a:ea typeface="Meiryo UI" panose="020B0604030504040204" pitchFamily="50" charset="-128"/>
              </a:rPr>
              <a:t>対象施設：公益的施設</a:t>
            </a:r>
            <a:r>
              <a:rPr lang="ja-JP" altLang="en-US" sz="1100" dirty="0" smtClean="0">
                <a:latin typeface="Meiryo UI" panose="020B0604030504040204" pitchFamily="50" charset="-128"/>
                <a:ea typeface="Meiryo UI" panose="020B0604030504040204" pitchFamily="50" charset="-128"/>
              </a:rPr>
              <a:t>（市町村施設、</a:t>
            </a:r>
            <a:r>
              <a:rPr lang="ja-JP" altLang="en-US" sz="1100" dirty="0">
                <a:latin typeface="Meiryo UI" panose="020B0604030504040204" pitchFamily="50" charset="-128"/>
                <a:ea typeface="Meiryo UI" panose="020B0604030504040204" pitchFamily="50" charset="-128"/>
              </a:rPr>
              <a:t>小学校</a:t>
            </a:r>
            <a:r>
              <a:rPr lang="ja-JP" altLang="en-US" sz="1100" dirty="0" smtClean="0">
                <a:latin typeface="Meiryo UI" panose="020B0604030504040204" pitchFamily="50" charset="-128"/>
                <a:ea typeface="Meiryo UI" panose="020B0604030504040204" pitchFamily="50" charset="-128"/>
              </a:rPr>
              <a:t>、幼稚園、保育</a:t>
            </a:r>
            <a:r>
              <a:rPr lang="ja-JP" altLang="en-US" sz="1100" dirty="0" smtClean="0">
                <a:solidFill>
                  <a:srgbClr val="FF0000"/>
                </a:solidFill>
                <a:latin typeface="Meiryo UI" panose="020B0604030504040204" pitchFamily="50" charset="-128"/>
                <a:ea typeface="Meiryo UI" panose="020B0604030504040204" pitchFamily="50" charset="-128"/>
              </a:rPr>
              <a:t>所</a:t>
            </a:r>
            <a:r>
              <a:rPr lang="ja-JP" altLang="en-US" sz="1100" dirty="0" smtClean="0">
                <a:latin typeface="Meiryo UI" panose="020B0604030504040204" pitchFamily="50" charset="-128"/>
                <a:ea typeface="Meiryo UI" panose="020B0604030504040204" pitchFamily="50" charset="-128"/>
              </a:rPr>
              <a:t>、社会</a:t>
            </a:r>
            <a:r>
              <a:rPr lang="ja-JP" altLang="en-US" sz="1100" dirty="0">
                <a:latin typeface="Meiryo UI" panose="020B0604030504040204" pitchFamily="50" charset="-128"/>
                <a:ea typeface="Meiryo UI" panose="020B0604030504040204" pitchFamily="50" charset="-128"/>
              </a:rPr>
              <a:t>福祉施設等）のうち補助</a:t>
            </a:r>
            <a:r>
              <a:rPr lang="ja-JP" altLang="en-US" sz="1100" dirty="0" smtClean="0">
                <a:latin typeface="Meiryo UI" panose="020B0604030504040204" pitchFamily="50" charset="-128"/>
                <a:ea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が管理する</a:t>
            </a:r>
            <a:r>
              <a:rPr lang="ja-JP" altLang="en-US" sz="1100" dirty="0">
                <a:latin typeface="Meiryo UI" panose="020B0604030504040204" pitchFamily="50" charset="-128"/>
                <a:ea typeface="Meiryo UI" panose="020B0604030504040204" pitchFamily="50" charset="-128"/>
              </a:rPr>
              <a:t>ものを除く。</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予定</a:t>
            </a:r>
            <a:r>
              <a:rPr lang="ja-JP" altLang="en-US" sz="1100" dirty="0">
                <a:latin typeface="Meiryo UI" panose="020B0604030504040204" pitchFamily="50" charset="-128"/>
                <a:ea typeface="Meiryo UI" panose="020B0604030504040204" pitchFamily="50" charset="-128"/>
              </a:rPr>
              <a:t>件数</a:t>
            </a:r>
            <a:r>
              <a:rPr lang="ja-JP" altLang="en-US" sz="1100" dirty="0" smtClean="0">
                <a:latin typeface="Meiryo UI" panose="020B0604030504040204" pitchFamily="50" charset="-128"/>
                <a:ea typeface="Meiryo UI" panose="020B0604030504040204" pitchFamily="50" charset="-128"/>
              </a:rPr>
              <a:t>：２件</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補 助 率</a:t>
            </a:r>
            <a:r>
              <a:rPr lang="ja-JP" altLang="en-US" sz="1100" dirty="0">
                <a:latin typeface="Meiryo UI" panose="020B0604030504040204" pitchFamily="50" charset="-128"/>
                <a:ea typeface="Meiryo UI" panose="020B0604030504040204" pitchFamily="50" charset="-128"/>
              </a:rPr>
              <a:t>：対象</a:t>
            </a:r>
            <a:r>
              <a:rPr lang="ja-JP" altLang="en-US" sz="1100" dirty="0" smtClean="0">
                <a:latin typeface="Meiryo UI" panose="020B0604030504040204" pitchFamily="50" charset="-128"/>
                <a:ea typeface="Meiryo UI" panose="020B0604030504040204" pitchFamily="50" charset="-128"/>
              </a:rPr>
              <a:t>経費の</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（最大</a:t>
            </a:r>
            <a:r>
              <a:rPr lang="en-US" altLang="ja-JP" sz="1100" dirty="0" smtClean="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条　　　件</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初期負担額のうち</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％以上かつ</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者以上は寄付によること</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設置後</a:t>
            </a:r>
            <a:r>
              <a:rPr lang="en-US" altLang="ja-JP" sz="1100" dirty="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、施設と連携して</a:t>
            </a:r>
            <a:r>
              <a:rPr lang="ja-JP" altLang="en-US" sz="1100" dirty="0" smtClean="0">
                <a:latin typeface="Meiryo UI" panose="020B0604030504040204" pitchFamily="50" charset="-128"/>
                <a:ea typeface="Meiryo UI" panose="020B0604030504040204" pitchFamily="50" charset="-128"/>
              </a:rPr>
              <a:t>環境活動等を</a:t>
            </a:r>
            <a:r>
              <a:rPr lang="ja-JP" altLang="en-US" sz="1100" dirty="0">
                <a:latin typeface="Meiryo UI" panose="020B0604030504040204" pitchFamily="50" charset="-128"/>
                <a:ea typeface="Meiryo UI" panose="020B0604030504040204" pitchFamily="50" charset="-128"/>
              </a:rPr>
              <a:t>行う</a:t>
            </a:r>
            <a:r>
              <a:rPr lang="ja-JP" altLang="en-US" sz="1100" dirty="0" smtClean="0">
                <a:latin typeface="Meiryo UI" panose="020B0604030504040204" pitchFamily="50" charset="-128"/>
                <a:ea typeface="Meiryo UI" panose="020B0604030504040204" pitchFamily="50" charset="-128"/>
              </a:rPr>
              <a:t>こと</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51848" y="4005866"/>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03" y="3901747"/>
            <a:ext cx="4122095" cy="2109243"/>
          </a:xfrm>
          <a:prstGeom prst="rect">
            <a:avLst/>
          </a:prstGeom>
        </p:spPr>
      </p:pic>
      <p:sp>
        <p:nvSpPr>
          <p:cNvPr id="21" name="テキスト ボックス 20"/>
          <p:cNvSpPr txBox="1"/>
          <p:nvPr/>
        </p:nvSpPr>
        <p:spPr>
          <a:xfrm>
            <a:off x="5190658" y="1350099"/>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6" name="正方形/長方形 25"/>
          <p:cNvSpPr/>
          <p:nvPr/>
        </p:nvSpPr>
        <p:spPr>
          <a:xfrm>
            <a:off x="7046619" y="1100828"/>
            <a:ext cx="2751819"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807419468"/>
              </p:ext>
            </p:extLst>
          </p:nvPr>
        </p:nvGraphicFramePr>
        <p:xfrm>
          <a:off x="5255836" y="2349496"/>
          <a:ext cx="4364785" cy="2126160"/>
        </p:xfrm>
        <a:graphic>
          <a:graphicData uri="http://schemas.openxmlformats.org/drawingml/2006/table">
            <a:tbl>
              <a:tblPr/>
              <a:tblGrid>
                <a:gridCol w="1991800"/>
                <a:gridCol w="676893"/>
                <a:gridCol w="676894"/>
                <a:gridCol w="1019198"/>
              </a:tblGrid>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泉大津汐見市民共同発電所</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（泉大津市有地</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汐見ポンプ場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泉大津市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ドリーマー</a:t>
                      </a:r>
                      <a:r>
                        <a:rPr lang="ja-JP" altLang="en-US" sz="1050" b="0" i="0" u="none" strike="noStrike" dirty="0" err="1"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ぷくぷく</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err="1"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者作業所）</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吹田市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9kW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err="1"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あっぷる</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こども園</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8kW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泉大津市民</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共</a:t>
                      </a:r>
                      <a:r>
                        <a:rPr lang="zh-TW"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同発電所</a:t>
                      </a:r>
                      <a:endParaRPr lang="en-US" altLang="zh-TW"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（泉大津市有地）</a:t>
                      </a:r>
                      <a:endParaRPr lang="zh-TW"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泉大津市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47</a:t>
                      </a:r>
                      <a:r>
                        <a:rPr 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ふじ第２保育園</a:t>
                      </a:r>
                      <a:endParaRPr lang="zh-TW"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八尾市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6.5kW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わかくさホーム</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（グループホーム）</a:t>
                      </a:r>
                      <a:endParaRPr lang="zh-TW"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9.5kW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4" name="テキスト ボックス 33"/>
          <p:cNvSpPr txBox="1"/>
          <p:nvPr/>
        </p:nvSpPr>
        <p:spPr>
          <a:xfrm>
            <a:off x="5255836" y="2056571"/>
            <a:ext cx="2870964" cy="276999"/>
          </a:xfrm>
          <a:prstGeom prst="rect">
            <a:avLst/>
          </a:prstGeom>
          <a:noFill/>
        </p:spPr>
        <p:txBody>
          <a:bodyPr wrap="square" rtlCol="0">
            <a:spAutoFit/>
          </a:bodyPr>
          <a:lstStyle/>
          <a:p>
            <a:pPr marL="87313" indent="-87313"/>
            <a:r>
              <a:rPr lang="ja-JP" altLang="en-US" sz="1200" b="1" dirty="0" smtClean="0">
                <a:solidFill>
                  <a:srgbClr val="FF0000"/>
                </a:solidFill>
                <a:latin typeface="Meiryo UI" pitchFamily="50" charset="-128"/>
                <a:ea typeface="Meiryo UI" pitchFamily="50" charset="-128"/>
                <a:cs typeface="Meiryo UI" pitchFamily="50" charset="-128"/>
              </a:rPr>
              <a:t>＜市民共同発電所の事例＞</a:t>
            </a:r>
            <a:endParaRPr lang="en-US" altLang="ja-JP" sz="1200" b="1" dirty="0" smtClean="0">
              <a:solidFill>
                <a:srgbClr val="FF0000"/>
              </a:solidFill>
              <a:latin typeface="Meiryo UI" pitchFamily="50" charset="-128"/>
              <a:ea typeface="Meiryo UI" pitchFamily="50" charset="-128"/>
              <a:cs typeface="Meiryo UI" pitchFamily="50" charset="-128"/>
            </a:endParaRPr>
          </a:p>
        </p:txBody>
      </p:sp>
      <p:sp>
        <p:nvSpPr>
          <p:cNvPr id="36" name="角丸四角形 35"/>
          <p:cNvSpPr/>
          <p:nvPr/>
        </p:nvSpPr>
        <p:spPr>
          <a:xfrm>
            <a:off x="5118667" y="69746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b="1" dirty="0">
                <a:solidFill>
                  <a:prstClr val="black"/>
                </a:solidFill>
                <a:latin typeface="Meiryo UI" pitchFamily="50" charset="-128"/>
                <a:ea typeface="Meiryo UI" pitchFamily="50" charset="-128"/>
                <a:cs typeface="Meiryo UI" pitchFamily="50" charset="-128"/>
              </a:rPr>
              <a:t>府民参加型太陽光発電促進事業</a:t>
            </a:r>
          </a:p>
        </p:txBody>
      </p:sp>
      <p:sp>
        <p:nvSpPr>
          <p:cNvPr id="19" name="正方形/長方形 18"/>
          <p:cNvSpPr/>
          <p:nvPr/>
        </p:nvSpPr>
        <p:spPr>
          <a:xfrm>
            <a:off x="251848" y="6023901"/>
            <a:ext cx="4546691" cy="66272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2017</a:t>
            </a:r>
            <a:r>
              <a:rPr lang="ja-JP" altLang="en-US" sz="1000" dirty="0" smtClean="0">
                <a:solidFill>
                  <a:srgbClr val="FF0000"/>
                </a:solidFill>
                <a:latin typeface="Meiryo UI" pitchFamily="50" charset="-128"/>
                <a:ea typeface="Meiryo UI" pitchFamily="50" charset="-128"/>
                <a:cs typeface="Meiryo UI" pitchFamily="50" charset="-128"/>
              </a:rPr>
              <a:t>年度</a:t>
            </a:r>
            <a:r>
              <a:rPr lang="ja-JP" altLang="en-US" sz="1000" dirty="0">
                <a:solidFill>
                  <a:srgbClr val="FF0000"/>
                </a:solidFill>
                <a:latin typeface="Meiryo UI" pitchFamily="50" charset="-128"/>
                <a:ea typeface="Meiryo UI" pitchFamily="50" charset="-128"/>
                <a:cs typeface="Meiryo UI" pitchFamily="50" charset="-128"/>
              </a:rPr>
              <a:t>実績</a:t>
            </a:r>
            <a:r>
              <a:rPr lang="ja-JP" altLang="en-US" sz="1000" dirty="0" smtClean="0">
                <a:solidFill>
                  <a:srgbClr val="FF0000"/>
                </a:solidFill>
                <a:latin typeface="Meiryo UI" pitchFamily="50" charset="-128"/>
                <a:ea typeface="Meiryo UI" pitchFamily="50" charset="-128"/>
                <a:cs typeface="Meiryo UI" pitchFamily="50" charset="-128"/>
              </a:rPr>
              <a:t>＞</a:t>
            </a:r>
            <a:endParaRPr lang="en-US" altLang="ja-JP" sz="1000" dirty="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srgbClr val="FF0000"/>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a:t>
            </a:r>
            <a:r>
              <a:rPr lang="ja-JP" altLang="en-US" sz="1000" dirty="0">
                <a:solidFill>
                  <a:srgbClr val="FF0000"/>
                </a:solidFill>
                <a:latin typeface="Meiryo UI" pitchFamily="50" charset="-128"/>
                <a:ea typeface="Meiryo UI" pitchFamily="50" charset="-128"/>
                <a:cs typeface="Meiryo UI" pitchFamily="50" charset="-128"/>
              </a:rPr>
              <a:t>補助</a:t>
            </a:r>
            <a:r>
              <a:rPr lang="ja-JP" altLang="en-US" sz="1000" dirty="0" smtClean="0">
                <a:solidFill>
                  <a:srgbClr val="FF0000"/>
                </a:solidFill>
                <a:latin typeface="Meiryo UI" pitchFamily="50" charset="-128"/>
                <a:ea typeface="Meiryo UI" pitchFamily="50" charset="-128"/>
                <a:cs typeface="Meiryo UI" pitchFamily="50" charset="-128"/>
              </a:rPr>
              <a:t>件数：</a:t>
            </a:r>
            <a:r>
              <a:rPr lang="en-US" altLang="ja-JP" sz="1000" dirty="0" smtClean="0">
                <a:solidFill>
                  <a:srgbClr val="FF0000"/>
                </a:solidFill>
                <a:latin typeface="Meiryo UI" pitchFamily="50" charset="-128"/>
                <a:ea typeface="Meiryo UI" pitchFamily="50" charset="-128"/>
                <a:cs typeface="Meiryo UI" pitchFamily="50" charset="-128"/>
              </a:rPr>
              <a:t>2</a:t>
            </a:r>
            <a:r>
              <a:rPr lang="ja-JP" altLang="en-US" sz="1000" dirty="0" smtClean="0">
                <a:solidFill>
                  <a:srgbClr val="FF0000"/>
                </a:solidFill>
                <a:latin typeface="Meiryo UI" pitchFamily="50" charset="-128"/>
                <a:ea typeface="Meiryo UI" pitchFamily="50" charset="-128"/>
                <a:cs typeface="Meiryo UI" pitchFamily="50" charset="-128"/>
              </a:rPr>
              <a:t>件</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smtClean="0">
                <a:solidFill>
                  <a:srgbClr val="FF0000"/>
                </a:solidFill>
                <a:latin typeface="Meiryo UI" pitchFamily="50" charset="-128"/>
                <a:ea typeface="Meiryo UI" pitchFamily="50" charset="-128"/>
                <a:cs typeface="Meiryo UI" pitchFamily="50" charset="-128"/>
              </a:rPr>
              <a:t>　　</a:t>
            </a:r>
            <a:r>
              <a:rPr lang="en-US" altLang="ja-JP" sz="1000" dirty="0" smtClean="0">
                <a:solidFill>
                  <a:srgbClr val="FF0000"/>
                </a:solidFill>
                <a:latin typeface="Meiryo UI" pitchFamily="50" charset="-128"/>
                <a:ea typeface="Meiryo UI" pitchFamily="50" charset="-128"/>
                <a:cs typeface="Meiryo UI" pitchFamily="50" charset="-128"/>
              </a:rPr>
              <a:t>NPO</a:t>
            </a:r>
            <a:r>
              <a:rPr lang="ja-JP" altLang="en-US" sz="1000" dirty="0" smtClean="0">
                <a:solidFill>
                  <a:srgbClr val="FF0000"/>
                </a:solidFill>
                <a:latin typeface="Meiryo UI" pitchFamily="50" charset="-128"/>
                <a:ea typeface="Meiryo UI" pitchFamily="50" charset="-128"/>
                <a:cs typeface="Meiryo UI" pitchFamily="50" charset="-128"/>
              </a:rPr>
              <a:t>法人自然環境会議八尾（保育所）</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srgbClr val="FF0000"/>
                </a:solidFill>
                <a:latin typeface="Meiryo UI" pitchFamily="50" charset="-128"/>
                <a:ea typeface="Meiryo UI" pitchFamily="50" charset="-128"/>
                <a:cs typeface="Meiryo UI" pitchFamily="50" charset="-128"/>
              </a:rPr>
              <a:t>　</a:t>
            </a:r>
            <a:r>
              <a:rPr lang="ja-JP" altLang="en-US" sz="1000" dirty="0" smtClean="0">
                <a:solidFill>
                  <a:srgbClr val="FF0000"/>
                </a:solidFill>
                <a:latin typeface="Meiryo UI" pitchFamily="50" charset="-128"/>
                <a:ea typeface="Meiryo UI" pitchFamily="50" charset="-128"/>
                <a:cs typeface="Meiryo UI" pitchFamily="50" charset="-128"/>
              </a:rPr>
              <a:t>　</a:t>
            </a:r>
            <a:r>
              <a:rPr lang="en-US" altLang="ja-JP" sz="900" dirty="0" smtClean="0">
                <a:solidFill>
                  <a:srgbClr val="FF0000"/>
                </a:solidFill>
                <a:latin typeface="Meiryo UI" pitchFamily="50" charset="-128"/>
                <a:ea typeface="Meiryo UI" pitchFamily="50" charset="-128"/>
                <a:cs typeface="Meiryo UI" pitchFamily="50" charset="-128"/>
              </a:rPr>
              <a:t>NPO</a:t>
            </a:r>
            <a:r>
              <a:rPr lang="ja-JP" altLang="en-US" sz="900" dirty="0" smtClean="0">
                <a:solidFill>
                  <a:srgbClr val="FF0000"/>
                </a:solidFill>
                <a:latin typeface="Meiryo UI" pitchFamily="50" charset="-128"/>
                <a:ea typeface="Meiryo UI" pitchFamily="50" charset="-128"/>
                <a:cs typeface="Meiryo UI" pitchFamily="50" charset="-128"/>
              </a:rPr>
              <a:t>法人自然エネルギー高槻市民の会（障害福祉サービス共同生活援助グループホーム）</a:t>
            </a:r>
            <a:endParaRPr lang="en-US" altLang="ja-JP" sz="900" dirty="0">
              <a:solidFill>
                <a:srgbClr val="FF0000"/>
              </a:solidFill>
              <a:latin typeface="Meiryo UI" pitchFamily="50" charset="-128"/>
              <a:ea typeface="Meiryo UI" pitchFamily="50" charset="-128"/>
              <a:cs typeface="Meiryo UI" pitchFamily="50" charset="-128"/>
            </a:endParaRPr>
          </a:p>
        </p:txBody>
      </p:sp>
      <p:pic>
        <p:nvPicPr>
          <p:cNvPr id="1026" name="Picture 2" descr="泉大津汐見市民共同発電所 点灯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1" y="4669251"/>
            <a:ext cx="2689388" cy="1796511"/>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 19"/>
          <p:cNvSpPr/>
          <p:nvPr/>
        </p:nvSpPr>
        <p:spPr>
          <a:xfrm>
            <a:off x="5686127" y="6413428"/>
            <a:ext cx="3219748"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泉大津汐見市民共同</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発電所</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8644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8" name="角丸四角形 57"/>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17" name="角丸四角形 16"/>
          <p:cNvSpPr/>
          <p:nvPr/>
        </p:nvSpPr>
        <p:spPr>
          <a:xfrm>
            <a:off x="5148683" y="642688"/>
            <a:ext cx="4547319" cy="54987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smtClean="0">
                <a:solidFill>
                  <a:prstClr val="black"/>
                </a:solidFill>
                <a:latin typeface="Meiryo UI" pitchFamily="50" charset="-128"/>
                <a:ea typeface="Meiryo UI" pitchFamily="50" charset="-128"/>
                <a:cs typeface="Meiryo UI" pitchFamily="50" charset="-128"/>
              </a:rPr>
              <a:t>公共施設や</a:t>
            </a:r>
            <a:r>
              <a:rPr lang="ja-JP" altLang="en-US" sz="1300" b="1" dirty="0">
                <a:solidFill>
                  <a:prstClr val="black"/>
                </a:solidFill>
                <a:latin typeface="Meiryo UI" pitchFamily="50" charset="-128"/>
                <a:ea typeface="Meiryo UI" pitchFamily="50" charset="-128"/>
                <a:cs typeface="Meiryo UI" pitchFamily="50" charset="-128"/>
              </a:rPr>
              <a:t>民間施設の</a:t>
            </a:r>
            <a:r>
              <a:rPr lang="ja-JP" altLang="en-US" sz="1300" b="1" dirty="0" smtClean="0">
                <a:solidFill>
                  <a:prstClr val="black"/>
                </a:solidFill>
                <a:latin typeface="Meiryo UI" pitchFamily="50" charset="-128"/>
                <a:ea typeface="Meiryo UI" pitchFamily="50" charset="-128"/>
                <a:cs typeface="Meiryo UI" pitchFamily="50" charset="-128"/>
              </a:rPr>
              <a:t>屋根や遊休地と</a:t>
            </a:r>
            <a:endParaRPr lang="en-US" altLang="ja-JP" sz="1300" b="1" dirty="0" smtClean="0">
              <a:solidFill>
                <a:prstClr val="black"/>
              </a:solidFill>
              <a:latin typeface="Meiryo UI" pitchFamily="50" charset="-128"/>
              <a:ea typeface="Meiryo UI" pitchFamily="50" charset="-128"/>
              <a:cs typeface="Meiryo UI" pitchFamily="50" charset="-128"/>
            </a:endParaRPr>
          </a:p>
          <a:p>
            <a:pPr algn="ctr"/>
            <a:r>
              <a:rPr lang="ja-JP" altLang="en-US" sz="1300" b="1" dirty="0" smtClean="0">
                <a:solidFill>
                  <a:prstClr val="black"/>
                </a:solidFill>
                <a:latin typeface="Meiryo UI" pitchFamily="50" charset="-128"/>
                <a:ea typeface="Meiryo UI" pitchFamily="50" charset="-128"/>
                <a:cs typeface="Meiryo UI" pitchFamily="50" charset="-128"/>
              </a:rPr>
              <a:t>太陽光</a:t>
            </a:r>
            <a:r>
              <a:rPr lang="ja-JP" altLang="en-US" sz="1300" b="1" dirty="0">
                <a:solidFill>
                  <a:prstClr val="black"/>
                </a:solidFill>
                <a:latin typeface="Meiryo UI" pitchFamily="50" charset="-128"/>
                <a:ea typeface="Meiryo UI" pitchFamily="50" charset="-128"/>
                <a:cs typeface="Meiryo UI" pitchFamily="50" charset="-128"/>
              </a:rPr>
              <a:t>発電事</a:t>
            </a:r>
            <a:r>
              <a:rPr lang="ja-JP" altLang="en-US" sz="1300" b="1" dirty="0" smtClean="0">
                <a:solidFill>
                  <a:prstClr val="black"/>
                </a:solidFill>
                <a:latin typeface="Meiryo UI" pitchFamily="50" charset="-128"/>
                <a:ea typeface="Meiryo UI" pitchFamily="50" charset="-128"/>
                <a:cs typeface="Meiryo UI" pitchFamily="50" charset="-128"/>
              </a:rPr>
              <a:t>業者</a:t>
            </a:r>
            <a:r>
              <a:rPr lang="ja-JP" altLang="en-US" sz="1300" b="1" dirty="0">
                <a:solidFill>
                  <a:prstClr val="black"/>
                </a:solidFill>
                <a:latin typeface="Meiryo UI" pitchFamily="50" charset="-128"/>
                <a:ea typeface="Meiryo UI" pitchFamily="50" charset="-128"/>
                <a:cs typeface="Meiryo UI" pitchFamily="50" charset="-128"/>
              </a:rPr>
              <a:t>の</a:t>
            </a:r>
            <a:r>
              <a:rPr lang="ja-JP" altLang="en-US" sz="1300" b="1" dirty="0" smtClean="0">
                <a:solidFill>
                  <a:prstClr val="black"/>
                </a:solidFill>
                <a:latin typeface="Meiryo UI" pitchFamily="50" charset="-128"/>
                <a:ea typeface="Meiryo UI" pitchFamily="50" charset="-128"/>
                <a:cs typeface="Meiryo UI" pitchFamily="50" charset="-128"/>
              </a:rPr>
              <a:t>マッチング等</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14970" y="1485581"/>
            <a:ext cx="455373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b="0" i="0" dirty="0" smtClean="0">
                <a:solidFill>
                  <a:prstClr val="black"/>
                </a:solidFill>
                <a:latin typeface="Meiryo UI" pitchFamily="50" charset="-128"/>
                <a:ea typeface="Meiryo UI" pitchFamily="50" charset="-128"/>
                <a:cs typeface="Meiryo UI" pitchFamily="50" charset="-128"/>
              </a:rPr>
              <a:t>◆市町村には、</a:t>
            </a:r>
            <a:r>
              <a:rPr lang="ja-JP" altLang="en-US" b="0" i="0" dirty="0">
                <a:solidFill>
                  <a:prstClr val="black"/>
                </a:solidFill>
                <a:latin typeface="Meiryo UI" pitchFamily="50" charset="-128"/>
                <a:ea typeface="Meiryo UI" pitchFamily="50" charset="-128"/>
                <a:cs typeface="Meiryo UI" pitchFamily="50" charset="-128"/>
              </a:rPr>
              <a:t>屋根・土地貸し事業制度に</a:t>
            </a:r>
            <a:r>
              <a:rPr lang="ja-JP" altLang="en-US" b="0" i="0" dirty="0" smtClean="0">
                <a:solidFill>
                  <a:prstClr val="black"/>
                </a:solidFill>
                <a:latin typeface="Meiryo UI" pitchFamily="50" charset="-128"/>
                <a:ea typeface="Meiryo UI" pitchFamily="50" charset="-128"/>
                <a:cs typeface="Meiryo UI" pitchFamily="50" charset="-128"/>
              </a:rPr>
              <a:t>関する助言</a:t>
            </a:r>
            <a:r>
              <a:rPr lang="ja-JP" altLang="en-US" b="0" i="0" dirty="0">
                <a:solidFill>
                  <a:prstClr val="black"/>
                </a:solidFill>
                <a:latin typeface="Meiryo UI" pitchFamily="50" charset="-128"/>
                <a:ea typeface="Meiryo UI" pitchFamily="50" charset="-128"/>
                <a:cs typeface="Meiryo UI" pitchFamily="50" charset="-128"/>
              </a:rPr>
              <a:t>を行う</a:t>
            </a:r>
            <a:r>
              <a:rPr lang="ja-JP" altLang="en-US" b="0" i="0" dirty="0" smtClean="0">
                <a:solidFill>
                  <a:prstClr val="black"/>
                </a:solidFill>
                <a:latin typeface="Meiryo UI" pitchFamily="50" charset="-128"/>
                <a:ea typeface="Meiryo UI" pitchFamily="50" charset="-128"/>
                <a:cs typeface="Meiryo UI" pitchFamily="50" charset="-128"/>
              </a:rPr>
              <a:t>などして、市町村施設</a:t>
            </a:r>
            <a:r>
              <a:rPr lang="ja-JP" altLang="en-US"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b="0" i="0" dirty="0" smtClean="0">
                <a:solidFill>
                  <a:prstClr val="black"/>
                </a:solidFill>
                <a:latin typeface="Meiryo UI" pitchFamily="50" charset="-128"/>
                <a:ea typeface="Meiryo UI" pitchFamily="50" charset="-128"/>
                <a:cs typeface="Meiryo UI" pitchFamily="50" charset="-128"/>
              </a:rPr>
              <a:t>します。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53" name="角丸四角形 52"/>
          <p:cNvSpPr/>
          <p:nvPr/>
        </p:nvSpPr>
        <p:spPr>
          <a:xfrm>
            <a:off x="5790858" y="2740622"/>
            <a:ext cx="2917204" cy="42788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i="1" dirty="0">
                <a:solidFill>
                  <a:srgbClr val="000000"/>
                </a:solidFill>
                <a:latin typeface="ＭＳ Ｐゴシック"/>
                <a:ea typeface="HG創英角ﾎﾟｯﾌﾟ体"/>
                <a:cs typeface="Times New Roman"/>
              </a:rPr>
              <a:t>おおさか</a:t>
            </a:r>
            <a:r>
              <a:rPr lang="ja-JP" altLang="en-US" sz="1200" i="1" dirty="0" smtClean="0">
                <a:solidFill>
                  <a:srgbClr val="000000"/>
                </a:solidFill>
                <a:latin typeface="ＭＳ Ｐゴシック"/>
                <a:ea typeface="HG創英角ﾎﾟｯﾌﾟ体"/>
                <a:cs typeface="Times New Roman"/>
              </a:rPr>
              <a:t>スマートエネルギーセンター</a:t>
            </a:r>
            <a:endParaRPr lang="en-US" altLang="ja-JP" sz="1200" i="1" dirty="0" smtClean="0">
              <a:solidFill>
                <a:srgbClr val="000000"/>
              </a:solidFill>
              <a:latin typeface="ＭＳ Ｐゴシック"/>
              <a:ea typeface="HG創英角ﾎﾟｯﾌﾟ体"/>
              <a:cs typeface="Times New Roman"/>
            </a:endParaRPr>
          </a:p>
          <a:p>
            <a:pPr algn="ctr"/>
            <a:r>
              <a:rPr lang="ja-JP" altLang="en-US" sz="1100" dirty="0">
                <a:solidFill>
                  <a:srgbClr val="0070C0"/>
                </a:solidFill>
                <a:latin typeface="Meiryo UI" pitchFamily="50" charset="-128"/>
                <a:ea typeface="Meiryo UI" pitchFamily="50" charset="-128"/>
                <a:cs typeface="Meiryo UI" pitchFamily="50" charset="-128"/>
              </a:rPr>
              <a:t>府民、民間事</a:t>
            </a:r>
            <a:r>
              <a:rPr lang="ja-JP" altLang="en-US" sz="1100" dirty="0" smtClean="0">
                <a:solidFill>
                  <a:srgbClr val="0070C0"/>
                </a:solidFill>
                <a:latin typeface="Meiryo UI" pitchFamily="50" charset="-128"/>
                <a:ea typeface="Meiryo UI" pitchFamily="50" charset="-128"/>
                <a:cs typeface="Meiryo UI" pitchFamily="50" charset="-128"/>
              </a:rPr>
              <a:t>業者と発電事</a:t>
            </a:r>
            <a:r>
              <a:rPr lang="ja-JP" altLang="en-US" sz="1100" dirty="0">
                <a:solidFill>
                  <a:srgbClr val="0070C0"/>
                </a:solidFill>
                <a:latin typeface="Meiryo UI" pitchFamily="50" charset="-128"/>
                <a:ea typeface="Meiryo UI" pitchFamily="50" charset="-128"/>
                <a:cs typeface="Meiryo UI" pitchFamily="50" charset="-128"/>
              </a:rPr>
              <a:t>業者の</a:t>
            </a:r>
            <a:r>
              <a:rPr lang="ja-JP" altLang="en-US" sz="1100" dirty="0" smtClean="0">
                <a:solidFill>
                  <a:srgbClr val="0070C0"/>
                </a:solidFill>
                <a:latin typeface="Meiryo UI" pitchFamily="50" charset="-128"/>
                <a:ea typeface="Meiryo UI" pitchFamily="50" charset="-128"/>
                <a:cs typeface="Meiryo UI" pitchFamily="50" charset="-128"/>
              </a:rPr>
              <a:t>マッチング</a:t>
            </a:r>
            <a:endParaRPr lang="ja-JP" altLang="en-US" sz="1100" dirty="0">
              <a:solidFill>
                <a:prstClr val="white"/>
              </a:solidFill>
              <a:latin typeface="ＭＳ Ｐゴシック"/>
              <a:cs typeface="ＭＳ Ｐゴシック"/>
            </a:endParaRPr>
          </a:p>
        </p:txBody>
      </p:sp>
      <p:sp>
        <p:nvSpPr>
          <p:cNvPr id="57" name="左右矢印 56"/>
          <p:cNvSpPr>
            <a:spLocks noChangeAspect="1"/>
          </p:cNvSpPr>
          <p:nvPr/>
        </p:nvSpPr>
        <p:spPr>
          <a:xfrm>
            <a:off x="6932269" y="3438431"/>
            <a:ext cx="646586" cy="341183"/>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grpSp>
        <p:nvGrpSpPr>
          <p:cNvPr id="6" name="グループ化 5"/>
          <p:cNvGrpSpPr>
            <a:grpSpLocks noChangeAspect="1"/>
          </p:cNvGrpSpPr>
          <p:nvPr/>
        </p:nvGrpSpPr>
        <p:grpSpPr>
          <a:xfrm>
            <a:off x="5191124" y="3246673"/>
            <a:ext cx="1694166" cy="822643"/>
            <a:chOff x="4600574" y="3625903"/>
            <a:chExt cx="1783333" cy="962156"/>
          </a:xfrm>
        </p:grpSpPr>
        <p:pic>
          <p:nvPicPr>
            <p:cNvPr id="49"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31911" y="3677133"/>
              <a:ext cx="491207" cy="66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4604" y="3693770"/>
              <a:ext cx="491698" cy="443899"/>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2606" y="3755440"/>
              <a:ext cx="549359" cy="652581"/>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4600574" y="3625903"/>
              <a:ext cx="1783333" cy="962156"/>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9" name="大かっこ 58"/>
            <p:cNvSpPr/>
            <p:nvPr/>
          </p:nvSpPr>
          <p:spPr>
            <a:xfrm>
              <a:off x="4808111" y="4348121"/>
              <a:ext cx="1348542" cy="202644"/>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grpSp>
      <p:grpSp>
        <p:nvGrpSpPr>
          <p:cNvPr id="4" name="グループ化 3"/>
          <p:cNvGrpSpPr>
            <a:grpSpLocks noChangeAspect="1"/>
          </p:cNvGrpSpPr>
          <p:nvPr/>
        </p:nvGrpSpPr>
        <p:grpSpPr>
          <a:xfrm>
            <a:off x="7646103" y="3240717"/>
            <a:ext cx="1988136" cy="853001"/>
            <a:chOff x="4731453" y="3674881"/>
            <a:chExt cx="2753651" cy="1181442"/>
          </a:xfrm>
        </p:grpSpPr>
        <p:pic>
          <p:nvPicPr>
            <p:cNvPr id="47"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3513" y="3938966"/>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r="20748"/>
            <a:stretch/>
          </p:blipFill>
          <p:spPr bwMode="auto">
            <a:xfrm>
              <a:off x="5842129" y="3956399"/>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3885074"/>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3674881"/>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3822990"/>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60" name="大かっこ 59"/>
            <p:cNvSpPr/>
            <p:nvPr/>
          </p:nvSpPr>
          <p:spPr>
            <a:xfrm>
              <a:off x="4895234" y="4536656"/>
              <a:ext cx="2422964" cy="279697"/>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grpSp>
      <p:sp>
        <p:nvSpPr>
          <p:cNvPr id="61" name="正方形/長方形 60"/>
          <p:cNvSpPr/>
          <p:nvPr/>
        </p:nvSpPr>
        <p:spPr>
          <a:xfrm>
            <a:off x="6146845" y="1245623"/>
            <a:ext cx="367906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60365" y="4200411"/>
            <a:ext cx="4344110" cy="33010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9" name="テキスト ボックス 38"/>
          <p:cNvSpPr txBox="1"/>
          <p:nvPr/>
        </p:nvSpPr>
        <p:spPr>
          <a:xfrm>
            <a:off x="5191125" y="4592776"/>
            <a:ext cx="4504878" cy="600164"/>
          </a:xfrm>
          <a:prstGeom prst="rect">
            <a:avLst/>
          </a:prstGeom>
          <a:noFill/>
        </p:spPr>
        <p:txBody>
          <a:bodyPr wrap="square" lIns="0" tIns="0" rIns="0" bIns="0" rtlCol="0" anchor="ctr" anchorCtr="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◆市町村の</a:t>
            </a:r>
            <a:r>
              <a:rPr lang="ja-JP" altLang="en-US" sz="1300" dirty="0">
                <a:solidFill>
                  <a:srgbClr val="FF0000"/>
                </a:solidFill>
                <a:latin typeface="Meiryo UI" pitchFamily="50" charset="-128"/>
                <a:ea typeface="Meiryo UI" pitchFamily="50" charset="-128"/>
                <a:cs typeface="Meiryo UI" pitchFamily="50" charset="-128"/>
              </a:rPr>
              <a:t>施設</a:t>
            </a:r>
            <a:r>
              <a:rPr lang="ja-JP" altLang="en-US" sz="1300" dirty="0" smtClean="0">
                <a:solidFill>
                  <a:srgbClr val="FF0000"/>
                </a:solidFill>
                <a:latin typeface="Meiryo UI" pitchFamily="50" charset="-128"/>
                <a:ea typeface="Meiryo UI" pitchFamily="50" charset="-128"/>
                <a:cs typeface="Meiryo UI" pitchFamily="50" charset="-128"/>
              </a:rPr>
              <a:t>等</a:t>
            </a:r>
            <a:r>
              <a:rPr lang="ja-JP" altLang="en-US" sz="1300" dirty="0" smtClean="0">
                <a:solidFill>
                  <a:prstClr val="black"/>
                </a:solidFill>
                <a:latin typeface="Meiryo UI" pitchFamily="50" charset="-128"/>
                <a:ea typeface="Meiryo UI" pitchFamily="50" charset="-128"/>
                <a:cs typeface="Meiryo UI" pitchFamily="50" charset="-128"/>
              </a:rPr>
              <a:t>において、公募選定した民間事業者により、太陽光発電設備が設置されます。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5178722" y="5272144"/>
            <a:ext cx="4655963" cy="169277"/>
          </a:xfrm>
          <a:prstGeom prst="rect">
            <a:avLst/>
          </a:prstGeom>
          <a:noFill/>
        </p:spPr>
        <p:txBody>
          <a:bodyPr wrap="square" lIns="0" tIns="0" rIns="0" bIns="0" rtlCol="0" anchor="ctr" anchorCtr="0">
            <a:spAutoFit/>
          </a:bodyPr>
          <a:lstStyle/>
          <a:p>
            <a:pPr marL="87313" indent="-87313"/>
            <a:r>
              <a:rPr lang="ja-JP" altLang="en-US" sz="1100" b="1" dirty="0" smtClean="0">
                <a:latin typeface="Meiryo UI" pitchFamily="50" charset="-128"/>
                <a:ea typeface="Meiryo UI" pitchFamily="50" charset="-128"/>
                <a:cs typeface="Meiryo UI" pitchFamily="50" charset="-128"/>
              </a:rPr>
              <a:t>＜</a:t>
            </a:r>
            <a:r>
              <a:rPr lang="en-US" altLang="ja-JP" sz="1100" b="1" dirty="0" smtClean="0">
                <a:latin typeface="Meiryo UI" pitchFamily="50" charset="-128"/>
                <a:ea typeface="Meiryo UI" pitchFamily="50" charset="-128"/>
                <a:cs typeface="Meiryo UI" pitchFamily="50" charset="-128"/>
              </a:rPr>
              <a:t>2017</a:t>
            </a:r>
            <a:r>
              <a:rPr lang="ja-JP" altLang="en-US" sz="1100" b="1" dirty="0" smtClean="0">
                <a:latin typeface="Meiryo UI" pitchFamily="50" charset="-128"/>
                <a:ea typeface="Meiryo UI" pitchFamily="50" charset="-128"/>
                <a:cs typeface="Meiryo UI" pitchFamily="50" charset="-128"/>
              </a:rPr>
              <a:t>年度公募実績＞（順次、太陽光発電設備が設置される予定）</a:t>
            </a:r>
            <a:endParaRPr lang="en-US" altLang="ja-JP" sz="1100" b="1" dirty="0" smtClean="0">
              <a:latin typeface="Meiryo UI" pitchFamily="50" charset="-128"/>
              <a:ea typeface="Meiryo UI" pitchFamily="50" charset="-128"/>
              <a:cs typeface="Meiryo UI"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3891691599"/>
              </p:ext>
            </p:extLst>
          </p:nvPr>
        </p:nvGraphicFramePr>
        <p:xfrm>
          <a:off x="5188701" y="5478345"/>
          <a:ext cx="4311015" cy="895084"/>
        </p:xfrm>
        <a:graphic>
          <a:graphicData uri="http://schemas.openxmlformats.org/drawingml/2006/table">
            <a:tbl>
              <a:tblPr firstRow="1">
                <a:tableStyleId>{7DF18680-E054-41AD-8BC1-D1AEF772440D}</a:tableStyleId>
              </a:tblPr>
              <a:tblGrid>
                <a:gridCol w="603885"/>
                <a:gridCol w="1005523"/>
                <a:gridCol w="1586547"/>
                <a:gridCol w="1115060"/>
              </a:tblGrid>
              <a:tr h="316044">
                <a:tc>
                  <a:txBody>
                    <a:bodyPr/>
                    <a:lstStyle/>
                    <a:p>
                      <a:pPr algn="ctr">
                        <a:spcAft>
                          <a:spcPts val="0"/>
                        </a:spcAft>
                      </a:pPr>
                      <a:r>
                        <a:rPr lang="ja-JP" altLang="en-US" sz="1100" kern="100" dirty="0">
                          <a:solidFill>
                            <a:srgbClr val="FF0000"/>
                          </a:solidFill>
                          <a:effectLst/>
                        </a:rPr>
                        <a:t>市町村</a:t>
                      </a:r>
                      <a:endParaRPr lang="ja-JP" sz="1100" kern="100" dirty="0">
                        <a:solidFill>
                          <a:srgbClr val="FF0000"/>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100" kern="100" dirty="0">
                          <a:solidFill>
                            <a:srgbClr val="FF0000"/>
                          </a:solidFill>
                          <a:effectLst/>
                        </a:rPr>
                        <a:t>施設数</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100" kern="100" dirty="0" smtClean="0">
                          <a:solidFill>
                            <a:srgbClr val="FF0000"/>
                          </a:solidFill>
                          <a:effectLst/>
                          <a:latin typeface="+mn-lt"/>
                          <a:ea typeface="+mn-ea"/>
                          <a:cs typeface="+mn-cs"/>
                        </a:rPr>
                        <a:t>発電能力</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9520">
                <a:tc>
                  <a:txBody>
                    <a:bodyPr/>
                    <a:lstStyle/>
                    <a:p>
                      <a:pPr algn="just">
                        <a:spcAft>
                          <a:spcPts val="0"/>
                        </a:spcAft>
                      </a:pPr>
                      <a:r>
                        <a:rPr lang="ja-JP" altLang="en-US"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82</a:t>
                      </a:r>
                      <a:r>
                        <a:rPr lang="en-US"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文化ホール</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熊取町</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ため池</a:t>
                      </a:r>
                      <a:endParaRPr lang="ja-JP" altLang="ja-JP" sz="11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4" name="テキスト ボックス 34"/>
          <p:cNvSpPr txBox="1">
            <a:spLocks noChangeArrowheads="1"/>
          </p:cNvSpPr>
          <p:nvPr/>
        </p:nvSpPr>
        <p:spPr bwMode="auto">
          <a:xfrm>
            <a:off x="5139402" y="2326515"/>
            <a:ext cx="455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7" name="角丸四角形 66"/>
          <p:cNvSpPr/>
          <p:nvPr/>
        </p:nvSpPr>
        <p:spPr>
          <a:xfrm>
            <a:off x="226121" y="642689"/>
            <a:ext cx="4556601" cy="54987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300" b="1" dirty="0">
              <a:solidFill>
                <a:prstClr val="black"/>
              </a:solidFill>
              <a:latin typeface="Meiryo UI" pitchFamily="50" charset="-128"/>
              <a:ea typeface="Meiryo UI" pitchFamily="50" charset="-128"/>
              <a:cs typeface="Meiryo UI" pitchFamily="50" charset="-128"/>
            </a:endParaRPr>
          </a:p>
          <a:p>
            <a:pPr algn="ctr"/>
            <a:r>
              <a:rPr lang="ja-JP" altLang="en-US" sz="1300" b="1" dirty="0" err="1">
                <a:solidFill>
                  <a:prstClr val="black"/>
                </a:solidFill>
                <a:latin typeface="Meiryo UI" pitchFamily="50" charset="-128"/>
                <a:ea typeface="Meiryo UI" pitchFamily="50" charset="-128"/>
                <a:cs typeface="Meiryo UI" pitchFamily="50" charset="-128"/>
              </a:rPr>
              <a:t>ー</a:t>
            </a:r>
            <a:r>
              <a:rPr lang="ja-JP" altLang="en-US" sz="1300" b="1" dirty="0">
                <a:solidFill>
                  <a:prstClr val="black"/>
                </a:solidFill>
                <a:latin typeface="Meiryo UI" pitchFamily="50" charset="-128"/>
                <a:ea typeface="Meiryo UI" pitchFamily="50" charset="-128"/>
                <a:cs typeface="Meiryo UI" pitchFamily="50" charset="-128"/>
              </a:rPr>
              <a:t>環境にもおとくや</a:t>
            </a:r>
            <a:r>
              <a:rPr lang="ja-JP" altLang="en-US" sz="1300" b="1" dirty="0" err="1">
                <a:solidFill>
                  <a:prstClr val="black"/>
                </a:solidFill>
                <a:latin typeface="Meiryo UI" pitchFamily="50" charset="-128"/>
                <a:ea typeface="Meiryo UI" pitchFamily="50" charset="-128"/>
                <a:cs typeface="Meiryo UI" pitchFamily="50" charset="-128"/>
              </a:rPr>
              <a:t>ねん</a:t>
            </a:r>
            <a:r>
              <a:rPr lang="ja-JP" altLang="en-US" sz="1300" b="1" dirty="0">
                <a:solidFill>
                  <a:prstClr val="black"/>
                </a:solidFill>
                <a:latin typeface="Meiryo UI" pitchFamily="50" charset="-128"/>
                <a:ea typeface="Meiryo UI" pitchFamily="50" charset="-128"/>
                <a:cs typeface="Meiryo UI" pitchFamily="50" charset="-128"/>
              </a:rPr>
              <a:t>ー</a:t>
            </a:r>
            <a:endParaRPr lang="en-US" altLang="ja-JP" sz="1300" b="1" dirty="0">
              <a:solidFill>
                <a:prstClr val="black"/>
              </a:solidFill>
              <a:latin typeface="Meiryo UI" pitchFamily="50" charset="-128"/>
              <a:ea typeface="Meiryo UI" pitchFamily="50" charset="-128"/>
              <a:cs typeface="Meiryo UI" pitchFamily="50" charset="-128"/>
            </a:endParaRPr>
          </a:p>
        </p:txBody>
      </p:sp>
      <p:sp>
        <p:nvSpPr>
          <p:cNvPr id="69" name="テキスト ボックス 68"/>
          <p:cNvSpPr txBox="1"/>
          <p:nvPr/>
        </p:nvSpPr>
        <p:spPr>
          <a:xfrm>
            <a:off x="177809" y="1414918"/>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70" name="テキスト ボックス 69"/>
          <p:cNvSpPr txBox="1"/>
          <p:nvPr/>
        </p:nvSpPr>
        <p:spPr>
          <a:xfrm>
            <a:off x="258953" y="4635921"/>
            <a:ext cx="4498797" cy="2054409"/>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1975246" y="2128972"/>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図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672" y="2473314"/>
            <a:ext cx="2787823" cy="2159935"/>
          </a:xfrm>
          <a:prstGeom prst="rect">
            <a:avLst/>
          </a:prstGeom>
        </p:spPr>
      </p:pic>
      <p:pic>
        <p:nvPicPr>
          <p:cNvPr id="73" name="図 7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1897" y="2438187"/>
            <a:ext cx="1645784" cy="1725026"/>
          </a:xfrm>
          <a:prstGeom prst="rect">
            <a:avLst/>
          </a:prstGeom>
        </p:spPr>
      </p:pic>
      <p:pic>
        <p:nvPicPr>
          <p:cNvPr id="74" name="図 7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9176" y="4235819"/>
            <a:ext cx="1584829" cy="1389773"/>
          </a:xfrm>
          <a:prstGeom prst="rect">
            <a:avLst/>
          </a:prstGeom>
        </p:spPr>
      </p:pic>
      <p:pic>
        <p:nvPicPr>
          <p:cNvPr id="75" name="図 7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0404" y="5635900"/>
            <a:ext cx="1590925" cy="993566"/>
          </a:xfrm>
          <a:prstGeom prst="rect">
            <a:avLst/>
          </a:prstGeom>
        </p:spPr>
      </p:pic>
      <p:sp>
        <p:nvSpPr>
          <p:cNvPr id="77" name="正方形/長方形 76"/>
          <p:cNvSpPr/>
          <p:nvPr/>
        </p:nvSpPr>
        <p:spPr>
          <a:xfrm>
            <a:off x="1590685" y="1247895"/>
            <a:ext cx="3679069" cy="184666"/>
          </a:xfrm>
          <a:prstGeom prst="rect">
            <a:avLst/>
          </a:prstGeom>
        </p:spPr>
        <p:txBody>
          <a:bodyPr wrap="square" lIns="0" tIns="0" rIns="0" bIns="0" anchor="ctr" anchorCtr="1">
            <a:spAutoFit/>
          </a:bodyPr>
          <a:lstStyle/>
          <a:p>
            <a:pPr marL="95250" indent="-95250" algn="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675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299322" y="614894"/>
            <a:ext cx="1949328"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a:t>
            </a:r>
            <a:r>
              <a:rPr lang="en-US" altLang="ja-JP" sz="1200" dirty="0">
                <a:solidFill>
                  <a:srgbClr val="FF0000"/>
                </a:solidFill>
                <a:latin typeface="Meiryo UI" pitchFamily="50" charset="-128"/>
                <a:ea typeface="Meiryo UI" pitchFamily="50" charset="-128"/>
                <a:cs typeface="Meiryo UI" pitchFamily="50" charset="-128"/>
              </a:rPr>
              <a:t>13,252</a:t>
            </a:r>
            <a:r>
              <a:rPr lang="ja-JP" altLang="en-US" sz="1200" dirty="0">
                <a:solidFill>
                  <a:srgbClr val="FF0000"/>
                </a:solidFill>
                <a:latin typeface="Meiryo UI" pitchFamily="50" charset="-128"/>
                <a:ea typeface="Meiryo UI" pitchFamily="50" charset="-128"/>
                <a:cs typeface="Meiryo UI" pitchFamily="50" charset="-128"/>
              </a:rPr>
              <a:t>千円</a:t>
            </a:r>
            <a:r>
              <a:rPr lang="ja-JP" altLang="en-US" sz="1200" dirty="0" smtClean="0">
                <a:solidFill>
                  <a:srgbClr val="FF0000"/>
                </a:solidFill>
                <a:latin typeface="Meiryo UI" pitchFamily="50" charset="-128"/>
                <a:ea typeface="Meiryo UI" pitchFamily="50" charset="-128"/>
                <a:cs typeface="Meiryo UI" pitchFamily="50" charset="-128"/>
              </a:rPr>
              <a:t>）</a:t>
            </a:r>
            <a:endParaRPr lang="ja-JP" altLang="en-US" sz="1200" strike="sngStrike" dirty="0">
              <a:solidFill>
                <a:srgbClr val="FF0000"/>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391074460"/>
              </p:ext>
            </p:extLst>
          </p:nvPr>
        </p:nvGraphicFramePr>
        <p:xfrm>
          <a:off x="183068" y="2062286"/>
          <a:ext cx="4655632" cy="3520080"/>
        </p:xfrm>
        <a:graphic>
          <a:graphicData uri="http://schemas.openxmlformats.org/drawingml/2006/table">
            <a:tbl>
              <a:tblPr/>
              <a:tblGrid>
                <a:gridCol w="2175950"/>
                <a:gridCol w="615437"/>
                <a:gridCol w="642425"/>
                <a:gridCol w="1221820"/>
              </a:tblGrid>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府立富田林支援学校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大阪府動物愛護管理センター</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（アニマル</a:t>
                      </a:r>
                      <a:r>
                        <a:rPr lang="ja-JP" altLang="en-US" sz="1050" b="0" i="0" u="none" strike="no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ハーモニー大阪）</a:t>
                      </a:r>
                      <a:endPar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33kW</a:t>
                      </a:r>
                      <a:endParaRPr lang="en-US" sz="105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795722"/>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1" y="620688"/>
            <a:ext cx="591498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336346947"/>
              </p:ext>
            </p:extLst>
          </p:nvPr>
        </p:nvGraphicFramePr>
        <p:xfrm>
          <a:off x="4950085" y="2063073"/>
          <a:ext cx="4788695" cy="1638000"/>
        </p:xfrm>
        <a:graphic>
          <a:graphicData uri="http://schemas.openxmlformats.org/drawingml/2006/table">
            <a:tbl>
              <a:tblPr/>
              <a:tblGrid>
                <a:gridCol w="2545223"/>
                <a:gridCol w="615437"/>
                <a:gridCol w="664650"/>
                <a:gridCol w="963385"/>
              </a:tblGrid>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zh-CN"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875512" y="179125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47" name="角丸四角形 46"/>
          <p:cNvSpPr/>
          <p:nvPr/>
        </p:nvSpPr>
        <p:spPr>
          <a:xfrm>
            <a:off x="5190362" y="5037989"/>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05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105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05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05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7368501" y="5011193"/>
            <a:ext cx="2253055"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05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105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05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05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5161647" y="6430555"/>
            <a:ext cx="2003440"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05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1050" kern="100" dirty="0" smtClean="0">
              <a:solidFill>
                <a:prstClr val="black"/>
              </a:solidFill>
              <a:latin typeface="Meiryo UI" pitchFamily="50" charset="-128"/>
              <a:ea typeface="Meiryo UI" pitchFamily="50" charset="-128"/>
              <a:cs typeface="Meiryo UI" pitchFamily="50" charset="-128"/>
            </a:endParaRPr>
          </a:p>
        </p:txBody>
      </p:sp>
      <p:sp>
        <p:nvSpPr>
          <p:cNvPr id="52" name="角丸四角形 51"/>
          <p:cNvSpPr/>
          <p:nvPr/>
        </p:nvSpPr>
        <p:spPr>
          <a:xfrm>
            <a:off x="7535139" y="6455735"/>
            <a:ext cx="1940394" cy="285633"/>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050" kern="100" dirty="0" smtClean="0">
                <a:solidFill>
                  <a:prstClr val="black"/>
                </a:solidFill>
                <a:latin typeface="Meiryo UI" pitchFamily="50" charset="-128"/>
                <a:ea typeface="Meiryo UI" pitchFamily="50" charset="-128"/>
                <a:cs typeface="Meiryo UI" pitchFamily="50" charset="-128"/>
              </a:rPr>
              <a:t>恩智川治水緑地　池島</a:t>
            </a:r>
            <a:r>
              <a:rPr lang="en-US" altLang="ja-JP" sz="1050" kern="100" dirty="0" smtClean="0">
                <a:solidFill>
                  <a:prstClr val="black"/>
                </a:solidFill>
                <a:latin typeface="Meiryo UI" pitchFamily="50" charset="-128"/>
                <a:ea typeface="Meiryo UI" pitchFamily="50" charset="-128"/>
                <a:cs typeface="Meiryo UI" pitchFamily="50" charset="-128"/>
              </a:rPr>
              <a:t>Ⅱ</a:t>
            </a:r>
            <a:r>
              <a:rPr lang="ja-JP" altLang="en-US" sz="1050" kern="100" dirty="0" smtClean="0">
                <a:solidFill>
                  <a:prstClr val="black"/>
                </a:solidFill>
                <a:latin typeface="Meiryo UI" pitchFamily="50" charset="-128"/>
                <a:ea typeface="Meiryo UI" pitchFamily="50" charset="-128"/>
                <a:cs typeface="Meiryo UI" pitchFamily="50" charset="-128"/>
              </a:rPr>
              <a:t>期地区</a:t>
            </a:r>
            <a:endParaRPr lang="en-US" altLang="ja-JP" sz="1050" kern="100" dirty="0" smtClean="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1784316" y="6443200"/>
            <a:ext cx="1446397" cy="253916"/>
          </a:xfrm>
          <a:prstGeom prst="rect">
            <a:avLst/>
          </a:prstGeom>
          <a:noFill/>
        </p:spPr>
        <p:txBody>
          <a:bodyPr wrap="square" rtlCol="0">
            <a:spAutoFit/>
          </a:bodyPr>
          <a:lstStyle/>
          <a:p>
            <a:pPr algn="ct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447766" y="6452777"/>
            <a:ext cx="1241389" cy="253916"/>
          </a:xfrm>
          <a:prstGeom prst="rect">
            <a:avLst/>
          </a:prstGeom>
          <a:noFill/>
        </p:spPr>
        <p:txBody>
          <a:bodyPr wrap="square"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富田林支援学校</a:t>
            </a:r>
            <a:endParaRPr lang="zh-CN"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347028" y="6456681"/>
            <a:ext cx="1241389" cy="253916"/>
          </a:xfrm>
          <a:prstGeom prst="rect">
            <a:avLst/>
          </a:prstGeom>
          <a:noFill/>
        </p:spPr>
        <p:txBody>
          <a:bodyPr wrap="square" rtlCol="0">
            <a:spAutoFit/>
          </a:bodyPr>
          <a:lstStyle/>
          <a:p>
            <a:pPr algn="ctr"/>
            <a:r>
              <a:rPr lang="zh-TW"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86688" y="1914649"/>
            <a:ext cx="4666" cy="4750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82298" y="106637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引き続き</a:t>
            </a:r>
            <a:r>
              <a:rPr lang="ja-JP" altLang="en-US" sz="1300" dirty="0" smtClean="0">
                <a:latin typeface="Meiryo UI" pitchFamily="50" charset="-128"/>
                <a:ea typeface="Meiryo UI" pitchFamily="50" charset="-128"/>
                <a:cs typeface="Meiryo UI" pitchFamily="50" charset="-128"/>
              </a:rPr>
              <a:t>、応募</a:t>
            </a:r>
            <a:r>
              <a:rPr lang="ja-JP" altLang="en-US" sz="1300" dirty="0">
                <a:latin typeface="Meiryo UI" pitchFamily="50" charset="-128"/>
                <a:ea typeface="Meiryo UI" pitchFamily="50" charset="-128"/>
                <a:cs typeface="Meiryo UI" pitchFamily="50" charset="-128"/>
              </a:rPr>
              <a:t>が見込まれる</a:t>
            </a:r>
            <a:r>
              <a:rPr lang="ja-JP" altLang="en-US" sz="1300" dirty="0" smtClean="0">
                <a:latin typeface="Meiryo UI" pitchFamily="50" charset="-128"/>
                <a:ea typeface="Meiryo UI" pitchFamily="50" charset="-128"/>
                <a:cs typeface="Meiryo UI" pitchFamily="50" charset="-128"/>
              </a:rPr>
              <a:t>施設等について屋根や土地などの</a:t>
            </a:r>
            <a:r>
              <a:rPr lang="ja-JP" altLang="en-US" sz="1300" dirty="0">
                <a:latin typeface="Meiryo UI" pitchFamily="50" charset="-128"/>
                <a:ea typeface="Meiryo UI" pitchFamily="50" charset="-128"/>
                <a:cs typeface="Meiryo UI" pitchFamily="50" charset="-128"/>
              </a:rPr>
              <a:t>有効</a:t>
            </a:r>
            <a:r>
              <a:rPr lang="ja-JP" altLang="en-US" sz="1300" dirty="0" smtClean="0">
                <a:latin typeface="Meiryo UI" pitchFamily="50" charset="-128"/>
                <a:ea typeface="Meiryo UI" pitchFamily="50" charset="-128"/>
                <a:cs typeface="Meiryo UI" pitchFamily="50" charset="-128"/>
              </a:rPr>
              <a:t>活用による太陽光発電</a:t>
            </a:r>
            <a:r>
              <a:rPr lang="ja-JP" altLang="en-US" sz="1300" dirty="0" smtClean="0">
                <a:solidFill>
                  <a:prstClr val="black"/>
                </a:solidFill>
                <a:latin typeface="Meiryo UI" pitchFamily="50" charset="-128"/>
                <a:ea typeface="Meiryo UI" pitchFamily="50" charset="-128"/>
                <a:cs typeface="Meiryo UI" pitchFamily="50" charset="-128"/>
              </a:rPr>
              <a:t>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28" y="5635458"/>
            <a:ext cx="1261872" cy="82905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86" y="5635482"/>
            <a:ext cx="1450728" cy="82898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45" y="5643431"/>
            <a:ext cx="1785980" cy="80460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719" y="3983173"/>
            <a:ext cx="1651880" cy="1005757"/>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7075" y="3987295"/>
            <a:ext cx="1578864" cy="975360"/>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421" y="5475794"/>
            <a:ext cx="1908048" cy="100584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5726" y="5452979"/>
            <a:ext cx="1578734" cy="1005757"/>
          </a:xfrm>
          <a:prstGeom prst="rect">
            <a:avLst/>
          </a:prstGeom>
        </p:spPr>
      </p:pic>
    </p:spTree>
    <p:extLst>
      <p:ext uri="{BB962C8B-B14F-4D97-AF65-F5344CB8AC3E}">
        <p14:creationId xmlns:p14="http://schemas.microsoft.com/office/powerpoint/2010/main" val="3690571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19" name="角丸四角形 18"/>
          <p:cNvSpPr/>
          <p:nvPr/>
        </p:nvSpPr>
        <p:spPr>
          <a:xfrm>
            <a:off x="140630" y="511910"/>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5112826" y="692696"/>
            <a:ext cx="3960439" cy="53521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a:t>
            </a:r>
            <a:r>
              <a:rPr lang="ja-JP" altLang="en-US" sz="1600" b="1" dirty="0" smtClean="0">
                <a:solidFill>
                  <a:prstClr val="black"/>
                </a:solidFill>
                <a:latin typeface="Meiryo UI" pitchFamily="50" charset="-128"/>
                <a:ea typeface="Meiryo UI" pitchFamily="50" charset="-128"/>
                <a:cs typeface="Meiryo UI" pitchFamily="50" charset="-128"/>
              </a:rPr>
              <a:t>導入</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4932909" y="1851359"/>
            <a:ext cx="4797293"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7392201" y="1309268"/>
            <a:ext cx="217312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344,</a:t>
            </a:r>
            <a:r>
              <a:rPr lang="en-US" altLang="ja-JP" sz="1200" dirty="0" smtClean="0">
                <a:solidFill>
                  <a:srgbClr val="FF0000"/>
                </a:solidFill>
                <a:latin typeface="Meiryo UI" pitchFamily="50" charset="-128"/>
                <a:ea typeface="Meiryo UI" pitchFamily="50" charset="-128"/>
                <a:cs typeface="Meiryo UI" pitchFamily="50" charset="-128"/>
              </a:rPr>
              <a:t>304</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90327267"/>
              </p:ext>
            </p:extLst>
          </p:nvPr>
        </p:nvGraphicFramePr>
        <p:xfrm>
          <a:off x="5071232" y="2642111"/>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4949376" y="5208474"/>
            <a:ext cx="4885330" cy="492443"/>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区</a:t>
            </a:r>
            <a:r>
              <a:rPr lang="ja-JP" altLang="en-US" sz="1300" dirty="0">
                <a:solidFill>
                  <a:prstClr val="black"/>
                </a:solidFill>
                <a:latin typeface="Meiryo UI" pitchFamily="50" charset="-128"/>
                <a:ea typeface="Meiryo UI" pitchFamily="50" charset="-128"/>
                <a:cs typeface="Meiryo UI" pitchFamily="50" charset="-128"/>
              </a:rPr>
              <a:t>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7396870" y="1513522"/>
            <a:ext cx="755069" cy="189419"/>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5218624" y="574154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schemeClr val="tx1"/>
                </a:solidFill>
                <a:latin typeface="Meiryo UI" pitchFamily="50" charset="-128"/>
                <a:ea typeface="Meiryo UI" pitchFamily="50" charset="-128"/>
                <a:cs typeface="Meiryo UI" pitchFamily="50" charset="-128"/>
              </a:rPr>
              <a:t>(2016</a:t>
            </a:r>
            <a:r>
              <a:rPr lang="ja-JP" altLang="en-US" sz="1100" dirty="0" smtClean="0">
                <a:solidFill>
                  <a:schemeClr val="tx1"/>
                </a:solidFill>
                <a:latin typeface="Meiryo UI" pitchFamily="50" charset="-128"/>
                <a:ea typeface="Meiryo UI" pitchFamily="50" charset="-128"/>
                <a:cs typeface="Meiryo UI" pitchFamily="50" charset="-128"/>
              </a:rPr>
              <a:t>年度末）＞</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●大阪府の施設： </a:t>
            </a:r>
            <a:r>
              <a:rPr lang="en-US" altLang="ja-JP" sz="1100" dirty="0" smtClean="0">
                <a:solidFill>
                  <a:schemeClr val="tx1"/>
                </a:solidFill>
                <a:latin typeface="Meiryo UI" pitchFamily="50" charset="-128"/>
                <a:ea typeface="Meiryo UI" pitchFamily="50" charset="-128"/>
                <a:cs typeface="Meiryo UI" pitchFamily="50" charset="-128"/>
              </a:rPr>
              <a:t>79</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12,742kW</a:t>
            </a:r>
            <a:r>
              <a:rPr lang="ja-JP" altLang="en-US" sz="1100" dirty="0" smtClean="0">
                <a:solidFill>
                  <a:schemeClr val="tx1"/>
                </a:solidFill>
                <a:latin typeface="Meiryo UI" pitchFamily="50" charset="-128"/>
                <a:ea typeface="Meiryo UI" pitchFamily="50" charset="-128"/>
                <a:cs typeface="Meiryo UI" pitchFamily="50" charset="-128"/>
              </a:rPr>
              <a:t>（府立高等学校ほか</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●大阪市の施設：</a:t>
            </a:r>
            <a:r>
              <a:rPr lang="en-US" altLang="ja-JP" sz="1100" dirty="0" smtClean="0">
                <a:solidFill>
                  <a:schemeClr val="tx1"/>
                </a:solidFill>
                <a:latin typeface="Meiryo UI" pitchFamily="50" charset="-128"/>
                <a:ea typeface="Meiryo UI" pitchFamily="50" charset="-128"/>
                <a:cs typeface="Meiryo UI" pitchFamily="50" charset="-128"/>
              </a:rPr>
              <a:t>128</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2,478kW</a:t>
            </a:r>
            <a:r>
              <a:rPr lang="ja-JP" altLang="en-US" sz="1100" dirty="0" smtClean="0">
                <a:solidFill>
                  <a:schemeClr val="tx1"/>
                </a:solidFill>
                <a:latin typeface="Meiryo UI" pitchFamily="50" charset="-128"/>
                <a:ea typeface="Meiryo UI" pitchFamily="50" charset="-128"/>
                <a:cs typeface="Meiryo UI" pitchFamily="50" charset="-128"/>
              </a:rPr>
              <a:t>（市立小学校</a:t>
            </a:r>
            <a:r>
              <a:rPr lang="ja-JP" altLang="en-US" sz="1100" dirty="0">
                <a:solidFill>
                  <a:schemeClr val="tx1"/>
                </a:solidFill>
                <a:latin typeface="Meiryo UI" pitchFamily="50" charset="-128"/>
                <a:ea typeface="Meiryo UI" pitchFamily="50" charset="-128"/>
                <a:cs typeface="Meiryo UI" pitchFamily="50" charset="-128"/>
              </a:rPr>
              <a:t>ほか</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屋根貸し・土地貸し事業</a:t>
            </a:r>
            <a:r>
              <a:rPr lang="ja-JP" altLang="en-US" sz="1000" dirty="0">
                <a:solidFill>
                  <a:schemeClr val="tx1"/>
                </a:solidFill>
                <a:latin typeface="Meiryo UI" pitchFamily="50" charset="-128"/>
                <a:ea typeface="Meiryo UI" pitchFamily="50" charset="-128"/>
                <a:cs typeface="Meiryo UI" pitchFamily="50" charset="-128"/>
              </a:rPr>
              <a:t>を</a:t>
            </a:r>
            <a:r>
              <a:rPr lang="ja-JP" altLang="en-US" sz="1000" dirty="0" smtClean="0">
                <a:solidFill>
                  <a:schemeClr val="tx1"/>
                </a:solidFill>
                <a:latin typeface="Meiryo UI" pitchFamily="50" charset="-128"/>
                <a:ea typeface="Meiryo UI" pitchFamily="50" charset="-128"/>
                <a:cs typeface="Meiryo UI" pitchFamily="50" charset="-128"/>
              </a:rPr>
              <a:t>除く。</a:t>
            </a:r>
            <a:endParaRPr lang="en-US" altLang="ja-JP" sz="1100" dirty="0">
              <a:solidFill>
                <a:schemeClr val="tx1"/>
              </a:solidFill>
              <a:latin typeface="Meiryo UI" pitchFamily="50" charset="-128"/>
              <a:ea typeface="Meiryo UI" pitchFamily="50" charset="-128"/>
              <a:cs typeface="Meiryo UI" pitchFamily="50" charset="-128"/>
            </a:endParaRPr>
          </a:p>
        </p:txBody>
      </p:sp>
      <p:cxnSp>
        <p:nvCxnSpPr>
          <p:cNvPr id="32" name="直線コネクタ 31"/>
          <p:cNvCxnSpPr/>
          <p:nvPr/>
        </p:nvCxnSpPr>
        <p:spPr>
          <a:xfrm>
            <a:off x="4932909" y="741774"/>
            <a:ext cx="0" cy="59103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432828" y="3807437"/>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372055" y="4102375"/>
            <a:ext cx="4393841" cy="1277273"/>
          </a:xfrm>
          <a:prstGeom prst="rect">
            <a:avLst/>
          </a:prstGeom>
          <a:noFill/>
        </p:spPr>
        <p:txBody>
          <a:bodyPr wrap="square" rtlCol="0">
            <a:spAutoFit/>
          </a:bodyPr>
          <a:lstStyle/>
          <a:p>
            <a:pPr marL="88900" indent="-88900"/>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泉北郡</a:t>
            </a:r>
            <a:r>
              <a:rPr lang="ja-JP" altLang="en-US" sz="1200" dirty="0">
                <a:solidFill>
                  <a:prstClr val="black"/>
                </a:solidFill>
                <a:latin typeface="Meiryo UI" pitchFamily="50" charset="-128"/>
                <a:ea typeface="Meiryo UI" pitchFamily="50" charset="-128"/>
                <a:cs typeface="Meiryo UI" pitchFamily="50" charset="-128"/>
              </a:rPr>
              <a:t>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1644180" y="6523433"/>
            <a:ext cx="17767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60" name="角丸四角形 59"/>
          <p:cNvSpPr/>
          <p:nvPr/>
        </p:nvSpPr>
        <p:spPr>
          <a:xfrm>
            <a:off x="322822" y="3773543"/>
            <a:ext cx="3093534" cy="32883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526" y="5345141"/>
            <a:ext cx="2163901" cy="1152049"/>
          </a:xfrm>
          <a:prstGeom prst="rect">
            <a:avLst/>
          </a:prstGeom>
        </p:spPr>
      </p:pic>
      <p:sp>
        <p:nvSpPr>
          <p:cNvPr id="20" name="角丸四角形 19"/>
          <p:cNvSpPr/>
          <p:nvPr/>
        </p:nvSpPr>
        <p:spPr>
          <a:xfrm>
            <a:off x="221312" y="3362580"/>
            <a:ext cx="407127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9" name="正方形/長方形 48"/>
          <p:cNvSpPr/>
          <p:nvPr/>
        </p:nvSpPr>
        <p:spPr>
          <a:xfrm>
            <a:off x="237319" y="488518"/>
            <a:ext cx="4591445" cy="1092607"/>
          </a:xfrm>
          <a:prstGeom prst="rect">
            <a:avLst/>
          </a:prstGeom>
        </p:spPr>
        <p:txBody>
          <a:bodyPr wrap="square">
            <a:spAutoFit/>
          </a:bodyPr>
          <a:lstStyle/>
          <a:p>
            <a:pPr marL="93663" indent="-93663"/>
            <a:r>
              <a:rPr lang="ja-JP" altLang="en-US" sz="1300" dirty="0" smtClean="0">
                <a:solidFill>
                  <a:srgbClr val="FF0000"/>
                </a:solidFill>
                <a:latin typeface="Meiryo UI" pitchFamily="50" charset="-128"/>
                <a:ea typeface="Meiryo UI" pitchFamily="50" charset="-128"/>
                <a:cs typeface="Meiryo UI" pitchFamily="50" charset="-128"/>
              </a:rPr>
              <a:t>（前ページつづき）</a:t>
            </a:r>
            <a:endParaRPr lang="en-US" altLang="ja-JP" sz="1300" dirty="0" smtClean="0">
              <a:solidFill>
                <a:srgbClr val="FF0000"/>
              </a:solidFill>
              <a:latin typeface="Meiryo UI" pitchFamily="50" charset="-128"/>
              <a:ea typeface="Meiryo UI" pitchFamily="50" charset="-128"/>
              <a:cs typeface="Meiryo UI" pitchFamily="50" charset="-128"/>
            </a:endParaRPr>
          </a:p>
          <a:p>
            <a:pPr marL="93663" indent="-93663"/>
            <a:r>
              <a:rPr lang="ja-JP" altLang="en-US" sz="1300" dirty="0" smtClean="0">
                <a:solidFill>
                  <a:srgbClr val="FF0000"/>
                </a:solidFill>
                <a:latin typeface="Meiryo UI" pitchFamily="50" charset="-128"/>
                <a:ea typeface="Meiryo UI" pitchFamily="50" charset="-128"/>
                <a:cs typeface="Meiryo UI" pitchFamily="50" charset="-128"/>
              </a:rPr>
              <a:t>◆大阪市では、大阪市内の小中学校の校舎の屋上を活用し、</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　公募</a:t>
            </a:r>
            <a:r>
              <a:rPr lang="ja-JP" altLang="en-US" sz="1300" dirty="0">
                <a:solidFill>
                  <a:srgbClr val="FF0000"/>
                </a:solidFill>
                <a:latin typeface="Meiryo UI" pitchFamily="50" charset="-128"/>
                <a:ea typeface="Meiryo UI" pitchFamily="50" charset="-128"/>
                <a:cs typeface="Meiryo UI" pitchFamily="50" charset="-128"/>
              </a:rPr>
              <a:t>選定した民間事業者に</a:t>
            </a:r>
            <a:r>
              <a:rPr lang="ja-JP" altLang="en-US" sz="1300" dirty="0" smtClean="0">
                <a:solidFill>
                  <a:srgbClr val="FF0000"/>
                </a:solidFill>
                <a:latin typeface="Meiryo UI" pitchFamily="50" charset="-128"/>
                <a:ea typeface="Meiryo UI" pitchFamily="50" charset="-128"/>
                <a:cs typeface="Meiryo UI" pitchFamily="50" charset="-128"/>
              </a:rPr>
              <a:t>より平成</a:t>
            </a:r>
            <a:r>
              <a:rPr lang="en-US" altLang="ja-JP" sz="1300" dirty="0" smtClean="0">
                <a:solidFill>
                  <a:srgbClr val="FF0000"/>
                </a:solidFill>
                <a:latin typeface="Meiryo UI" pitchFamily="50" charset="-128"/>
                <a:ea typeface="Meiryo UI" pitchFamily="50" charset="-128"/>
                <a:cs typeface="Meiryo UI" pitchFamily="50" charset="-128"/>
              </a:rPr>
              <a:t>30</a:t>
            </a:r>
            <a:r>
              <a:rPr lang="ja-JP" altLang="en-US" sz="1300" dirty="0" smtClean="0">
                <a:solidFill>
                  <a:srgbClr val="FF0000"/>
                </a:solidFill>
                <a:latin typeface="Meiryo UI" pitchFamily="50" charset="-128"/>
                <a:ea typeface="Meiryo UI" pitchFamily="50" charset="-128"/>
                <a:cs typeface="Meiryo UI" pitchFamily="50" charset="-128"/>
              </a:rPr>
              <a:t>年度から</a:t>
            </a:r>
            <a:r>
              <a:rPr lang="en-US" altLang="ja-JP" sz="1300" dirty="0" smtClean="0">
                <a:solidFill>
                  <a:srgbClr val="FF0000"/>
                </a:solidFill>
                <a:latin typeface="Meiryo UI" pitchFamily="50" charset="-128"/>
                <a:ea typeface="Meiryo UI" pitchFamily="50" charset="-128"/>
                <a:cs typeface="Meiryo UI" pitchFamily="50" charset="-128"/>
              </a:rPr>
              <a:t>3</a:t>
            </a:r>
            <a:r>
              <a:rPr lang="ja-JP" altLang="en-US" sz="1300" dirty="0" smtClean="0">
                <a:solidFill>
                  <a:srgbClr val="FF0000"/>
                </a:solidFill>
                <a:latin typeface="Meiryo UI" pitchFamily="50" charset="-128"/>
                <a:ea typeface="Meiryo UI" pitchFamily="50" charset="-128"/>
                <a:cs typeface="Meiryo UI" pitchFamily="50" charset="-128"/>
              </a:rPr>
              <a:t>年以内に太陽　　</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光発電設備を順次設置していきます。</a:t>
            </a:r>
            <a:endParaRPr lang="en-US" altLang="ja-JP" sz="1300" dirty="0" smtClean="0">
              <a:solidFill>
                <a:srgbClr val="FF0000"/>
              </a:solidFill>
              <a:latin typeface="Meiryo UI" pitchFamily="50" charset="-128"/>
              <a:ea typeface="Meiryo UI" pitchFamily="50" charset="-128"/>
              <a:cs typeface="Meiryo UI" pitchFamily="50" charset="-128"/>
            </a:endParaRPr>
          </a:p>
          <a:p>
            <a:r>
              <a:rPr lang="en-US" altLang="ja-JP" sz="1300" dirty="0" smtClean="0">
                <a:solidFill>
                  <a:srgbClr val="FF0000"/>
                </a:solidFill>
                <a:latin typeface="Meiryo UI" pitchFamily="50" charset="-128"/>
                <a:ea typeface="Meiryo UI" pitchFamily="50" charset="-128"/>
                <a:cs typeface="Meiryo UI" pitchFamily="50" charset="-128"/>
              </a:rPr>
              <a:t>&lt;</a:t>
            </a:r>
            <a:r>
              <a:rPr lang="ja-JP" altLang="en-US" sz="1300" dirty="0" smtClean="0">
                <a:solidFill>
                  <a:srgbClr val="FF0000"/>
                </a:solidFill>
                <a:latin typeface="Meiryo UI" pitchFamily="50" charset="-128"/>
                <a:ea typeface="Meiryo UI" pitchFamily="50" charset="-128"/>
                <a:cs typeface="Meiryo UI" pitchFamily="50" charset="-128"/>
              </a:rPr>
              <a:t>防災機能の向上</a:t>
            </a:r>
            <a:r>
              <a:rPr lang="en-US" altLang="ja-JP" sz="1300" dirty="0" smtClean="0">
                <a:solidFill>
                  <a:srgbClr val="FF0000"/>
                </a:solidFill>
                <a:latin typeface="Meiryo UI" pitchFamily="50" charset="-128"/>
                <a:ea typeface="Meiryo UI" pitchFamily="50" charset="-128"/>
                <a:cs typeface="Meiryo UI" pitchFamily="50" charset="-128"/>
              </a:rPr>
              <a:t>&gt;</a:t>
            </a:r>
          </a:p>
        </p:txBody>
      </p:sp>
      <p:sp>
        <p:nvSpPr>
          <p:cNvPr id="50" name="角丸四角形 49"/>
          <p:cNvSpPr/>
          <p:nvPr/>
        </p:nvSpPr>
        <p:spPr>
          <a:xfrm>
            <a:off x="598971" y="2390968"/>
            <a:ext cx="2219534"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srgbClr val="FF0000"/>
                </a:solidFill>
                <a:latin typeface="Meiryo UI" pitchFamily="50" charset="-128"/>
                <a:ea typeface="Meiryo UI" pitchFamily="50" charset="-128"/>
                <a:cs typeface="Meiryo UI" pitchFamily="50" charset="-128"/>
              </a:rPr>
              <a:t>＜設置予定数</a:t>
            </a:r>
            <a:r>
              <a:rPr lang="en-US" altLang="ja-JP" sz="1100" dirty="0" smtClean="0">
                <a:solidFill>
                  <a:srgbClr val="FF0000"/>
                </a:solidFill>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事</a:t>
            </a:r>
            <a:r>
              <a:rPr lang="ja-JP" altLang="en-US" sz="1100" dirty="0" smtClean="0">
                <a:solidFill>
                  <a:srgbClr val="FF0000"/>
                </a:solidFill>
                <a:latin typeface="Meiryo UI" pitchFamily="50" charset="-128"/>
                <a:ea typeface="Meiryo UI" pitchFamily="50" charset="-128"/>
                <a:cs typeface="Meiryo UI" pitchFamily="50" charset="-128"/>
              </a:rPr>
              <a:t>業者選定時）＞</a:t>
            </a:r>
            <a:endParaRPr lang="en-US" altLang="ja-JP" sz="1100" dirty="0" smtClean="0">
              <a:solidFill>
                <a:srgbClr val="FF0000"/>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rgbClr val="FF0000"/>
                </a:solidFill>
                <a:latin typeface="Meiryo UI" pitchFamily="50" charset="-128"/>
                <a:ea typeface="Meiryo UI" pitchFamily="50" charset="-128"/>
                <a:cs typeface="Meiryo UI" pitchFamily="50" charset="-128"/>
              </a:rPr>
              <a:t>　　●施設数：</a:t>
            </a:r>
            <a:r>
              <a:rPr lang="en-US" altLang="ja-JP" sz="1100" dirty="0" smtClean="0">
                <a:solidFill>
                  <a:srgbClr val="FF0000"/>
                </a:solidFill>
                <a:latin typeface="Meiryo UI" pitchFamily="50" charset="-128"/>
                <a:ea typeface="Meiryo UI" pitchFamily="50" charset="-128"/>
                <a:cs typeface="Meiryo UI" pitchFamily="50" charset="-128"/>
              </a:rPr>
              <a:t>335</a:t>
            </a:r>
            <a:r>
              <a:rPr lang="ja-JP" altLang="en-US" sz="1100" dirty="0" smtClean="0">
                <a:solidFill>
                  <a:srgbClr val="FF0000"/>
                </a:solidFill>
                <a:latin typeface="Meiryo UI" pitchFamily="50" charset="-128"/>
                <a:ea typeface="Meiryo UI" pitchFamily="50" charset="-128"/>
                <a:cs typeface="Meiryo UI" pitchFamily="50" charset="-128"/>
              </a:rPr>
              <a:t>校（予定）</a:t>
            </a:r>
            <a:endParaRPr lang="en-US" altLang="ja-JP" sz="1100" dirty="0" smtClean="0">
              <a:solidFill>
                <a:srgbClr val="FF0000"/>
              </a:solidFill>
              <a:latin typeface="Meiryo UI" pitchFamily="50" charset="-128"/>
              <a:ea typeface="Meiryo UI" pitchFamily="50" charset="-128"/>
              <a:cs typeface="Meiryo UI" pitchFamily="50" charset="-128"/>
            </a:endParaRPr>
          </a:p>
          <a:p>
            <a:pPr marL="87313" indent="-87313">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　●容量：</a:t>
            </a:r>
            <a:r>
              <a:rPr lang="en-US" altLang="ja-JP" sz="1100" dirty="0" smtClean="0">
                <a:solidFill>
                  <a:srgbClr val="FF0000"/>
                </a:solidFill>
                <a:latin typeface="Meiryo UI" pitchFamily="50" charset="-128"/>
                <a:ea typeface="Meiryo UI" pitchFamily="50" charset="-128"/>
                <a:cs typeface="Meiryo UI" pitchFamily="50" charset="-128"/>
              </a:rPr>
              <a:t>14</a:t>
            </a:r>
            <a:r>
              <a:rPr lang="ja-JP" altLang="en-US" sz="1100" dirty="0" smtClean="0">
                <a:solidFill>
                  <a:srgbClr val="FF0000"/>
                </a:solidFill>
                <a:latin typeface="Meiryo UI" pitchFamily="50" charset="-128"/>
                <a:ea typeface="Meiryo UI" pitchFamily="50" charset="-128"/>
                <a:cs typeface="Meiryo UI" pitchFamily="50" charset="-128"/>
              </a:rPr>
              <a:t>ＭＷ</a:t>
            </a:r>
            <a:endParaRPr lang="en-US" altLang="ja-JP" sz="1100" dirty="0" smtClean="0">
              <a:solidFill>
                <a:srgbClr val="FF0000"/>
              </a:solidFill>
              <a:latin typeface="Meiryo UI" pitchFamily="50" charset="-128"/>
              <a:ea typeface="Meiryo UI" pitchFamily="50" charset="-128"/>
              <a:cs typeface="Meiryo UI" pitchFamily="50" charset="-128"/>
            </a:endParaRPr>
          </a:p>
        </p:txBody>
      </p:sp>
      <p:sp>
        <p:nvSpPr>
          <p:cNvPr id="51" name="正方形/長方形 50"/>
          <p:cNvSpPr/>
          <p:nvPr/>
        </p:nvSpPr>
        <p:spPr>
          <a:xfrm>
            <a:off x="-122561" y="1480477"/>
            <a:ext cx="4953000" cy="892552"/>
          </a:xfrm>
          <a:prstGeom prst="rect">
            <a:avLst/>
          </a:prstGeom>
        </p:spPr>
        <p:txBody>
          <a:bodyPr>
            <a:spAutoFit/>
          </a:bodyPr>
          <a:lstStyle/>
          <a:p>
            <a:pPr marL="419100" indent="-152400" algn="just" hangingPunct="0">
              <a:spcAft>
                <a:spcPts val="0"/>
              </a:spcAft>
            </a:pP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防災用コンセント</a:t>
            </a: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の設置（</a:t>
            </a:r>
            <a:r>
              <a:rPr lang="ja-JP" altLang="ja-JP" sz="13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災害時や計画停電時等の</a:t>
            </a:r>
            <a:r>
              <a:rPr lang="ja-JP"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非常時</a:t>
            </a: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に施設側で活用）</a:t>
            </a:r>
            <a:endParaRPr lang="en-US"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endParaRPr>
          </a:p>
          <a:p>
            <a:pPr marL="419100" indent="-152400" algn="just" hangingPunct="0">
              <a:spcAft>
                <a:spcPts val="0"/>
              </a:spcAft>
            </a:pP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　</a:t>
            </a:r>
            <a:r>
              <a:rPr lang="en-US"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&lt;</a:t>
            </a: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環境教育に貢献</a:t>
            </a:r>
            <a:r>
              <a:rPr lang="en-US"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&gt;</a:t>
            </a:r>
            <a:endParaRPr lang="ja-JP" altLang="ja-JP" sz="13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endParaRPr>
          </a:p>
          <a:p>
            <a:pPr marL="419100" indent="-152400" algn="just" hangingPunct="0">
              <a:spcAft>
                <a:spcPts val="0"/>
              </a:spcAft>
            </a:pP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太陽光</a:t>
            </a:r>
            <a:r>
              <a:rPr lang="ja-JP" altLang="ja-JP" sz="13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発電の稼働状況のデータ等を用いた教育</a:t>
            </a:r>
            <a:r>
              <a:rPr lang="ja-JP" altLang="ja-JP"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プログラム</a:t>
            </a:r>
            <a:r>
              <a:rPr lang="ja-JP" altLang="en-US" sz="1300" dirty="0" smtClean="0">
                <a:solidFill>
                  <a:srgbClr val="FF0000"/>
                </a:solidFill>
                <a:latin typeface="Meiryo UI" panose="020B0604030504040204" pitchFamily="50" charset="-128"/>
                <a:ea typeface="Meiryo UI" panose="020B0604030504040204" pitchFamily="50" charset="-128"/>
                <a:cs typeface="ＭＳ 明朝" panose="02020609040205080304" pitchFamily="17" charset="-128"/>
              </a:rPr>
              <a:t>の実施</a:t>
            </a:r>
            <a:endParaRPr lang="ja-JP" altLang="ja-JP" sz="1300"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4823" y="2368164"/>
            <a:ext cx="1047986" cy="785990"/>
          </a:xfrm>
          <a:prstGeom prst="rect">
            <a:avLst/>
          </a:prstGeom>
        </p:spPr>
      </p:pic>
      <p:sp>
        <p:nvSpPr>
          <p:cNvPr id="55" name="テキスト ボックス 28"/>
          <p:cNvSpPr txBox="1">
            <a:spLocks noChangeArrowheads="1"/>
          </p:cNvSpPr>
          <p:nvPr/>
        </p:nvSpPr>
        <p:spPr bwMode="auto">
          <a:xfrm>
            <a:off x="3246732" y="3175589"/>
            <a:ext cx="17767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srgbClr val="FF0000"/>
                </a:solidFill>
                <a:latin typeface="Meiryo UI" pitchFamily="50" charset="-128"/>
                <a:ea typeface="Meiryo UI" pitchFamily="50" charset="-128"/>
                <a:cs typeface="Meiryo UI" pitchFamily="50" charset="-128"/>
              </a:rPr>
              <a:t>設置イメージ　</a:t>
            </a:r>
            <a:endParaRPr lang="en-US" altLang="ja-JP" sz="600" b="0" i="0" dirty="0" smtClean="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6495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19" name="角丸四角形 18"/>
          <p:cNvSpPr/>
          <p:nvPr/>
        </p:nvSpPr>
        <p:spPr>
          <a:xfrm>
            <a:off x="140630" y="548680"/>
            <a:ext cx="9694076" cy="616189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sp>
        <p:nvSpPr>
          <p:cNvPr id="61" name="角丸四角形 60"/>
          <p:cNvSpPr/>
          <p:nvPr/>
        </p:nvSpPr>
        <p:spPr>
          <a:xfrm>
            <a:off x="245223" y="631412"/>
            <a:ext cx="8403477" cy="37272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大阪府域における太陽光発電施設の地域との共生を推進する体制＜大阪モデル＞の推進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8564361" y="685213"/>
            <a:ext cx="92705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sp>
        <p:nvSpPr>
          <p:cNvPr id="56" name="テキスト ボックス 55"/>
          <p:cNvSpPr txBox="1"/>
          <p:nvPr/>
        </p:nvSpPr>
        <p:spPr>
          <a:xfrm>
            <a:off x="387501" y="5518509"/>
            <a:ext cx="4146767" cy="553998"/>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構成員</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・近畿</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産業局 資源</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環境部 エネルギー対策課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・大阪府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環境農林水産部 エネルギー政策課</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236250" y="6039629"/>
            <a:ext cx="4371379" cy="430887"/>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太陽光発電施設の地域共生に</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大阪府庁内連絡調整会議</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245224" y="5180252"/>
            <a:ext cx="3388626" cy="430887"/>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太陽光発電施設の地域共生に</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近畿</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経済産業局</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・大阪府連携協力会議</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87501" y="6377636"/>
            <a:ext cx="2351889"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構成員</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関係法令所管部局</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377372" y="1019002"/>
            <a:ext cx="8650514" cy="1015663"/>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国・府・関係市町村の「情報共有」「連携協力」を図る場を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設け、太陽光発電施設の不適切な設置や事業者と地域住民とのトラブルの未然防止等を図り、もって地域との共生を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そのため、近畿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経済産業局と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情報共有」「連携協力」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等を目的とした連携協力会議を設置する。あわせて、その会議で具体的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かつ効果的な意見交換や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図れ、さらにその内容が円滑に実現できるよう、大阪府において、庁内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に太陽光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発電施設の関係法令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所管部局による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連絡調整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を設置するほか、府内市町村における関連情報を把握するとともに、トラブル対応を支援する仕組みを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D:\TanakaHideno\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73" y="2137319"/>
            <a:ext cx="2965459" cy="299532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969224" y="2611899"/>
            <a:ext cx="2780416" cy="2508379"/>
          </a:xfrm>
          <a:prstGeom prst="rect">
            <a:avLst/>
          </a:prstGeom>
          <a:noFill/>
          <a:ln>
            <a:solidFill>
              <a:schemeClr val="tx1"/>
            </a:solidFill>
            <a:prstDash val="sysDash"/>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＜トラブルの未然防止＞</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■事業計画認定に係る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「申請／認定情報」の共有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・府・市町村は、所定の手続きのもと、国から</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提供を受ける。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■法令等遵守に向けた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認定前の相談・対応状況の集約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・関係法令等所管部局</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市町村への相談状況</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及び対応状況をエネルギー政策課に集約。</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必要に応じて、近畿経済産業局へ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情報提供</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■事業計画策定ガイドラインの周知徹底</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業者に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対し、あらゆる機会を捉え、ガイドライン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に沿った適切な事業実施を求める。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969223" y="5244600"/>
            <a:ext cx="2780417" cy="1323439"/>
          </a:xfrm>
          <a:prstGeom prst="rect">
            <a:avLst/>
          </a:prstGeom>
          <a:noFill/>
          <a:ln>
            <a:solidFill>
              <a:schemeClr val="tx1"/>
            </a:solidFill>
            <a:prstDash val="sysDash"/>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トラブル対応</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■国、府、市町村が</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役割分担のもと、連携協力</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・関係法令、ガイドライン等に基づき、それぞれが</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事業者指導を行う。</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・不適切な案件について情報共有し、連携して市町村の対応を支援する。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D:\TanakaHideno\Desktop\図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206" y="2623734"/>
            <a:ext cx="3347952" cy="3680765"/>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3633850" y="2142259"/>
            <a:ext cx="6115791" cy="32319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「大阪モデル」による取組み</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53784" y="510396"/>
            <a:ext cx="9779141" cy="623097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9450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95535" y="586853"/>
            <a:ext cx="9737390" cy="611419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endParaRPr lang="ja-JP" altLang="en-US" b="1" dirty="0">
              <a:solidFill>
                <a:prstClr val="white"/>
              </a:solidFill>
            </a:endParaRPr>
          </a:p>
        </p:txBody>
      </p:sp>
      <p:sp>
        <p:nvSpPr>
          <p:cNvPr id="21" name="角丸四角形 20"/>
          <p:cNvSpPr/>
          <p:nvPr/>
        </p:nvSpPr>
        <p:spPr>
          <a:xfrm>
            <a:off x="269089" y="742570"/>
            <a:ext cx="238702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地中熱普及促進</a:t>
            </a:r>
            <a:r>
              <a:rPr lang="ja-JP" altLang="en-US" sz="1600" b="1" dirty="0" smtClean="0">
                <a:solidFill>
                  <a:srgbClr val="FF0000"/>
                </a:solidFill>
                <a:latin typeface="Meiryo UI" pitchFamily="50" charset="-128"/>
                <a:ea typeface="Meiryo UI" pitchFamily="50" charset="-128"/>
                <a:cs typeface="Meiryo UI" pitchFamily="50" charset="-128"/>
              </a:rPr>
              <a:t>事業</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382564" y="738883"/>
            <a:ext cx="2744969"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10,000</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smtClean="0">
              <a:latin typeface="Meiryo UI" pitchFamily="50" charset="-128"/>
              <a:ea typeface="Meiryo UI" pitchFamily="50" charset="-128"/>
              <a:cs typeface="Meiryo UI" pitchFamily="50" charset="-128"/>
            </a:endParaRPr>
          </a:p>
        </p:txBody>
      </p:sp>
      <p:sp>
        <p:nvSpPr>
          <p:cNvPr id="74" name="テキスト ボックス 73"/>
          <p:cNvSpPr txBox="1"/>
          <p:nvPr/>
        </p:nvSpPr>
        <p:spPr>
          <a:xfrm>
            <a:off x="5369355" y="1167831"/>
            <a:ext cx="121058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a:t>
            </a:r>
            <a:r>
              <a:rPr lang="ja-JP" altLang="en-US" sz="1000" b="1" kern="100" dirty="0" smtClean="0">
                <a:solidFill>
                  <a:prstClr val="white"/>
                </a:solidFill>
                <a:latin typeface="メイリオ" pitchFamily="50" charset="-128"/>
                <a:ea typeface="メイリオ" pitchFamily="50" charset="-128"/>
                <a:cs typeface="メイリオ" pitchFamily="50" charset="-128"/>
              </a:rPr>
              <a:t>概要</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304976" y="1337977"/>
            <a:ext cx="4121860" cy="5293757"/>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年間を通じて温度が安定している地下水と大気との温度差を利用してエネルギー回収を行い、それを冷暖房や給湯に活用することで、電力消費を低減し、省エネやヒートアイランド現象の緩和につなげることができ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◆府では、熱利用量の多い事業者等に対し</a:t>
            </a:r>
            <a:r>
              <a:rPr lang="ja-JP" altLang="en-US" sz="1300" dirty="0">
                <a:latin typeface="Meiryo UI" pitchFamily="50" charset="-128"/>
                <a:ea typeface="Meiryo UI" pitchFamily="50" charset="-128"/>
                <a:cs typeface="Meiryo UI" pitchFamily="50" charset="-128"/>
              </a:rPr>
              <a:t>て</a:t>
            </a:r>
            <a:r>
              <a:rPr lang="ja-JP" altLang="en-US" sz="1300" dirty="0" smtClean="0">
                <a:latin typeface="Meiryo UI" pitchFamily="50" charset="-128"/>
                <a:ea typeface="Meiryo UI" pitchFamily="50" charset="-128"/>
                <a:cs typeface="Meiryo UI" pitchFamily="50" charset="-128"/>
              </a:rPr>
              <a:t>地中熱の利用を促進するため、</a:t>
            </a:r>
            <a:r>
              <a:rPr lang="ja-JP" altLang="en-US" sz="1300" dirty="0" smtClean="0">
                <a:solidFill>
                  <a:srgbClr val="FF0000"/>
                </a:solidFill>
                <a:latin typeface="Meiryo UI" pitchFamily="50" charset="-128"/>
                <a:ea typeface="Meiryo UI" pitchFamily="50" charset="-128"/>
                <a:cs typeface="Meiryo UI" pitchFamily="50" charset="-128"/>
              </a:rPr>
              <a:t>国立</a:t>
            </a:r>
            <a:r>
              <a:rPr lang="ja-JP" altLang="en-US" sz="1300" dirty="0">
                <a:solidFill>
                  <a:srgbClr val="FF0000"/>
                </a:solidFill>
                <a:latin typeface="Meiryo UI" pitchFamily="50" charset="-128"/>
                <a:ea typeface="Meiryo UI" pitchFamily="50" charset="-128"/>
                <a:cs typeface="Meiryo UI" pitchFamily="50" charset="-128"/>
              </a:rPr>
              <a:t>研究開発</a:t>
            </a:r>
            <a:r>
              <a:rPr lang="ja-JP" altLang="en-US" sz="1300" dirty="0" smtClean="0">
                <a:solidFill>
                  <a:srgbClr val="FF0000"/>
                </a:solidFill>
                <a:latin typeface="Meiryo UI" pitchFamily="50" charset="-128"/>
                <a:ea typeface="Meiryo UI" pitchFamily="50" charset="-128"/>
                <a:cs typeface="Meiryo UI" pitchFamily="50" charset="-128"/>
              </a:rPr>
              <a:t>法人産業技術総合研究所</a:t>
            </a:r>
            <a:r>
              <a:rPr lang="ja-JP" altLang="en-US" sz="1300" dirty="0">
                <a:solidFill>
                  <a:srgbClr val="FF0000"/>
                </a:solidFill>
                <a:latin typeface="Meiryo UI" pitchFamily="50" charset="-128"/>
                <a:ea typeface="Meiryo UI" pitchFamily="50" charset="-128"/>
                <a:cs typeface="Meiryo UI" pitchFamily="50" charset="-128"/>
              </a:rPr>
              <a:t>が平成</a:t>
            </a:r>
            <a:r>
              <a:rPr lang="en-US" altLang="ja-JP" sz="1300" dirty="0">
                <a:solidFill>
                  <a:srgbClr val="FF0000"/>
                </a:solidFill>
                <a:latin typeface="Meiryo UI" pitchFamily="50" charset="-128"/>
                <a:ea typeface="Meiryo UI" pitchFamily="50" charset="-128"/>
                <a:cs typeface="Meiryo UI" pitchFamily="50" charset="-128"/>
              </a:rPr>
              <a:t>30</a:t>
            </a:r>
            <a:r>
              <a:rPr lang="ja-JP" altLang="en-US" sz="1300" dirty="0" smtClean="0">
                <a:solidFill>
                  <a:srgbClr val="FF0000"/>
                </a:solidFill>
                <a:latin typeface="Meiryo UI" pitchFamily="50" charset="-128"/>
                <a:ea typeface="Meiryo UI" pitchFamily="50" charset="-128"/>
                <a:cs typeface="Meiryo UI" pitchFamily="50" charset="-128"/>
              </a:rPr>
              <a:t>年度に作成・公表を予定している大阪平野の地中熱マップを活用するなど、</a:t>
            </a:r>
            <a:r>
              <a:rPr lang="ja-JP" altLang="en-US" sz="1300" dirty="0">
                <a:solidFill>
                  <a:srgbClr val="FF0000"/>
                </a:solidFill>
                <a:latin typeface="Meiryo UI" pitchFamily="50" charset="-128"/>
                <a:ea typeface="Meiryo UI" pitchFamily="50" charset="-128"/>
                <a:cs typeface="Meiryo UI" pitchFamily="50" charset="-128"/>
              </a:rPr>
              <a:t>関係機関</a:t>
            </a:r>
            <a:r>
              <a:rPr lang="ja-JP" altLang="en-US" sz="1300" dirty="0" smtClean="0">
                <a:solidFill>
                  <a:srgbClr val="FF0000"/>
                </a:solidFill>
                <a:latin typeface="Meiryo UI" pitchFamily="50" charset="-128"/>
                <a:ea typeface="Meiryo UI" pitchFamily="50" charset="-128"/>
                <a:cs typeface="Meiryo UI" pitchFamily="50" charset="-128"/>
              </a:rPr>
              <a:t>と連携協力して府域の地中熱利用の促進を図っていきます。</a:t>
            </a:r>
            <a:endParaRPr lang="en-US" altLang="ja-JP" sz="1300" dirty="0">
              <a:solidFill>
                <a:srgbClr val="FF0000"/>
              </a:solidFill>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なお、大阪市域のポテンシャルマップについては、大阪市の地図情報サイト「マップナビおおさか」で既に公開しています。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◆大阪市</a:t>
            </a:r>
            <a:r>
              <a:rPr lang="ja-JP" altLang="en-US" sz="1300" dirty="0">
                <a:latin typeface="Meiryo UI" pitchFamily="50" charset="-128"/>
                <a:ea typeface="Meiryo UI" pitchFamily="50" charset="-128"/>
                <a:cs typeface="Meiryo UI" pitchFamily="50" charset="-128"/>
              </a:rPr>
              <a:t>では、産学官連携に</a:t>
            </a:r>
            <a:r>
              <a:rPr lang="ja-JP" altLang="en-US" sz="1300" dirty="0" smtClean="0">
                <a:latin typeface="Meiryo UI" pitchFamily="50" charset="-128"/>
                <a:ea typeface="Meiryo UI" pitchFamily="50" charset="-128"/>
                <a:cs typeface="Meiryo UI" pitchFamily="50" charset="-128"/>
              </a:rPr>
              <a:t>より、うめ</a:t>
            </a:r>
            <a:r>
              <a:rPr lang="ja-JP" altLang="en-US" sz="1300" dirty="0">
                <a:latin typeface="Meiryo UI" pitchFamily="50" charset="-128"/>
                <a:ea typeface="Meiryo UI" pitchFamily="50" charset="-128"/>
                <a:cs typeface="Meiryo UI" pitchFamily="50" charset="-128"/>
              </a:rPr>
              <a:t>きた２期暫定利用区域において、地中熱のひとつである帯水層蓄熱利用の実証事業</a:t>
            </a:r>
            <a:r>
              <a:rPr lang="ja-JP" altLang="en-US" sz="1300" dirty="0" smtClean="0">
                <a:latin typeface="Meiryo UI" pitchFamily="50" charset="-128"/>
                <a:ea typeface="Meiryo UI" pitchFamily="50" charset="-128"/>
                <a:cs typeface="Meiryo UI" pitchFamily="50" charset="-128"/>
              </a:rPr>
              <a:t>を平成</a:t>
            </a:r>
            <a:r>
              <a:rPr lang="en-US" altLang="ja-JP" sz="1300" dirty="0">
                <a:latin typeface="Meiryo UI" pitchFamily="50" charset="-128"/>
                <a:ea typeface="Meiryo UI" pitchFamily="50" charset="-128"/>
                <a:cs typeface="Meiryo UI" pitchFamily="50" charset="-128"/>
              </a:rPr>
              <a:t>28</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月から行っています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この</a:t>
            </a:r>
            <a:r>
              <a:rPr lang="ja-JP" altLang="en-US" sz="1300" dirty="0">
                <a:latin typeface="Meiryo UI" pitchFamily="50" charset="-128"/>
                <a:ea typeface="Meiryo UI" pitchFamily="50" charset="-128"/>
                <a:cs typeface="Meiryo UI" pitchFamily="50" charset="-128"/>
              </a:rPr>
              <a:t>技術は、地下水を多く含む地層（帯水層）から熱エネルギーを採り出して、建物の冷房・暖房を効率的に行う技術で、従来比</a:t>
            </a:r>
            <a:r>
              <a:rPr lang="en-US" altLang="ja-JP" sz="1300" dirty="0">
                <a:latin typeface="Meiryo UI" pitchFamily="50" charset="-128"/>
                <a:ea typeface="Meiryo UI" pitchFamily="50" charset="-128"/>
                <a:cs typeface="Meiryo UI" pitchFamily="50" charset="-128"/>
              </a:rPr>
              <a:t>35%</a:t>
            </a:r>
            <a:r>
              <a:rPr lang="ja-JP" altLang="en-US" sz="1300" dirty="0">
                <a:latin typeface="Meiryo UI" pitchFamily="50" charset="-128"/>
                <a:ea typeface="Meiryo UI" pitchFamily="50" charset="-128"/>
                <a:cs typeface="Meiryo UI" pitchFamily="50" charset="-128"/>
              </a:rPr>
              <a:t>の省エネと</a:t>
            </a:r>
            <a:r>
              <a:rPr lang="en-US" altLang="ja-JP" sz="1300" dirty="0">
                <a:latin typeface="Meiryo UI" pitchFamily="50" charset="-128"/>
                <a:ea typeface="Meiryo UI" pitchFamily="50" charset="-128"/>
                <a:cs typeface="Meiryo UI" pitchFamily="50" charset="-128"/>
              </a:rPr>
              <a:t>CO2</a:t>
            </a:r>
            <a:r>
              <a:rPr lang="ja-JP" altLang="en-US" sz="1300" dirty="0">
                <a:latin typeface="Meiryo UI" pitchFamily="50" charset="-128"/>
                <a:ea typeface="Meiryo UI" pitchFamily="50" charset="-128"/>
                <a:cs typeface="Meiryo UI" pitchFamily="50" charset="-128"/>
              </a:rPr>
              <a:t>排出削減、ヒートアイランド現象の緩和策として期待されて</a:t>
            </a:r>
            <a:r>
              <a:rPr lang="ja-JP" altLang="en-US" sz="1300" dirty="0" smtClean="0">
                <a:latin typeface="Meiryo UI" pitchFamily="50" charset="-128"/>
                <a:ea typeface="Meiryo UI" pitchFamily="50" charset="-128"/>
                <a:cs typeface="Meiryo UI" pitchFamily="50" charset="-128"/>
              </a:rPr>
              <a:t>います。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a:latin typeface="Meiryo UI" pitchFamily="50" charset="-128"/>
              <a:ea typeface="Meiryo UI" pitchFamily="50" charset="-128"/>
              <a:cs typeface="Meiryo UI" pitchFamily="50" charset="-128"/>
            </a:endParaRPr>
          </a:p>
          <a:p>
            <a:pPr marL="177800" indent="-177800"/>
            <a:r>
              <a:rPr lang="ja-JP" altLang="en-US" sz="1300" dirty="0">
                <a:solidFill>
                  <a:srgbClr val="FF0000"/>
                </a:solidFill>
                <a:latin typeface="Meiryo UI" pitchFamily="50" charset="-128"/>
                <a:ea typeface="Meiryo UI" pitchFamily="50" charset="-128"/>
                <a:cs typeface="Meiryo UI" pitchFamily="50" charset="-128"/>
              </a:rPr>
              <a:t>◆博覧会国際事務局（</a:t>
            </a:r>
            <a:r>
              <a:rPr lang="en-US" altLang="ja-JP" sz="1300" dirty="0">
                <a:solidFill>
                  <a:srgbClr val="FF0000"/>
                </a:solidFill>
                <a:latin typeface="Meiryo UI" pitchFamily="50" charset="-128"/>
                <a:ea typeface="Meiryo UI" pitchFamily="50" charset="-128"/>
                <a:cs typeface="Meiryo UI" pitchFamily="50" charset="-128"/>
              </a:rPr>
              <a:t>BIE)</a:t>
            </a:r>
            <a:r>
              <a:rPr lang="ja-JP" altLang="en-US" sz="1300" dirty="0">
                <a:solidFill>
                  <a:srgbClr val="FF0000"/>
                </a:solidFill>
                <a:latin typeface="Meiryo UI" pitchFamily="50" charset="-128"/>
                <a:ea typeface="Meiryo UI" pitchFamily="50" charset="-128"/>
                <a:cs typeface="Meiryo UI" pitchFamily="50" charset="-128"/>
              </a:rPr>
              <a:t>に対する立候補申請文書（ビッド・ドシエ）の中に、帯水層蓄熱利用の導入が謳われており、万博・</a:t>
            </a:r>
            <a:r>
              <a:rPr lang="en-US" altLang="ja-JP" sz="1300" dirty="0">
                <a:solidFill>
                  <a:srgbClr val="FF0000"/>
                </a:solidFill>
                <a:latin typeface="Meiryo UI" pitchFamily="50" charset="-128"/>
                <a:ea typeface="Meiryo UI" pitchFamily="50" charset="-128"/>
                <a:cs typeface="Meiryo UI" pitchFamily="50" charset="-128"/>
              </a:rPr>
              <a:t>IR</a:t>
            </a:r>
            <a:r>
              <a:rPr lang="ja-JP" altLang="en-US" sz="1300" dirty="0">
                <a:solidFill>
                  <a:srgbClr val="FF0000"/>
                </a:solidFill>
                <a:latin typeface="Meiryo UI" pitchFamily="50" charset="-128"/>
                <a:ea typeface="Meiryo UI" pitchFamily="50" charset="-128"/>
                <a:cs typeface="Meiryo UI" pitchFamily="50" charset="-128"/>
              </a:rPr>
              <a:t>など大規模な都市開発において優良事例を形成し、ポテンシャルの高い地域への展開、普及を促進します</a:t>
            </a:r>
            <a:r>
              <a:rPr lang="ja-JP" altLang="en-US" sz="1300" dirty="0" smtClean="0">
                <a:solidFill>
                  <a:srgbClr val="FF0000"/>
                </a:solidFill>
                <a:latin typeface="Meiryo UI" pitchFamily="50" charset="-128"/>
                <a:ea typeface="Meiryo UI" pitchFamily="50" charset="-128"/>
                <a:cs typeface="Meiryo UI" pitchFamily="50" charset="-128"/>
              </a:rPr>
              <a:t>。</a:t>
            </a:r>
            <a:endParaRPr lang="en-US" altLang="ja-JP" sz="1300" dirty="0">
              <a:solidFill>
                <a:srgbClr val="FF0000"/>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7797444" y="1167831"/>
            <a:ext cx="1723549"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ポテンシャルマップ</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7" name="Text Box 3"/>
          <p:cNvSpPr txBox="1">
            <a:spLocks noChangeArrowheads="1"/>
          </p:cNvSpPr>
          <p:nvPr/>
        </p:nvSpPr>
        <p:spPr bwMode="auto">
          <a:xfrm>
            <a:off x="4547859" y="2976715"/>
            <a:ext cx="2836604" cy="53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地中から熱エネルギー（地下水水温と大気温との差）を回収し、冷暖房や給湯に必要となる電力を低減。</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省エネ・ヒートアイランド現象の緩和に寄与。</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出展：地中熱利用推進協議会</a:t>
            </a:r>
            <a:endParaRPr lang="ja-JP" altLang="ja-JP" dirty="0" smtClean="0">
              <a:solidFill>
                <a:prstClr val="black"/>
              </a:solidFill>
              <a:latin typeface="Arial" pitchFamily="34" charset="0"/>
              <a:cs typeface="ＭＳ Ｐゴシック" pitchFamily="50" charset="-128"/>
            </a:endParaRPr>
          </a:p>
        </p:txBody>
      </p:sp>
      <p:sp>
        <p:nvSpPr>
          <p:cNvPr id="18" name="Text Box 3"/>
          <p:cNvSpPr txBox="1">
            <a:spLocks noChangeArrowheads="1"/>
          </p:cNvSpPr>
          <p:nvPr/>
        </p:nvSpPr>
        <p:spPr bwMode="auto">
          <a:xfrm>
            <a:off x="7863536" y="3037523"/>
            <a:ext cx="1602865"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出展：マップナビおおさか</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（帯水層蓄熱ポテンシャル）</a:t>
            </a:r>
            <a:endParaRPr lang="ja-JP" altLang="ja-JP" dirty="0" smtClean="0">
              <a:solidFill>
                <a:prstClr val="black"/>
              </a:solidFill>
              <a:latin typeface="Arial" pitchFamily="34" charset="0"/>
              <a:cs typeface="ＭＳ Ｐゴシック"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992" y="1417910"/>
            <a:ext cx="2447985" cy="155161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487" y="1573641"/>
            <a:ext cx="2015465" cy="1411766"/>
          </a:xfrm>
          <a:prstGeom prst="rect">
            <a:avLst/>
          </a:prstGeom>
        </p:spPr>
      </p:pic>
      <p:sp>
        <p:nvSpPr>
          <p:cNvPr id="26" name="テキスト ボックス 25"/>
          <p:cNvSpPr txBox="1"/>
          <p:nvPr/>
        </p:nvSpPr>
        <p:spPr>
          <a:xfrm>
            <a:off x="4991851" y="3784800"/>
            <a:ext cx="1723549" cy="246221"/>
          </a:xfrm>
          <a:prstGeom prst="rect">
            <a:avLst/>
          </a:prstGeom>
          <a:solidFill>
            <a:schemeClr val="tx2"/>
          </a:solidFill>
          <a:ln w="31750">
            <a:noFill/>
          </a:ln>
        </p:spPr>
        <p:txBody>
          <a:bodyPr wrap="none" rtlCol="0">
            <a:spAutoFit/>
          </a:bodyPr>
          <a:lstStyle/>
          <a:p>
            <a:r>
              <a:rPr lang="ja-JP" altLang="en-US" sz="1000" b="1" kern="100" dirty="0" smtClean="0">
                <a:solidFill>
                  <a:prstClr val="white"/>
                </a:solidFill>
                <a:latin typeface="メイリオ" pitchFamily="50" charset="-128"/>
                <a:ea typeface="メイリオ" pitchFamily="50" charset="-128"/>
                <a:cs typeface="メイリオ" pitchFamily="50" charset="-128"/>
              </a:rPr>
              <a:t>帯水層蓄熱</a:t>
            </a:r>
            <a:r>
              <a:rPr lang="ja-JP" altLang="ja-JP" sz="1000" b="1" kern="100" dirty="0" smtClean="0">
                <a:solidFill>
                  <a:prstClr val="white"/>
                </a:solidFill>
                <a:latin typeface="メイリオ" pitchFamily="50" charset="-128"/>
                <a:ea typeface="メイリオ" pitchFamily="50" charset="-128"/>
                <a:cs typeface="メイリオ" pitchFamily="50" charset="-128"/>
              </a:rPr>
              <a:t>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17" name="図 16"/>
          <p:cNvPicPr>
            <a:picLocks noChangeAspect="1"/>
          </p:cNvPicPr>
          <p:nvPr/>
        </p:nvPicPr>
        <p:blipFill>
          <a:blip r:embed="rId4"/>
          <a:stretch>
            <a:fillRect/>
          </a:stretch>
        </p:blipFill>
        <p:spPr>
          <a:xfrm>
            <a:off x="7349678" y="4313127"/>
            <a:ext cx="1226666" cy="1566619"/>
          </a:xfrm>
          <a:prstGeom prst="rect">
            <a:avLst/>
          </a:prstGeom>
        </p:spPr>
      </p:pic>
      <p:sp>
        <p:nvSpPr>
          <p:cNvPr id="19" name="テキスト ボックス 18"/>
          <p:cNvSpPr txBox="1"/>
          <p:nvPr/>
        </p:nvSpPr>
        <p:spPr>
          <a:xfrm>
            <a:off x="7286178" y="3784800"/>
            <a:ext cx="2374615" cy="400110"/>
          </a:xfrm>
          <a:prstGeom prst="rect">
            <a:avLst/>
          </a:prstGeom>
          <a:solidFill>
            <a:schemeClr val="tx2"/>
          </a:solidFill>
          <a:ln w="31750">
            <a:noFill/>
          </a:ln>
        </p:spPr>
        <p:txBody>
          <a:bodyPr wrap="square" rtlCol="0">
            <a:spAutoFit/>
          </a:bodyPr>
          <a:lstStyle/>
          <a:p>
            <a:pPr algn="ctr"/>
            <a:r>
              <a:rPr lang="en-US" altLang="ja-JP" sz="1000" b="1" kern="100" dirty="0" smtClean="0">
                <a:solidFill>
                  <a:prstClr val="white"/>
                </a:solidFill>
                <a:latin typeface="メイリオ" pitchFamily="50" charset="-128"/>
                <a:ea typeface="メイリオ" pitchFamily="50" charset="-128"/>
                <a:cs typeface="メイリオ" pitchFamily="50" charset="-128"/>
              </a:rPr>
              <a:t>2025</a:t>
            </a:r>
            <a:r>
              <a:rPr lang="ja-JP" altLang="en-US" sz="1000" b="1" kern="100" dirty="0" smtClean="0">
                <a:solidFill>
                  <a:prstClr val="white"/>
                </a:solidFill>
                <a:latin typeface="メイリオ" pitchFamily="50" charset="-128"/>
                <a:ea typeface="メイリオ" pitchFamily="50" charset="-128"/>
                <a:cs typeface="メイリオ" pitchFamily="50" charset="-128"/>
              </a:rPr>
              <a:t>年国際博覧会　</a:t>
            </a:r>
            <a:endParaRPr lang="en-US" altLang="ja-JP" sz="1000" b="1" kern="100" dirty="0" smtClean="0">
              <a:solidFill>
                <a:prstClr val="white"/>
              </a:solidFill>
              <a:latin typeface="メイリオ" pitchFamily="50" charset="-128"/>
              <a:ea typeface="メイリオ" pitchFamily="50" charset="-128"/>
              <a:cs typeface="メイリオ" pitchFamily="50" charset="-128"/>
            </a:endParaRPr>
          </a:p>
          <a:p>
            <a:pPr algn="ctr"/>
            <a:r>
              <a:rPr lang="ja-JP" altLang="en-US" sz="1000" b="1" kern="100" dirty="0" smtClean="0">
                <a:solidFill>
                  <a:prstClr val="white"/>
                </a:solidFill>
                <a:latin typeface="メイリオ" pitchFamily="50" charset="-128"/>
                <a:ea typeface="メイリオ" pitchFamily="50" charset="-128"/>
                <a:cs typeface="メイリオ" pitchFamily="50" charset="-128"/>
              </a:rPr>
              <a:t>立候補申請文書（ビッド・ドシエ）</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20" name="図 19"/>
          <p:cNvPicPr>
            <a:picLocks noChangeAspect="1"/>
          </p:cNvPicPr>
          <p:nvPr/>
        </p:nvPicPr>
        <p:blipFill>
          <a:blip r:embed="rId5"/>
          <a:stretch>
            <a:fillRect/>
          </a:stretch>
        </p:blipFill>
        <p:spPr>
          <a:xfrm>
            <a:off x="8736037" y="4399396"/>
            <a:ext cx="745183" cy="749741"/>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818" y="5492374"/>
            <a:ext cx="2224191" cy="950469"/>
          </a:xfrm>
          <a:prstGeom prst="rect">
            <a:avLst/>
          </a:prstGeom>
          <a:ln>
            <a:solidFill>
              <a:schemeClr val="accent1"/>
            </a:solidFill>
          </a:ln>
        </p:spPr>
      </p:pic>
      <p:pic>
        <p:nvPicPr>
          <p:cNvPr id="25" name="図 2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8645" y="4181112"/>
            <a:ext cx="2529959" cy="2308533"/>
          </a:xfrm>
          <a:prstGeom prst="rect">
            <a:avLst/>
          </a:prstGeom>
          <a:noFill/>
          <a:ln>
            <a:noFill/>
          </a:ln>
          <a:extLst/>
        </p:spPr>
      </p:pic>
    </p:spTree>
    <p:extLst>
      <p:ext uri="{BB962C8B-B14F-4D97-AF65-F5344CB8AC3E}">
        <p14:creationId xmlns:p14="http://schemas.microsoft.com/office/powerpoint/2010/main" val="2649179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696" y="1101904"/>
            <a:ext cx="3597007" cy="5088653"/>
          </a:xfrm>
          <a:prstGeom prst="rect">
            <a:avLst/>
          </a:prstGeom>
        </p:spPr>
      </p:pic>
      <p:sp>
        <p:nvSpPr>
          <p:cNvPr id="23" name="角丸四角形 22"/>
          <p:cNvSpPr/>
          <p:nvPr/>
        </p:nvSpPr>
        <p:spPr>
          <a:xfrm>
            <a:off x="95534" y="580146"/>
            <a:ext cx="9737391" cy="610801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8"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ja-JP" altLang="en-US" b="1" dirty="0">
              <a:solidFill>
                <a:prstClr val="white"/>
              </a:solidFill>
            </a:endParaRPr>
          </a:p>
        </p:txBody>
      </p:sp>
      <p:sp>
        <p:nvSpPr>
          <p:cNvPr id="39" name="角丸四角形 38"/>
          <p:cNvSpPr/>
          <p:nvPr/>
        </p:nvSpPr>
        <p:spPr>
          <a:xfrm>
            <a:off x="281221" y="754227"/>
            <a:ext cx="231185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a:t>
            </a:r>
            <a:r>
              <a:rPr lang="ja-JP" altLang="en-US" sz="1600" b="1" dirty="0" smtClean="0">
                <a:solidFill>
                  <a:schemeClr val="tx1"/>
                </a:solidFill>
                <a:latin typeface="Meiryo UI" pitchFamily="50" charset="-128"/>
                <a:ea typeface="Meiryo UI" pitchFamily="50" charset="-128"/>
                <a:cs typeface="Meiryo UI" pitchFamily="50" charset="-128"/>
              </a:rPr>
              <a:t>熱普及促進事業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6"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387234" y="4025365"/>
            <a:ext cx="4699827" cy="18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0"/>
          <p:cNvSpPr txBox="1">
            <a:spLocks noChangeArrowheads="1"/>
          </p:cNvSpPr>
          <p:nvPr/>
        </p:nvSpPr>
        <p:spPr bwMode="auto">
          <a:xfrm>
            <a:off x="1860063" y="6025196"/>
            <a:ext cx="1743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smtClean="0">
                <a:latin typeface="Meiryo UI" pitchFamily="50" charset="-128"/>
                <a:ea typeface="Meiryo UI" pitchFamily="50" charset="-128"/>
                <a:cs typeface="Meiryo UI" pitchFamily="50" charset="-128"/>
              </a:rPr>
              <a:t>下水熱利用イメージ</a:t>
            </a:r>
            <a:endParaRPr lang="en-US" altLang="ja-JP" sz="1100" b="0" i="0" dirty="0" smtClean="0">
              <a:latin typeface="ＭＳ Ｐゴシック" charset="-128"/>
              <a:ea typeface="Meiryo UI" pitchFamily="50" charset="-128"/>
              <a:cs typeface="Meiryo UI" pitchFamily="50" charset="-128"/>
            </a:endParaRPr>
          </a:p>
        </p:txBody>
      </p:sp>
      <p:sp>
        <p:nvSpPr>
          <p:cNvPr id="20" name="テキスト ボックス 19"/>
          <p:cNvSpPr txBox="1"/>
          <p:nvPr/>
        </p:nvSpPr>
        <p:spPr>
          <a:xfrm>
            <a:off x="194815" y="1239173"/>
            <a:ext cx="5098983"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◆都市部での</a:t>
            </a:r>
            <a:r>
              <a:rPr lang="ja-JP" altLang="en-US" sz="1300" dirty="0">
                <a:solidFill>
                  <a:prstClr val="black"/>
                </a:solidFill>
                <a:latin typeface="Meiryo UI" pitchFamily="50" charset="-128"/>
                <a:ea typeface="Meiryo UI" pitchFamily="50" charset="-128"/>
                <a:cs typeface="Meiryo UI" pitchFamily="50" charset="-128"/>
              </a:rPr>
              <a:t>賦存量が多く、近年国の規制緩和も進む「</a:t>
            </a:r>
            <a:r>
              <a:rPr lang="ja-JP" altLang="en-US" sz="1300" dirty="0" smtClean="0">
                <a:solidFill>
                  <a:prstClr val="black"/>
                </a:solidFill>
                <a:latin typeface="Meiryo UI" pitchFamily="50" charset="-128"/>
                <a:ea typeface="Meiryo UI" pitchFamily="50" charset="-128"/>
                <a:cs typeface="Meiryo UI" pitchFamily="50" charset="-128"/>
              </a:rPr>
              <a:t>下水熱利用」の普及を促進するため、平成</a:t>
            </a:r>
            <a:r>
              <a:rPr lang="en-US" altLang="ja-JP" sz="1300" dirty="0" smtClean="0">
                <a:solidFill>
                  <a:prstClr val="black"/>
                </a:solidFill>
                <a:latin typeface="Meiryo UI" pitchFamily="50" charset="-128"/>
                <a:ea typeface="Meiryo UI" pitchFamily="50" charset="-128"/>
                <a:cs typeface="Meiryo UI" pitchFamily="50" charset="-128"/>
              </a:rPr>
              <a:t>28</a:t>
            </a:r>
            <a:r>
              <a:rPr lang="ja-JP" altLang="en-US" sz="1300" dirty="0" smtClean="0">
                <a:solidFill>
                  <a:prstClr val="black"/>
                </a:solidFill>
                <a:latin typeface="Meiryo UI" pitchFamily="50" charset="-128"/>
                <a:ea typeface="Meiryo UI" pitchFamily="50" charset="-128"/>
                <a:cs typeface="Meiryo UI" pitchFamily="50" charset="-128"/>
              </a:rPr>
              <a:t>年度に下水熱ポテンシャルマップ（下水熱の賦存量や存在位置を容易に把握できる地図情報）を作成しました。</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199300" y="2049175"/>
            <a:ext cx="5098982" cy="892552"/>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srgbClr val="FF0000"/>
                </a:solidFill>
                <a:latin typeface="Meiryo UI" pitchFamily="50" charset="-128"/>
                <a:ea typeface="Meiryo UI" pitchFamily="50" charset="-128"/>
                <a:cs typeface="Meiryo UI" pitchFamily="50" charset="-128"/>
              </a:rPr>
              <a:t>作成した</a:t>
            </a:r>
            <a:r>
              <a:rPr lang="ja-JP" altLang="en-US" sz="1300" dirty="0" smtClean="0">
                <a:solidFill>
                  <a:prstClr val="black"/>
                </a:solidFill>
                <a:latin typeface="Meiryo UI" pitchFamily="50" charset="-128"/>
                <a:ea typeface="Meiryo UI" pitchFamily="50" charset="-128"/>
                <a:cs typeface="Meiryo UI" pitchFamily="50" charset="-128"/>
              </a:rPr>
              <a:t>下水熱ポテンシャルマップ</a:t>
            </a:r>
            <a:r>
              <a:rPr lang="ja-JP" altLang="en-US" sz="1300" dirty="0" smtClean="0">
                <a:solidFill>
                  <a:srgbClr val="FF0000"/>
                </a:solidFill>
                <a:latin typeface="Meiryo UI" pitchFamily="50" charset="-128"/>
                <a:ea typeface="Meiryo UI" pitchFamily="50" charset="-128"/>
                <a:cs typeface="Meiryo UI" pitchFamily="50" charset="-128"/>
              </a:rPr>
              <a:t>については、</a:t>
            </a:r>
            <a:r>
              <a:rPr lang="ja-JP" altLang="en-US" sz="1300" dirty="0" smtClean="0">
                <a:solidFill>
                  <a:prstClr val="black"/>
                </a:solidFill>
                <a:latin typeface="Meiryo UI" pitchFamily="50" charset="-128"/>
                <a:ea typeface="Meiryo UI" pitchFamily="50" charset="-128"/>
                <a:cs typeface="Meiryo UI" pitchFamily="50" charset="-128"/>
              </a:rPr>
              <a:t>広く一般に周知するため、</a:t>
            </a:r>
            <a:r>
              <a:rPr lang="ja-JP" altLang="en-US" sz="1300" dirty="0" smtClean="0">
                <a:solidFill>
                  <a:srgbClr val="FF0000"/>
                </a:solidFill>
                <a:latin typeface="Meiryo UI" pitchFamily="50" charset="-128"/>
                <a:ea typeface="Meiryo UI" pitchFamily="50" charset="-128"/>
                <a:cs typeface="Meiryo UI" pitchFamily="50" charset="-128"/>
              </a:rPr>
              <a:t>平成</a:t>
            </a:r>
            <a:r>
              <a:rPr lang="en-US" altLang="ja-JP" sz="1300" dirty="0" smtClean="0">
                <a:solidFill>
                  <a:srgbClr val="FF0000"/>
                </a:solidFill>
                <a:latin typeface="Meiryo UI" pitchFamily="50" charset="-128"/>
                <a:ea typeface="Meiryo UI" pitchFamily="50" charset="-128"/>
                <a:cs typeface="Meiryo UI" pitchFamily="50" charset="-128"/>
              </a:rPr>
              <a:t>29</a:t>
            </a:r>
            <a:r>
              <a:rPr lang="ja-JP" altLang="en-US" sz="1300" dirty="0" smtClean="0">
                <a:solidFill>
                  <a:srgbClr val="FF0000"/>
                </a:solidFill>
                <a:latin typeface="Meiryo UI" pitchFamily="50" charset="-128"/>
                <a:ea typeface="Meiryo UI" pitchFamily="50" charset="-128"/>
                <a:cs typeface="Meiryo UI" pitchFamily="50" charset="-128"/>
              </a:rPr>
              <a:t>年度より大阪府の</a:t>
            </a:r>
            <a:r>
              <a:rPr lang="en-US" altLang="ja-JP" sz="1300" dirty="0" smtClean="0">
                <a:solidFill>
                  <a:prstClr val="black"/>
                </a:solidFill>
                <a:latin typeface="Meiryo UI" pitchFamily="50" charset="-128"/>
                <a:ea typeface="Meiryo UI" pitchFamily="50" charset="-128"/>
                <a:cs typeface="Meiryo UI" pitchFamily="50" charset="-128"/>
              </a:rPr>
              <a:t>HP</a:t>
            </a:r>
            <a:r>
              <a:rPr lang="ja-JP" altLang="en-US" sz="1300" dirty="0" smtClean="0">
                <a:solidFill>
                  <a:prstClr val="black"/>
                </a:solidFill>
                <a:latin typeface="Meiryo UI" pitchFamily="50" charset="-128"/>
                <a:ea typeface="Meiryo UI" pitchFamily="50" charset="-128"/>
                <a:cs typeface="Meiryo UI" pitchFamily="50" charset="-128"/>
              </a:rPr>
              <a:t>上で公開</a:t>
            </a:r>
            <a:r>
              <a:rPr lang="ja-JP" altLang="en-US" sz="1300" dirty="0" smtClean="0">
                <a:solidFill>
                  <a:srgbClr val="FF0000"/>
                </a:solidFill>
                <a:latin typeface="Meiryo UI" pitchFamily="50" charset="-128"/>
                <a:ea typeface="Meiryo UI" pitchFamily="50" charset="-128"/>
                <a:cs typeface="Meiryo UI" pitchFamily="50" charset="-128"/>
              </a:rPr>
              <a:t>しております。これにより、</a:t>
            </a:r>
            <a:r>
              <a:rPr lang="ja-JP" altLang="en-US" sz="1300" dirty="0" smtClean="0">
                <a:solidFill>
                  <a:prstClr val="black"/>
                </a:solidFill>
                <a:latin typeface="Meiryo UI" pitchFamily="50" charset="-128"/>
                <a:ea typeface="Meiryo UI" pitchFamily="50" charset="-128"/>
                <a:cs typeface="Meiryo UI" pitchFamily="50" charset="-128"/>
              </a:rPr>
              <a:t>まちづくりの構想段階や、民間事業者による空調、給湯設備改修にあわせた下水熱利用の検討が可能となり、下水熱利用の普及促進が期待されます。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32009" y="3067736"/>
            <a:ext cx="5098983" cy="892552"/>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◆また、スマートエネルギー協議会などの情報共有、意見交換の場を活用</a:t>
            </a:r>
            <a:r>
              <a:rPr lang="ja-JP" altLang="en-US" sz="1300" dirty="0" smtClean="0">
                <a:solidFill>
                  <a:srgbClr val="FF0000"/>
                </a:solidFill>
                <a:latin typeface="Meiryo UI" pitchFamily="50" charset="-128"/>
                <a:ea typeface="Meiryo UI" pitchFamily="50" charset="-128"/>
                <a:cs typeface="Meiryo UI" pitchFamily="50" charset="-128"/>
              </a:rPr>
              <a:t>することで、</a:t>
            </a:r>
            <a:r>
              <a:rPr lang="ja-JP" altLang="en-US" sz="1300" dirty="0" smtClean="0">
                <a:solidFill>
                  <a:prstClr val="black"/>
                </a:solidFill>
                <a:latin typeface="Meiryo UI" pitchFamily="50" charset="-128"/>
                <a:ea typeface="Meiryo UI" pitchFamily="50" charset="-128"/>
                <a:cs typeface="Meiryo UI" pitchFamily="50" charset="-128"/>
              </a:rPr>
              <a:t>ホテル、百貨店、病院など熱需要の多い業界団体や事業者に対し、下水熱の利用を働きかけるとともに、デベロッパーやゼネコンなどにも周知</a:t>
            </a:r>
            <a:r>
              <a:rPr lang="ja-JP" altLang="en-US" sz="1300" dirty="0" smtClean="0">
                <a:solidFill>
                  <a:srgbClr val="FF0000"/>
                </a:solidFill>
                <a:latin typeface="Meiryo UI" pitchFamily="50" charset="-128"/>
                <a:ea typeface="Meiryo UI" pitchFamily="50" charset="-128"/>
                <a:cs typeface="Meiryo UI" pitchFamily="50" charset="-128"/>
              </a:rPr>
              <a:t>するなど、</a:t>
            </a:r>
            <a:r>
              <a:rPr lang="ja-JP" altLang="en-US" sz="1300" dirty="0" smtClean="0">
                <a:solidFill>
                  <a:prstClr val="black"/>
                </a:solidFill>
                <a:latin typeface="Meiryo UI" pitchFamily="50" charset="-128"/>
                <a:ea typeface="Meiryo UI" pitchFamily="50" charset="-128"/>
                <a:cs typeface="Meiryo UI" pitchFamily="50" charset="-128"/>
              </a:rPr>
              <a:t>関係機関と連携しながら導入促進を</a:t>
            </a:r>
            <a:r>
              <a:rPr lang="ja-JP" altLang="en-US" sz="1300" dirty="0" smtClean="0">
                <a:solidFill>
                  <a:srgbClr val="FF0000"/>
                </a:solidFill>
                <a:latin typeface="Meiryo UI" pitchFamily="50" charset="-128"/>
                <a:ea typeface="Meiryo UI" pitchFamily="50" charset="-128"/>
                <a:cs typeface="Meiryo UI" pitchFamily="50" charset="-128"/>
              </a:rPr>
              <a:t>図っています。</a:t>
            </a:r>
            <a:endParaRPr lang="en-US" altLang="ja-JP" sz="1300" dirty="0">
              <a:solidFill>
                <a:srgbClr val="FF0000"/>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882188" y="732573"/>
            <a:ext cx="721270"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606474" y="1238744"/>
            <a:ext cx="2128096" cy="523220"/>
          </a:xfrm>
          <a:prstGeom prst="rect">
            <a:avLst/>
          </a:prstGeom>
          <a:solidFill>
            <a:schemeClr val="bg1"/>
          </a:solidFill>
        </p:spPr>
        <p:txBody>
          <a:bodyPr wrap="square" rtlCol="0">
            <a:spAutoFit/>
          </a:bodyPr>
          <a:lstStyle/>
          <a:p>
            <a:pPr marL="177800" indent="-177800" algn="ctr">
              <a:spcBef>
                <a:spcPct val="0"/>
              </a:spcBef>
            </a:pPr>
            <a:r>
              <a:rPr lang="ja-JP" altLang="en-US" sz="1400" dirty="0" smtClean="0">
                <a:solidFill>
                  <a:srgbClr val="000000"/>
                </a:solidFill>
                <a:latin typeface="Meiryo UI" pitchFamily="50" charset="-128"/>
                <a:ea typeface="Meiryo UI" pitchFamily="50" charset="-128"/>
                <a:cs typeface="Meiryo UI" pitchFamily="50" charset="-128"/>
              </a:rPr>
              <a:t>下水熱ポテンシャルマップ</a:t>
            </a:r>
            <a:endParaRPr lang="en-US" altLang="ja-JP" sz="1400" dirty="0" smtClean="0">
              <a:solidFill>
                <a:srgbClr val="000000"/>
              </a:solidFill>
              <a:latin typeface="Meiryo UI" pitchFamily="50" charset="-128"/>
              <a:ea typeface="Meiryo UI" pitchFamily="50" charset="-128"/>
              <a:cs typeface="Meiryo UI" pitchFamily="50" charset="-128"/>
            </a:endParaRPr>
          </a:p>
          <a:p>
            <a:pPr marL="177800" indent="-177800" algn="ctr">
              <a:spcBef>
                <a:spcPct val="0"/>
              </a:spcBef>
            </a:pPr>
            <a:endParaRPr lang="en-US" altLang="ja-JP" sz="1400" dirty="0">
              <a:solidFill>
                <a:srgbClr val="000000"/>
              </a:solidFill>
              <a:latin typeface="Meiryo UI" pitchFamily="50" charset="-128"/>
              <a:ea typeface="Meiryo UI" pitchFamily="50" charset="-128"/>
              <a:cs typeface="Meiryo UI" pitchFamily="50" charset="-128"/>
            </a:endParaRPr>
          </a:p>
        </p:txBody>
      </p:sp>
      <p:pic>
        <p:nvPicPr>
          <p:cNvPr id="17" name="Picture 3" descr="D:\takatay\Desktop\キャプチャ.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576" y="3419837"/>
            <a:ext cx="2153931" cy="113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17</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272273" cy="3742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廃棄物焼却施設における発電及び余熱利用</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8" y="1183565"/>
            <a:ext cx="9324835" cy="141577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◆廃棄物の焼却時に発生する熱エネルギーは、回収</a:t>
            </a:r>
            <a:r>
              <a:rPr lang="ja-JP" altLang="en-US" sz="1300" dirty="0">
                <a:latin typeface="Meiryo UI" pitchFamily="50" charset="-128"/>
                <a:ea typeface="Meiryo UI" pitchFamily="50" charset="-128"/>
                <a:cs typeface="Meiryo UI" pitchFamily="50" charset="-128"/>
              </a:rPr>
              <a:t>して利用（サーマルリサイクル）すること</a:t>
            </a:r>
            <a:r>
              <a:rPr lang="ja-JP" altLang="en-US" sz="1300" dirty="0" smtClean="0">
                <a:latin typeface="Meiryo UI" pitchFamily="50" charset="-128"/>
                <a:ea typeface="Meiryo UI" pitchFamily="50" charset="-128"/>
                <a:cs typeface="Meiryo UI" pitchFamily="50" charset="-128"/>
              </a:rPr>
              <a:t>ができ、施設内</a:t>
            </a:r>
            <a:r>
              <a:rPr lang="ja-JP" altLang="en-US" sz="1300" dirty="0">
                <a:latin typeface="Meiryo UI" pitchFamily="50" charset="-128"/>
                <a:ea typeface="Meiryo UI" pitchFamily="50" charset="-128"/>
                <a:cs typeface="Meiryo UI" pitchFamily="50" charset="-128"/>
              </a:rPr>
              <a:t>で</a:t>
            </a:r>
            <a:r>
              <a:rPr lang="ja-JP" altLang="en-US" sz="1300" dirty="0" smtClean="0">
                <a:latin typeface="Meiryo UI" pitchFamily="50" charset="-128"/>
                <a:ea typeface="Meiryo UI" pitchFamily="50" charset="-128"/>
                <a:cs typeface="Meiryo UI" pitchFamily="50" charset="-128"/>
              </a:rPr>
              <a:t>暖房などに使用するほか、発電を行ったり、</a:t>
            </a:r>
            <a:r>
              <a:rPr lang="ja-JP" altLang="en-US" sz="1300" dirty="0" smtClean="0">
                <a:solidFill>
                  <a:srgbClr val="FF0000"/>
                </a:solidFill>
                <a:latin typeface="Meiryo UI" pitchFamily="50" charset="-128"/>
                <a:ea typeface="Meiryo UI" pitchFamily="50" charset="-128"/>
                <a:cs typeface="Meiryo UI" pitchFamily="50" charset="-128"/>
              </a:rPr>
              <a:t>蒸気・</a:t>
            </a:r>
            <a:r>
              <a:rPr lang="ja-JP" altLang="en-US" sz="1300" dirty="0" smtClean="0">
                <a:latin typeface="Meiryo UI" pitchFamily="50" charset="-128"/>
                <a:ea typeface="Meiryo UI" pitchFamily="50" charset="-128"/>
                <a:cs typeface="Meiryo UI" pitchFamily="50" charset="-128"/>
              </a:rPr>
              <a:t>温水として近隣施設へ供給するなどしています。</a:t>
            </a:r>
            <a:endParaRPr lang="en-US" altLang="ja-JP" sz="1300" dirty="0" smtClean="0">
              <a:latin typeface="Meiryo UI" pitchFamily="50" charset="-128"/>
              <a:ea typeface="Meiryo UI" pitchFamily="50" charset="-128"/>
              <a:cs typeface="Meiryo UI" pitchFamily="50" charset="-128"/>
            </a:endParaRPr>
          </a:p>
          <a:p>
            <a:pPr lvl="0">
              <a:spcBef>
                <a:spcPct val="0"/>
              </a:spcBef>
              <a:defRPr/>
            </a:pPr>
            <a:r>
              <a:rPr lang="ja-JP" altLang="en-US" sz="1300" dirty="0">
                <a:latin typeface="Meiryo UI" pitchFamily="50" charset="-128"/>
                <a:ea typeface="Meiryo UI" pitchFamily="50" charset="-128"/>
                <a:cs typeface="Meiryo UI" pitchFamily="50" charset="-128"/>
              </a:rPr>
              <a:t>◆廃棄物焼却施設では余剰排熱の有効利用に</a:t>
            </a:r>
            <a:r>
              <a:rPr lang="ja-JP" altLang="en-US" sz="1300" dirty="0" smtClean="0">
                <a:latin typeface="Meiryo UI" pitchFamily="50" charset="-128"/>
                <a:ea typeface="Meiryo UI" pitchFamily="50" charset="-128"/>
                <a:cs typeface="Meiryo UI" pitchFamily="50" charset="-128"/>
              </a:rPr>
              <a:t>努めていますが</a:t>
            </a:r>
            <a:r>
              <a:rPr lang="ja-JP" altLang="en-US" sz="1300" dirty="0">
                <a:latin typeface="Meiryo UI" pitchFamily="50" charset="-128"/>
                <a:ea typeface="Meiryo UI" pitchFamily="50" charset="-128"/>
                <a:cs typeface="Meiryo UI" pitchFamily="50" charset="-128"/>
              </a:rPr>
              <a:t>、熱需要家とのマッチングに</a:t>
            </a:r>
            <a:r>
              <a:rPr lang="ja-JP" altLang="en-US" sz="1300" dirty="0" smtClean="0">
                <a:latin typeface="Meiryo UI" pitchFamily="50" charset="-128"/>
                <a:ea typeface="Meiryo UI" pitchFamily="50" charset="-128"/>
                <a:cs typeface="Meiryo UI" pitchFamily="50" charset="-128"/>
              </a:rPr>
              <a:t>より利用率</a:t>
            </a:r>
            <a:r>
              <a:rPr lang="ja-JP" altLang="en-US" sz="1300" dirty="0">
                <a:latin typeface="Meiryo UI" pitchFamily="50" charset="-128"/>
                <a:ea typeface="Meiryo UI" pitchFamily="50" charset="-128"/>
                <a:cs typeface="Meiryo UI" pitchFamily="50" charset="-128"/>
              </a:rPr>
              <a:t>を更に高められる</a:t>
            </a:r>
            <a:r>
              <a:rPr lang="ja-JP" altLang="en-US" sz="1300" dirty="0" smtClean="0">
                <a:latin typeface="Meiryo UI" pitchFamily="50" charset="-128"/>
                <a:ea typeface="Meiryo UI" pitchFamily="50" charset="-128"/>
                <a:cs typeface="Meiryo UI" pitchFamily="50" charset="-128"/>
              </a:rPr>
              <a:t>可能性があります</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355600" lvl="0" indent="-355600">
              <a:spcBef>
                <a:spcPct val="0"/>
              </a:spcBef>
              <a:defRPr/>
            </a:pPr>
            <a:r>
              <a:rPr lang="ja-JP" altLang="en-US" sz="130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焼却時に発生する余剰排熱については、蒸気、温水、電力に変えて、施設内で自家消費するほか、周辺施設への供給や、電力会社へ売電するなど、様々な形で活用することができます。</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・周辺施設に熱</a:t>
            </a:r>
            <a:r>
              <a:rPr lang="ja-JP" altLang="en-US" sz="1050" dirty="0" smtClean="0">
                <a:latin typeface="Meiryo UI" pitchFamily="50" charset="-128"/>
                <a:ea typeface="Meiryo UI" pitchFamily="50" charset="-128"/>
                <a:cs typeface="Meiryo UI" pitchFamily="50" charset="-128"/>
              </a:rPr>
              <a:t>供給しているもの：</a:t>
            </a:r>
            <a:r>
              <a:rPr lang="en-US" altLang="ja-JP" sz="1050" dirty="0">
                <a:latin typeface="Meiryo UI" pitchFamily="50" charset="-128"/>
                <a:ea typeface="Meiryo UI" pitchFamily="50" charset="-128"/>
                <a:cs typeface="Meiryo UI" pitchFamily="50" charset="-128"/>
              </a:rPr>
              <a:t>9</a:t>
            </a:r>
            <a:r>
              <a:rPr lang="ja-JP" altLang="en-US" sz="1050" dirty="0">
                <a:latin typeface="Meiryo UI" pitchFamily="50" charset="-128"/>
                <a:ea typeface="Meiryo UI" pitchFamily="50" charset="-128"/>
                <a:cs typeface="Meiryo UI" pitchFamily="50" charset="-128"/>
              </a:rPr>
              <a:t>施設</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発電を行っているもの：</a:t>
            </a:r>
            <a:r>
              <a:rPr lang="en-US" altLang="ja-JP" sz="1050" dirty="0" smtClean="0">
                <a:solidFill>
                  <a:srgbClr val="FF0000"/>
                </a:solidFill>
                <a:latin typeface="Meiryo UI" pitchFamily="50" charset="-128"/>
                <a:ea typeface="Meiryo UI" pitchFamily="50" charset="-128"/>
                <a:cs typeface="Meiryo UI" pitchFamily="50" charset="-128"/>
              </a:rPr>
              <a:t>24</a:t>
            </a:r>
            <a:r>
              <a:rPr lang="ja-JP" altLang="en-US" sz="1050" dirty="0" smtClean="0">
                <a:latin typeface="Meiryo UI" pitchFamily="50" charset="-128"/>
                <a:ea typeface="Meiryo UI" pitchFamily="50" charset="-128"/>
                <a:cs typeface="Meiryo UI" pitchFamily="50" charset="-128"/>
              </a:rPr>
              <a:t>施設</a:t>
            </a: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10MW</a:t>
            </a:r>
            <a:r>
              <a:rPr lang="ja-JP" altLang="en-US" sz="1050" dirty="0">
                <a:latin typeface="Meiryo UI" pitchFamily="50" charset="-128"/>
                <a:ea typeface="Meiryo UI" pitchFamily="50" charset="-128"/>
                <a:cs typeface="Meiryo UI" pitchFamily="50" charset="-128"/>
              </a:rPr>
              <a:t>級は</a:t>
            </a:r>
            <a:r>
              <a:rPr lang="en-US" altLang="ja-JP" sz="1050" dirty="0" smtClean="0">
                <a:solidFill>
                  <a:srgbClr val="FF0000"/>
                </a:solidFill>
                <a:latin typeface="Meiryo UI" pitchFamily="50" charset="-128"/>
                <a:ea typeface="Meiryo UI" pitchFamily="50" charset="-128"/>
                <a:cs typeface="Meiryo UI" pitchFamily="50" charset="-128"/>
              </a:rPr>
              <a:t>12</a:t>
            </a:r>
            <a:r>
              <a:rPr lang="ja-JP" altLang="en-US" sz="1050" dirty="0" smtClean="0">
                <a:latin typeface="Meiryo UI" pitchFamily="50" charset="-128"/>
                <a:ea typeface="Meiryo UI" pitchFamily="50" charset="-128"/>
                <a:cs typeface="Meiryo UI" pitchFamily="50" charset="-128"/>
              </a:rPr>
              <a:t>施設）、うち電力</a:t>
            </a:r>
            <a:r>
              <a:rPr lang="ja-JP" altLang="en-US" sz="1050" dirty="0">
                <a:latin typeface="Meiryo UI" pitchFamily="50" charset="-128"/>
                <a:ea typeface="Meiryo UI" pitchFamily="50" charset="-128"/>
                <a:cs typeface="Meiryo UI" pitchFamily="50" charset="-128"/>
              </a:rPr>
              <a:t>会社へ</a:t>
            </a:r>
            <a:r>
              <a:rPr lang="ja-JP" altLang="en-US" sz="1050" dirty="0" smtClean="0">
                <a:latin typeface="Meiryo UI" pitchFamily="50" charset="-128"/>
                <a:ea typeface="Meiryo UI" pitchFamily="50" charset="-128"/>
                <a:cs typeface="Meiryo UI" pitchFamily="50" charset="-128"/>
              </a:rPr>
              <a:t>売電しているもの：</a:t>
            </a:r>
            <a:r>
              <a:rPr lang="en-US" altLang="ja-JP" sz="1050" dirty="0" smtClean="0">
                <a:solidFill>
                  <a:srgbClr val="FF0000"/>
                </a:solidFill>
                <a:latin typeface="Meiryo UI" pitchFamily="50" charset="-128"/>
                <a:ea typeface="Meiryo UI" pitchFamily="50" charset="-128"/>
                <a:cs typeface="Meiryo UI" pitchFamily="50" charset="-128"/>
              </a:rPr>
              <a:t>17</a:t>
            </a:r>
            <a:r>
              <a:rPr lang="ja-JP" altLang="en-US" sz="1050" dirty="0" smtClean="0">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p:txBody>
      </p:sp>
      <p:sp>
        <p:nvSpPr>
          <p:cNvPr id="24" name="テキスト ボックス 23"/>
          <p:cNvSpPr txBox="1"/>
          <p:nvPr/>
        </p:nvSpPr>
        <p:spPr>
          <a:xfrm>
            <a:off x="4680995"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15" name="Picture 12" descr="フリー素材、建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76" y="299199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359926" y="332854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6421589" y="363016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373860" y="402386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421589" y="301421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747026" y="335235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6002489" y="318090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210326" y="302532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6015189" y="381749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223026" y="367302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299476" y="289515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7074051" y="318090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7074051" y="383812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748181" y="404926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274076" y="354285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891614" y="288404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699" y="2971971"/>
            <a:ext cx="3542164" cy="1061829"/>
          </a:xfrm>
          <a:prstGeom prst="rect">
            <a:avLst/>
          </a:prstGeom>
          <a:ln>
            <a:solidFill>
              <a:schemeClr val="tx1"/>
            </a:solidFill>
            <a:prstDash val="dash"/>
          </a:ln>
        </p:spPr>
        <p:txBody>
          <a:bodyPr wrap="square">
            <a:spAutoFit/>
          </a:bodyPr>
          <a:lstStyle/>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・八尾市・松原市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、堺市</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伊丹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、泉北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柏</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羽藤</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泉佐野市・田尻町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四條畷市・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交野</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貝塚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p:nvPr/>
        </p:nvCxnSpPr>
        <p:spPr>
          <a:xfrm>
            <a:off x="7074051" y="330631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2749556"/>
            <a:ext cx="27505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latin typeface="ＭＳ Ｐゴシック" charset="-128"/>
                <a:ea typeface="Meiryo UI" pitchFamily="50" charset="-128"/>
                <a:cs typeface="Meiryo UI" pitchFamily="50" charset="-128"/>
              </a:rPr>
              <a:t>大阪府内の一般</a:t>
            </a:r>
            <a:r>
              <a:rPr lang="ja-JP" altLang="en-US" sz="1050" b="0" i="0" dirty="0">
                <a:latin typeface="ＭＳ Ｐゴシック" charset="-128"/>
                <a:ea typeface="Meiryo UI" pitchFamily="50" charset="-128"/>
                <a:cs typeface="Meiryo UI" pitchFamily="50" charset="-128"/>
              </a:rPr>
              <a:t>廃棄物</a:t>
            </a:r>
            <a:r>
              <a:rPr lang="ja-JP" altLang="en-US" sz="1050" b="0" i="0" dirty="0" smtClean="0">
                <a:latin typeface="ＭＳ Ｐゴシック" charset="-128"/>
                <a:ea typeface="Meiryo UI" pitchFamily="50" charset="-128"/>
                <a:cs typeface="Meiryo UI" pitchFamily="50" charset="-128"/>
              </a:rPr>
              <a:t>焼却施設</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（全</a:t>
            </a:r>
            <a:r>
              <a:rPr lang="en-US" altLang="zh-TW" sz="1050" b="0" i="0" dirty="0">
                <a:latin typeface="Meiryo UI" panose="020B0604030504040204" pitchFamily="50" charset="-128"/>
                <a:ea typeface="Meiryo UI" panose="020B0604030504040204" pitchFamily="50" charset="-128"/>
                <a:cs typeface="Meiryo UI" panose="020B0604030504040204" pitchFamily="50" charset="-128"/>
              </a:rPr>
              <a:t>4</a:t>
            </a:r>
            <a:r>
              <a:rPr lang="en-US" altLang="ja-JP" sz="1050" b="0" i="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施設</a:t>
            </a:r>
            <a:r>
              <a:rPr lang="zh-TW" altLang="en-US" sz="1050" b="0" i="0" dirty="0" smtClean="0">
                <a:latin typeface="Meiryo UI" panose="020B0604030504040204" pitchFamily="50" charset="-128"/>
                <a:ea typeface="Meiryo UI" panose="020B0604030504040204" pitchFamily="50" charset="-128"/>
                <a:cs typeface="Meiryo UI" panose="020B0604030504040204" pitchFamily="50" charset="-128"/>
              </a:rPr>
              <a:t>）</a:t>
            </a:r>
            <a:endParaRPr lang="zh-TW" altLang="en-US" sz="1050" b="0" i="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10"/>
          <p:cNvSpPr txBox="1">
            <a:spLocks noChangeArrowheads="1"/>
          </p:cNvSpPr>
          <p:nvPr/>
        </p:nvSpPr>
        <p:spPr bwMode="auto">
          <a:xfrm>
            <a:off x="5019391" y="276320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sp>
        <p:nvSpPr>
          <p:cNvPr id="77" name="テキスト ボックス 76"/>
          <p:cNvSpPr txBox="1"/>
          <p:nvPr/>
        </p:nvSpPr>
        <p:spPr>
          <a:xfrm>
            <a:off x="188973" y="4477806"/>
            <a:ext cx="5813516" cy="292388"/>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＜発電及び余熱利用の具体例：大阪市・八尾市・松原市環境施設組合の取組＞</a:t>
            </a:r>
            <a:endParaRPr lang="en-US" altLang="ja-JP" sz="1300" dirty="0" smtClean="0">
              <a:latin typeface="Meiryo UI" pitchFamily="50" charset="-128"/>
              <a:ea typeface="Meiryo UI" pitchFamily="50" charset="-128"/>
              <a:cs typeface="Meiryo UI" pitchFamily="50" charset="-128"/>
            </a:endParaRPr>
          </a:p>
        </p:txBody>
      </p:sp>
      <p:graphicFrame>
        <p:nvGraphicFramePr>
          <p:cNvPr id="78" name="表 77"/>
          <p:cNvGraphicFramePr>
            <a:graphicFrameLocks noGrp="1"/>
          </p:cNvGraphicFramePr>
          <p:nvPr>
            <p:extLst/>
          </p:nvPr>
        </p:nvGraphicFramePr>
        <p:xfrm>
          <a:off x="438180" y="4796311"/>
          <a:ext cx="6476019" cy="1630832"/>
        </p:xfrm>
        <a:graphic>
          <a:graphicData uri="http://schemas.openxmlformats.org/drawingml/2006/table">
            <a:tbl>
              <a:tblPr firstRow="1" firstCol="1" bandRow="1"/>
              <a:tblGrid>
                <a:gridCol w="813007">
                  <a:extLst>
                    <a:ext uri="{9D8B030D-6E8A-4147-A177-3AD203B41FA5}">
                      <a16:colId xmlns="" xmlns:a16="http://schemas.microsoft.com/office/drawing/2014/main" val="20000"/>
                    </a:ext>
                  </a:extLst>
                </a:gridCol>
                <a:gridCol w="1247545">
                  <a:extLst>
                    <a:ext uri="{9D8B030D-6E8A-4147-A177-3AD203B41FA5}">
                      <a16:colId xmlns="" xmlns:a16="http://schemas.microsoft.com/office/drawing/2014/main" val="20001"/>
                    </a:ext>
                  </a:extLst>
                </a:gridCol>
                <a:gridCol w="1242660">
                  <a:extLst>
                    <a:ext uri="{9D8B030D-6E8A-4147-A177-3AD203B41FA5}">
                      <a16:colId xmlns="" xmlns:a16="http://schemas.microsoft.com/office/drawing/2014/main" val="20002"/>
                    </a:ext>
                  </a:extLst>
                </a:gridCol>
                <a:gridCol w="3172807">
                  <a:extLst>
                    <a:ext uri="{9D8B030D-6E8A-4147-A177-3AD203B41FA5}">
                      <a16:colId xmlns="" xmlns:a16="http://schemas.microsoft.com/office/drawing/2014/main" val="20003"/>
                    </a:ext>
                  </a:extLst>
                </a:gridCol>
              </a:tblGrid>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名称</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規模</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建設期間</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900" kern="0" dirty="0" smtClean="0">
                          <a:solidFill>
                            <a:schemeClr val="tx1"/>
                          </a:solidFill>
                          <a:effectLst/>
                          <a:latin typeface="Century"/>
                          <a:ea typeface="ＭＳ Ｐゴシック"/>
                          <a:cs typeface="ＭＳ Ｐゴシック"/>
                        </a:rPr>
                        <a:t>発電及び</a:t>
                      </a:r>
                      <a:r>
                        <a:rPr lang="ja-JP" sz="900" kern="0" dirty="0" smtClean="0">
                          <a:solidFill>
                            <a:schemeClr val="tx1"/>
                          </a:solidFill>
                          <a:effectLst/>
                          <a:latin typeface="Century"/>
                          <a:ea typeface="ＭＳ Ｐゴシック"/>
                          <a:cs typeface="ＭＳ Ｐゴシック"/>
                        </a:rPr>
                        <a:t>余熱</a:t>
                      </a:r>
                      <a:r>
                        <a:rPr lang="ja-JP" sz="900" kern="0" dirty="0">
                          <a:solidFill>
                            <a:schemeClr val="tx1"/>
                          </a:solidFill>
                          <a:effectLst/>
                          <a:latin typeface="Century"/>
                          <a:ea typeface="ＭＳ Ｐゴシック"/>
                          <a:cs typeface="ＭＳ Ｐゴシック"/>
                        </a:rPr>
                        <a:t>利用</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鶴見工場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300t/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昭和</a:t>
                      </a:r>
                      <a:r>
                        <a:rPr lang="en-US" sz="900" kern="0">
                          <a:solidFill>
                            <a:schemeClr val="tx1"/>
                          </a:solidFill>
                          <a:effectLst/>
                          <a:latin typeface="Century"/>
                          <a:ea typeface="ＭＳ Ｐゴシック"/>
                          <a:cs typeface="ＭＳ Ｐゴシック"/>
                        </a:rPr>
                        <a:t>62</a:t>
                      </a:r>
                      <a:r>
                        <a:rPr lang="ja-JP" sz="900" kern="0">
                          <a:solidFill>
                            <a:schemeClr val="tx1"/>
                          </a:solidFill>
                          <a:effectLst/>
                          <a:latin typeface="Century"/>
                          <a:ea typeface="ＭＳ Ｐゴシック"/>
                          <a:cs typeface="ＭＳ Ｐゴシック"/>
                        </a:rPr>
                        <a:t>～平成元年度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(12,000kW)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西淀工場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平成２～６年度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屋内プールに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八尾工場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平成３～６年度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sz="900" kern="0" dirty="0" smtClean="0">
                          <a:solidFill>
                            <a:schemeClr val="tx1"/>
                          </a:solidFill>
                          <a:effectLst/>
                          <a:latin typeface="Century"/>
                          <a:ea typeface="ＭＳ Ｐゴシック"/>
                          <a:cs typeface="ＭＳ Ｐゴシック"/>
                        </a:rPr>
                        <a:t>衛生</a:t>
                      </a:r>
                      <a:r>
                        <a:rPr lang="ja-JP" sz="900" kern="0" dirty="0">
                          <a:solidFill>
                            <a:schemeClr val="tx1"/>
                          </a:solidFill>
                          <a:effectLst/>
                          <a:latin typeface="Century"/>
                          <a:ea typeface="ＭＳ Ｐゴシック"/>
                          <a:cs typeface="ＭＳ Ｐゴシック"/>
                        </a:rPr>
                        <a:t>処理場に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、屋内プールに蒸気供給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舞洲工場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平成８～</a:t>
                      </a:r>
                      <a:r>
                        <a:rPr lang="en-US" sz="900" kern="0">
                          <a:solidFill>
                            <a:schemeClr val="tx1"/>
                          </a:solidFill>
                          <a:effectLst/>
                          <a:latin typeface="Century"/>
                          <a:ea typeface="ＭＳ Ｐゴシック"/>
                          <a:cs typeface="ＭＳ Ｐゴシック"/>
                        </a:rPr>
                        <a:t>13</a:t>
                      </a:r>
                      <a:r>
                        <a:rPr lang="ja-JP" sz="900" kern="0">
                          <a:solidFill>
                            <a:schemeClr val="tx1"/>
                          </a:solidFill>
                          <a:effectLst/>
                          <a:latin typeface="Century"/>
                          <a:ea typeface="ＭＳ Ｐゴシック"/>
                          <a:cs typeface="ＭＳ Ｐゴシック"/>
                        </a:rPr>
                        <a:t>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(32,000kW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下水汚泥処理場に蒸気供給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平野工場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a:t>
                      </a:r>
                      <a:r>
                        <a:rPr lang="en-US" sz="900" kern="0">
                          <a:solidFill>
                            <a:schemeClr val="tx1"/>
                          </a:solidFill>
                          <a:effectLst/>
                          <a:latin typeface="Century"/>
                          <a:ea typeface="ＭＳ Ｐゴシック"/>
                          <a:cs typeface="ＭＳ Ｐゴシック"/>
                        </a:rPr>
                        <a:t>10</a:t>
                      </a:r>
                      <a:r>
                        <a:rPr lang="ja-JP" sz="900" kern="0">
                          <a:solidFill>
                            <a:schemeClr val="tx1"/>
                          </a:solidFill>
                          <a:effectLst/>
                          <a:latin typeface="Century"/>
                          <a:ea typeface="ＭＳ Ｐゴシック"/>
                          <a:cs typeface="ＭＳ Ｐゴシック"/>
                        </a:rPr>
                        <a:t>～</a:t>
                      </a:r>
                      <a:r>
                        <a:rPr lang="en-US" sz="900" kern="0">
                          <a:solidFill>
                            <a:schemeClr val="tx1"/>
                          </a:solidFill>
                          <a:effectLst/>
                          <a:latin typeface="Century"/>
                          <a:ea typeface="ＭＳ Ｐゴシック"/>
                          <a:cs typeface="ＭＳ Ｐゴシック"/>
                        </a:rPr>
                        <a:t>14</a:t>
                      </a:r>
                      <a:r>
                        <a:rPr lang="ja-JP" sz="900" kern="0">
                          <a:solidFill>
                            <a:schemeClr val="tx1"/>
                          </a:solidFill>
                          <a:effectLst/>
                          <a:latin typeface="Century"/>
                          <a:ea typeface="ＭＳ Ｐゴシック"/>
                          <a:cs typeface="ＭＳ Ｐゴシック"/>
                        </a:rPr>
                        <a:t>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(2</a:t>
                      </a:r>
                      <a:r>
                        <a:rPr lang="ja-JP" sz="900" kern="0" dirty="0">
                          <a:solidFill>
                            <a:schemeClr val="tx1"/>
                          </a:solidFill>
                          <a:effectLst/>
                          <a:latin typeface="Century"/>
                          <a:ea typeface="ＭＳ Ｐゴシック"/>
                          <a:cs typeface="ＭＳ Ｐゴシック"/>
                        </a:rPr>
                        <a:t>７</a:t>
                      </a:r>
                      <a:r>
                        <a:rPr lang="en-US" sz="900" kern="0" dirty="0">
                          <a:solidFill>
                            <a:schemeClr val="tx1"/>
                          </a:solidFill>
                          <a:effectLst/>
                          <a:latin typeface="Century"/>
                          <a:ea typeface="ＭＳ Ｐゴシック"/>
                          <a:cs typeface="ＭＳ Ｐゴシック"/>
                        </a:rPr>
                        <a:t>,400kW</a:t>
                      </a:r>
                      <a:r>
                        <a:rPr lang="en-US" sz="900" kern="0" dirty="0" smtClean="0">
                          <a:solidFill>
                            <a:schemeClr val="tx1"/>
                          </a:solidFill>
                          <a:effectLst/>
                          <a:latin typeface="Century"/>
                          <a:ea typeface="ＭＳ Ｐゴシック"/>
                          <a:cs typeface="ＭＳ Ｐゴシック"/>
                        </a:rPr>
                        <a:t>)</a:t>
                      </a:r>
                      <a:endParaRPr lang="ja-JP" sz="1050" strike="noStrike"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東淀工場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200t/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平成</a:t>
                      </a:r>
                      <a:r>
                        <a:rPr lang="en-US" sz="900" kern="0" dirty="0">
                          <a:solidFill>
                            <a:schemeClr val="tx1"/>
                          </a:solidFill>
                          <a:effectLst/>
                          <a:latin typeface="Century"/>
                          <a:ea typeface="ＭＳ Ｐゴシック"/>
                          <a:cs typeface="ＭＳ Ｐゴシック"/>
                        </a:rPr>
                        <a:t>17</a:t>
                      </a:r>
                      <a:r>
                        <a:rPr lang="ja-JP" sz="900" kern="0" dirty="0">
                          <a:solidFill>
                            <a:schemeClr val="tx1"/>
                          </a:solidFill>
                          <a:effectLst/>
                          <a:latin typeface="Century"/>
                          <a:ea typeface="ＭＳ Ｐゴシック"/>
                          <a:cs typeface="ＭＳ Ｐゴシック"/>
                        </a:rPr>
                        <a:t>～</a:t>
                      </a:r>
                      <a:r>
                        <a:rPr lang="en-US" sz="900" kern="0" dirty="0">
                          <a:solidFill>
                            <a:schemeClr val="tx1"/>
                          </a:solidFill>
                          <a:effectLst/>
                          <a:latin typeface="Century"/>
                          <a:ea typeface="ＭＳ Ｐゴシック"/>
                          <a:cs typeface="ＭＳ Ｐゴシック"/>
                        </a:rPr>
                        <a:t>21</a:t>
                      </a:r>
                      <a:r>
                        <a:rPr lang="ja-JP" sz="900" kern="0" dirty="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(10,000kW)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80" name="正方形/長方形 79"/>
          <p:cNvSpPr/>
          <p:nvPr/>
        </p:nvSpPr>
        <p:spPr>
          <a:xfrm>
            <a:off x="8054409" y="6470693"/>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573" y="4652766"/>
            <a:ext cx="2684146" cy="1828759"/>
          </a:xfrm>
          <a:prstGeom prst="rect">
            <a:avLst/>
          </a:prstGeom>
        </p:spPr>
      </p:pic>
    </p:spTree>
    <p:extLst>
      <p:ext uri="{BB962C8B-B14F-4D97-AF65-F5344CB8AC3E}">
        <p14:creationId xmlns:p14="http://schemas.microsoft.com/office/powerpoint/2010/main" val="288194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18</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647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03878"/>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575909"/>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00472" y="3888384"/>
            <a:ext cx="3238765" cy="35356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2453658" y="4238636"/>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908067"/>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428248" y="2150913"/>
            <a:ext cx="4438382" cy="1324815"/>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rgbClr val="FF0000"/>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1,000kW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海老江下水処理場： </a:t>
            </a:r>
            <a:r>
              <a:rPr lang="en-US" altLang="ja-JP" sz="1000" dirty="0" smtClean="0">
                <a:solidFill>
                  <a:schemeClr val="tx1"/>
                </a:solidFill>
                <a:latin typeface="Meiryo UI" pitchFamily="50" charset="-128"/>
                <a:ea typeface="Meiryo UI" pitchFamily="50" charset="-128"/>
                <a:cs typeface="Meiryo UI" pitchFamily="50" charset="-128"/>
              </a:rPr>
              <a:t>700kW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放出下水処理場</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1,320kW</a:t>
            </a:r>
          </a:p>
          <a:p>
            <a:r>
              <a:rPr lang="ja-JP" altLang="en-US" sz="1000" dirty="0" smtClean="0">
                <a:solidFill>
                  <a:schemeClr val="tx1"/>
                </a:solidFill>
                <a:latin typeface="Meiryo UI" pitchFamily="50" charset="-128"/>
                <a:ea typeface="Meiryo UI" pitchFamily="50" charset="-128"/>
                <a:cs typeface="Meiryo UI" pitchFamily="50" charset="-128"/>
              </a:rPr>
              <a:t> 大野下水処理場：  </a:t>
            </a:r>
            <a:r>
              <a:rPr lang="en-US" altLang="ja-JP" sz="1000" dirty="0" smtClean="0">
                <a:solidFill>
                  <a:schemeClr val="tx1"/>
                </a:solidFill>
                <a:latin typeface="Meiryo UI" pitchFamily="50" charset="-128"/>
                <a:ea typeface="Meiryo UI" pitchFamily="50" charset="-128"/>
                <a:cs typeface="Meiryo UI" pitchFamily="50" charset="-128"/>
              </a:rPr>
              <a:t>750kW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住之江下水処理場：</a:t>
            </a:r>
            <a:r>
              <a:rPr lang="en-US" altLang="ja-JP" sz="1000" dirty="0" smtClean="0">
                <a:solidFill>
                  <a:schemeClr val="tx1"/>
                </a:solidFill>
                <a:latin typeface="Meiryo UI" pitchFamily="50" charset="-128"/>
                <a:ea typeface="Meiryo UI" pitchFamily="50" charset="-128"/>
                <a:cs typeface="Meiryo UI" pitchFamily="50" charset="-128"/>
              </a:rPr>
              <a:t>1,320kW</a:t>
            </a:r>
          </a:p>
        </p:txBody>
      </p:sp>
    </p:spTree>
    <p:extLst>
      <p:ext uri="{BB962C8B-B14F-4D97-AF65-F5344CB8AC3E}">
        <p14:creationId xmlns:p14="http://schemas.microsoft.com/office/powerpoint/2010/main" val="2650037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897173"/>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1674371"/>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408969"/>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3970610"/>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4746773"/>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495433"/>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167565"/>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3" name="角丸四角形 12"/>
          <p:cNvSpPr/>
          <p:nvPr/>
        </p:nvSpPr>
        <p:spPr>
          <a:xfrm>
            <a:off x="200472" y="6194680"/>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その他</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「水素社会」の実現に向けた取組み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endParaRPr lang="ja-JP" altLang="en-US" b="1" dirty="0">
              <a:solidFill>
                <a:prstClr val="white"/>
              </a:solidFill>
            </a:endParaRPr>
          </a:p>
        </p:txBody>
      </p:sp>
      <p:sp>
        <p:nvSpPr>
          <p:cNvPr id="28" name="角丸四角形 27"/>
          <p:cNvSpPr/>
          <p:nvPr/>
        </p:nvSpPr>
        <p:spPr>
          <a:xfrm>
            <a:off x="5142305" y="2355663"/>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58220" y="2428822"/>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26312" y="2498639"/>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54909" y="4120304"/>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133333" y="613293"/>
            <a:ext cx="4917798" cy="151063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235600" y="694868"/>
            <a:ext cx="4375813" cy="34749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148439" y="1430078"/>
            <a:ext cx="45538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solidFill>
                  <a:prstClr val="black"/>
                </a:solidFill>
                <a:latin typeface="Meiryo UI" pitchFamily="50" charset="-128"/>
                <a:ea typeface="Meiryo UI" pitchFamily="50" charset="-128"/>
                <a:cs typeface="Meiryo UI" pitchFamily="50" charset="-128"/>
              </a:rPr>
              <a:t>◆府域における、</a:t>
            </a:r>
            <a:r>
              <a:rPr lang="ja-JP" altLang="en-US" sz="1300" dirty="0">
                <a:solidFill>
                  <a:srgbClr val="FF0000"/>
                </a:solidFill>
                <a:latin typeface="Meiryo UI" pitchFamily="50" charset="-128"/>
                <a:ea typeface="Meiryo UI" pitchFamily="50" charset="-128"/>
                <a:cs typeface="Meiryo UI" pitchFamily="50" charset="-128"/>
              </a:rPr>
              <a:t>下水熱、地中熱等再生可能エネルギーの導入可能性の調査・検討により、新たな候補地等の掘り起こしを行います。</a:t>
            </a:r>
          </a:p>
        </p:txBody>
      </p:sp>
      <p:sp>
        <p:nvSpPr>
          <p:cNvPr id="40" name="正方形/長方形 39"/>
          <p:cNvSpPr/>
          <p:nvPr/>
        </p:nvSpPr>
        <p:spPr>
          <a:xfrm>
            <a:off x="1272848" y="1150487"/>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142306" y="4963048"/>
            <a:ext cx="4664494" cy="182463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14453" y="5047384"/>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9077435" y="5432262"/>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369514" y="6541460"/>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sp>
        <p:nvSpPr>
          <p:cNvPr id="21" name="角丸四角形 20"/>
          <p:cNvSpPr/>
          <p:nvPr/>
        </p:nvSpPr>
        <p:spPr>
          <a:xfrm>
            <a:off x="133333" y="2247042"/>
            <a:ext cx="4917798" cy="453937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54" y="4638344"/>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35600" y="2371927"/>
            <a:ext cx="3094454" cy="35095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24369" y="635228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7207" y="2923196"/>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41282" y="3936380"/>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3380378" y="2400862"/>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54987" y="3954167"/>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2" name="角丸四角形 41"/>
          <p:cNvSpPr/>
          <p:nvPr/>
        </p:nvSpPr>
        <p:spPr>
          <a:xfrm>
            <a:off x="5145393" y="612890"/>
            <a:ext cx="4661407" cy="163415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5273093" y="693356"/>
            <a:ext cx="3448673"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8890697" y="77891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7648891" y="2000820"/>
            <a:ext cx="14016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50251" y="1070876"/>
            <a:ext cx="2323273" cy="692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a:t>
            </a:r>
            <a:r>
              <a:rPr lang="ja-JP" altLang="en-US" b="0" i="0" dirty="0">
                <a:latin typeface="Meiryo UI" pitchFamily="50" charset="-128"/>
                <a:ea typeface="Meiryo UI" pitchFamily="50" charset="-128"/>
                <a:cs typeface="Meiryo UI" pitchFamily="50" charset="-128"/>
              </a:rPr>
              <a:t>小水力</a:t>
            </a:r>
            <a:r>
              <a:rPr lang="ja-JP" altLang="en-US" b="0" i="0" dirty="0" smtClean="0">
                <a:latin typeface="Meiryo UI" pitchFamily="50" charset="-128"/>
                <a:ea typeface="Meiryo UI" pitchFamily="50" charset="-128"/>
                <a:cs typeface="Meiryo UI" pitchFamily="50" charset="-128"/>
              </a:rPr>
              <a:t>発電</a:t>
            </a:r>
            <a:r>
              <a:rPr lang="ja-JP" altLang="en-US" b="0" i="0" dirty="0" smtClean="0">
                <a:solidFill>
                  <a:srgbClr val="FF0000"/>
                </a:solidFill>
                <a:latin typeface="Meiryo UI" pitchFamily="50" charset="-128"/>
                <a:ea typeface="Meiryo UI" pitchFamily="50" charset="-128"/>
                <a:cs typeface="Meiryo UI" pitchFamily="50" charset="-128"/>
              </a:rPr>
              <a:t>の導入に向け、発注準備中です。</a:t>
            </a:r>
            <a:endParaRPr lang="en-US" altLang="ja-JP" b="0" i="0" dirty="0" smtClean="0">
              <a:solidFill>
                <a:srgbClr val="FF0000"/>
              </a:solidFill>
              <a:latin typeface="Meiryo UI" pitchFamily="50" charset="-128"/>
              <a:ea typeface="Meiryo UI" pitchFamily="50" charset="-128"/>
              <a:cs typeface="Meiryo UI" pitchFamily="50" charset="-128"/>
            </a:endParaRPr>
          </a:p>
        </p:txBody>
      </p:sp>
      <p:sp>
        <p:nvSpPr>
          <p:cNvPr id="48" name="大かっこ 47"/>
          <p:cNvSpPr/>
          <p:nvPr/>
        </p:nvSpPr>
        <p:spPr>
          <a:xfrm>
            <a:off x="5450517" y="1848230"/>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2021</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265730" y="2815924"/>
            <a:ext cx="25574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府立茨木高校では、民間団体の資金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により、校舎屋上に太陽熱集熱器を設置し、太陽熱エネルギーを活用して室内プールの昇温を行っています。</a:t>
            </a:r>
            <a:endParaRPr lang="en-US" altLang="ja-JP" b="0" i="0" dirty="0">
              <a:latin typeface="Meiryo UI" pitchFamily="50" charset="-128"/>
              <a:ea typeface="Meiryo UI" pitchFamily="50" charset="-128"/>
              <a:cs typeface="Meiryo UI" pitchFamily="50" charset="-128"/>
            </a:endParaRPr>
          </a:p>
        </p:txBody>
      </p:sp>
      <p:sp>
        <p:nvSpPr>
          <p:cNvPr id="50" name="大かっこ 49"/>
          <p:cNvSpPr/>
          <p:nvPr/>
        </p:nvSpPr>
        <p:spPr>
          <a:xfrm>
            <a:off x="7335417" y="4434691"/>
            <a:ext cx="2365916"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年間</a:t>
            </a:r>
            <a:r>
              <a:rPr lang="en-US" altLang="ja-JP"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10</a:t>
            </a:r>
            <a:r>
              <a:rPr lang="ja-JP" altLang="en-US" sz="1050" dirty="0" smtClean="0">
                <a:solidFill>
                  <a:prstClr val="black"/>
                </a:solidFill>
                <a:latin typeface="Meiryo UI" pitchFamily="50" charset="-128"/>
                <a:ea typeface="Meiryo UI" pitchFamily="50" charset="-128"/>
                <a:cs typeface="Meiryo UI" pitchFamily="50" charset="-128"/>
              </a:rPr>
              <a:t>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取得熱量：</a:t>
            </a:r>
            <a:r>
              <a:rPr lang="en-US" altLang="ja-JP" sz="1050" dirty="0" smtClean="0">
                <a:solidFill>
                  <a:prstClr val="black"/>
                </a:solidFill>
                <a:latin typeface="Meiryo UI" pitchFamily="50" charset="-128"/>
                <a:ea typeface="Meiryo UI" pitchFamily="50" charset="-128"/>
                <a:cs typeface="Meiryo UI" pitchFamily="50" charset="-128"/>
              </a:rPr>
              <a:t>69MWh</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732" y="4831292"/>
            <a:ext cx="2049236" cy="152672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95" y="1127196"/>
            <a:ext cx="1499616" cy="908304"/>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140" y="2891410"/>
            <a:ext cx="1694548" cy="12556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533" y="5683953"/>
            <a:ext cx="1335024" cy="896112"/>
          </a:xfrm>
          <a:prstGeom prst="rect">
            <a:avLst/>
          </a:prstGeom>
        </p:spPr>
      </p:pic>
      <p:sp>
        <p:nvSpPr>
          <p:cNvPr id="41" name="テキスト ボックス 28"/>
          <p:cNvSpPr txBox="1">
            <a:spLocks noChangeArrowheads="1"/>
          </p:cNvSpPr>
          <p:nvPr/>
        </p:nvSpPr>
        <p:spPr bwMode="auto">
          <a:xfrm>
            <a:off x="5299935" y="5457956"/>
            <a:ext cx="3066146" cy="12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◆公立大学法人大阪市立大学では、産学官連携拠点として、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月に人工光合成研究センターを開設し、人工光合成を用いた次世代循環型新エネルギー（水素、メタノール等アルコール系燃料）の開発・実用化に向けた取り組みを行っています。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
        <p:nvSpPr>
          <p:cNvPr id="52" name="大かっこ 51"/>
          <p:cNvSpPr/>
          <p:nvPr/>
        </p:nvSpPr>
        <p:spPr>
          <a:xfrm>
            <a:off x="398471" y="3626025"/>
            <a:ext cx="4373553"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・咲洲配水場小水力発電設備（</a:t>
            </a:r>
            <a:r>
              <a:rPr lang="en-US" altLang="ja-JP" sz="1050" dirty="0" smtClean="0">
                <a:solidFill>
                  <a:srgbClr val="FF0000"/>
                </a:solidFill>
                <a:latin typeface="Meiryo UI" pitchFamily="50" charset="-128"/>
                <a:ea typeface="Meiryo UI" pitchFamily="50" charset="-128"/>
                <a:cs typeface="Meiryo UI" pitchFamily="50" charset="-128"/>
              </a:rPr>
              <a:t>43kW</a:t>
            </a:r>
            <a:r>
              <a:rPr lang="ja-JP" altLang="en-US" sz="1050" dirty="0" smtClean="0">
                <a:solidFill>
                  <a:srgbClr val="FF0000"/>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2018</a:t>
            </a:r>
            <a:r>
              <a:rPr lang="ja-JP" altLang="en-US" sz="1050" dirty="0" smtClean="0">
                <a:solidFill>
                  <a:srgbClr val="FF0000"/>
                </a:solidFill>
                <a:latin typeface="Meiryo UI" pitchFamily="50" charset="-128"/>
                <a:ea typeface="Meiryo UI" pitchFamily="50" charset="-128"/>
                <a:cs typeface="Meiryo UI" pitchFamily="50" charset="-128"/>
              </a:rPr>
              <a:t>年度　工事完了予定</a:t>
            </a:r>
            <a:endParaRPr lang="en-US" altLang="ja-JP" sz="1050" dirty="0" smtClean="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08996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4246970" y="686887"/>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182945" y="650449"/>
            <a:ext cx="402329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224000" y="4846920"/>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954741" y="5555963"/>
            <a:ext cx="4870811" cy="43204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rgbClr val="FF0000"/>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rgbClr val="FF0000"/>
                </a:solidFill>
                <a:latin typeface="Meiryo UI" pitchFamily="50" charset="-128"/>
                <a:ea typeface="Meiryo UI" pitchFamily="50" charset="-128"/>
                <a:cs typeface="Meiryo UI" pitchFamily="50" charset="-128"/>
              </a:rPr>
              <a:t>年度</a:t>
            </a:r>
            <a:r>
              <a:rPr lang="ja-JP" altLang="en-US" sz="1050" dirty="0">
                <a:solidFill>
                  <a:srgbClr val="FF0000"/>
                </a:solidFill>
                <a:latin typeface="Meiryo UI" pitchFamily="50" charset="-128"/>
                <a:ea typeface="Meiryo UI" pitchFamily="50" charset="-128"/>
                <a:cs typeface="Meiryo UI" pitchFamily="50" charset="-128"/>
              </a:rPr>
              <a:t>実績</a:t>
            </a:r>
            <a:r>
              <a:rPr lang="ja-JP" altLang="en-US" sz="1050" dirty="0" smtClean="0">
                <a:solidFill>
                  <a:srgbClr val="FF0000"/>
                </a:solidFill>
                <a:latin typeface="Meiryo UI" pitchFamily="50" charset="-128"/>
                <a:ea typeface="Meiryo UI" pitchFamily="50" charset="-128"/>
                <a:cs typeface="Meiryo UI" pitchFamily="50" charset="-128"/>
              </a:rPr>
              <a:t>＞</a:t>
            </a:r>
            <a:endParaRPr lang="en-US" altLang="ja-JP" sz="105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50" dirty="0" smtClean="0">
                <a:solidFill>
                  <a:srgbClr val="FF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関西アーバン銀行　ｅｃｏ定期預金等</a:t>
            </a:r>
            <a:r>
              <a:rPr lang="ja-JP" altLang="en-US" sz="1050" dirty="0" smtClean="0">
                <a:solidFill>
                  <a:srgbClr val="FF0000"/>
                </a:solidFill>
                <a:latin typeface="Meiryo UI" pitchFamily="50" charset="-128"/>
                <a:ea typeface="Meiryo UI" pitchFamily="50" charset="-128"/>
                <a:cs typeface="Meiryo UI" pitchFamily="50" charset="-128"/>
              </a:rPr>
              <a:t>（</a:t>
            </a:r>
            <a:r>
              <a:rPr lang="en-US" altLang="ja-JP" sz="1050" dirty="0">
                <a:solidFill>
                  <a:srgbClr val="FF0000"/>
                </a:solidFill>
                <a:latin typeface="Meiryo UI" pitchFamily="50" charset="-128"/>
                <a:ea typeface="Meiryo UI" pitchFamily="50" charset="-128"/>
                <a:cs typeface="Meiryo UI" pitchFamily="50" charset="-128"/>
              </a:rPr>
              <a:t>1,630</a:t>
            </a:r>
            <a:r>
              <a:rPr lang="ja-JP" altLang="en-US" sz="1050" dirty="0" smtClean="0">
                <a:solidFill>
                  <a:srgbClr val="FF0000"/>
                </a:solidFill>
                <a:latin typeface="Meiryo UI" pitchFamily="50" charset="-128"/>
                <a:ea typeface="Meiryo UI" pitchFamily="50" charset="-128"/>
                <a:cs typeface="Meiryo UI" pitchFamily="50" charset="-128"/>
              </a:rPr>
              <a:t>千円</a:t>
            </a:r>
            <a:r>
              <a:rPr lang="en-US" altLang="ja-JP" sz="1050" dirty="0" smtClean="0">
                <a:solidFill>
                  <a:srgbClr val="FF0000"/>
                </a:solidFill>
                <a:latin typeface="Meiryo UI" pitchFamily="50" charset="-128"/>
                <a:ea typeface="Meiryo UI" pitchFamily="50" charset="-128"/>
                <a:cs typeface="Meiryo UI" pitchFamily="50" charset="-128"/>
              </a:rPr>
              <a:t>×2(</a:t>
            </a:r>
            <a:r>
              <a:rPr lang="ja-JP" altLang="en-US" sz="1050" dirty="0" smtClean="0">
                <a:solidFill>
                  <a:srgbClr val="FF0000"/>
                </a:solidFill>
                <a:latin typeface="Meiryo UI" pitchFamily="50" charset="-128"/>
                <a:ea typeface="Meiryo UI" pitchFamily="50" charset="-128"/>
                <a:cs typeface="Meiryo UI" pitchFamily="50" charset="-128"/>
              </a:rPr>
              <a:t>府・市</a:t>
            </a:r>
            <a:r>
              <a:rPr lang="en-US" altLang="ja-JP" sz="1050" dirty="0" smtClean="0">
                <a:solidFill>
                  <a:srgbClr val="FF0000"/>
                </a:solidFill>
                <a:latin typeface="Meiryo UI" pitchFamily="50" charset="-128"/>
                <a:ea typeface="Meiryo UI" pitchFamily="50" charset="-128"/>
                <a:cs typeface="Meiryo UI" pitchFamily="50" charset="-128"/>
              </a:rPr>
              <a:t>)</a:t>
            </a:r>
            <a:r>
              <a:rPr lang="ja-JP" altLang="en-US" sz="1050" dirty="0" smtClean="0">
                <a:solidFill>
                  <a:srgbClr val="FF0000"/>
                </a:solidFill>
                <a:latin typeface="Meiryo UI" pitchFamily="50" charset="-128"/>
                <a:ea typeface="Meiryo UI" pitchFamily="50" charset="-128"/>
                <a:cs typeface="Meiryo UI" pitchFamily="50" charset="-128"/>
              </a:rPr>
              <a:t>　＝　</a:t>
            </a:r>
            <a:r>
              <a:rPr lang="en-US" altLang="ja-JP" sz="1050" dirty="0" smtClean="0">
                <a:solidFill>
                  <a:srgbClr val="FF0000"/>
                </a:solidFill>
                <a:latin typeface="Meiryo UI" pitchFamily="50" charset="-128"/>
                <a:ea typeface="Meiryo UI" pitchFamily="50" charset="-128"/>
                <a:cs typeface="Meiryo UI" pitchFamily="50" charset="-128"/>
              </a:rPr>
              <a:t>3,260</a:t>
            </a:r>
            <a:r>
              <a:rPr lang="ja-JP" altLang="en-US" sz="1050" dirty="0" smtClean="0">
                <a:solidFill>
                  <a:srgbClr val="FF0000"/>
                </a:solidFill>
                <a:latin typeface="Meiryo UI" pitchFamily="50" charset="-128"/>
                <a:ea typeface="Meiryo UI" pitchFamily="50" charset="-128"/>
                <a:cs typeface="Meiryo UI" pitchFamily="50" charset="-128"/>
              </a:rPr>
              <a:t>千円</a:t>
            </a:r>
            <a:r>
              <a:rPr lang="ja-JP" altLang="en-US" sz="1050" dirty="0">
                <a:solidFill>
                  <a:srgbClr val="FF0000"/>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82360" y="1393218"/>
            <a:ext cx="3357993"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82361" y="4254200"/>
            <a:ext cx="321173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20</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105128" y="1569193"/>
            <a:ext cx="325657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928175"/>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この教材を府内の小学校に配布し、授業等で活用いただいています。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86532" y="3020480"/>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a:t>
            </a:r>
            <a:r>
              <a:rPr lang="en-US" altLang="ja-JP" sz="1050" dirty="0" smtClean="0">
                <a:solidFill>
                  <a:srgbClr val="FF0000"/>
                </a:solidFill>
                <a:latin typeface="Meiryo UI" pitchFamily="50" charset="-128"/>
                <a:ea typeface="Meiryo UI" pitchFamily="50" charset="-128"/>
                <a:cs typeface="Meiryo UI" pitchFamily="50" charset="-128"/>
              </a:rPr>
              <a:t>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742637" y="6295973"/>
            <a:ext cx="26736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964648" y="3470138"/>
            <a:ext cx="1671946" cy="128240"/>
          </a:xfrm>
          <a:prstGeom prst="rect">
            <a:avLst/>
          </a:prstGeom>
          <a:noFill/>
          <a:ln>
            <a:noFill/>
          </a:ln>
          <a:extLst/>
        </p:spPr>
        <p:txBody>
          <a:bodyPr wrap="square" lIns="0" tIns="0" rIns="0" bIns="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S22h\LIB\エネルギー政策課\◇05＿エネ戦略\ホームページ更新\H29年度\エネルギーに関する環境教育\教材冊子「考えよう！地球温暖化とエネルギー」\h29kankyokyouik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061" y="4201973"/>
            <a:ext cx="1426533" cy="198238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65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310325" cy="623731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正方形/長方形 7"/>
          <p:cNvSpPr/>
          <p:nvPr/>
        </p:nvSpPr>
        <p:spPr>
          <a:xfrm>
            <a:off x="727978" y="902838"/>
            <a:ext cx="8048277" cy="3054682"/>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アドバイス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おおさか版イニシャルゼロ省エネ設備改修マッチング</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家庭の省エネ対策</a:t>
            </a:r>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環境パートナーシップの推進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幼児環境教育の推進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smtClean="0">
                <a:latin typeface="Meiryo UI" panose="020B0604030504040204" pitchFamily="50" charset="-128"/>
                <a:ea typeface="Meiryo UI" panose="020B0604030504040204" pitchFamily="50" charset="-128"/>
                <a:cs typeface="Meiryo UI" panose="020B0604030504040204" pitchFamily="50" charset="-128"/>
              </a:rPr>
              <a:t>温暖化</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「適応」推進</a:t>
            </a:r>
            <a:r>
              <a:rPr lang="zh-TW"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クールスポットモデル拠点推進事業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5218214"/>
            <a:ext cx="8048277" cy="1438855"/>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中小企業スマートエネルギービジネス拡大事業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908697"/>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6146"/>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21</a:t>
            </a:r>
            <a:endParaRPr kumimoji="1" lang="ja-JP" altLang="en-US" b="1" dirty="0"/>
          </a:p>
        </p:txBody>
      </p:sp>
      <p:sp>
        <p:nvSpPr>
          <p:cNvPr id="11" name="正方形/長方形 10"/>
          <p:cNvSpPr/>
          <p:nvPr/>
        </p:nvSpPr>
        <p:spPr>
          <a:xfrm>
            <a:off x="704528" y="4090446"/>
            <a:ext cx="8071727"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エネルギー消費の抑制に係る制度の推進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85468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916486"/>
            <a:ext cx="495746" cy="3054682"/>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p:txBody>
      </p:sp>
      <p:sp>
        <p:nvSpPr>
          <p:cNvPr id="18" name="正方形/長方形 17"/>
          <p:cNvSpPr/>
          <p:nvPr/>
        </p:nvSpPr>
        <p:spPr>
          <a:xfrm>
            <a:off x="8776255" y="4070462"/>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5255035"/>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107" y="6528531"/>
            <a:ext cx="8912373" cy="332463"/>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808569" y="150550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808569" y="234269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 name="角丸四角形 4"/>
          <p:cNvSpPr/>
          <p:nvPr/>
        </p:nvSpPr>
        <p:spPr>
          <a:xfrm>
            <a:off x="261890" y="1543144"/>
            <a:ext cx="3333525" cy="34067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省エネ</a:t>
            </a:r>
            <a:r>
              <a:rPr lang="ja-JP" altLang="en-US" sz="1600" b="1" dirty="0">
                <a:solidFill>
                  <a:schemeClr val="tx1"/>
                </a:solidFill>
                <a:latin typeface="Meiryo UI" pitchFamily="50" charset="-128"/>
                <a:ea typeface="Meiryo UI" pitchFamily="50" charset="-128"/>
                <a:cs typeface="Meiryo UI" pitchFamily="50" charset="-128"/>
              </a:rPr>
              <a:t>・省</a:t>
            </a:r>
            <a:r>
              <a:rPr lang="en-US" altLang="ja-JP" sz="1600" b="1" dirty="0">
                <a:solidFill>
                  <a:schemeClr val="tx1"/>
                </a:solidFill>
                <a:latin typeface="Meiryo UI" pitchFamily="50" charset="-128"/>
                <a:ea typeface="Meiryo UI" pitchFamily="50" charset="-128"/>
                <a:cs typeface="Meiryo UI" pitchFamily="50" charset="-128"/>
              </a:rPr>
              <a:t>CO2</a:t>
            </a:r>
            <a:r>
              <a:rPr lang="ja-JP" altLang="en-US" sz="1600" b="1" dirty="0">
                <a:solidFill>
                  <a:schemeClr val="tx1"/>
                </a:solidFill>
                <a:latin typeface="Meiryo UI" pitchFamily="50" charset="-128"/>
                <a:ea typeface="Meiryo UI" pitchFamily="50" charset="-128"/>
                <a:cs typeface="Meiryo UI" pitchFamily="50" charset="-128"/>
              </a:rPr>
              <a:t>・節電の</a:t>
            </a:r>
            <a:r>
              <a:rPr lang="ja-JP" altLang="en-US" sz="1600" b="1" dirty="0" smtClean="0">
                <a:solidFill>
                  <a:schemeClr val="tx1"/>
                </a:solidFill>
                <a:latin typeface="Meiryo UI" pitchFamily="50" charset="-128"/>
                <a:ea typeface="Meiryo UI" pitchFamily="50" charset="-128"/>
                <a:cs typeface="Meiryo UI" pitchFamily="50" charset="-128"/>
              </a:rPr>
              <a:t>アドバイス</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59417" y="1956310"/>
            <a:ext cx="511256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◆中小事業者</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latin typeface="Meiryo UI" pitchFamily="50" charset="-128"/>
                <a:ea typeface="Meiryo UI" pitchFamily="50" charset="-128"/>
                <a:cs typeface="Meiryo UI" pitchFamily="50" charset="-128"/>
              </a:rPr>
              <a:t>EMS)</a:t>
            </a:r>
            <a:r>
              <a:rPr lang="ja-JP" altLang="en-US" b="0" i="0" dirty="0" smtClean="0">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･節電のアドバイスを行います。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、セミナーの開催やホームページによる</a:t>
            </a:r>
            <a:r>
              <a:rPr lang="ja-JP" altLang="en-US" b="0" i="0" dirty="0" smtClean="0">
                <a:latin typeface="Meiryo UI" pitchFamily="50" charset="-128"/>
                <a:ea typeface="Meiryo UI" pitchFamily="50" charset="-128"/>
                <a:cs typeface="Meiryo UI" pitchFamily="50" charset="-128"/>
              </a:rPr>
              <a:t>省エネ技術等の情報発信、商工会・</a:t>
            </a:r>
            <a:r>
              <a:rPr lang="ja-JP" altLang="en-US" b="0" i="0" dirty="0">
                <a:latin typeface="Meiryo UI" pitchFamily="50" charset="-128"/>
                <a:ea typeface="Meiryo UI" pitchFamily="50" charset="-128"/>
                <a:cs typeface="Meiryo UI" pitchFamily="50" charset="-128"/>
              </a:rPr>
              <a:t>商工会議所</a:t>
            </a:r>
            <a:r>
              <a:rPr lang="ja-JP" altLang="en-US" b="0" i="0" dirty="0" smtClean="0">
                <a:latin typeface="Meiryo UI" pitchFamily="50" charset="-128"/>
                <a:ea typeface="Meiryo UI" pitchFamily="50" charset="-128"/>
                <a:cs typeface="Meiryo UI" pitchFamily="50" charset="-128"/>
              </a:rPr>
              <a:t>や業界</a:t>
            </a:r>
            <a:r>
              <a:rPr lang="ja-JP" altLang="en-US" b="0" i="0" dirty="0">
                <a:latin typeface="Meiryo UI" pitchFamily="50" charset="-128"/>
                <a:ea typeface="Meiryo UI" pitchFamily="50" charset="-128"/>
                <a:cs typeface="Meiryo UI" pitchFamily="50" charset="-128"/>
              </a:rPr>
              <a:t>団体と連携</a:t>
            </a:r>
            <a:r>
              <a:rPr lang="ja-JP" altLang="en-US" b="0" i="0" dirty="0" smtClean="0">
                <a:latin typeface="Meiryo UI" pitchFamily="50" charset="-128"/>
                <a:ea typeface="Meiryo UI" pitchFamily="50" charset="-128"/>
                <a:cs typeface="Meiryo UI" pitchFamily="50" charset="-128"/>
              </a:rPr>
              <a:t>した省エネ施策の周知・</a:t>
            </a:r>
            <a:r>
              <a:rPr lang="en-US" altLang="ja-JP" b="0" i="0" dirty="0" smtClean="0">
                <a:latin typeface="Meiryo UI" pitchFamily="50" charset="-128"/>
                <a:ea typeface="Meiryo UI" pitchFamily="50" charset="-128"/>
                <a:cs typeface="Meiryo UI" pitchFamily="50" charset="-128"/>
              </a:rPr>
              <a:t>PR</a:t>
            </a:r>
            <a:r>
              <a:rPr lang="ja-JP" altLang="en-US" b="0" i="0" dirty="0" smtClean="0">
                <a:latin typeface="Meiryo UI" pitchFamily="50" charset="-128"/>
                <a:ea typeface="Meiryo UI" pitchFamily="50" charset="-128"/>
                <a:cs typeface="Meiryo UI" pitchFamily="50" charset="-128"/>
              </a:rPr>
              <a:t>を行います。さらに啓発イベントへの出展や、府民や中小事業者を対象とした出前講座の実施等により、省エネ</a:t>
            </a:r>
            <a:r>
              <a:rPr lang="ja-JP" altLang="en-US" b="0" i="0" dirty="0">
                <a:latin typeface="Meiryo UI" pitchFamily="50" charset="-128"/>
                <a:ea typeface="Meiryo UI" pitchFamily="50" charset="-128"/>
                <a:cs typeface="Meiryo UI" pitchFamily="50" charset="-128"/>
              </a:rPr>
              <a:t>・省</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の取組みの</a:t>
            </a:r>
            <a:r>
              <a:rPr lang="ja-JP" altLang="en-US" b="0" i="0" dirty="0" smtClean="0">
                <a:latin typeface="Meiryo UI" pitchFamily="50" charset="-128"/>
                <a:ea typeface="Meiryo UI" pitchFamily="50" charset="-128"/>
                <a:cs typeface="Meiryo UI" pitchFamily="50" charset="-128"/>
              </a:rPr>
              <a:t>普及促進を図ります。</a:t>
            </a:r>
            <a:endParaRPr lang="en-US" altLang="ja-JP" b="0" i="0" dirty="0" smtClean="0">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803522"/>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◆大阪府立環境農林水産総合研究所等の専門</a:t>
            </a:r>
            <a:r>
              <a:rPr lang="ja-JP" altLang="en-US" b="0" i="0" dirty="0">
                <a:latin typeface="Meiryo UI" pitchFamily="50" charset="-128"/>
                <a:ea typeface="Meiryo UI" pitchFamily="50" charset="-128"/>
                <a:cs typeface="Meiryo UI" pitchFamily="50" charset="-128"/>
              </a:rPr>
              <a:t>機関が実施</a:t>
            </a:r>
            <a:r>
              <a:rPr lang="ja-JP" altLang="en-US" b="0" i="0" dirty="0" smtClean="0">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latin typeface="Meiryo UI" pitchFamily="50" charset="-128"/>
                  <a:ea typeface="Meiryo UI" pitchFamily="50" charset="-128"/>
                  <a:cs typeface="Meiryo UI" pitchFamily="50" charset="-128"/>
                </a:rPr>
                <a:t>＜省エネ診断のフロー＞</a:t>
              </a:r>
              <a:endParaRPr lang="ja-JP" altLang="en-US" sz="1100" dirty="0">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schemeClr val="tx1"/>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現地</a:t>
              </a:r>
              <a:r>
                <a:rPr lang="ja-JP" altLang="en-US" sz="1100" dirty="0" smtClean="0">
                  <a:solidFill>
                    <a:schemeClr val="tx1"/>
                  </a:solidFill>
                  <a:latin typeface="Meiryo UI" pitchFamily="50" charset="-128"/>
                  <a:ea typeface="Meiryo UI" pitchFamily="50" charset="-128"/>
                  <a:cs typeface="Meiryo UI" pitchFamily="50" charset="-128"/>
                </a:rPr>
                <a:t>調査</a:t>
              </a:r>
              <a:endParaRPr lang="ja-JP" altLang="en-US" sz="1100" dirty="0">
                <a:solidFill>
                  <a:schemeClr val="tx1"/>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エネルギー使用量、設備などの現況</a:t>
              </a:r>
              <a:r>
                <a:rPr lang="en-US" altLang="ja-JP" sz="1000" dirty="0">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提案項目の</a:t>
              </a:r>
              <a:r>
                <a:rPr lang="ja-JP" altLang="en-US" sz="1000" dirty="0" smtClean="0">
                  <a:latin typeface="Meiryo UI" pitchFamily="50" charset="-128"/>
                  <a:ea typeface="Meiryo UI" pitchFamily="50" charset="-128"/>
                  <a:cs typeface="Meiryo UI" pitchFamily="50" charset="-128"/>
                </a:rPr>
                <a:t>説明</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診断結果</a:t>
              </a:r>
              <a:endParaRPr lang="ja-JP" altLang="en-US" sz="1100" dirty="0">
                <a:solidFill>
                  <a:schemeClr val="tx1"/>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診断員</a:t>
              </a:r>
              <a:r>
                <a:rPr lang="ja-JP" altLang="en-US" sz="1000" dirty="0">
                  <a:latin typeface="Meiryo UI" pitchFamily="50" charset="-128"/>
                  <a:ea typeface="Meiryo UI" pitchFamily="50" charset="-128"/>
                  <a:cs typeface="Meiryo UI" pitchFamily="50" charset="-128"/>
                </a:rPr>
                <a:t>が訪問</a:t>
              </a:r>
              <a:r>
                <a:rPr lang="en-US" altLang="ja-JP" sz="1000" dirty="0">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＜約</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か</a:t>
              </a:r>
              <a:r>
                <a:rPr lang="ja-JP" altLang="en-US" sz="1000" dirty="0" smtClean="0">
                  <a:latin typeface="Meiryo UI" pitchFamily="50" charset="-128"/>
                  <a:ea typeface="Meiryo UI" pitchFamily="50" charset="-128"/>
                  <a:cs typeface="Meiryo UI" pitchFamily="50" charset="-128"/>
                </a:rPr>
                <a:t>月＞</a:t>
              </a:r>
              <a:endParaRPr lang="en-US" altLang="ja-JP" sz="1000" dirty="0">
                <a:latin typeface="Meiryo UI" pitchFamily="50" charset="-128"/>
                <a:ea typeface="Meiryo UI" pitchFamily="50" charset="-128"/>
                <a:cs typeface="Meiryo UI" pitchFamily="50" charset="-128"/>
              </a:endParaRPr>
            </a:p>
          </p:txBody>
        </p:sp>
      </p:grpSp>
      <p:sp>
        <p:nvSpPr>
          <p:cNvPr id="30" name="角丸四角形 29"/>
          <p:cNvSpPr/>
          <p:nvPr/>
        </p:nvSpPr>
        <p:spPr>
          <a:xfrm>
            <a:off x="1208584" y="620688"/>
            <a:ext cx="8549565"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6" y="702198"/>
            <a:ext cx="1119957"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endParaRPr lang="ja-JP" altLang="en-US" b="1" dirty="0">
              <a:solidFill>
                <a:prstClr val="white"/>
              </a:solidFill>
            </a:endParaRPr>
          </a:p>
        </p:txBody>
      </p:sp>
      <p:sp>
        <p:nvSpPr>
          <p:cNvPr id="37" name="角丸四角形 36"/>
          <p:cNvSpPr/>
          <p:nvPr/>
        </p:nvSpPr>
        <p:spPr>
          <a:xfrm>
            <a:off x="331448" y="4472645"/>
            <a:ext cx="219123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省エネ診断の利用促進</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3703441" y="1645089"/>
            <a:ext cx="37632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6000345" y="3659741"/>
            <a:ext cx="1009833" cy="153888"/>
          </a:xfrm>
          <a:prstGeom prst="rect">
            <a:avLst/>
          </a:prstGeom>
          <a:noFill/>
        </p:spPr>
        <p:txBody>
          <a:bodyPr wrap="square" lIns="0" tIns="0" rIns="0" bIns="0" rtlCol="0" anchor="ctr" anchorCtr="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972912" y="3664995"/>
            <a:ext cx="1411068" cy="153888"/>
          </a:xfrm>
          <a:prstGeom prst="rect">
            <a:avLst/>
          </a:prstGeom>
          <a:noFill/>
        </p:spPr>
        <p:txBody>
          <a:bodyPr wrap="square" lIns="0" tIns="0" rIns="0" bIns="0" rtlCol="0" anchor="ctr" anchorCtr="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76151" y="346738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a:t>
            </a:r>
            <a:r>
              <a:rPr lang="ja-JP" altLang="en-US" sz="1000" dirty="0">
                <a:solidFill>
                  <a:srgbClr val="FF0000"/>
                </a:solidFill>
                <a:latin typeface="Meiryo UI" pitchFamily="50" charset="-128"/>
                <a:ea typeface="Meiryo UI" pitchFamily="50" charset="-128"/>
                <a:cs typeface="Meiryo UI" pitchFamily="50" charset="-128"/>
              </a:rPr>
              <a:t>月末現在</a:t>
            </a:r>
            <a:r>
              <a:rPr lang="ja-JP" altLang="en-US" sz="1000" dirty="0" smtClean="0">
                <a:solidFill>
                  <a:srgbClr val="FF0000"/>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再掲］</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・セミナー</a:t>
            </a:r>
            <a:r>
              <a:rPr lang="ja-JP" altLang="en-US" sz="1000" dirty="0">
                <a:solidFill>
                  <a:schemeClr val="tx1"/>
                </a:solidFill>
                <a:latin typeface="Meiryo UI" pitchFamily="50" charset="-128"/>
                <a:ea typeface="Meiryo UI" pitchFamily="50" charset="-128"/>
                <a:cs typeface="Meiryo UI" pitchFamily="50" charset="-128"/>
              </a:rPr>
              <a:t>開催、講演：</a:t>
            </a:r>
            <a:r>
              <a:rPr lang="en-US" altLang="ja-JP" sz="1000" dirty="0">
                <a:solidFill>
                  <a:srgbClr val="FF0000"/>
                </a:solidFill>
                <a:latin typeface="Meiryo UI" pitchFamily="50" charset="-128"/>
                <a:ea typeface="Meiryo UI" pitchFamily="50" charset="-128"/>
                <a:cs typeface="Meiryo UI" pitchFamily="50" charset="-128"/>
              </a:rPr>
              <a:t>51</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・事業者、団体訪問：</a:t>
            </a:r>
            <a:r>
              <a:rPr lang="en-US" altLang="ja-JP" sz="1000" dirty="0">
                <a:solidFill>
                  <a:srgbClr val="FF0000"/>
                </a:solidFill>
                <a:latin typeface="Meiryo UI" pitchFamily="50" charset="-128"/>
                <a:ea typeface="Meiryo UI" pitchFamily="50" charset="-128"/>
                <a:cs typeface="Meiryo UI" pitchFamily="50" charset="-128"/>
              </a:rPr>
              <a:t>206</a:t>
            </a:r>
            <a:r>
              <a:rPr lang="ja-JP" altLang="en-US" sz="1000" dirty="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 </a:t>
            </a:r>
            <a:r>
              <a:rPr lang="ja-JP" altLang="en-US" sz="1000" dirty="0">
                <a:solidFill>
                  <a:schemeClr val="tx1"/>
                </a:solidFill>
                <a:latin typeface="Meiryo UI" pitchFamily="50" charset="-128"/>
                <a:ea typeface="Meiryo UI" pitchFamily="50" charset="-128"/>
                <a:cs typeface="Meiryo UI" pitchFamily="50" charset="-128"/>
              </a:rPr>
              <a:t>・チラシ配布</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53,000</a:t>
            </a:r>
            <a:r>
              <a:rPr lang="ja-JP" altLang="en-US" sz="1000" dirty="0">
                <a:solidFill>
                  <a:schemeClr val="tx1"/>
                </a:solidFill>
                <a:latin typeface="Meiryo UI" pitchFamily="50" charset="-128"/>
                <a:ea typeface="Meiryo UI" pitchFamily="50" charset="-128"/>
                <a:cs typeface="Meiryo UI" pitchFamily="50" charset="-128"/>
              </a:rPr>
              <a:t>部</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387732"/>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a:solidFill>
                  <a:srgbClr val="FF0000"/>
                </a:solidFill>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1</a:t>
            </a:r>
            <a:r>
              <a:rPr lang="ja-JP" altLang="en-US" sz="1000" dirty="0">
                <a:solidFill>
                  <a:srgbClr val="FF0000"/>
                </a:solidFill>
                <a:latin typeface="Meiryo UI" pitchFamily="50" charset="-128"/>
                <a:ea typeface="Meiryo UI" pitchFamily="50" charset="-128"/>
                <a:cs typeface="Meiryo UI" pitchFamily="50" charset="-128"/>
              </a:rPr>
              <a:t>月末現在） </a:t>
            </a:r>
            <a:endParaRPr lang="en-US" altLang="ja-JP" sz="10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・受付件数　</a:t>
            </a:r>
            <a:r>
              <a:rPr lang="en-US" altLang="ja-JP" sz="1000" dirty="0">
                <a:solidFill>
                  <a:srgbClr val="FF0000"/>
                </a:solidFill>
                <a:latin typeface="Meiryo UI" pitchFamily="50" charset="-128"/>
                <a:ea typeface="Meiryo UI" pitchFamily="50" charset="-128"/>
                <a:cs typeface="Meiryo UI" pitchFamily="50" charset="-128"/>
              </a:rPr>
              <a:t>5</a:t>
            </a:r>
            <a:r>
              <a:rPr lang="en-US" altLang="ja-JP" sz="1000" dirty="0" smtClean="0">
                <a:solidFill>
                  <a:srgbClr val="FF0000"/>
                </a:solidFill>
                <a:latin typeface="Meiryo UI" pitchFamily="50" charset="-128"/>
                <a:ea typeface="Meiryo UI" pitchFamily="50" charset="-128"/>
                <a:cs typeface="Meiryo UI" pitchFamily="50" charset="-128"/>
              </a:rPr>
              <a:t>7</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うち</a:t>
            </a:r>
            <a:r>
              <a:rPr lang="en-US" altLang="ja-JP" sz="1000" dirty="0" smtClean="0">
                <a:solidFill>
                  <a:srgbClr val="FF0000"/>
                </a:solidFill>
                <a:latin typeface="Meiryo UI" pitchFamily="50" charset="-128"/>
                <a:ea typeface="Meiryo UI" pitchFamily="50" charset="-128"/>
                <a:cs typeface="Meiryo UI" pitchFamily="50" charset="-128"/>
              </a:rPr>
              <a:t>37</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で実施済）</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電力消費削減提案量</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142</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a:solidFill>
                  <a:schemeClr val="tx1"/>
                </a:solidFill>
                <a:latin typeface="Meiryo UI" pitchFamily="50" charset="-128"/>
                <a:ea typeface="Meiryo UI" pitchFamily="50" charset="-128"/>
                <a:cs typeface="Meiryo UI" pitchFamily="50" charset="-128"/>
              </a:rPr>
              <a:t>kWh/</a:t>
            </a:r>
            <a:r>
              <a:rPr lang="ja-JP" altLang="en-US" sz="1000" dirty="0">
                <a:solidFill>
                  <a:schemeClr val="tx1"/>
                </a:solidFill>
                <a:latin typeface="Meiryo UI" pitchFamily="50" charset="-128"/>
                <a:ea typeface="Meiryo UI" pitchFamily="50" charset="-128"/>
                <a:cs typeface="Meiryo UI" pitchFamily="50" charset="-128"/>
              </a:rPr>
              <a:t>年</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（報告済</a:t>
            </a:r>
            <a:r>
              <a:rPr lang="en-US" altLang="ja-JP" sz="1000" dirty="0" smtClean="0">
                <a:solidFill>
                  <a:srgbClr val="FF0000"/>
                </a:solidFill>
                <a:latin typeface="Meiryo UI" pitchFamily="50" charset="-128"/>
                <a:ea typeface="Meiryo UI" pitchFamily="50" charset="-128"/>
                <a:cs typeface="Meiryo UI" pitchFamily="50" charset="-128"/>
              </a:rPr>
              <a:t>28</a:t>
            </a:r>
            <a:r>
              <a:rPr lang="ja-JP" altLang="en-US" sz="1000" dirty="0" smtClean="0">
                <a:solidFill>
                  <a:schemeClr val="tx1"/>
                </a:solidFill>
                <a:latin typeface="Meiryo UI" pitchFamily="50" charset="-128"/>
                <a:ea typeface="Meiryo UI" pitchFamily="50" charset="-128"/>
                <a:cs typeface="Meiryo UI" pitchFamily="50" charset="-128"/>
              </a:rPr>
              <a:t>件の</a:t>
            </a:r>
            <a:r>
              <a:rPr lang="ja-JP" altLang="en-US" sz="1000" dirty="0">
                <a:solidFill>
                  <a:schemeClr val="tx1"/>
                </a:solidFill>
                <a:latin typeface="Meiryo UI" pitchFamily="50" charset="-128"/>
                <a:ea typeface="Meiryo UI" pitchFamily="50" charset="-128"/>
                <a:cs typeface="Meiryo UI" pitchFamily="50" charset="-128"/>
              </a:rPr>
              <a:t>累計）</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568" y="5310235"/>
            <a:ext cx="1859973" cy="1278082"/>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573" y="2109941"/>
            <a:ext cx="1910400" cy="1432800"/>
          </a:xfrm>
          <a:prstGeom prst="rect">
            <a:avLst/>
          </a:prstGeom>
        </p:spPr>
      </p:pic>
      <p:pic>
        <p:nvPicPr>
          <p:cNvPr id="12" name="図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18192" y="2110245"/>
            <a:ext cx="2162787" cy="1432496"/>
          </a:xfrm>
          <a:prstGeom prst="rect">
            <a:avLst/>
          </a:prstGeom>
        </p:spPr>
      </p:pic>
    </p:spTree>
    <p:extLst>
      <p:ext uri="{BB962C8B-B14F-4D97-AF65-F5344CB8AC3E}">
        <p14:creationId xmlns:p14="http://schemas.microsoft.com/office/powerpoint/2010/main" val="484840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正方形/長方形 143"/>
          <p:cNvSpPr/>
          <p:nvPr/>
        </p:nvSpPr>
        <p:spPr>
          <a:xfrm>
            <a:off x="401875" y="2668355"/>
            <a:ext cx="2384597" cy="3981128"/>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03988" y="2668355"/>
            <a:ext cx="5693325" cy="2300985"/>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23</a:t>
            </a:r>
            <a:endParaRPr lang="ja-JP" altLang="en-US" b="1" dirty="0">
              <a:solidFill>
                <a:prstClr val="white"/>
              </a:solidFill>
            </a:endParaRPr>
          </a:p>
        </p:txBody>
      </p:sp>
      <p:sp>
        <p:nvSpPr>
          <p:cNvPr id="16" name="角丸四角形 15"/>
          <p:cNvSpPr/>
          <p:nvPr/>
        </p:nvSpPr>
        <p:spPr>
          <a:xfrm>
            <a:off x="281581" y="764705"/>
            <a:ext cx="2461619"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251919" y="1421860"/>
            <a:ext cx="9581006"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a:t>
            </a:r>
            <a:r>
              <a:rPr lang="ja-JP" altLang="en-US" b="0" i="0" dirty="0" smtClean="0">
                <a:latin typeface="Meiryo UI" pitchFamily="50" charset="-128"/>
                <a:ea typeface="Meiryo UI" pitchFamily="50" charset="-128"/>
                <a:cs typeface="Meiryo UI" pitchFamily="50" charset="-128"/>
              </a:rPr>
              <a:t>の省エネを</a:t>
            </a:r>
            <a:r>
              <a:rPr lang="ja-JP" altLang="en-US" b="0" i="0" dirty="0">
                <a:latin typeface="Meiryo UI" pitchFamily="50" charset="-128"/>
                <a:ea typeface="Meiryo UI" pitchFamily="50" charset="-128"/>
                <a:cs typeface="Meiryo UI" pitchFamily="50" charset="-128"/>
              </a:rPr>
              <a:t>促すため、電力</a:t>
            </a:r>
            <a:r>
              <a:rPr lang="ja-JP" altLang="en-US" b="0" i="0" dirty="0" smtClean="0">
                <a:latin typeface="Meiryo UI" pitchFamily="50" charset="-128"/>
                <a:ea typeface="Meiryo UI" pitchFamily="50" charset="-128"/>
                <a:cs typeface="Meiryo UI" pitchFamily="50" charset="-128"/>
              </a:rPr>
              <a:t>需要</a:t>
            </a:r>
            <a:r>
              <a:rPr lang="ja-JP" altLang="en-US" b="0" i="0" dirty="0" smtClean="0">
                <a:solidFill>
                  <a:srgbClr val="FF0000"/>
                </a:solidFill>
                <a:latin typeface="Meiryo UI" pitchFamily="50" charset="-128"/>
                <a:ea typeface="Meiryo UI" pitchFamily="50" charset="-128"/>
                <a:cs typeface="Meiryo UI" pitchFamily="50" charset="-128"/>
              </a:rPr>
              <a:t>削減等の</a:t>
            </a:r>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BEMS</a:t>
            </a:r>
            <a:r>
              <a:rPr lang="ja-JP" altLang="en-US" b="0" i="0" dirty="0" smtClean="0">
                <a:latin typeface="Meiryo UI" pitchFamily="50" charset="-128"/>
                <a:ea typeface="Meiryo UI" pitchFamily="50" charset="-128"/>
                <a:cs typeface="Meiryo UI" pitchFamily="50" charset="-128"/>
              </a:rPr>
              <a:t>の一層の認知度向上のため、より</a:t>
            </a:r>
            <a:r>
              <a:rPr lang="ja-JP" altLang="en-US" b="0" dirty="0" smtClean="0">
                <a:latin typeface="Meiryo UI" pitchFamily="50" charset="-128"/>
                <a:ea typeface="Meiryo UI" pitchFamily="50" charset="-128"/>
                <a:cs typeface="Meiryo UI" pitchFamily="50" charset="-128"/>
              </a:rPr>
              <a:t>積極的</a:t>
            </a:r>
            <a:r>
              <a:rPr lang="ja-JP" altLang="en-US" b="0" dirty="0">
                <a:latin typeface="Meiryo UI" pitchFamily="50" charset="-128"/>
                <a:ea typeface="Meiryo UI" pitchFamily="50" charset="-128"/>
                <a:cs typeface="Meiryo UI" pitchFamily="50" charset="-128"/>
              </a:rPr>
              <a:t>なエネマネの情報発信を実施し</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BEMS</a:t>
            </a:r>
            <a:r>
              <a:rPr lang="ja-JP" altLang="en-US" b="0" dirty="0">
                <a:latin typeface="Meiryo UI" pitchFamily="50" charset="-128"/>
                <a:ea typeface="Meiryo UI" pitchFamily="50" charset="-128"/>
                <a:cs typeface="Meiryo UI" pitchFamily="50" charset="-128"/>
              </a:rPr>
              <a:t>の導入促進を図り、中小事業者の</a:t>
            </a:r>
            <a:r>
              <a:rPr lang="ja-JP" altLang="en-US" b="0" dirty="0" smtClean="0">
                <a:latin typeface="Meiryo UI" pitchFamily="50" charset="-128"/>
                <a:ea typeface="Meiryo UI" pitchFamily="50" charset="-128"/>
                <a:cs typeface="Meiryo UI" pitchFamily="50" charset="-128"/>
              </a:rPr>
              <a:t>省エネに</a:t>
            </a:r>
            <a:r>
              <a:rPr lang="ja-JP" altLang="en-US" b="0" dirty="0">
                <a:latin typeface="Meiryo UI" pitchFamily="50" charset="-128"/>
                <a:ea typeface="Meiryo UI" pitchFamily="50" charset="-128"/>
                <a:cs typeface="Meiryo UI" pitchFamily="50" charset="-128"/>
              </a:rPr>
              <a:t>つなげます</a:t>
            </a:r>
            <a:r>
              <a:rPr lang="ja-JP" altLang="en-US" b="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導入事例集</a:t>
            </a:r>
            <a:r>
              <a:rPr lang="ja-JP" altLang="en-US" b="0" i="0" dirty="0" smtClean="0">
                <a:latin typeface="Meiryo UI" pitchFamily="50" charset="-128"/>
                <a:ea typeface="Meiryo UI" pitchFamily="50" charset="-128"/>
                <a:cs typeface="Meiryo UI" pitchFamily="50" charset="-128"/>
              </a:rPr>
              <a:t>」等啓発素材を</a:t>
            </a:r>
            <a:r>
              <a:rPr lang="ja-JP" altLang="en-US" b="0" i="0" dirty="0">
                <a:latin typeface="Meiryo UI" pitchFamily="50" charset="-128"/>
                <a:ea typeface="Meiryo UI" pitchFamily="50" charset="-128"/>
                <a:cs typeface="Meiryo UI" pitchFamily="50" charset="-128"/>
              </a:rPr>
              <a:t>活用</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セミナーの</a:t>
            </a:r>
            <a:r>
              <a:rPr lang="ja-JP" altLang="en-US" b="0" i="0" dirty="0" smtClean="0">
                <a:latin typeface="Meiryo UI" pitchFamily="50" charset="-128"/>
                <a:ea typeface="Meiryo UI" pitchFamily="50" charset="-128"/>
                <a:cs typeface="Meiryo UI" pitchFamily="50" charset="-128"/>
              </a:rPr>
              <a:t>開催、</a:t>
            </a:r>
            <a:r>
              <a:rPr lang="ja-JP" altLang="en-US" b="0" i="0" dirty="0" smtClean="0">
                <a:solidFill>
                  <a:srgbClr val="FF0000"/>
                </a:solidFill>
                <a:latin typeface="Meiryo UI" pitchFamily="50" charset="-128"/>
                <a:ea typeface="Meiryo UI" pitchFamily="50" charset="-128"/>
                <a:cs typeface="Meiryo UI" pitchFamily="50" charset="-128"/>
              </a:rPr>
              <a:t>業界団体の総会等での説明。</a:t>
            </a:r>
            <a:r>
              <a:rPr lang="ja-JP" altLang="en-US" b="0" i="0" dirty="0" smtClean="0">
                <a:latin typeface="Meiryo UI" pitchFamily="50" charset="-128"/>
                <a:ea typeface="Meiryo UI" pitchFamily="50" charset="-128"/>
                <a:cs typeface="Meiryo UI" pitchFamily="50" charset="-128"/>
              </a:rPr>
              <a:t>各種業界</a:t>
            </a:r>
            <a:r>
              <a:rPr lang="ja-JP" altLang="en-US" b="0" i="0" dirty="0">
                <a:latin typeface="Meiryo UI" pitchFamily="50" charset="-128"/>
                <a:ea typeface="Meiryo UI" pitchFamily="50" charset="-128"/>
                <a:cs typeface="Meiryo UI" pitchFamily="50" charset="-128"/>
              </a:rPr>
              <a:t>団体</a:t>
            </a:r>
            <a:r>
              <a:rPr lang="ja-JP" altLang="en-US" b="0" i="0" dirty="0" smtClean="0">
                <a:latin typeface="Meiryo UI" pitchFamily="50" charset="-128"/>
                <a:ea typeface="Meiryo UI" pitchFamily="50" charset="-128"/>
                <a:cs typeface="Meiryo UI" pitchFamily="50" charset="-128"/>
              </a:rPr>
              <a:t>と密に連携）</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294273" y="1104046"/>
            <a:ext cx="71168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（ビルエネルギーマネジメントシステム）：ビル等</a:t>
            </a:r>
            <a:r>
              <a:rPr lang="ja-JP" altLang="en-US" sz="1100" b="0" i="0" dirty="0">
                <a:solidFill>
                  <a:prstClr val="black"/>
                </a:solidFill>
                <a:latin typeface="Meiryo UI" pitchFamily="50" charset="-128"/>
                <a:ea typeface="Meiryo UI" pitchFamily="50" charset="-128"/>
                <a:cs typeface="Meiryo UI" pitchFamily="50" charset="-128"/>
              </a:rPr>
              <a:t>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a:t>
            </a:r>
            <a:r>
              <a:rPr lang="ja-JP" altLang="en-US" sz="1100" b="0" i="0" dirty="0" smtClean="0">
                <a:solidFill>
                  <a:prstClr val="black"/>
                </a:solidFill>
                <a:latin typeface="Meiryo UI" pitchFamily="50" charset="-128"/>
                <a:ea typeface="Meiryo UI" pitchFamily="50" charset="-128"/>
                <a:cs typeface="Meiryo UI" pitchFamily="50" charset="-128"/>
              </a:rPr>
              <a:t>」</a:t>
            </a:r>
            <a:r>
              <a:rPr lang="ja-JP" altLang="en-US" sz="1100" b="0" i="0" dirty="0">
                <a:solidFill>
                  <a:prstClr val="black"/>
                </a:solidFill>
                <a:latin typeface="Meiryo UI" pitchFamily="50" charset="-128"/>
                <a:ea typeface="Meiryo UI" pitchFamily="50" charset="-128"/>
                <a:cs typeface="Meiryo UI" pitchFamily="50" charset="-128"/>
              </a:rPr>
              <a:t>し</a:t>
            </a:r>
            <a:r>
              <a:rPr lang="ja-JP" altLang="en-US" sz="1100" b="0" i="0" dirty="0" smtClean="0">
                <a:solidFill>
                  <a:prstClr val="black"/>
                </a:solidFill>
                <a:latin typeface="Meiryo UI" pitchFamily="50" charset="-128"/>
                <a:ea typeface="Meiryo UI" pitchFamily="50" charset="-128"/>
                <a:cs typeface="Meiryo UI" pitchFamily="50" charset="-128"/>
              </a:rPr>
              <a:t>、データを蓄積する機器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530806" y="751937"/>
            <a:ext cx="1871848"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2869400" y="852171"/>
            <a:ext cx="36872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511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72"/>
          <p:cNvSpPr txBox="1">
            <a:spLocks noChangeArrowheads="1"/>
          </p:cNvSpPr>
          <p:nvPr/>
        </p:nvSpPr>
        <p:spPr bwMode="auto">
          <a:xfrm>
            <a:off x="477892" y="2781397"/>
            <a:ext cx="2232561" cy="553998"/>
          </a:xfrm>
          <a:prstGeom prst="rect">
            <a:avLst/>
          </a:prstGeom>
          <a:solidFill>
            <a:schemeClr val="bg1"/>
          </a:solidFill>
          <a:ln>
            <a:solidFill>
              <a:schemeClr val="tx1"/>
            </a:solid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smtClean="0">
                <a:solidFill>
                  <a:prstClr val="black"/>
                </a:solidFill>
                <a:latin typeface="HG丸ｺﾞｼｯｸM-PRO" panose="020F0600000000000000" pitchFamily="50" charset="-128"/>
                <a:ea typeface="HG丸ｺﾞｼｯｸM-PRO" panose="020F0600000000000000" pitchFamily="50" charset="-128"/>
              </a:rPr>
              <a:t>おおさか版</a:t>
            </a:r>
            <a:endParaRPr lang="en-US" altLang="ja-JP" sz="1500" b="1" dirty="0" smtClean="0">
              <a:solidFill>
                <a:prstClr val="black"/>
              </a:solidFill>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500" b="1" dirty="0" smtClean="0">
                <a:solidFill>
                  <a:prstClr val="black"/>
                </a:solidFill>
                <a:latin typeface="HG丸ｺﾞｼｯｸM-PRO" panose="020F0600000000000000" pitchFamily="50" charset="-128"/>
                <a:ea typeface="HG丸ｺﾞｼｯｸM-PRO" panose="020F0600000000000000" pitchFamily="50" charset="-128"/>
              </a:rPr>
              <a:t>ＢＥＭＳ事</a:t>
            </a:r>
            <a:r>
              <a:rPr lang="ja-JP" altLang="en-US" sz="1500" b="1" dirty="0">
                <a:solidFill>
                  <a:prstClr val="black"/>
                </a:solidFill>
                <a:latin typeface="HG丸ｺﾞｼｯｸM-PRO" panose="020F0600000000000000" pitchFamily="50" charset="-128"/>
                <a:ea typeface="HG丸ｺﾞｼｯｸM-PRO" panose="020F0600000000000000" pitchFamily="50" charset="-128"/>
              </a:rPr>
              <a:t>業者</a:t>
            </a:r>
          </a:p>
        </p:txBody>
      </p:sp>
      <p:sp>
        <p:nvSpPr>
          <p:cNvPr id="62" name="テキスト ボックス 61"/>
          <p:cNvSpPr txBox="1"/>
          <p:nvPr/>
        </p:nvSpPr>
        <p:spPr>
          <a:xfrm>
            <a:off x="438512" y="5069154"/>
            <a:ext cx="1420723" cy="276999"/>
          </a:xfrm>
          <a:prstGeom prst="rect">
            <a:avLst/>
          </a:prstGeom>
          <a:noFill/>
          <a:ln>
            <a:noFill/>
          </a:ln>
        </p:spPr>
        <p:txBody>
          <a:bodyPr wrap="square" rtlCol="0">
            <a:spAutoFit/>
          </a:bodyPr>
          <a:lstStyle/>
          <a:p>
            <a:pPr algn="ctr"/>
            <a:r>
              <a:rPr lang="en-US" altLang="ja-JP" sz="1200" b="1" dirty="0" smtClean="0">
                <a:solidFill>
                  <a:prstClr val="black"/>
                </a:solidFill>
              </a:rPr>
              <a:t>【</a:t>
            </a:r>
            <a:r>
              <a:rPr lang="ja-JP" altLang="en-US" sz="1200" b="1" dirty="0" smtClean="0">
                <a:solidFill>
                  <a:srgbClr val="C00000"/>
                </a:solidFill>
              </a:rPr>
              <a:t>省エネサポート</a:t>
            </a:r>
            <a:r>
              <a:rPr lang="en-US" altLang="ja-JP" sz="1200" b="1" dirty="0" smtClean="0">
                <a:solidFill>
                  <a:prstClr val="black"/>
                </a:solidFill>
              </a:rPr>
              <a:t>】</a:t>
            </a:r>
          </a:p>
        </p:txBody>
      </p:sp>
      <p:sp>
        <p:nvSpPr>
          <p:cNvPr id="129" name="テキスト ボックス 128"/>
          <p:cNvSpPr txBox="1"/>
          <p:nvPr/>
        </p:nvSpPr>
        <p:spPr>
          <a:xfrm>
            <a:off x="523429" y="6296911"/>
            <a:ext cx="2209799" cy="261610"/>
          </a:xfrm>
          <a:prstGeom prst="rect">
            <a:avLst/>
          </a:prstGeom>
          <a:noFill/>
        </p:spPr>
        <p:txBody>
          <a:bodyPr wrap="square" rtlCol="0">
            <a:spAutoFit/>
          </a:bodyPr>
          <a:lstStyle/>
          <a:p>
            <a:pPr algn="ctr"/>
            <a:r>
              <a:rPr lang="ja-JP" altLang="en-US" sz="1100" spc="-150" dirty="0" smtClean="0">
                <a:solidFill>
                  <a:prstClr val="black"/>
                </a:solidFill>
              </a:rPr>
              <a:t>・現況分析による省エネ提案</a:t>
            </a:r>
            <a:endParaRPr lang="ja-JP" altLang="en-US" sz="1100" spc="-150" dirty="0">
              <a:solidFill>
                <a:prstClr val="black"/>
              </a:solidFill>
            </a:endParaRPr>
          </a:p>
        </p:txBody>
      </p:sp>
      <p:grpSp>
        <p:nvGrpSpPr>
          <p:cNvPr id="38" name="グループ化 37"/>
          <p:cNvGrpSpPr/>
          <p:nvPr/>
        </p:nvGrpSpPr>
        <p:grpSpPr>
          <a:xfrm>
            <a:off x="928367" y="3807249"/>
            <a:ext cx="1493778" cy="615154"/>
            <a:chOff x="1090974" y="4012193"/>
            <a:chExt cx="1552174" cy="642667"/>
          </a:xfrm>
        </p:grpSpPr>
        <p:grpSp>
          <p:nvGrpSpPr>
            <p:cNvPr id="66" name="グループ化 65"/>
            <p:cNvGrpSpPr/>
            <p:nvPr/>
          </p:nvGrpSpPr>
          <p:grpSpPr>
            <a:xfrm>
              <a:off x="1090974" y="4012581"/>
              <a:ext cx="1226523" cy="636660"/>
              <a:chOff x="1190364" y="1898118"/>
              <a:chExt cx="736837" cy="448629"/>
            </a:xfrm>
          </p:grpSpPr>
          <p:pic>
            <p:nvPicPr>
              <p:cNvPr id="67" name="図 66" descr="折れ線グラフのアイコン素材　その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66" b="22555"/>
              <a:stretch/>
            </p:blipFill>
            <p:spPr bwMode="auto">
              <a:xfrm>
                <a:off x="1190364" y="1898118"/>
                <a:ext cx="728697" cy="441490"/>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1201966" y="1898118"/>
                <a:ext cx="725235" cy="448629"/>
              </a:xfrm>
              <a:prstGeom prst="rect">
                <a:avLst/>
              </a:prstGeom>
              <a:noFill/>
              <a:ln w="539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grpSp>
        <p:grpSp>
          <p:nvGrpSpPr>
            <p:cNvPr id="2" name="グループ化 1"/>
            <p:cNvGrpSpPr/>
            <p:nvPr/>
          </p:nvGrpSpPr>
          <p:grpSpPr>
            <a:xfrm>
              <a:off x="2021842" y="4012193"/>
              <a:ext cx="621306" cy="642667"/>
              <a:chOff x="2876709" y="5443102"/>
              <a:chExt cx="822029" cy="875637"/>
            </a:xfrm>
          </p:grpSpPr>
          <p:cxnSp>
            <p:nvCxnSpPr>
              <p:cNvPr id="71" name="直線コネクタ 70"/>
              <p:cNvCxnSpPr/>
              <p:nvPr/>
            </p:nvCxnSpPr>
            <p:spPr>
              <a:xfrm>
                <a:off x="3293906" y="5979996"/>
                <a:ext cx="209291" cy="274852"/>
              </a:xfrm>
              <a:prstGeom prst="line">
                <a:avLst/>
              </a:prstGeom>
              <a:ln w="1079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7002" y="5980091"/>
                <a:ext cx="157853" cy="2117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19790235">
                <a:off x="2876709" y="5496797"/>
                <a:ext cx="560385" cy="515088"/>
              </a:xfrm>
              <a:prstGeom prst="ellipse">
                <a:avLst/>
              </a:prstGeom>
              <a:noFill/>
              <a:ln w="63500">
                <a:solidFill>
                  <a:schemeClr val="accent6">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正方形/長方形 73"/>
              <p:cNvSpPr/>
              <p:nvPr/>
            </p:nvSpPr>
            <p:spPr>
              <a:xfrm rot="19545840">
                <a:off x="3371418" y="6160688"/>
                <a:ext cx="222741" cy="158051"/>
              </a:xfrm>
              <a:prstGeom prst="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75" name="グループ化 74"/>
              <p:cNvGrpSpPr/>
              <p:nvPr/>
            </p:nvGrpSpPr>
            <p:grpSpPr>
              <a:xfrm rot="5181576">
                <a:off x="3350555" y="5618410"/>
                <a:ext cx="523492" cy="172875"/>
                <a:chOff x="443168" y="55236"/>
                <a:chExt cx="345299" cy="152948"/>
              </a:xfrm>
            </p:grpSpPr>
            <p:cxnSp>
              <p:nvCxnSpPr>
                <p:cNvPr id="76" name="直線コネクタ 75"/>
                <p:cNvCxnSpPr/>
                <p:nvPr/>
              </p:nvCxnSpPr>
              <p:spPr>
                <a:xfrm>
                  <a:off x="443168" y="91157"/>
                  <a:ext cx="90649" cy="11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18936" y="55236"/>
                  <a:ext cx="22662" cy="115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751278" y="64466"/>
                  <a:ext cx="37189" cy="112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30" name="テキスト ボックス 129"/>
          <p:cNvSpPr txBox="1"/>
          <p:nvPr/>
        </p:nvSpPr>
        <p:spPr>
          <a:xfrm>
            <a:off x="644846" y="4448695"/>
            <a:ext cx="1898654" cy="430887"/>
          </a:xfrm>
          <a:prstGeom prst="rect">
            <a:avLst/>
          </a:prstGeom>
          <a:noFill/>
        </p:spPr>
        <p:txBody>
          <a:bodyPr wrap="square" rtlCol="0">
            <a:spAutoFit/>
          </a:bodyPr>
          <a:lstStyle/>
          <a:p>
            <a:pPr algn="ctr"/>
            <a:r>
              <a:rPr lang="ja-JP" altLang="en-US" sz="1100" dirty="0" smtClean="0">
                <a:solidFill>
                  <a:prstClr val="black"/>
                </a:solidFill>
              </a:rPr>
              <a:t>・エネルギー使用状況を</a:t>
            </a:r>
            <a:endParaRPr lang="en-US" altLang="ja-JP" sz="1100" dirty="0" smtClean="0">
              <a:solidFill>
                <a:prstClr val="black"/>
              </a:solidFill>
            </a:endParaRPr>
          </a:p>
          <a:p>
            <a:pPr algn="ctr"/>
            <a:r>
              <a:rPr lang="ja-JP" altLang="en-US" sz="1100" dirty="0" smtClean="0">
                <a:solidFill>
                  <a:prstClr val="black"/>
                </a:solidFill>
              </a:rPr>
              <a:t>「</a:t>
            </a:r>
            <a:r>
              <a:rPr lang="ja-JP" altLang="en-US" sz="1100" dirty="0">
                <a:solidFill>
                  <a:prstClr val="black"/>
                </a:solidFill>
              </a:rPr>
              <a:t>見える化</a:t>
            </a:r>
            <a:r>
              <a:rPr lang="ja-JP" altLang="en-US" sz="1100" dirty="0" smtClean="0">
                <a:solidFill>
                  <a:prstClr val="black"/>
                </a:solidFill>
              </a:rPr>
              <a:t>」、データ蓄積</a:t>
            </a:r>
            <a:endParaRPr lang="ja-JP" altLang="en-US" sz="1100" dirty="0">
              <a:solidFill>
                <a:prstClr val="black"/>
              </a:solidFill>
            </a:endParaRPr>
          </a:p>
        </p:txBody>
      </p:sp>
      <p:pic>
        <p:nvPicPr>
          <p:cNvPr id="22" name="Picture 6" descr="E:\LIB\エネルギー政策課\◇04＿事業\01_スマC\09  調査・回答\H29照会\01 企画照会関係\29 アクションプログラム\水野作業用\セミナー.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085" y="3219220"/>
            <a:ext cx="870887" cy="1166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5" name="テキスト ボックス 71"/>
          <p:cNvSpPr txBox="1">
            <a:spLocks noChangeArrowheads="1"/>
          </p:cNvSpPr>
          <p:nvPr/>
        </p:nvSpPr>
        <p:spPr bwMode="auto">
          <a:xfrm>
            <a:off x="4916780" y="2782326"/>
            <a:ext cx="3768489" cy="323165"/>
          </a:xfrm>
          <a:prstGeom prst="rect">
            <a:avLst/>
          </a:prstGeom>
          <a:solidFill>
            <a:schemeClr val="bg1"/>
          </a:solidFill>
          <a:ln>
            <a:solidFill>
              <a:schemeClr val="tx1"/>
            </a:solid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smtClean="0">
                <a:solidFill>
                  <a:prstClr val="black"/>
                </a:solidFill>
                <a:latin typeface="HG丸ｺﾞｼｯｸM-PRO" panose="020F0600000000000000" pitchFamily="50" charset="-128"/>
                <a:ea typeface="HG丸ｺﾞｼｯｸM-PRO" panose="020F0600000000000000" pitchFamily="50" charset="-128"/>
              </a:rPr>
              <a:t>おおさかスマートエネルギーセンター</a:t>
            </a:r>
            <a:endParaRPr lang="ja-JP" altLang="en-US" sz="15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32" name="Picture 8" descr="E:\LIB\エネルギー政策課\◇04＿事業\01_スマC\09  調査・回答\H29照会\01 企画照会関係\29 アクションプログラム\水野作業用\チラシ.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039" y="3292571"/>
            <a:ext cx="823584" cy="11914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E:\LIB\エネルギー政策課\◇04＿事業\01_スマC\09  調査・回答\H29照会\01 企画照会関係\29 アクションプログラム\水野作業用\事例集.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7547" y="3189385"/>
            <a:ext cx="944860" cy="1258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3" name="テキスト ボックス 152"/>
          <p:cNvSpPr txBox="1"/>
          <p:nvPr/>
        </p:nvSpPr>
        <p:spPr>
          <a:xfrm>
            <a:off x="4018629" y="4467412"/>
            <a:ext cx="1668994" cy="430887"/>
          </a:xfrm>
          <a:prstGeom prst="rect">
            <a:avLst/>
          </a:prstGeom>
          <a:noFill/>
        </p:spPr>
        <p:txBody>
          <a:bodyPr wrap="square" rtlCol="0">
            <a:spAutoFit/>
          </a:bodyPr>
          <a:lstStyle/>
          <a:p>
            <a:pPr algn="ctr"/>
            <a:r>
              <a:rPr lang="ja-JP" altLang="en-US" sz="1100" dirty="0" smtClean="0">
                <a:solidFill>
                  <a:prstClr val="black"/>
                </a:solidFill>
              </a:rPr>
              <a:t>・事例集、チラシ等</a:t>
            </a:r>
            <a:r>
              <a:rPr lang="en-US" altLang="ja-JP" sz="1100" dirty="0" smtClean="0">
                <a:solidFill>
                  <a:prstClr val="black"/>
                </a:solidFill>
              </a:rPr>
              <a:t/>
            </a:r>
            <a:br>
              <a:rPr lang="en-US" altLang="ja-JP" sz="1100" dirty="0" smtClean="0">
                <a:solidFill>
                  <a:prstClr val="black"/>
                </a:solidFill>
              </a:rPr>
            </a:br>
            <a:r>
              <a:rPr lang="ja-JP" altLang="en-US" sz="1100" dirty="0" smtClean="0">
                <a:solidFill>
                  <a:prstClr val="black"/>
                </a:solidFill>
              </a:rPr>
              <a:t>配布による啓発</a:t>
            </a:r>
            <a:endParaRPr lang="ja-JP" altLang="en-US" sz="1100" dirty="0">
              <a:solidFill>
                <a:prstClr val="black"/>
              </a:solidFill>
            </a:endParaRPr>
          </a:p>
        </p:txBody>
      </p:sp>
      <p:sp>
        <p:nvSpPr>
          <p:cNvPr id="154" name="テキスト ボックス 153"/>
          <p:cNvSpPr txBox="1"/>
          <p:nvPr/>
        </p:nvSpPr>
        <p:spPr>
          <a:xfrm>
            <a:off x="5950138" y="4467412"/>
            <a:ext cx="1800609" cy="430887"/>
          </a:xfrm>
          <a:prstGeom prst="rect">
            <a:avLst/>
          </a:prstGeom>
          <a:noFill/>
        </p:spPr>
        <p:txBody>
          <a:bodyPr wrap="square" rtlCol="0">
            <a:spAutoFit/>
          </a:bodyPr>
          <a:lstStyle/>
          <a:p>
            <a:pPr algn="ctr"/>
            <a:r>
              <a:rPr lang="ja-JP" altLang="en-US" sz="1100" dirty="0" smtClean="0">
                <a:solidFill>
                  <a:prstClr val="black"/>
                </a:solidFill>
              </a:rPr>
              <a:t>・省エネセミナーを開催し、</a:t>
            </a:r>
            <a:endParaRPr lang="en-US" altLang="ja-JP" sz="1100" dirty="0" smtClean="0">
              <a:solidFill>
                <a:prstClr val="black"/>
              </a:solidFill>
            </a:endParaRPr>
          </a:p>
          <a:p>
            <a:pPr algn="ctr"/>
            <a:r>
              <a:rPr lang="ja-JP" altLang="en-US" sz="1100" dirty="0" smtClean="0">
                <a:solidFill>
                  <a:prstClr val="black"/>
                </a:solidFill>
              </a:rPr>
              <a:t>導入事例等講演</a:t>
            </a:r>
            <a:endParaRPr lang="ja-JP" altLang="en-US" sz="1100" dirty="0">
              <a:solidFill>
                <a:prstClr val="black"/>
              </a:solidFill>
            </a:endParaRPr>
          </a:p>
        </p:txBody>
      </p:sp>
      <p:sp>
        <p:nvSpPr>
          <p:cNvPr id="155" name="テキスト ボックス 154"/>
          <p:cNvSpPr txBox="1"/>
          <p:nvPr/>
        </p:nvSpPr>
        <p:spPr>
          <a:xfrm>
            <a:off x="7750747" y="4467412"/>
            <a:ext cx="1668994" cy="430887"/>
          </a:xfrm>
          <a:prstGeom prst="rect">
            <a:avLst/>
          </a:prstGeom>
          <a:noFill/>
        </p:spPr>
        <p:txBody>
          <a:bodyPr wrap="square" rtlCol="0">
            <a:spAutoFit/>
          </a:bodyPr>
          <a:lstStyle/>
          <a:p>
            <a:pPr algn="ctr"/>
            <a:r>
              <a:rPr lang="ja-JP" altLang="en-US" sz="1100" dirty="0" smtClean="0">
                <a:solidFill>
                  <a:prstClr val="black"/>
                </a:solidFill>
              </a:rPr>
              <a:t>・業界団体総会等で</a:t>
            </a:r>
            <a:endParaRPr lang="en-US" altLang="ja-JP" sz="1100" dirty="0" smtClean="0">
              <a:solidFill>
                <a:prstClr val="black"/>
              </a:solidFill>
            </a:endParaRPr>
          </a:p>
          <a:p>
            <a:pPr algn="ctr"/>
            <a:r>
              <a:rPr lang="ja-JP" altLang="en-US" sz="1100" dirty="0" smtClean="0">
                <a:solidFill>
                  <a:prstClr val="black"/>
                </a:solidFill>
              </a:rPr>
              <a:t>削減効果等説明</a:t>
            </a:r>
            <a:endParaRPr lang="ja-JP" altLang="en-US" sz="1100" dirty="0">
              <a:solidFill>
                <a:prstClr val="black"/>
              </a:solidFill>
            </a:endParaRPr>
          </a:p>
        </p:txBody>
      </p:sp>
      <p:sp>
        <p:nvSpPr>
          <p:cNvPr id="23" name="正方形/長方形 22"/>
          <p:cNvSpPr/>
          <p:nvPr/>
        </p:nvSpPr>
        <p:spPr>
          <a:xfrm>
            <a:off x="3903988" y="5452008"/>
            <a:ext cx="5693325" cy="119747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71"/>
          <p:cNvSpPr txBox="1">
            <a:spLocks noChangeArrowheads="1"/>
          </p:cNvSpPr>
          <p:nvPr/>
        </p:nvSpPr>
        <p:spPr bwMode="auto">
          <a:xfrm>
            <a:off x="4146111" y="6200556"/>
            <a:ext cx="1906060" cy="323165"/>
          </a:xfrm>
          <a:prstGeom prst="rect">
            <a:avLst/>
          </a:prstGeom>
          <a:solidFill>
            <a:schemeClr val="bg1"/>
          </a:solidFill>
          <a:ln w="9525">
            <a:solidFill>
              <a:srgbClr val="000000"/>
            </a:solid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spc="300" dirty="0" smtClean="0">
                <a:solidFill>
                  <a:prstClr val="black"/>
                </a:solidFill>
                <a:latin typeface="HG丸ｺﾞｼｯｸM-PRO" panose="020F0600000000000000" pitchFamily="50" charset="-128"/>
                <a:ea typeface="HG丸ｺﾞｼｯｸM-PRO" panose="020F0600000000000000" pitchFamily="50" charset="-128"/>
              </a:rPr>
              <a:t>中小事業者等</a:t>
            </a:r>
            <a:endParaRPr lang="ja-JP" altLang="en-US" sz="15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8" name="テキスト ボックス 103"/>
          <p:cNvSpPr txBox="1">
            <a:spLocks noChangeArrowheads="1"/>
          </p:cNvSpPr>
          <p:nvPr/>
        </p:nvSpPr>
        <p:spPr bwMode="auto">
          <a:xfrm>
            <a:off x="2744107" y="4130049"/>
            <a:ext cx="14934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000" dirty="0" smtClean="0">
                <a:solidFill>
                  <a:prstClr val="black"/>
                </a:solidFill>
                <a:latin typeface="ＭＳ Ｐゴシック"/>
                <a:ea typeface="ＭＳ Ｐゴシック"/>
              </a:rPr>
              <a:t>・登録</a:t>
            </a:r>
            <a:endParaRPr lang="en-US" altLang="ja-JP" sz="1000" dirty="0" smtClean="0">
              <a:solidFill>
                <a:prstClr val="black"/>
              </a:solidFill>
              <a:latin typeface="ＭＳ Ｐゴシック"/>
              <a:ea typeface="ＭＳ Ｐゴシック"/>
            </a:endParaRPr>
          </a:p>
          <a:p>
            <a:pPr eaLnBrk="1" hangingPunct="1">
              <a:spcBef>
                <a:spcPct val="0"/>
              </a:spcBef>
              <a:buNone/>
            </a:pPr>
            <a:r>
              <a:rPr lang="ja-JP" altLang="en-US" sz="1000" dirty="0" smtClean="0">
                <a:solidFill>
                  <a:prstClr val="black"/>
                </a:solidFill>
                <a:latin typeface="ＭＳ Ｐゴシック"/>
                <a:ea typeface="ＭＳ Ｐゴシック"/>
              </a:rPr>
              <a:t>・</a:t>
            </a:r>
            <a:r>
              <a:rPr lang="ja-JP" altLang="en-US" sz="1000" dirty="0">
                <a:solidFill>
                  <a:prstClr val="black"/>
                </a:solidFill>
                <a:latin typeface="ＭＳ Ｐゴシック"/>
                <a:ea typeface="ＭＳ Ｐゴシック"/>
              </a:rPr>
              <a:t>実績</a:t>
            </a:r>
            <a:r>
              <a:rPr lang="ja-JP" altLang="en-US" sz="1000" dirty="0" smtClean="0">
                <a:solidFill>
                  <a:prstClr val="black"/>
                </a:solidFill>
                <a:latin typeface="ＭＳ Ｐゴシック"/>
                <a:ea typeface="ＭＳ Ｐゴシック"/>
              </a:rPr>
              <a:t>報告　</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・導入</a:t>
            </a:r>
            <a:r>
              <a:rPr lang="ja-JP" altLang="en-US" sz="1000" dirty="0">
                <a:solidFill>
                  <a:prstClr val="black"/>
                </a:solidFill>
                <a:latin typeface="ＭＳ Ｐゴシック"/>
                <a:ea typeface="ＭＳ Ｐゴシック"/>
              </a:rPr>
              <a:t>事例</a:t>
            </a:r>
            <a:r>
              <a:rPr lang="ja-JP" altLang="en-US" sz="1000" dirty="0" smtClean="0">
                <a:solidFill>
                  <a:prstClr val="black"/>
                </a:solidFill>
                <a:latin typeface="ＭＳ Ｐゴシック"/>
                <a:ea typeface="ＭＳ Ｐゴシック"/>
              </a:rPr>
              <a:t>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a:t>
            </a:r>
            <a:endParaRPr lang="ja-JP" altLang="en-US" sz="1000" dirty="0">
              <a:solidFill>
                <a:prstClr val="black"/>
              </a:solidFill>
              <a:latin typeface="ＭＳ Ｐゴシック"/>
              <a:ea typeface="ＭＳ Ｐゴシック"/>
            </a:endParaRPr>
          </a:p>
        </p:txBody>
      </p:sp>
      <p:sp>
        <p:nvSpPr>
          <p:cNvPr id="161" name="テキスト ボックス 99"/>
          <p:cNvSpPr txBox="1">
            <a:spLocks noChangeArrowheads="1"/>
          </p:cNvSpPr>
          <p:nvPr/>
        </p:nvSpPr>
        <p:spPr bwMode="auto">
          <a:xfrm>
            <a:off x="2897625" y="5139894"/>
            <a:ext cx="1805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・提案、営業</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・サービス提供</a:t>
            </a:r>
            <a:endParaRPr lang="en-US" altLang="ja-JP" sz="1000" dirty="0" smtClean="0">
              <a:solidFill>
                <a:srgbClr val="000000"/>
              </a:solidFill>
              <a:latin typeface="Calibri" pitchFamily="34" charset="0"/>
            </a:endParaRPr>
          </a:p>
          <a:p>
            <a:pPr eaLnBrk="1" hangingPunct="1">
              <a:spcBef>
                <a:spcPct val="0"/>
              </a:spcBef>
              <a:buFontTx/>
              <a:buNone/>
            </a:pPr>
            <a:endParaRPr lang="en-US" altLang="ja-JP" sz="1000" dirty="0" smtClean="0">
              <a:solidFill>
                <a:srgbClr val="000000"/>
              </a:solidFill>
              <a:latin typeface="Calibri" pitchFamily="34" charset="0"/>
            </a:endParaRPr>
          </a:p>
        </p:txBody>
      </p:sp>
      <p:cxnSp>
        <p:nvCxnSpPr>
          <p:cNvPr id="25" name="直線矢印コネクタ 24"/>
          <p:cNvCxnSpPr/>
          <p:nvPr/>
        </p:nvCxnSpPr>
        <p:spPr>
          <a:xfrm flipH="1">
            <a:off x="2759047" y="3292571"/>
            <a:ext cx="1093669" cy="330304"/>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テキスト ボックス 103"/>
          <p:cNvSpPr txBox="1">
            <a:spLocks noChangeArrowheads="1"/>
          </p:cNvSpPr>
          <p:nvPr/>
        </p:nvSpPr>
        <p:spPr bwMode="auto">
          <a:xfrm>
            <a:off x="2724816" y="2852973"/>
            <a:ext cx="14934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prstClr val="black"/>
                </a:solidFill>
                <a:latin typeface="ＭＳ Ｐゴシック"/>
                <a:ea typeface="ＭＳ Ｐゴシック"/>
              </a:rPr>
              <a:t>　・販促資料提供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・事業広報</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a:solidFill>
                  <a:prstClr val="black"/>
                </a:solidFill>
                <a:latin typeface="ＭＳ Ｐゴシック"/>
                <a:ea typeface="ＭＳ Ｐゴシック"/>
              </a:rPr>
              <a:t>　</a:t>
            </a:r>
          </a:p>
        </p:txBody>
      </p:sp>
      <p:cxnSp>
        <p:nvCxnSpPr>
          <p:cNvPr id="164" name="直線矢印コネクタ 163"/>
          <p:cNvCxnSpPr/>
          <p:nvPr/>
        </p:nvCxnSpPr>
        <p:spPr>
          <a:xfrm flipV="1">
            <a:off x="2821535" y="3767063"/>
            <a:ext cx="978684" cy="345259"/>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2812588" y="5474007"/>
            <a:ext cx="1145730" cy="413411"/>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flipH="1" flipV="1">
            <a:off x="2821535" y="5867147"/>
            <a:ext cx="1162638" cy="367086"/>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7" name="テキスト ボックス 99"/>
          <p:cNvSpPr txBox="1">
            <a:spLocks noChangeArrowheads="1"/>
          </p:cNvSpPr>
          <p:nvPr/>
        </p:nvSpPr>
        <p:spPr bwMode="auto">
          <a:xfrm>
            <a:off x="2866917" y="6209458"/>
            <a:ext cx="1805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・サポート依頼</a:t>
            </a:r>
            <a:endParaRPr lang="en-US" altLang="ja-JP" sz="1000" dirty="0">
              <a:solidFill>
                <a:srgbClr val="000000"/>
              </a:solidFill>
              <a:latin typeface="Calibri" pitchFamily="34" charset="0"/>
            </a:endParaRPr>
          </a:p>
        </p:txBody>
      </p:sp>
      <p:cxnSp>
        <p:nvCxnSpPr>
          <p:cNvPr id="168" name="直線矢印コネクタ 167"/>
          <p:cNvCxnSpPr/>
          <p:nvPr/>
        </p:nvCxnSpPr>
        <p:spPr>
          <a:xfrm>
            <a:off x="4923051" y="4954007"/>
            <a:ext cx="10886" cy="56334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9" name="テキスト ボックス 99"/>
          <p:cNvSpPr txBox="1">
            <a:spLocks noChangeArrowheads="1"/>
          </p:cNvSpPr>
          <p:nvPr/>
        </p:nvSpPr>
        <p:spPr bwMode="auto">
          <a:xfrm>
            <a:off x="5014298" y="5022487"/>
            <a:ext cx="10527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・普及啓発</a:t>
            </a:r>
            <a:endParaRPr lang="en-US" altLang="ja-JP" sz="1000" dirty="0">
              <a:solidFill>
                <a:srgbClr val="000000"/>
              </a:solidFill>
              <a:latin typeface="Calibri" pitchFamily="34" charset="0"/>
            </a:endParaRPr>
          </a:p>
        </p:txBody>
      </p:sp>
      <p:cxnSp>
        <p:nvCxnSpPr>
          <p:cNvPr id="170" name="直線矢印コネクタ 169"/>
          <p:cNvCxnSpPr/>
          <p:nvPr/>
        </p:nvCxnSpPr>
        <p:spPr>
          <a:xfrm flipV="1">
            <a:off x="6951751" y="4896194"/>
            <a:ext cx="0" cy="577813"/>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テキスト ボックス 99"/>
          <p:cNvSpPr txBox="1">
            <a:spLocks noChangeArrowheads="1"/>
          </p:cNvSpPr>
          <p:nvPr/>
        </p:nvSpPr>
        <p:spPr bwMode="auto">
          <a:xfrm>
            <a:off x="7013745" y="5167153"/>
            <a:ext cx="1474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・相談</a:t>
            </a:r>
            <a:endParaRPr lang="en-US" altLang="ja-JP" sz="1000" dirty="0">
              <a:solidFill>
                <a:srgbClr val="000000"/>
              </a:solidFill>
              <a:latin typeface="Calibri" pitchFamily="34" charset="0"/>
            </a:endParaRPr>
          </a:p>
        </p:txBody>
      </p:sp>
      <p:sp>
        <p:nvSpPr>
          <p:cNvPr id="172" name="テキスト ボックス 171"/>
          <p:cNvSpPr txBox="1"/>
          <p:nvPr/>
        </p:nvSpPr>
        <p:spPr>
          <a:xfrm>
            <a:off x="6115499" y="5814389"/>
            <a:ext cx="1668994" cy="430887"/>
          </a:xfrm>
          <a:prstGeom prst="rect">
            <a:avLst/>
          </a:prstGeom>
          <a:noFill/>
        </p:spPr>
        <p:txBody>
          <a:bodyPr wrap="square" rtlCol="0">
            <a:spAutoFit/>
          </a:bodyPr>
          <a:lstStyle/>
          <a:p>
            <a:pPr algn="ctr"/>
            <a:r>
              <a:rPr lang="ja-JP" altLang="en-US" sz="1100" dirty="0" smtClean="0">
                <a:solidFill>
                  <a:prstClr val="black"/>
                </a:solidFill>
              </a:rPr>
              <a:t>・</a:t>
            </a:r>
            <a:r>
              <a:rPr lang="en-US" altLang="ja-JP" sz="1100" dirty="0" smtClean="0">
                <a:solidFill>
                  <a:prstClr val="black"/>
                </a:solidFill>
              </a:rPr>
              <a:t>BEMS</a:t>
            </a:r>
            <a:r>
              <a:rPr lang="ja-JP" altLang="en-US" sz="1100" dirty="0" smtClean="0">
                <a:solidFill>
                  <a:prstClr val="black"/>
                </a:solidFill>
              </a:rPr>
              <a:t>導入による</a:t>
            </a:r>
            <a:endParaRPr lang="en-US" altLang="ja-JP" sz="1100" dirty="0" smtClean="0">
              <a:solidFill>
                <a:prstClr val="black"/>
              </a:solidFill>
            </a:endParaRPr>
          </a:p>
          <a:p>
            <a:pPr algn="ctr"/>
            <a:r>
              <a:rPr lang="ja-JP" altLang="en-US" sz="1100" dirty="0" smtClean="0">
                <a:solidFill>
                  <a:prstClr val="black"/>
                </a:solidFill>
              </a:rPr>
              <a:t>電力需要削減</a:t>
            </a:r>
            <a:endParaRPr lang="ja-JP" altLang="en-US" sz="1100" dirty="0">
              <a:solidFill>
                <a:prstClr val="black"/>
              </a:solidFill>
            </a:endParaRPr>
          </a:p>
        </p:txBody>
      </p:sp>
      <p:sp>
        <p:nvSpPr>
          <p:cNvPr id="37" name="正方形/長方形 36"/>
          <p:cNvSpPr/>
          <p:nvPr/>
        </p:nvSpPr>
        <p:spPr>
          <a:xfrm>
            <a:off x="7750747" y="5517354"/>
            <a:ext cx="1806928" cy="10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a:grpSpLocks noChangeAspect="1"/>
          </p:cNvGrpSpPr>
          <p:nvPr/>
        </p:nvGrpSpPr>
        <p:grpSpPr>
          <a:xfrm>
            <a:off x="7559413" y="5529658"/>
            <a:ext cx="2051661" cy="1150093"/>
            <a:chOff x="4674941" y="6552844"/>
            <a:chExt cx="2826295" cy="1584325"/>
          </a:xfrm>
        </p:grpSpPr>
        <p:pic>
          <p:nvPicPr>
            <p:cNvPr id="40" name="Picture 5"/>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ボックス 41"/>
            <p:cNvSpPr txBox="1"/>
            <p:nvPr/>
          </p:nvSpPr>
          <p:spPr>
            <a:xfrm>
              <a:off x="4903954" y="7003073"/>
              <a:ext cx="1501484" cy="300704"/>
            </a:xfrm>
            <a:prstGeom prst="rect">
              <a:avLst/>
            </a:prstGeom>
            <a:noFill/>
          </p:spPr>
          <p:txBody>
            <a:bodyPr wrap="square" lIns="94256" tIns="47128" rIns="94256" bIns="47128" rtlCol="0">
              <a:spAutoFit/>
            </a:bodyPr>
            <a:lstStyle/>
            <a:p>
              <a:r>
                <a:rPr lang="ja-JP" altLang="en-US" sz="800" dirty="0" smtClean="0">
                  <a:solidFill>
                    <a:srgbClr val="F54DE9"/>
                  </a:solidFill>
                  <a:latin typeface="HGP創英ﾌﾟﾚｾﾞﾝｽEB" panose="02020800000000000000" pitchFamily="18" charset="-128"/>
                  <a:ea typeface="HGP創英ﾌﾟﾚｾﾞﾝｽEB" panose="02020800000000000000" pitchFamily="18" charset="-128"/>
                </a:rPr>
                <a:t>電気使用量の抑制</a:t>
              </a:r>
              <a:endParaRPr lang="en-US" altLang="ja-JP" sz="800" dirty="0" smtClean="0">
                <a:solidFill>
                  <a:srgbClr val="F54DE9"/>
                </a:solidFill>
                <a:latin typeface="HGP創英ﾌﾟﾚｾﾞﾝｽEB" panose="02020800000000000000" pitchFamily="18" charset="-128"/>
                <a:ea typeface="HGP創英ﾌﾟﾚｾﾞﾝｽEB" panose="02020800000000000000" pitchFamily="18" charset="-128"/>
              </a:endParaRPr>
            </a:p>
          </p:txBody>
        </p:sp>
        <p:sp>
          <p:nvSpPr>
            <p:cNvPr id="43" name="テキスト ボックス 42"/>
            <p:cNvSpPr txBox="1"/>
            <p:nvPr/>
          </p:nvSpPr>
          <p:spPr>
            <a:xfrm>
              <a:off x="4674941" y="6631304"/>
              <a:ext cx="1830230" cy="300704"/>
            </a:xfrm>
            <a:prstGeom prst="rect">
              <a:avLst/>
            </a:prstGeom>
            <a:noFill/>
          </p:spPr>
          <p:txBody>
            <a:bodyPr wrap="square" lIns="94256" tIns="47128" rIns="94256" bIns="47128" rtlCol="0">
              <a:spAutoFit/>
            </a:bodyPr>
            <a:lstStyle/>
            <a:p>
              <a:r>
                <a:rPr lang="ja-JP" altLang="en-US" sz="800" dirty="0" smtClean="0">
                  <a:solidFill>
                    <a:srgbClr val="029405"/>
                  </a:solidFill>
                  <a:latin typeface="HGP創英ﾌﾟﾚｾﾞﾝｽEB" panose="02020800000000000000" pitchFamily="18" charset="-128"/>
                  <a:ea typeface="HGP創英ﾌﾟﾚｾﾞﾝｽEB" panose="02020800000000000000" pitchFamily="18" charset="-128"/>
                </a:rPr>
                <a:t>　　契約電力の抑制</a:t>
              </a:r>
              <a:endParaRPr lang="en-US" altLang="ja-JP" sz="800" dirty="0" smtClean="0">
                <a:solidFill>
                  <a:srgbClr val="029405"/>
                </a:solidFill>
                <a:latin typeface="HGP創英ﾌﾟﾚｾﾞﾝｽEB" panose="02020800000000000000" pitchFamily="18" charset="-128"/>
                <a:ea typeface="HGP創英ﾌﾟﾚｾﾞﾝｽEB" panose="02020800000000000000" pitchFamily="18"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7948058" y="3118907"/>
            <a:ext cx="1412060" cy="1378523"/>
            <a:chOff x="7760700" y="3105469"/>
            <a:chExt cx="1412060" cy="1378523"/>
          </a:xfrm>
        </p:grpSpPr>
        <p:pic>
          <p:nvPicPr>
            <p:cNvPr id="1039" name="Picture 15" descr="http://4.bp.blogspot.com/-v-d7JYMZJn0/VvKZKMuZhzI/AAAAAAAA5FQ/p8m3U0QRZ8kI8mbkOv0uMEZrwT7F5Baiw/s800/seminor_wo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0700" y="3105469"/>
              <a:ext cx="1412060" cy="13785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LIB\エネルギー政策課\◇04＿事業\01_スマC\09  調査・回答\H29照会\01 企画照会関係\29 アクションプログラム\水野作業用\プレゼン内容.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4558" y="3382949"/>
              <a:ext cx="597348" cy="46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468330" y="3400413"/>
            <a:ext cx="1245287" cy="276999"/>
          </a:xfrm>
          <a:prstGeom prst="rect">
            <a:avLst/>
          </a:prstGeom>
          <a:noFill/>
          <a:ln>
            <a:noFill/>
          </a:ln>
        </p:spPr>
        <p:txBody>
          <a:bodyPr wrap="square" rtlCol="0">
            <a:spAutoFit/>
          </a:bodyPr>
          <a:lstStyle/>
          <a:p>
            <a:pPr algn="ctr"/>
            <a:r>
              <a:rPr lang="en-US" altLang="ja-JP" sz="1200" b="1" dirty="0" smtClean="0"/>
              <a:t>【</a:t>
            </a:r>
            <a:r>
              <a:rPr lang="en-US" altLang="ja-JP" sz="1200" b="1" dirty="0" smtClean="0">
                <a:solidFill>
                  <a:srgbClr val="C00000"/>
                </a:solidFill>
                <a:latin typeface="+mn-ea"/>
              </a:rPr>
              <a:t>BEMS </a:t>
            </a:r>
            <a:r>
              <a:rPr lang="ja-JP" altLang="en-US" sz="1200" b="1" dirty="0" smtClean="0">
                <a:solidFill>
                  <a:srgbClr val="C00000"/>
                </a:solidFill>
                <a:latin typeface="+mn-ea"/>
              </a:rPr>
              <a:t>の提供</a:t>
            </a:r>
            <a:r>
              <a:rPr lang="en-US" altLang="ja-JP" sz="1200" b="1" dirty="0" smtClean="0">
                <a:latin typeface="+mn-ea"/>
              </a:rPr>
              <a:t>】</a:t>
            </a:r>
            <a:endParaRPr lang="ja-JP" altLang="en-US" sz="1200" b="1" dirty="0"/>
          </a:p>
        </p:txBody>
      </p:sp>
      <p:grpSp>
        <p:nvGrpSpPr>
          <p:cNvPr id="15" name="グループ化 14"/>
          <p:cNvGrpSpPr/>
          <p:nvPr/>
        </p:nvGrpSpPr>
        <p:grpSpPr>
          <a:xfrm>
            <a:off x="928367" y="5020160"/>
            <a:ext cx="1488164" cy="1235478"/>
            <a:chOff x="578621" y="4890414"/>
            <a:chExt cx="1488164" cy="1235478"/>
          </a:xfrm>
        </p:grpSpPr>
        <p:grpSp>
          <p:nvGrpSpPr>
            <p:cNvPr id="19" name="グループ化 18"/>
            <p:cNvGrpSpPr/>
            <p:nvPr/>
          </p:nvGrpSpPr>
          <p:grpSpPr>
            <a:xfrm>
              <a:off x="578621" y="5077908"/>
              <a:ext cx="1488164" cy="1047984"/>
              <a:chOff x="2220739" y="3528838"/>
              <a:chExt cx="1255545" cy="984289"/>
            </a:xfrm>
          </p:grpSpPr>
          <p:pic>
            <p:nvPicPr>
              <p:cNvPr id="12"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6822"/>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130" descr="WEBページのブラウザ分析画面アイコ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3" name="正方形/長方形 102"/>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 name="図 101" descr="アイディアの共有のイラスト"/>
            <p:cNvPicPr>
              <a:picLocks noChangeAspect="1" noChangeArrowheads="1"/>
            </p:cNvPicPr>
            <p:nvPr/>
          </p:nvPicPr>
          <p:blipFill rotWithShape="1">
            <a:blip r:embed="rId13">
              <a:extLst>
                <a:ext uri="{28A0092B-C50C-407E-A947-70E740481C1C}">
                  <a14:useLocalDpi xmlns:a14="http://schemas.microsoft.com/office/drawing/2010/main" val="0"/>
                </a:ext>
              </a:extLst>
            </a:blip>
            <a:srcRect l="47778"/>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8" name="直線矢印コネクタ 107"/>
          <p:cNvCxnSpPr/>
          <p:nvPr/>
        </p:nvCxnSpPr>
        <p:spPr>
          <a:xfrm>
            <a:off x="5780939" y="4954007"/>
            <a:ext cx="0" cy="125468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555874" y="5865025"/>
            <a:ext cx="543267" cy="360000"/>
            <a:chOff x="-1287260" y="2897870"/>
            <a:chExt cx="543267" cy="360000"/>
          </a:xfrm>
        </p:grpSpPr>
        <p:cxnSp>
          <p:nvCxnSpPr>
            <p:cNvPr id="114" name="直線矢印コネクタ 113"/>
            <p:cNvCxnSpPr/>
            <p:nvPr/>
          </p:nvCxnSpPr>
          <p:spPr>
            <a:xfrm>
              <a:off x="-743993"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1015921"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1287260"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sp>
        <p:nvSpPr>
          <p:cNvPr id="96" name="AutoShape 187"/>
          <p:cNvSpPr>
            <a:spLocks noChangeArrowheads="1"/>
          </p:cNvSpPr>
          <p:nvPr/>
        </p:nvSpPr>
        <p:spPr bwMode="auto">
          <a:xfrm>
            <a:off x="4212898" y="5548451"/>
            <a:ext cx="1302281" cy="357545"/>
          </a:xfrm>
          <a:prstGeom prst="roundRect">
            <a:avLst>
              <a:gd name="adj" fmla="val 16667"/>
            </a:avLst>
          </a:prstGeom>
          <a:solidFill>
            <a:schemeClr val="tx2">
              <a:lumMod val="75000"/>
            </a:schemeClr>
          </a:solidFill>
          <a:ln w="19050">
            <a:solidFill>
              <a:schemeClr val="tx2">
                <a:lumMod val="40000"/>
                <a:lumOff val="60000"/>
              </a:schemeClr>
            </a:solidFill>
            <a:round/>
            <a:headEnd/>
            <a:tailEnd/>
          </a:ln>
          <a:effectLst/>
          <a:extLst/>
        </p:spPr>
        <p:txBody>
          <a:bodyPr wrap="squar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spc="300" dirty="0" smtClean="0">
                <a:solidFill>
                  <a:schemeClr val="bg1"/>
                </a:solidFill>
                <a:latin typeface="+mj-ea"/>
                <a:ea typeface="+mj-ea"/>
                <a:cs typeface="メイリオ" panose="020B0604030504040204" pitchFamily="50" charset="-128"/>
              </a:rPr>
              <a:t>業界団体</a:t>
            </a:r>
            <a:endParaRPr lang="ja-JP" altLang="en-US" sz="1500" spc="300" dirty="0">
              <a:solidFill>
                <a:schemeClr val="bg1"/>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1330930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16" name="角丸四角形 15"/>
          <p:cNvSpPr/>
          <p:nvPr/>
        </p:nvSpPr>
        <p:spPr>
          <a:xfrm>
            <a:off x="281581" y="764705"/>
            <a:ext cx="5370135"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おおさか版イニシャルゼロ省エネ設備改修マッチング事業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347708" y="1140203"/>
            <a:ext cx="92332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◆照明や空調、生産設備などの改修を希望する中小事業者</a:t>
            </a:r>
            <a:r>
              <a:rPr lang="ja-JP" altLang="en-US" b="0" i="0" dirty="0">
                <a:latin typeface="Meiryo UI" pitchFamily="50" charset="-128"/>
                <a:ea typeface="Meiryo UI" pitchFamily="50" charset="-128"/>
                <a:cs typeface="Meiryo UI" pitchFamily="50" charset="-128"/>
              </a:rPr>
              <a:t>等</a:t>
            </a:r>
            <a:r>
              <a:rPr lang="ja-JP" altLang="en-US" b="0" i="0" dirty="0" smtClean="0">
                <a:latin typeface="Meiryo UI" pitchFamily="50" charset="-128"/>
                <a:ea typeface="Meiryo UI" pitchFamily="50" charset="-128"/>
                <a:cs typeface="Meiryo UI" pitchFamily="50" charset="-128"/>
              </a:rPr>
              <a:t>と、初期費用がかからない方法（リース、レンタル、割賦等）で設備改修を支援するサポート事業者をマッチングすることで、初期費用がハードルとなって設備改修に取組めない中小事業者等の</a:t>
            </a:r>
            <a:r>
              <a:rPr lang="ja-JP" altLang="en-US" b="0" i="0" dirty="0" smtClean="0">
                <a:solidFill>
                  <a:srgbClr val="FF0000"/>
                </a:solidFill>
                <a:latin typeface="Meiryo UI" pitchFamily="50" charset="-128"/>
                <a:ea typeface="Meiryo UI" pitchFamily="50" charset="-128"/>
                <a:cs typeface="Meiryo UI" pitchFamily="50" charset="-128"/>
              </a:rPr>
              <a:t>省エネ促進</a:t>
            </a:r>
            <a:r>
              <a:rPr lang="ja-JP" altLang="en-US" b="0" i="0" dirty="0" smtClean="0">
                <a:latin typeface="Meiryo UI" pitchFamily="50" charset="-128"/>
                <a:ea typeface="Meiryo UI" pitchFamily="50" charset="-128"/>
                <a:cs typeface="Meiryo UI" pitchFamily="50" charset="-128"/>
              </a:rPr>
              <a:t>を図ります。</a:t>
            </a:r>
            <a:endParaRPr lang="en-US" altLang="ja-JP" b="0" i="0" dirty="0" smtClean="0">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11" name="正方形/長方形 10"/>
          <p:cNvSpPr/>
          <p:nvPr/>
        </p:nvSpPr>
        <p:spPr>
          <a:xfrm>
            <a:off x="5651716" y="852171"/>
            <a:ext cx="36872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星 12 57"/>
          <p:cNvSpPr/>
          <p:nvPr/>
        </p:nvSpPr>
        <p:spPr>
          <a:xfrm>
            <a:off x="72834" y="564139"/>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61754" y="4825278"/>
            <a:ext cx="6495306" cy="1732948"/>
            <a:chOff x="714402" y="188640"/>
            <a:chExt cx="6456323" cy="1925622"/>
          </a:xfrm>
        </p:grpSpPr>
        <p:sp>
          <p:nvSpPr>
            <p:cNvPr id="60" name="円/楕円 59"/>
            <p:cNvSpPr/>
            <p:nvPr/>
          </p:nvSpPr>
          <p:spPr>
            <a:xfrm>
              <a:off x="2253664" y="1610776"/>
              <a:ext cx="1374112" cy="503486"/>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下矢印 60"/>
            <p:cNvSpPr/>
            <p:nvPr/>
          </p:nvSpPr>
          <p:spPr>
            <a:xfrm>
              <a:off x="5381548" y="852473"/>
              <a:ext cx="284400" cy="753847"/>
            </a:xfrm>
            <a:prstGeom prst="downArrow">
              <a:avLst>
                <a:gd name="adj1" fmla="val 50000"/>
                <a:gd name="adj2" fmla="val 61934"/>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764317" y="211330"/>
              <a:ext cx="1812506" cy="1329989"/>
            </a:xfrm>
            <a:prstGeom prst="rect">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4618601" y="211330"/>
              <a:ext cx="2368800" cy="651196"/>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4623010" y="1606319"/>
              <a:ext cx="2547715" cy="507942"/>
            </a:xfrm>
            <a:prstGeom prst="roundRect">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714402" y="336898"/>
              <a:ext cx="1853406" cy="279752"/>
            </a:xfrm>
            <a:prstGeom prst="rect">
              <a:avLst/>
            </a:prstGeom>
            <a:noFill/>
          </p:spPr>
          <p:txBody>
            <a:bodyPr wrap="square" rtlCol="0">
              <a:spAutoFit/>
            </a:bodyPr>
            <a:lstStyle/>
            <a:p>
              <a:pPr algn="ctr"/>
              <a:r>
                <a:rPr kumimoji="1"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府内の</a:t>
              </a:r>
              <a:r>
                <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中小事</a:t>
              </a:r>
              <a:r>
                <a:rPr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4618601" y="316416"/>
              <a:ext cx="2303996" cy="492443"/>
            </a:xfrm>
            <a:prstGeom prst="rect">
              <a:avLst/>
            </a:prstGeom>
            <a:noFill/>
          </p:spPr>
          <p:txBody>
            <a:bodyPr wrap="square" rtlCol="0">
              <a:spAutoFit/>
            </a:bodyPr>
            <a:lstStyle/>
            <a:p>
              <a:pPr algn="ctr"/>
              <a:r>
                <a:rPr lang="ja-JP" altLang="en-US" sz="1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おおさかスマート</a:t>
              </a:r>
              <a:endParaRPr lang="en-US" altLang="ja-JP" sz="1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エネルギーセンター</a:t>
              </a:r>
              <a:endParaRPr kumimoji="1" lang="ja-JP" altLang="en-US" sz="1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4668423" y="1728391"/>
              <a:ext cx="1853406"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サポート事業者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下矢印 69"/>
            <p:cNvSpPr/>
            <p:nvPr/>
          </p:nvSpPr>
          <p:spPr>
            <a:xfrm rot="16200000">
              <a:off x="3498697" y="-597028"/>
              <a:ext cx="180000" cy="2041778"/>
            </a:xfrm>
            <a:prstGeom prst="downArrow">
              <a:avLst>
                <a:gd name="adj1" fmla="val 50000"/>
                <a:gd name="adj2" fmla="val 70314"/>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下矢印 70"/>
            <p:cNvSpPr/>
            <p:nvPr/>
          </p:nvSpPr>
          <p:spPr>
            <a:xfrm rot="5400000">
              <a:off x="3576810" y="-336529"/>
              <a:ext cx="180000" cy="2198005"/>
            </a:xfrm>
            <a:prstGeom prst="downArrow">
              <a:avLst>
                <a:gd name="adj1" fmla="val 50000"/>
                <a:gd name="adj2" fmla="val 70314"/>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下矢印 71"/>
            <p:cNvSpPr/>
            <p:nvPr/>
          </p:nvSpPr>
          <p:spPr>
            <a:xfrm rot="10800000">
              <a:off x="6323694" y="862526"/>
              <a:ext cx="284400" cy="743793"/>
            </a:xfrm>
            <a:prstGeom prst="downArrow">
              <a:avLst>
                <a:gd name="adj1" fmla="val 50000"/>
                <a:gd name="adj2" fmla="val 61934"/>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屈折矢印 72"/>
            <p:cNvSpPr/>
            <p:nvPr/>
          </p:nvSpPr>
          <p:spPr>
            <a:xfrm rot="5400000">
              <a:off x="1596277" y="1400262"/>
              <a:ext cx="576065" cy="738707"/>
            </a:xfrm>
            <a:prstGeom prst="bentUpArrow">
              <a:avLst>
                <a:gd name="adj1" fmla="val 20859"/>
                <a:gd name="adj2" fmla="val 22930"/>
                <a:gd name="adj3" fmla="val 25000"/>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下矢印 73"/>
            <p:cNvSpPr/>
            <p:nvPr/>
          </p:nvSpPr>
          <p:spPr>
            <a:xfrm rot="5400000">
              <a:off x="4039248" y="1360072"/>
              <a:ext cx="216000" cy="1042350"/>
            </a:xfrm>
            <a:prstGeom prst="downArrow">
              <a:avLst>
                <a:gd name="adj1" fmla="val 50000"/>
                <a:gd name="adj2" fmla="val 70314"/>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2920061" y="211330"/>
              <a:ext cx="1368000" cy="324000"/>
            </a:xfrm>
            <a:prstGeom prst="roundRect">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p:cNvSpPr txBox="1"/>
            <p:nvPr/>
          </p:nvSpPr>
          <p:spPr>
            <a:xfrm>
              <a:off x="3033276" y="232073"/>
              <a:ext cx="1250692" cy="261610"/>
            </a:xfrm>
            <a:prstGeom prst="rect">
              <a:avLst/>
            </a:prstGeom>
            <a:solidFill>
              <a:srgbClr val="7030A0"/>
            </a:solidFill>
            <a:ln>
              <a:noFill/>
            </a:ln>
          </p:spPr>
          <p:txBody>
            <a:bodyPr wrap="square" rtlCol="0">
              <a:spAutoFit/>
            </a:bodyPr>
            <a:lstStyle/>
            <a:p>
              <a:pPr algn="ctr"/>
              <a:r>
                <a:rPr lang="ja-JP" altLang="en-US" sz="1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申請書で申込</a:t>
              </a:r>
              <a:endPar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2920061" y="642695"/>
              <a:ext cx="1368000" cy="324000"/>
            </a:xfrm>
            <a:prstGeom prst="roundRect">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3064001" y="605144"/>
              <a:ext cx="1080119" cy="453145"/>
            </a:xfrm>
            <a:prstGeom prst="rect">
              <a:avLst/>
            </a:prstGeom>
            <a:noFill/>
          </p:spPr>
          <p:txBody>
            <a:bodyPr wrap="square" rtlCol="0">
              <a:spAutoFit/>
            </a:bodyPr>
            <a:lstStyle/>
            <a:p>
              <a:pPr algn="ctr"/>
              <a:r>
                <a:rPr lang="ja-JP" altLang="en-US" sz="105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サポート</a:t>
              </a:r>
              <a:endParaRPr lang="en-US" altLang="ja-JP" sz="105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事業者紹介</a:t>
              </a:r>
              <a:endParaRPr kumimoji="1"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円/楕円 79"/>
            <p:cNvSpPr/>
            <p:nvPr/>
          </p:nvSpPr>
          <p:spPr>
            <a:xfrm>
              <a:off x="6182941" y="1140880"/>
              <a:ext cx="576161" cy="324598"/>
            </a:xfrm>
            <a:prstGeom prst="ellipse">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6227490" y="1195665"/>
              <a:ext cx="523800" cy="246221"/>
            </a:xfrm>
            <a:prstGeom prst="rect">
              <a:avLst/>
            </a:prstGeom>
            <a:noFill/>
          </p:spPr>
          <p:txBody>
            <a:bodyPr wrap="square" rtlCol="0">
              <a:spAutoFit/>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登録</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円/楕円 81"/>
            <p:cNvSpPr/>
            <p:nvPr/>
          </p:nvSpPr>
          <p:spPr>
            <a:xfrm>
              <a:off x="5102109" y="1002381"/>
              <a:ext cx="806371" cy="373619"/>
            </a:xfrm>
            <a:prstGeom prst="ellipse">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テキスト ボックス 82"/>
            <p:cNvSpPr txBox="1"/>
            <p:nvPr/>
          </p:nvSpPr>
          <p:spPr>
            <a:xfrm>
              <a:off x="5004048" y="1074291"/>
              <a:ext cx="986302" cy="246221"/>
            </a:xfrm>
            <a:prstGeom prst="rect">
              <a:avLst/>
            </a:prstGeom>
            <a:noFill/>
          </p:spPr>
          <p:txBody>
            <a:bodyPr wrap="square" rtlCol="0">
              <a:spAutoFit/>
            </a:bodyPr>
            <a:lstStyle/>
            <a:p>
              <a:pPr algn="ctr"/>
              <a:r>
                <a:rPr kumimoji="1"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データ提供</a:t>
              </a:r>
              <a:endParaRPr kumimoji="1"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屈折矢印 83"/>
            <p:cNvSpPr/>
            <p:nvPr/>
          </p:nvSpPr>
          <p:spPr>
            <a:xfrm rot="16200000">
              <a:off x="3486438" y="153761"/>
              <a:ext cx="532027" cy="2373087"/>
            </a:xfrm>
            <a:prstGeom prst="bentUpArrow">
              <a:avLst>
                <a:gd name="adj1" fmla="val 19022"/>
                <a:gd name="adj2" fmla="val 22634"/>
                <a:gd name="adj3" fmla="val 21578"/>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角丸四角形 84"/>
            <p:cNvSpPr/>
            <p:nvPr/>
          </p:nvSpPr>
          <p:spPr>
            <a:xfrm>
              <a:off x="2920060" y="1037561"/>
              <a:ext cx="1368000" cy="324000"/>
            </a:xfrm>
            <a:prstGeom prst="roundRect">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102303" y="1004524"/>
              <a:ext cx="1077211" cy="453145"/>
            </a:xfrm>
            <a:prstGeom prst="rect">
              <a:avLst/>
            </a:prstGeom>
            <a:noFill/>
            <a:ln>
              <a:noFill/>
            </a:ln>
          </p:spPr>
          <p:txBody>
            <a:bodyPr wrap="square" rtlCol="0">
              <a:spAutoFit/>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現地調査</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改修</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提案</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2618274" y="1711544"/>
              <a:ext cx="533832" cy="276999"/>
            </a:xfrm>
            <a:prstGeom prst="rect">
              <a:avLst/>
            </a:prstGeom>
            <a:noFill/>
          </p:spPr>
          <p:txBody>
            <a:bodyPr wrap="square" rtlCol="0">
              <a:spAutoFit/>
            </a:bodyPr>
            <a:lstStyle/>
            <a:p>
              <a:pPr algn="ctr"/>
              <a:r>
                <a:rPr lang="ja-JP" altLang="en-US" sz="1200" b="1" dirty="0" smtClean="0"/>
                <a:t>契約</a:t>
              </a:r>
              <a:endParaRPr kumimoji="1" lang="ja-JP" altLang="en-US" sz="1200" b="1" dirty="0"/>
            </a:p>
          </p:txBody>
        </p:sp>
        <p:sp>
          <p:nvSpPr>
            <p:cNvPr id="88" name="円/楕円 87"/>
            <p:cNvSpPr/>
            <p:nvPr/>
          </p:nvSpPr>
          <p:spPr>
            <a:xfrm>
              <a:off x="937510" y="720553"/>
              <a:ext cx="598793" cy="548231"/>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図 88" descr="http://icooon-mono.com/i/icon_15248/icon_152481_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9" y="779558"/>
              <a:ext cx="380752" cy="380752"/>
            </a:xfrm>
            <a:prstGeom prst="rect">
              <a:avLst/>
            </a:prstGeom>
            <a:noFill/>
            <a:extLst>
              <a:ext uri="{909E8E84-426E-40DD-AFC4-6F175D3DCCD1}">
                <a14:hiddenFill xmlns:a14="http://schemas.microsoft.com/office/drawing/2010/main">
                  <a:solidFill>
                    <a:srgbClr val="FFFFFF"/>
                  </a:solidFill>
                </a14:hiddenFill>
              </a:ext>
            </a:extLst>
          </p:spPr>
        </p:pic>
        <p:sp>
          <p:nvSpPr>
            <p:cNvPr id="90" name="円/楕円 89"/>
            <p:cNvSpPr/>
            <p:nvPr/>
          </p:nvSpPr>
          <p:spPr>
            <a:xfrm>
              <a:off x="1714617" y="728265"/>
              <a:ext cx="598793" cy="548231"/>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1" name="図 90" descr="http://icooon-mono.com/i/icon_10099/icon_100991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894" y="808859"/>
              <a:ext cx="396237" cy="396237"/>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91"/>
            <p:cNvSpPr txBox="1"/>
            <p:nvPr/>
          </p:nvSpPr>
          <p:spPr>
            <a:xfrm>
              <a:off x="2920061" y="216830"/>
              <a:ext cx="395144" cy="276999"/>
            </a:xfrm>
            <a:prstGeom prst="rect">
              <a:avLst/>
            </a:prstGeom>
            <a:noFill/>
            <a:ln>
              <a:noFill/>
            </a:ln>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2861223" y="609724"/>
              <a:ext cx="487653" cy="276999"/>
            </a:xfrm>
            <a:prstGeom prst="rect">
              <a:avLst/>
            </a:prstGeom>
            <a:noFill/>
            <a:ln>
              <a:noFill/>
            </a:ln>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2454781" y="1002381"/>
              <a:ext cx="1295392" cy="276999"/>
            </a:xfrm>
            <a:prstGeom prst="rect">
              <a:avLst/>
            </a:prstGeom>
            <a:noFill/>
            <a:ln>
              <a:noFill/>
            </a:ln>
          </p:spPr>
          <p:txBody>
            <a:bodyPr wrap="square" rtlCol="0">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p:cNvSpPr txBox="1"/>
            <p:nvPr/>
          </p:nvSpPr>
          <p:spPr>
            <a:xfrm>
              <a:off x="2327235" y="1737473"/>
              <a:ext cx="368448" cy="276999"/>
            </a:xfrm>
            <a:prstGeom prst="rect">
              <a:avLst/>
            </a:prstGeom>
            <a:noFill/>
            <a:ln>
              <a:noFill/>
            </a:ln>
          </p:spPr>
          <p:txBody>
            <a:bodyPr wrap="square" rtlCol="0">
              <a:spAutoFit/>
            </a:bodyPr>
            <a:lstStyle/>
            <a:p>
              <a:pPr algn="ctr"/>
              <a:r>
                <a:rPr lang="ja-JP" altLang="en-US" sz="1200" b="1" dirty="0" smtClean="0"/>
                <a:t>④</a:t>
              </a:r>
              <a:endParaRPr kumimoji="1" lang="ja-JP" altLang="en-US" sz="1200" b="1" dirty="0"/>
            </a:p>
          </p:txBody>
        </p:sp>
        <p:grpSp>
          <p:nvGrpSpPr>
            <p:cNvPr id="98" name="グループ化 97"/>
            <p:cNvGrpSpPr/>
            <p:nvPr/>
          </p:nvGrpSpPr>
          <p:grpSpPr>
            <a:xfrm>
              <a:off x="6278584" y="1645033"/>
              <a:ext cx="411004" cy="403328"/>
              <a:chOff x="6348098" y="6774512"/>
              <a:chExt cx="411004" cy="403328"/>
            </a:xfrm>
          </p:grpSpPr>
          <p:sp>
            <p:nvSpPr>
              <p:cNvPr id="99" name="円/楕円 98"/>
              <p:cNvSpPr/>
              <p:nvPr/>
            </p:nvSpPr>
            <p:spPr>
              <a:xfrm>
                <a:off x="6348098" y="6774512"/>
                <a:ext cx="411004" cy="403328"/>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 name="Picture 2" descr="http://icooon-mono.com/i/icon_12793/icon_127931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257" y="6814217"/>
                <a:ext cx="323918" cy="3239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グループ化 103"/>
            <p:cNvGrpSpPr/>
            <p:nvPr/>
          </p:nvGrpSpPr>
          <p:grpSpPr>
            <a:xfrm>
              <a:off x="3076831" y="1676784"/>
              <a:ext cx="414294" cy="369438"/>
              <a:chOff x="3170927" y="6843819"/>
              <a:chExt cx="211689" cy="233678"/>
            </a:xfrm>
          </p:grpSpPr>
          <p:sp>
            <p:nvSpPr>
              <p:cNvPr id="123" name="円/楕円 122"/>
              <p:cNvSpPr/>
              <p:nvPr/>
            </p:nvSpPr>
            <p:spPr>
              <a:xfrm>
                <a:off x="3170927" y="6843819"/>
                <a:ext cx="208561" cy="23367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2" descr="http://icooon-mono.com/i/icon_11438/icon_114381_6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2135" y="6877016"/>
                <a:ext cx="200481" cy="200481"/>
              </a:xfrm>
              <a:prstGeom prst="rect">
                <a:avLst/>
              </a:prstGeom>
              <a:noFill/>
              <a:extLst>
                <a:ext uri="{909E8E84-426E-40DD-AFC4-6F175D3DCCD1}">
                  <a14:hiddenFill xmlns:a14="http://schemas.microsoft.com/office/drawing/2010/main">
                    <a:solidFill>
                      <a:srgbClr val="FFFFFF"/>
                    </a:solidFill>
                  </a14:hiddenFill>
                </a:ext>
              </a:extLst>
            </p:spPr>
          </p:pic>
        </p:grpSp>
        <p:pic>
          <p:nvPicPr>
            <p:cNvPr id="125" name="図 1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826" y="188640"/>
              <a:ext cx="2567899" cy="676369"/>
            </a:xfrm>
            <a:prstGeom prst="rect">
              <a:avLst/>
            </a:prstGeom>
          </p:spPr>
        </p:pic>
      </p:grpSp>
      <p:sp>
        <p:nvSpPr>
          <p:cNvPr id="5" name="テキスト ボックス 4"/>
          <p:cNvSpPr txBox="1"/>
          <p:nvPr/>
        </p:nvSpPr>
        <p:spPr>
          <a:xfrm>
            <a:off x="7226087" y="2184594"/>
            <a:ext cx="2354898" cy="692497"/>
          </a:xfrm>
          <a:prstGeom prst="rect">
            <a:avLst/>
          </a:prstGeom>
          <a:noFill/>
        </p:spPr>
        <p:txBody>
          <a:bodyPr wrap="square" rtlCol="0">
            <a:spAutoFit/>
          </a:bodyPr>
          <a:lstStyle/>
          <a:p>
            <a:r>
              <a:rPr kumimoji="1" lang="ja-JP" altLang="en-US" sz="1300" dirty="0" smtClean="0"/>
              <a:t>照明、空調、変圧器、ボイラ、</a:t>
            </a:r>
            <a:r>
              <a:rPr lang="ja-JP" altLang="en-US" sz="1300" dirty="0" smtClean="0"/>
              <a:t>その他生産設備、</a:t>
            </a:r>
            <a:r>
              <a:rPr kumimoji="1" lang="ja-JP" altLang="en-US" sz="1300" dirty="0" smtClean="0"/>
              <a:t>エネルギーマネジメントシステム等</a:t>
            </a:r>
            <a:endParaRPr kumimoji="1" lang="ja-JP" altLang="en-US" sz="1300" dirty="0"/>
          </a:p>
        </p:txBody>
      </p:sp>
      <p:sp>
        <p:nvSpPr>
          <p:cNvPr id="220" name="正方形/長方形 219"/>
          <p:cNvSpPr/>
          <p:nvPr/>
        </p:nvSpPr>
        <p:spPr>
          <a:xfrm>
            <a:off x="7095458" y="1970535"/>
            <a:ext cx="2572418" cy="466856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テキスト ボックス 220"/>
          <p:cNvSpPr txBox="1"/>
          <p:nvPr/>
        </p:nvSpPr>
        <p:spPr>
          <a:xfrm>
            <a:off x="7154066" y="1850468"/>
            <a:ext cx="978328" cy="257369"/>
          </a:xfrm>
          <a:prstGeom prst="rect">
            <a:avLst/>
          </a:prstGeom>
          <a:solidFill>
            <a:schemeClr val="bg1"/>
          </a:solidFill>
        </p:spPr>
        <p:txBody>
          <a:bodyPr wrap="square" lIns="72000" tIns="36000" rIns="72000" bIns="36000" rtlCol="0">
            <a:spAutoFit/>
          </a:bodyPr>
          <a:lstStyle/>
          <a:p>
            <a:r>
              <a:rPr kumimoji="1" lang="en-US" altLang="ja-JP" sz="1200" b="1" dirty="0" smtClean="0"/>
              <a:t>【</a:t>
            </a:r>
            <a:r>
              <a:rPr kumimoji="1" lang="ja-JP" altLang="en-US" sz="1200" b="1" dirty="0" smtClean="0"/>
              <a:t>対象機器</a:t>
            </a:r>
            <a:r>
              <a:rPr kumimoji="1" lang="en-US" altLang="ja-JP" sz="1200" b="1" dirty="0" smtClean="0"/>
              <a:t>】</a:t>
            </a:r>
            <a:endParaRPr kumimoji="1" lang="ja-JP" altLang="en-US" sz="1200" b="1" dirty="0"/>
          </a:p>
        </p:txBody>
      </p:sp>
      <p:sp>
        <p:nvSpPr>
          <p:cNvPr id="222" name="正方形/長方形 221"/>
          <p:cNvSpPr/>
          <p:nvPr/>
        </p:nvSpPr>
        <p:spPr>
          <a:xfrm>
            <a:off x="261754" y="4695103"/>
            <a:ext cx="6618216" cy="194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p:cNvSpPr txBox="1"/>
          <p:nvPr/>
        </p:nvSpPr>
        <p:spPr>
          <a:xfrm>
            <a:off x="372616" y="4556972"/>
            <a:ext cx="1179906" cy="257369"/>
          </a:xfrm>
          <a:prstGeom prst="rect">
            <a:avLst/>
          </a:prstGeom>
          <a:solidFill>
            <a:schemeClr val="bg1"/>
          </a:solidFill>
        </p:spPr>
        <p:txBody>
          <a:bodyPr wrap="square" lIns="72000" tIns="36000" rIns="72000" bIns="36000" rtlCol="0">
            <a:spAutoFit/>
          </a:bodyPr>
          <a:lstStyle/>
          <a:p>
            <a:r>
              <a:rPr kumimoji="1" lang="en-US" altLang="ja-JP" sz="1200" b="1" dirty="0" smtClean="0"/>
              <a:t>【</a:t>
            </a:r>
            <a:r>
              <a:rPr lang="ja-JP" altLang="en-US" sz="1200" b="1" dirty="0"/>
              <a:t>事業</a:t>
            </a:r>
            <a:r>
              <a:rPr lang="ja-JP" altLang="en-US" sz="1200" b="1" dirty="0" smtClean="0"/>
              <a:t>の</a:t>
            </a:r>
            <a:r>
              <a:rPr lang="ja-JP" altLang="en-US" sz="1200" b="1" dirty="0"/>
              <a:t>流れ</a:t>
            </a:r>
            <a:r>
              <a:rPr kumimoji="1" lang="en-US" altLang="ja-JP" sz="1200" b="1" dirty="0" smtClean="0"/>
              <a:t>】</a:t>
            </a:r>
            <a:endParaRPr kumimoji="1" lang="ja-JP" altLang="en-US" sz="1200" b="1" dirty="0"/>
          </a:p>
        </p:txBody>
      </p:sp>
      <p:pic>
        <p:nvPicPr>
          <p:cNvPr id="1026" name="Picture 2" descr="E:\LIB\エネルギー政策課\◇04＿事業\01_スマC\09  調査・回答\H29照会\01 企画照会関係\29 アクションプログラム\水野作業用\蛍光灯.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833"/>
          <a:stretch/>
        </p:blipFill>
        <p:spPr bwMode="auto">
          <a:xfrm>
            <a:off x="7382703" y="2946099"/>
            <a:ext cx="828000" cy="641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E:\LIB\エネルギー政策課\◇04＿事業\01_スマC\09  調査・回答\H29照会\01 企画照会関係\29 アクションプログラム\水野作業用\変圧器.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2703" y="3837569"/>
            <a:ext cx="828000" cy="622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E:\LIB\エネルギー政策課\◇04＿事業\01_スマC\09  調査・回答\H29照会\01 企画照会関係\29 アクションプログラム\水野作業用\生産設備.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2703" y="4709599"/>
            <a:ext cx="828000" cy="621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4" name="Picture 2" descr="D:\TanakaHideno\Desktop\チラシ素材等\15_ボイラー.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2086" y="3838757"/>
            <a:ext cx="828000" cy="621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E:\LIB\エネルギー政策課\◇04＿事業\01_スマC\09  調査・回答\H29照会\01 企画照会関係\29 アクションプログラム\水野作業用\空調機.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7514" b="3557"/>
          <a:stretch/>
        </p:blipFill>
        <p:spPr bwMode="auto">
          <a:xfrm>
            <a:off x="8562086" y="2970817"/>
            <a:ext cx="828000" cy="6169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s22h\LIB\エネルギー政策課\◇04＿事業\01_スマC\21 BEMS\2016(28年度）\161025_EMSロゴDL\EMS\EMS_基本ロゴ.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12012" y="4797017"/>
            <a:ext cx="828000" cy="48511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8589245" y="4689800"/>
            <a:ext cx="828000" cy="6408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25041" y="3936551"/>
            <a:ext cx="943323" cy="369332"/>
          </a:xfrm>
          <a:prstGeom prst="rect">
            <a:avLst/>
          </a:prstGeom>
          <a:noFill/>
        </p:spPr>
        <p:txBody>
          <a:bodyPr wrap="square" rtlCol="0">
            <a:spAutoFit/>
          </a:bodyPr>
          <a:lstStyle/>
          <a:p>
            <a:pPr algn="ctr"/>
            <a:r>
              <a:rPr kumimoji="1" lang="ja-JP" altLang="en-US"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変圧器</a:t>
            </a:r>
            <a:endParaRPr kumimoji="1" lang="ja-JP" altLang="en-US" dirty="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25" name="テキスト ボックス 224"/>
          <p:cNvSpPr txBox="1"/>
          <p:nvPr/>
        </p:nvSpPr>
        <p:spPr>
          <a:xfrm>
            <a:off x="7382703" y="3102839"/>
            <a:ext cx="828000" cy="369332"/>
          </a:xfrm>
          <a:prstGeom prst="rect">
            <a:avLst/>
          </a:prstGeom>
          <a:noFill/>
        </p:spPr>
        <p:txBody>
          <a:bodyPr wrap="square" rtlCol="0">
            <a:spAutoFit/>
          </a:bodyPr>
          <a:lstStyle/>
          <a:p>
            <a:pPr algn="ctr"/>
            <a:r>
              <a:rPr kumimoji="1" lang="ja-JP" altLang="en-US"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照明</a:t>
            </a:r>
            <a:endParaRPr kumimoji="1" lang="ja-JP" altLang="en-US" dirty="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26" name="テキスト ボックス 225"/>
          <p:cNvSpPr txBox="1"/>
          <p:nvPr/>
        </p:nvSpPr>
        <p:spPr>
          <a:xfrm>
            <a:off x="8562086" y="3954163"/>
            <a:ext cx="828000" cy="369332"/>
          </a:xfrm>
          <a:prstGeom prst="rect">
            <a:avLst/>
          </a:prstGeom>
          <a:noFill/>
        </p:spPr>
        <p:txBody>
          <a:bodyPr wrap="square" rtlCol="0">
            <a:spAutoFit/>
          </a:bodyPr>
          <a:lstStyle/>
          <a:p>
            <a:pPr algn="ctr"/>
            <a:r>
              <a:rPr lang="ja-JP" altLang="en-US"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ボイラ</a:t>
            </a:r>
            <a:endParaRPr kumimoji="1" lang="ja-JP" altLang="en-US" dirty="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27" name="テキスト ボックス 226"/>
          <p:cNvSpPr txBox="1"/>
          <p:nvPr/>
        </p:nvSpPr>
        <p:spPr>
          <a:xfrm>
            <a:off x="8562086" y="3106786"/>
            <a:ext cx="828000" cy="369332"/>
          </a:xfrm>
          <a:prstGeom prst="rect">
            <a:avLst/>
          </a:prstGeom>
          <a:noFill/>
        </p:spPr>
        <p:txBody>
          <a:bodyPr wrap="square" rtlCol="0">
            <a:spAutoFit/>
          </a:bodyPr>
          <a:lstStyle/>
          <a:p>
            <a:pPr algn="ctr"/>
            <a:r>
              <a:rPr kumimoji="1" lang="ja-JP" altLang="en-US"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空調</a:t>
            </a:r>
            <a:endParaRPr kumimoji="1" lang="ja-JP" altLang="en-US" dirty="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28" name="テキスト ボックス 227"/>
          <p:cNvSpPr txBox="1"/>
          <p:nvPr/>
        </p:nvSpPr>
        <p:spPr>
          <a:xfrm>
            <a:off x="7304395" y="4681825"/>
            <a:ext cx="967074" cy="646331"/>
          </a:xfrm>
          <a:prstGeom prst="rect">
            <a:avLst/>
          </a:prstGeom>
          <a:noFill/>
        </p:spPr>
        <p:txBody>
          <a:bodyPr wrap="square" rtlCol="0">
            <a:spAutoFit/>
          </a:bodyPr>
          <a:lstStyle/>
          <a:p>
            <a:pPr algn="ctr"/>
            <a:r>
              <a:rPr lang="ja-JP" altLang="en-US"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生産</a:t>
            </a:r>
            <a:endParaRPr lang="en-US" altLang="ja-JP"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smtClean="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設備</a:t>
            </a:r>
            <a:endParaRPr kumimoji="1" lang="ja-JP" altLang="en-US" dirty="0">
              <a:ln>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grpSp>
        <p:nvGrpSpPr>
          <p:cNvPr id="18" name="グループ化 17"/>
          <p:cNvGrpSpPr/>
          <p:nvPr/>
        </p:nvGrpSpPr>
        <p:grpSpPr>
          <a:xfrm>
            <a:off x="7643230" y="5484228"/>
            <a:ext cx="1543471" cy="1116766"/>
            <a:chOff x="5258966" y="3349416"/>
            <a:chExt cx="1543471" cy="1116766"/>
          </a:xfrm>
        </p:grpSpPr>
        <p:pic>
          <p:nvPicPr>
            <p:cNvPr id="2052" name="Picture 4" descr="http://2.bp.blogspot.com/-pnEDElhP47s/WdyDozBoqbI/AAAAAAABHeE/XWoWHENlsHkJCbA7bq7gNXA9qOvDrSdZQCLcBGAs/s800/kurumaisu_fukushi_yougu_seibishi.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55242"/>
            <a:stretch/>
          </p:blipFill>
          <p:spPr bwMode="auto">
            <a:xfrm>
              <a:off x="5258966" y="3385983"/>
              <a:ext cx="504346" cy="1080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フライス盤のイラスト"/>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3599" y="3349416"/>
              <a:ext cx="1058838" cy="1058838"/>
            </a:xfrm>
            <a:prstGeom prst="rect">
              <a:avLst/>
            </a:prstGeom>
            <a:noFill/>
            <a:extLst>
              <a:ext uri="{909E8E84-426E-40DD-AFC4-6F175D3DCCD1}">
                <a14:hiddenFill xmlns:a14="http://schemas.microsoft.com/office/drawing/2010/main">
                  <a:solidFill>
                    <a:srgbClr val="FFFFFF"/>
                  </a:solidFill>
                </a14:hiddenFill>
              </a:ext>
            </a:extLst>
          </p:spPr>
        </p:pic>
        <p:sp>
          <p:nvSpPr>
            <p:cNvPr id="15" name="星 4 14"/>
            <p:cNvSpPr/>
            <p:nvPr/>
          </p:nvSpPr>
          <p:spPr>
            <a:xfrm rot="2140366">
              <a:off x="5773955" y="3626888"/>
              <a:ext cx="181657" cy="162558"/>
            </a:xfrm>
            <a:prstGeom prst="star4">
              <a:avLst/>
            </a:prstGeom>
            <a:solidFill>
              <a:srgbClr val="FCC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星 4 217"/>
            <p:cNvSpPr/>
            <p:nvPr/>
          </p:nvSpPr>
          <p:spPr>
            <a:xfrm rot="2970455">
              <a:off x="6590069" y="3691221"/>
              <a:ext cx="181134" cy="177801"/>
            </a:xfrm>
            <a:prstGeom prst="star4">
              <a:avLst/>
            </a:prstGeom>
            <a:solidFill>
              <a:srgbClr val="FCC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AutoShape 8" descr="エアコンの工事のイラスト">
            <a:hlinkClick r:id="rId16"/>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正方形/長方形 7"/>
          <p:cNvSpPr/>
          <p:nvPr/>
        </p:nvSpPr>
        <p:spPr>
          <a:xfrm>
            <a:off x="261754" y="1979152"/>
            <a:ext cx="6616800" cy="2537598"/>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4487378" y="3661552"/>
            <a:ext cx="719931" cy="194159"/>
          </a:xfrm>
          <a:prstGeom prst="rect">
            <a:avLst/>
          </a:prstGeom>
          <a:noFill/>
        </p:spPr>
        <p:txBody>
          <a:bodyPr wrap="square" rtlCol="0">
            <a:spAutoFit/>
          </a:bodyPr>
          <a:lstStyle/>
          <a:p>
            <a:r>
              <a:rPr lang="ja-JP" altLang="en-US" sz="800" dirty="0" smtClean="0"/>
              <a:t>５年　　・・・</a:t>
            </a:r>
            <a:endParaRPr kumimoji="1" lang="ja-JP" altLang="en-US" sz="800" dirty="0"/>
          </a:p>
        </p:txBody>
      </p:sp>
      <p:sp>
        <p:nvSpPr>
          <p:cNvPr id="159" name="テキスト ボックス 158"/>
          <p:cNvSpPr txBox="1"/>
          <p:nvPr/>
        </p:nvSpPr>
        <p:spPr>
          <a:xfrm>
            <a:off x="1943888" y="3659027"/>
            <a:ext cx="834609" cy="194159"/>
          </a:xfrm>
          <a:prstGeom prst="rect">
            <a:avLst/>
          </a:prstGeom>
          <a:noFill/>
        </p:spPr>
        <p:txBody>
          <a:bodyPr wrap="square" rtlCol="0">
            <a:spAutoFit/>
          </a:bodyPr>
          <a:lstStyle/>
          <a:p>
            <a:r>
              <a:rPr lang="ja-JP" altLang="en-US" sz="800" dirty="0" smtClean="0"/>
              <a:t>５年　　・・・</a:t>
            </a:r>
            <a:endParaRPr kumimoji="1" lang="ja-JP" altLang="en-US" sz="800" dirty="0"/>
          </a:p>
        </p:txBody>
      </p:sp>
      <p:sp>
        <p:nvSpPr>
          <p:cNvPr id="160" name="正方形/長方形 159"/>
          <p:cNvSpPr/>
          <p:nvPr/>
        </p:nvSpPr>
        <p:spPr>
          <a:xfrm>
            <a:off x="926393" y="3548913"/>
            <a:ext cx="175509" cy="134399"/>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1281862" y="3613669"/>
            <a:ext cx="175509" cy="69643"/>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1649303" y="3398679"/>
            <a:ext cx="175509" cy="284633"/>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2014054" y="3500041"/>
            <a:ext cx="175509" cy="183272"/>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561705" y="2473719"/>
            <a:ext cx="187416" cy="12095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5" name="グループ化 164"/>
          <p:cNvGrpSpPr/>
          <p:nvPr/>
        </p:nvGrpSpPr>
        <p:grpSpPr>
          <a:xfrm>
            <a:off x="482956" y="2468587"/>
            <a:ext cx="1768576" cy="1214724"/>
            <a:chOff x="662575" y="2679655"/>
            <a:chExt cx="970309" cy="650821"/>
          </a:xfrm>
        </p:grpSpPr>
        <p:cxnSp>
          <p:nvCxnSpPr>
            <p:cNvPr id="166" name="直線コネクタ 165"/>
            <p:cNvCxnSpPr/>
            <p:nvPr/>
          </p:nvCxnSpPr>
          <p:spPr>
            <a:xfrm>
              <a:off x="662575" y="2679655"/>
              <a:ext cx="0" cy="65082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669256" y="3330476"/>
              <a:ext cx="96362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正方形/長方形 167"/>
          <p:cNvSpPr/>
          <p:nvPr/>
        </p:nvSpPr>
        <p:spPr>
          <a:xfrm>
            <a:off x="925002" y="2569886"/>
            <a:ext cx="597927" cy="1945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a:xfrm>
            <a:off x="891406" y="2560912"/>
            <a:ext cx="701460" cy="235028"/>
          </a:xfrm>
          <a:prstGeom prst="rect">
            <a:avLst/>
          </a:prstGeom>
          <a:noFill/>
          <a:ln>
            <a:noFill/>
          </a:ln>
        </p:spPr>
        <p:txBody>
          <a:bodyPr wrap="square" rtlCol="0">
            <a:spAutoFit/>
          </a:bodyPr>
          <a:lstStyle/>
          <a:p>
            <a:pPr algn="ctr"/>
            <a:r>
              <a:rPr kumimoji="1" lang="ja-JP" altLang="en-US" sz="900" dirty="0" smtClean="0">
                <a:solidFill>
                  <a:schemeClr val="bg1"/>
                </a:solidFill>
              </a:rPr>
              <a:t>初期費用</a:t>
            </a:r>
            <a:endParaRPr kumimoji="1" lang="ja-JP" altLang="en-US" sz="900" dirty="0">
              <a:solidFill>
                <a:schemeClr val="bg1"/>
              </a:solidFill>
            </a:endParaRPr>
          </a:p>
        </p:txBody>
      </p:sp>
      <p:sp>
        <p:nvSpPr>
          <p:cNvPr id="170" name="テキスト ボックス 169"/>
          <p:cNvSpPr txBox="1"/>
          <p:nvPr/>
        </p:nvSpPr>
        <p:spPr>
          <a:xfrm>
            <a:off x="1453455" y="2557282"/>
            <a:ext cx="478840" cy="266366"/>
          </a:xfrm>
          <a:prstGeom prst="rect">
            <a:avLst/>
          </a:prstGeom>
          <a:noFill/>
        </p:spPr>
        <p:txBody>
          <a:bodyPr wrap="square" rtlCol="0">
            <a:spAutoFit/>
          </a:bodyPr>
          <a:lstStyle/>
          <a:p>
            <a:r>
              <a:rPr lang="ja-JP" altLang="en-US" sz="1100" dirty="0" smtClean="0">
                <a:latin typeface="HGS創英角ｺﾞｼｯｸUB" panose="020B0900000000000000" pitchFamily="50" charset="-128"/>
                <a:ea typeface="HGS創英角ｺﾞｼｯｸUB" panose="020B0900000000000000" pitchFamily="50" charset="-128"/>
              </a:rPr>
              <a:t>＋ </a:t>
            </a:r>
            <a:endParaRPr kumimoji="1" lang="ja-JP" altLang="en-US" sz="1100" dirty="0"/>
          </a:p>
        </p:txBody>
      </p:sp>
      <p:grpSp>
        <p:nvGrpSpPr>
          <p:cNvPr id="171" name="グループ化 170"/>
          <p:cNvGrpSpPr/>
          <p:nvPr/>
        </p:nvGrpSpPr>
        <p:grpSpPr>
          <a:xfrm>
            <a:off x="498274" y="3449688"/>
            <a:ext cx="331233" cy="171509"/>
            <a:chOff x="4829596" y="3541558"/>
            <a:chExt cx="362416" cy="168447"/>
          </a:xfrm>
        </p:grpSpPr>
        <p:sp>
          <p:nvSpPr>
            <p:cNvPr id="172" name="大波 171"/>
            <p:cNvSpPr/>
            <p:nvPr/>
          </p:nvSpPr>
          <p:spPr>
            <a:xfrm>
              <a:off x="4838888" y="3582876"/>
              <a:ext cx="345659" cy="99552"/>
            </a:xfrm>
            <a:prstGeom prst="wave">
              <a:avLst>
                <a:gd name="adj1" fmla="val 20000"/>
                <a:gd name="adj2"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46293" y="3541558"/>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4829596" y="3570229"/>
              <a:ext cx="38381"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5" name="テキスト ボックス 174"/>
          <p:cNvSpPr txBox="1"/>
          <p:nvPr/>
        </p:nvSpPr>
        <p:spPr>
          <a:xfrm>
            <a:off x="506313" y="2466076"/>
            <a:ext cx="292404" cy="1026435"/>
          </a:xfrm>
          <a:prstGeom prst="rect">
            <a:avLst/>
          </a:prstGeom>
          <a:noFill/>
          <a:ln>
            <a:noFill/>
          </a:ln>
        </p:spPr>
        <p:txBody>
          <a:bodyPr vert="eaVert" wrap="square" rtlCol="0">
            <a:spAutoFit/>
          </a:bodyPr>
          <a:lstStyle/>
          <a:p>
            <a:pPr algn="ctr"/>
            <a:r>
              <a:rPr lang="ja-JP" altLang="en-US" sz="750" dirty="0" smtClean="0">
                <a:solidFill>
                  <a:schemeClr val="bg1"/>
                </a:solidFill>
              </a:rPr>
              <a:t>大きな</a:t>
            </a:r>
            <a:r>
              <a:rPr lang="ja-JP" altLang="en-US" sz="750" dirty="0">
                <a:solidFill>
                  <a:schemeClr val="bg1"/>
                </a:solidFill>
              </a:rPr>
              <a:t>費用</a:t>
            </a:r>
            <a:r>
              <a:rPr lang="ja-JP" altLang="en-US" sz="750" dirty="0" smtClean="0">
                <a:solidFill>
                  <a:schemeClr val="bg1"/>
                </a:solidFill>
              </a:rPr>
              <a:t>が</a:t>
            </a:r>
            <a:r>
              <a:rPr lang="ja-JP" altLang="en-US" sz="750" dirty="0">
                <a:solidFill>
                  <a:schemeClr val="bg1"/>
                </a:solidFill>
              </a:rPr>
              <a:t>必要</a:t>
            </a:r>
            <a:endParaRPr kumimoji="1" lang="ja-JP" altLang="en-US" sz="750" dirty="0">
              <a:solidFill>
                <a:schemeClr val="bg1"/>
              </a:solidFill>
            </a:endParaRPr>
          </a:p>
        </p:txBody>
      </p:sp>
      <p:grpSp>
        <p:nvGrpSpPr>
          <p:cNvPr id="176" name="グループ化 175"/>
          <p:cNvGrpSpPr/>
          <p:nvPr/>
        </p:nvGrpSpPr>
        <p:grpSpPr>
          <a:xfrm>
            <a:off x="918220" y="2848076"/>
            <a:ext cx="815873" cy="208027"/>
            <a:chOff x="1230061" y="3160253"/>
            <a:chExt cx="968670" cy="204313"/>
          </a:xfrm>
        </p:grpSpPr>
        <p:sp>
          <p:nvSpPr>
            <p:cNvPr id="177" name="正方形/長方形 176"/>
            <p:cNvSpPr/>
            <p:nvPr/>
          </p:nvSpPr>
          <p:spPr>
            <a:xfrm>
              <a:off x="1234063" y="3187171"/>
              <a:ext cx="893662" cy="136105"/>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p:cNvSpPr txBox="1"/>
            <p:nvPr/>
          </p:nvSpPr>
          <p:spPr>
            <a:xfrm>
              <a:off x="1230061" y="3160253"/>
              <a:ext cx="968670" cy="204313"/>
            </a:xfrm>
            <a:prstGeom prst="rect">
              <a:avLst/>
            </a:prstGeom>
            <a:solidFill>
              <a:srgbClr val="92D050"/>
            </a:solidFill>
            <a:ln>
              <a:solidFill>
                <a:schemeClr val="tx1"/>
              </a:solidFill>
            </a:ln>
          </p:spPr>
          <p:txBody>
            <a:bodyPr wrap="square" rtlCol="0">
              <a:spAutoFit/>
            </a:bodyPr>
            <a:lstStyle/>
            <a:p>
              <a:r>
                <a:rPr lang="ja-JP" altLang="en-US" sz="900" dirty="0" smtClean="0"/>
                <a:t>設備維持費</a:t>
              </a:r>
              <a:endParaRPr kumimoji="1" lang="ja-JP" altLang="en-US" sz="900" dirty="0"/>
            </a:p>
          </p:txBody>
        </p:sp>
      </p:grpSp>
      <p:sp>
        <p:nvSpPr>
          <p:cNvPr id="179" name="テキスト ボックス 178"/>
          <p:cNvSpPr txBox="1"/>
          <p:nvPr/>
        </p:nvSpPr>
        <p:spPr>
          <a:xfrm>
            <a:off x="328894" y="3683312"/>
            <a:ext cx="551948" cy="215444"/>
          </a:xfrm>
          <a:prstGeom prst="rect">
            <a:avLst/>
          </a:prstGeom>
          <a:noFill/>
        </p:spPr>
        <p:txBody>
          <a:bodyPr wrap="square" rtlCol="0">
            <a:spAutoFit/>
          </a:bodyPr>
          <a:lstStyle/>
          <a:p>
            <a:r>
              <a:rPr kumimoji="1" lang="ja-JP" altLang="en-US" sz="800" dirty="0" smtClean="0"/>
              <a:t>初年度</a:t>
            </a:r>
            <a:endParaRPr kumimoji="1" lang="ja-JP" altLang="en-US" sz="800" dirty="0"/>
          </a:p>
        </p:txBody>
      </p:sp>
      <p:sp>
        <p:nvSpPr>
          <p:cNvPr id="180" name="テキスト ボックス 179"/>
          <p:cNvSpPr txBox="1"/>
          <p:nvPr/>
        </p:nvSpPr>
        <p:spPr>
          <a:xfrm>
            <a:off x="891406" y="3659027"/>
            <a:ext cx="235464" cy="194159"/>
          </a:xfrm>
          <a:prstGeom prst="rect">
            <a:avLst/>
          </a:prstGeom>
          <a:noFill/>
        </p:spPr>
        <p:txBody>
          <a:bodyPr wrap="square" rtlCol="0">
            <a:spAutoFit/>
          </a:bodyPr>
          <a:lstStyle/>
          <a:p>
            <a:r>
              <a:rPr lang="ja-JP" altLang="en-US" sz="800" dirty="0" smtClean="0"/>
              <a:t>２</a:t>
            </a:r>
            <a:endParaRPr kumimoji="1" lang="ja-JP" altLang="en-US" sz="800" dirty="0"/>
          </a:p>
        </p:txBody>
      </p:sp>
      <p:sp>
        <p:nvSpPr>
          <p:cNvPr id="181" name="テキスト ボックス 180"/>
          <p:cNvSpPr txBox="1"/>
          <p:nvPr/>
        </p:nvSpPr>
        <p:spPr>
          <a:xfrm>
            <a:off x="1287431" y="3659027"/>
            <a:ext cx="235464" cy="194159"/>
          </a:xfrm>
          <a:prstGeom prst="rect">
            <a:avLst/>
          </a:prstGeom>
          <a:noFill/>
        </p:spPr>
        <p:txBody>
          <a:bodyPr wrap="square" rtlCol="0">
            <a:spAutoFit/>
          </a:bodyPr>
          <a:lstStyle/>
          <a:p>
            <a:r>
              <a:rPr lang="ja-JP" altLang="en-US" sz="800" dirty="0"/>
              <a:t>３</a:t>
            </a:r>
            <a:endParaRPr kumimoji="1" lang="ja-JP" altLang="en-US" sz="800" dirty="0"/>
          </a:p>
        </p:txBody>
      </p:sp>
      <p:sp>
        <p:nvSpPr>
          <p:cNvPr id="182" name="テキスト ボックス 181"/>
          <p:cNvSpPr txBox="1"/>
          <p:nvPr/>
        </p:nvSpPr>
        <p:spPr>
          <a:xfrm>
            <a:off x="1638259" y="3659027"/>
            <a:ext cx="235464" cy="194159"/>
          </a:xfrm>
          <a:prstGeom prst="rect">
            <a:avLst/>
          </a:prstGeom>
          <a:noFill/>
        </p:spPr>
        <p:txBody>
          <a:bodyPr wrap="square" rtlCol="0">
            <a:spAutoFit/>
          </a:bodyPr>
          <a:lstStyle/>
          <a:p>
            <a:r>
              <a:rPr lang="ja-JP" altLang="en-US" sz="800" dirty="0" smtClean="0"/>
              <a:t>４</a:t>
            </a:r>
            <a:endParaRPr kumimoji="1" lang="ja-JP" altLang="en-US" sz="800" dirty="0"/>
          </a:p>
        </p:txBody>
      </p:sp>
      <p:sp>
        <p:nvSpPr>
          <p:cNvPr id="183" name="テキスト ボックス 182"/>
          <p:cNvSpPr txBox="1"/>
          <p:nvPr/>
        </p:nvSpPr>
        <p:spPr>
          <a:xfrm>
            <a:off x="3549230" y="2437362"/>
            <a:ext cx="689449" cy="239322"/>
          </a:xfrm>
          <a:prstGeom prst="rect">
            <a:avLst/>
          </a:prstGeom>
          <a:noFill/>
        </p:spPr>
        <p:txBody>
          <a:bodyPr wrap="square" rtlCol="0">
            <a:spAutoFit/>
          </a:bodyPr>
          <a:lstStyle/>
          <a:p>
            <a:r>
              <a:rPr lang="ja-JP" altLang="en-US" sz="900" dirty="0" smtClean="0">
                <a:solidFill>
                  <a:schemeClr val="bg1"/>
                </a:solidFill>
              </a:rPr>
              <a:t>サポート料</a:t>
            </a:r>
            <a:endParaRPr kumimoji="1" lang="ja-JP" altLang="en-US" sz="900" dirty="0">
              <a:solidFill>
                <a:schemeClr val="bg1"/>
              </a:solidFill>
            </a:endParaRPr>
          </a:p>
        </p:txBody>
      </p:sp>
      <p:sp>
        <p:nvSpPr>
          <p:cNvPr id="184" name="テキスト ボックス 183"/>
          <p:cNvSpPr txBox="1"/>
          <p:nvPr/>
        </p:nvSpPr>
        <p:spPr>
          <a:xfrm>
            <a:off x="3351595" y="3659642"/>
            <a:ext cx="244000" cy="194159"/>
          </a:xfrm>
          <a:prstGeom prst="rect">
            <a:avLst/>
          </a:prstGeom>
          <a:noFill/>
        </p:spPr>
        <p:txBody>
          <a:bodyPr wrap="square" rtlCol="0">
            <a:spAutoFit/>
          </a:bodyPr>
          <a:lstStyle/>
          <a:p>
            <a:r>
              <a:rPr lang="ja-JP" altLang="en-US" sz="800" dirty="0" smtClean="0"/>
              <a:t>２</a:t>
            </a:r>
            <a:endParaRPr kumimoji="1" lang="ja-JP" altLang="en-US" sz="800" dirty="0"/>
          </a:p>
        </p:txBody>
      </p:sp>
      <p:sp>
        <p:nvSpPr>
          <p:cNvPr id="185" name="テキスト ボックス 184"/>
          <p:cNvSpPr txBox="1"/>
          <p:nvPr/>
        </p:nvSpPr>
        <p:spPr>
          <a:xfrm>
            <a:off x="3715558" y="3659642"/>
            <a:ext cx="244000" cy="194159"/>
          </a:xfrm>
          <a:prstGeom prst="rect">
            <a:avLst/>
          </a:prstGeom>
          <a:noFill/>
        </p:spPr>
        <p:txBody>
          <a:bodyPr wrap="square" rtlCol="0">
            <a:spAutoFit/>
          </a:bodyPr>
          <a:lstStyle/>
          <a:p>
            <a:r>
              <a:rPr lang="ja-JP" altLang="en-US" sz="800" dirty="0"/>
              <a:t>３</a:t>
            </a:r>
            <a:endParaRPr kumimoji="1" lang="ja-JP" altLang="en-US" sz="800" dirty="0"/>
          </a:p>
        </p:txBody>
      </p:sp>
      <p:sp>
        <p:nvSpPr>
          <p:cNvPr id="186" name="テキスト ボックス 185"/>
          <p:cNvSpPr txBox="1"/>
          <p:nvPr/>
        </p:nvSpPr>
        <p:spPr>
          <a:xfrm>
            <a:off x="4118132" y="3659642"/>
            <a:ext cx="312242" cy="194159"/>
          </a:xfrm>
          <a:prstGeom prst="rect">
            <a:avLst/>
          </a:prstGeom>
          <a:noFill/>
        </p:spPr>
        <p:txBody>
          <a:bodyPr wrap="square" rtlCol="0">
            <a:spAutoFit/>
          </a:bodyPr>
          <a:lstStyle/>
          <a:p>
            <a:r>
              <a:rPr lang="ja-JP" altLang="en-US" sz="800" dirty="0" smtClean="0"/>
              <a:t>４</a:t>
            </a:r>
            <a:endParaRPr kumimoji="1" lang="ja-JP" altLang="en-US" sz="800" dirty="0"/>
          </a:p>
        </p:txBody>
      </p:sp>
      <p:sp>
        <p:nvSpPr>
          <p:cNvPr id="187" name="テキスト ボックス 186"/>
          <p:cNvSpPr txBox="1"/>
          <p:nvPr/>
        </p:nvSpPr>
        <p:spPr>
          <a:xfrm>
            <a:off x="3312974" y="2726591"/>
            <a:ext cx="478524" cy="233536"/>
          </a:xfrm>
          <a:prstGeom prst="rect">
            <a:avLst/>
          </a:prstGeom>
          <a:noFill/>
        </p:spPr>
        <p:txBody>
          <a:bodyPr wrap="square" rtlCol="0">
            <a:spAutoFit/>
          </a:bodyPr>
          <a:lstStyle/>
          <a:p>
            <a:r>
              <a:rPr lang="ja-JP" altLang="en-US" sz="1100" dirty="0" smtClean="0">
                <a:latin typeface="HGS創英角ｺﾞｼｯｸUB" panose="020B0900000000000000" pitchFamily="50" charset="-128"/>
                <a:ea typeface="HGS創英角ｺﾞｼｯｸUB" panose="020B0900000000000000" pitchFamily="50" charset="-128"/>
              </a:rPr>
              <a:t>＋ </a:t>
            </a:r>
            <a:endParaRPr kumimoji="1" lang="ja-JP" altLang="en-US" sz="1100" dirty="0"/>
          </a:p>
        </p:txBody>
      </p:sp>
      <p:sp>
        <p:nvSpPr>
          <p:cNvPr id="188" name="正方形/長方形 187"/>
          <p:cNvSpPr/>
          <p:nvPr/>
        </p:nvSpPr>
        <p:spPr>
          <a:xfrm>
            <a:off x="3086845" y="2483074"/>
            <a:ext cx="187293" cy="1195053"/>
          </a:xfrm>
          <a:prstGeom prst="rect">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9" name="直線コネクタ 188"/>
          <p:cNvCxnSpPr/>
          <p:nvPr/>
        </p:nvCxnSpPr>
        <p:spPr>
          <a:xfrm>
            <a:off x="2987837" y="2498141"/>
            <a:ext cx="0" cy="11799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3023043" y="2483074"/>
            <a:ext cx="314896" cy="957290"/>
          </a:xfrm>
          <a:prstGeom prst="rect">
            <a:avLst/>
          </a:prstGeom>
          <a:noFill/>
          <a:ln>
            <a:noFill/>
          </a:ln>
        </p:spPr>
        <p:txBody>
          <a:bodyPr vert="eaVert" wrap="square"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初期費用 ゼロ</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1" name="正方形/長方形 190"/>
          <p:cNvSpPr/>
          <p:nvPr/>
        </p:nvSpPr>
        <p:spPr>
          <a:xfrm>
            <a:off x="3373870" y="3239766"/>
            <a:ext cx="175394" cy="136855"/>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2" name="グループ化 191"/>
          <p:cNvGrpSpPr/>
          <p:nvPr/>
        </p:nvGrpSpPr>
        <p:grpSpPr>
          <a:xfrm>
            <a:off x="3019743" y="3488148"/>
            <a:ext cx="414909" cy="176131"/>
            <a:chOff x="4850228" y="3552769"/>
            <a:chExt cx="454269" cy="169883"/>
          </a:xfrm>
        </p:grpSpPr>
        <p:sp>
          <p:nvSpPr>
            <p:cNvPr id="193" name="大波 192"/>
            <p:cNvSpPr/>
            <p:nvPr/>
          </p:nvSpPr>
          <p:spPr>
            <a:xfrm>
              <a:off x="4873087" y="3560242"/>
              <a:ext cx="307253" cy="99552"/>
            </a:xfrm>
            <a:prstGeom prst="wave">
              <a:avLst>
                <a:gd name="adj1" fmla="val 20000"/>
                <a:gd name="adj2"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258778" y="3582876"/>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4850228" y="3582876"/>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61088" y="3552769"/>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7" name="正方形/長方形 196"/>
          <p:cNvSpPr/>
          <p:nvPr/>
        </p:nvSpPr>
        <p:spPr>
          <a:xfrm>
            <a:off x="3373870" y="3370414"/>
            <a:ext cx="176181" cy="307714"/>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3745232" y="3370414"/>
            <a:ext cx="176181" cy="307714"/>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4136713" y="3370414"/>
            <a:ext cx="176181" cy="307714"/>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4534338" y="3370414"/>
            <a:ext cx="176181" cy="307714"/>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rot="5400000">
            <a:off x="3859733" y="2045493"/>
            <a:ext cx="153208" cy="1109180"/>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p:cNvSpPr txBox="1"/>
          <p:nvPr/>
        </p:nvSpPr>
        <p:spPr>
          <a:xfrm>
            <a:off x="3324887" y="2506725"/>
            <a:ext cx="1247740" cy="208027"/>
          </a:xfrm>
          <a:prstGeom prst="rect">
            <a:avLst/>
          </a:prstGeom>
          <a:noFill/>
          <a:ln>
            <a:no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設備改修サポート料</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3" name="直線コネクタ 202"/>
          <p:cNvCxnSpPr/>
          <p:nvPr/>
        </p:nvCxnSpPr>
        <p:spPr>
          <a:xfrm flipV="1">
            <a:off x="2990723" y="3678127"/>
            <a:ext cx="1907022"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正方形/長方形 203"/>
          <p:cNvSpPr/>
          <p:nvPr/>
        </p:nvSpPr>
        <p:spPr>
          <a:xfrm>
            <a:off x="3746019" y="3239766"/>
            <a:ext cx="175394" cy="136855"/>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4136551" y="3239766"/>
            <a:ext cx="175394" cy="136855"/>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4534338" y="3242006"/>
            <a:ext cx="175394" cy="136855"/>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7" name="グループ化 206"/>
          <p:cNvGrpSpPr/>
          <p:nvPr/>
        </p:nvGrpSpPr>
        <p:grpSpPr>
          <a:xfrm>
            <a:off x="3588953" y="2743908"/>
            <a:ext cx="868430" cy="216000"/>
            <a:chOff x="1439496" y="3164110"/>
            <a:chExt cx="916633" cy="208338"/>
          </a:xfrm>
        </p:grpSpPr>
        <p:sp>
          <p:nvSpPr>
            <p:cNvPr id="208" name="正方形/長方形 207"/>
            <p:cNvSpPr/>
            <p:nvPr/>
          </p:nvSpPr>
          <p:spPr>
            <a:xfrm>
              <a:off x="1439496" y="3187171"/>
              <a:ext cx="893662" cy="146085"/>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1457923" y="3164110"/>
              <a:ext cx="898206" cy="208338"/>
            </a:xfrm>
            <a:prstGeom prst="rect">
              <a:avLst/>
            </a:prstGeom>
            <a:noFill/>
          </p:spPr>
          <p:txBody>
            <a:bodyPr wrap="square" rtlCol="0">
              <a:spAutoFit/>
            </a:bodyPr>
            <a:lstStyle/>
            <a:p>
              <a:r>
                <a:rPr lang="ja-JP" altLang="en-US" sz="900" dirty="0" smtClean="0"/>
                <a:t>設備維持</a:t>
              </a:r>
              <a:r>
                <a:rPr lang="ja-JP" altLang="en-US" sz="900" dirty="0"/>
                <a:t>費</a:t>
              </a:r>
              <a:r>
                <a:rPr lang="en-US" altLang="ja-JP" sz="600" dirty="0" smtClean="0"/>
                <a:t>※</a:t>
              </a:r>
              <a:endParaRPr kumimoji="1" lang="ja-JP" altLang="en-US" sz="600" dirty="0"/>
            </a:p>
          </p:txBody>
        </p:sp>
      </p:grpSp>
      <p:sp>
        <p:nvSpPr>
          <p:cNvPr id="210" name="テキスト ボックス 209"/>
          <p:cNvSpPr txBox="1"/>
          <p:nvPr/>
        </p:nvSpPr>
        <p:spPr>
          <a:xfrm>
            <a:off x="2953019" y="3672946"/>
            <a:ext cx="518946" cy="194159"/>
          </a:xfrm>
          <a:prstGeom prst="rect">
            <a:avLst/>
          </a:prstGeom>
          <a:noFill/>
        </p:spPr>
        <p:txBody>
          <a:bodyPr wrap="square" rtlCol="0">
            <a:spAutoFit/>
          </a:bodyPr>
          <a:lstStyle/>
          <a:p>
            <a:r>
              <a:rPr kumimoji="1" lang="ja-JP" altLang="en-US" sz="800" dirty="0" smtClean="0"/>
              <a:t>初年度</a:t>
            </a:r>
            <a:endParaRPr kumimoji="1" lang="ja-JP" altLang="en-US" sz="800" dirty="0"/>
          </a:p>
        </p:txBody>
      </p:sp>
      <p:sp>
        <p:nvSpPr>
          <p:cNvPr id="211" name="テキスト ボックス 210"/>
          <p:cNvSpPr txBox="1"/>
          <p:nvPr/>
        </p:nvSpPr>
        <p:spPr>
          <a:xfrm>
            <a:off x="404888" y="3871609"/>
            <a:ext cx="2154570" cy="520068"/>
          </a:xfrm>
          <a:prstGeom prst="rect">
            <a:avLst/>
          </a:prstGeom>
          <a:noFill/>
        </p:spPr>
        <p:txBody>
          <a:bodyPr wrap="square" rtlCol="0">
            <a:spAutoFit/>
          </a:bodyPr>
          <a:lstStyle/>
          <a:p>
            <a:pPr marL="171450" indent="-171450">
              <a:buFont typeface="Wingdings" panose="05000000000000000000" pitchFamily="2" charset="2"/>
              <a:buChar char="ü"/>
            </a:pPr>
            <a:r>
              <a:rPr lang="ja-JP" altLang="en-US" sz="1050" dirty="0">
                <a:latin typeface="+mn-ea"/>
              </a:rPr>
              <a:t>初期</a:t>
            </a:r>
            <a:r>
              <a:rPr kumimoji="1" lang="ja-JP" altLang="en-US" sz="1050" dirty="0" smtClean="0">
                <a:latin typeface="+mn-ea"/>
              </a:rPr>
              <a:t>費用の準備が必要</a:t>
            </a:r>
            <a:endParaRPr kumimoji="1" lang="en-US" altLang="ja-JP" sz="1050" dirty="0" smtClean="0">
              <a:latin typeface="+mn-ea"/>
            </a:endParaRPr>
          </a:p>
          <a:p>
            <a:pPr marL="171450" indent="-171450">
              <a:buFont typeface="Wingdings" panose="05000000000000000000" pitchFamily="2" charset="2"/>
              <a:buChar char="ü"/>
            </a:pPr>
            <a:r>
              <a:rPr kumimoji="1" lang="ja-JP" altLang="en-US" sz="1050" dirty="0" smtClean="0">
                <a:latin typeface="+mn-ea"/>
              </a:rPr>
              <a:t>改修後もその都度メンテナンス</a:t>
            </a:r>
            <a:r>
              <a:rPr lang="en-US" altLang="ja-JP" sz="1050" dirty="0">
                <a:latin typeface="+mn-ea"/>
              </a:rPr>
              <a:t/>
            </a:r>
            <a:br>
              <a:rPr lang="en-US" altLang="ja-JP" sz="1050" dirty="0">
                <a:latin typeface="+mn-ea"/>
              </a:rPr>
            </a:br>
            <a:r>
              <a:rPr lang="ja-JP" altLang="en-US" sz="1050" dirty="0" smtClean="0">
                <a:latin typeface="+mn-ea"/>
              </a:rPr>
              <a:t>費用</a:t>
            </a:r>
            <a:r>
              <a:rPr kumimoji="1" lang="ja-JP" altLang="en-US" sz="1050" dirty="0" smtClean="0">
                <a:latin typeface="+mn-ea"/>
              </a:rPr>
              <a:t>が必要</a:t>
            </a:r>
            <a:endParaRPr kumimoji="1" lang="ja-JP" altLang="en-US" sz="1050" dirty="0">
              <a:latin typeface="+mn-ea"/>
            </a:endParaRPr>
          </a:p>
        </p:txBody>
      </p:sp>
      <p:sp>
        <p:nvSpPr>
          <p:cNvPr id="212" name="正方形/長方形 211"/>
          <p:cNvSpPr/>
          <p:nvPr/>
        </p:nvSpPr>
        <p:spPr>
          <a:xfrm>
            <a:off x="533432" y="2175232"/>
            <a:ext cx="1714235" cy="261606"/>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8" rIns="91434" bIns="45718" rtlCol="0" anchor="ctr">
            <a:spAutoFit/>
          </a:bodyPr>
          <a:lstStyle/>
          <a:p>
            <a:pPr algn="ctr"/>
            <a:r>
              <a:rPr lang="ja-JP" altLang="en-US" sz="11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一般</a:t>
            </a:r>
            <a:r>
              <a:rPr lang="ja-JP" altLang="en-US" sz="11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的</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な改修の場合</a:t>
            </a:r>
            <a:endParaRPr lang="ja-JP" altLang="en-US" sz="11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13" name="右矢印 212"/>
          <p:cNvSpPr/>
          <p:nvPr/>
        </p:nvSpPr>
        <p:spPr>
          <a:xfrm>
            <a:off x="2337602" y="2793908"/>
            <a:ext cx="492334" cy="429282"/>
          </a:xfrm>
          <a:prstGeom prst="rightArrow">
            <a:avLst/>
          </a:prstGeom>
          <a:gradFill flip="none" rotWithShape="1">
            <a:gsLst>
              <a:gs pos="833">
                <a:srgbClr val="7030A0"/>
              </a:gs>
              <a:gs pos="100000">
                <a:srgbClr val="00B0F0"/>
              </a:gs>
              <a:gs pos="100000">
                <a:srgbClr val="00B0F0"/>
              </a:gs>
              <a:gs pos="100000">
                <a:schemeClr val="accent5">
                  <a:lumMod val="40000"/>
                  <a:lumOff val="60000"/>
                </a:schemeClr>
              </a:gs>
              <a:gs pos="100000">
                <a:schemeClr val="accent1">
                  <a:tint val="44500"/>
                  <a:satMod val="160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p:cNvSpPr/>
          <p:nvPr/>
        </p:nvSpPr>
        <p:spPr>
          <a:xfrm>
            <a:off x="3055242" y="2094978"/>
            <a:ext cx="1792101" cy="324496"/>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34" tIns="108000" rIns="91434" bIns="45718" rtlCol="0" anchor="b">
            <a:spAutoFit/>
          </a:bodyP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本事業で改修した場合</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 name="テキスト ボックス 214"/>
          <p:cNvSpPr txBox="1"/>
          <p:nvPr/>
        </p:nvSpPr>
        <p:spPr>
          <a:xfrm>
            <a:off x="2971786" y="3888186"/>
            <a:ext cx="1973277" cy="577081"/>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初期費用が不要</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改修後</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メンテナンス費用の平準化が可能</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6" name="フローチャート: 処理 215"/>
          <p:cNvSpPr/>
          <p:nvPr/>
        </p:nvSpPr>
        <p:spPr>
          <a:xfrm>
            <a:off x="5139142" y="2229827"/>
            <a:ext cx="1655161" cy="1236498"/>
          </a:xfrm>
          <a:prstGeom prst="flowChartProcess">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108000" rtlCol="0" anchor="t"/>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「設備改修サポート料」は</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初期費用にかえて月々必要となる経費で、設備の種類や契約期間</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により設定されます。</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7" name="テキスト ボックス 216"/>
          <p:cNvSpPr txBox="1"/>
          <p:nvPr/>
        </p:nvSpPr>
        <p:spPr>
          <a:xfrm>
            <a:off x="3099712" y="2919274"/>
            <a:ext cx="2294228" cy="415498"/>
          </a:xfrm>
          <a:prstGeom prst="rect">
            <a:avLst/>
          </a:prstGeom>
          <a:noFill/>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図は月々一定額で契約した場合</a:t>
            </a: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43558" y="1850468"/>
            <a:ext cx="1127551" cy="257369"/>
          </a:xfrm>
          <a:prstGeom prst="rect">
            <a:avLst/>
          </a:prstGeom>
          <a:solidFill>
            <a:schemeClr val="bg1"/>
          </a:solidFill>
        </p:spPr>
        <p:txBody>
          <a:bodyPr wrap="square" lIns="72000" tIns="36000" rIns="72000" bIns="36000" rtlCol="0">
            <a:spAutoFit/>
          </a:bodyPr>
          <a:lstStyle/>
          <a:p>
            <a:r>
              <a:rPr kumimoji="1" lang="en-US" altLang="ja-JP" sz="1200" b="1" dirty="0" smtClean="0"/>
              <a:t>【</a:t>
            </a:r>
            <a:r>
              <a:rPr kumimoji="1" lang="ja-JP" altLang="en-US" sz="1200" b="1" dirty="0" smtClean="0"/>
              <a:t>事業イメージ</a:t>
            </a:r>
            <a:r>
              <a:rPr kumimoji="1" lang="en-US" altLang="ja-JP" sz="1200" b="1" dirty="0" smtClean="0"/>
              <a:t>】</a:t>
            </a:r>
            <a:endParaRPr kumimoji="1" lang="ja-JP" altLang="en-US" sz="1200" b="1" dirty="0"/>
          </a:p>
        </p:txBody>
      </p:sp>
      <p:sp>
        <p:nvSpPr>
          <p:cNvPr id="219" name="テキスト ボックス 218"/>
          <p:cNvSpPr txBox="1"/>
          <p:nvPr/>
        </p:nvSpPr>
        <p:spPr>
          <a:xfrm>
            <a:off x="4964346" y="3888186"/>
            <a:ext cx="1829957" cy="577081"/>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サポート事業者から省エネのアドバイスが受けれます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正方形/長方形 135"/>
          <p:cNvSpPr/>
          <p:nvPr/>
        </p:nvSpPr>
        <p:spPr>
          <a:xfrm>
            <a:off x="53784" y="510396"/>
            <a:ext cx="9779141" cy="623097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7144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65373"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51085" y="1303098"/>
            <a:ext cx="3115447"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エネルギーに</a:t>
            </a:r>
            <a:r>
              <a:rPr lang="ja-JP" altLang="en-US" sz="1400" b="1" dirty="0">
                <a:solidFill>
                  <a:prstClr val="black"/>
                </a:solidFill>
                <a:latin typeface="Meiryo UI" pitchFamily="50" charset="-128"/>
                <a:ea typeface="Meiryo UI" pitchFamily="50" charset="-128"/>
                <a:cs typeface="Meiryo UI" pitchFamily="50" charset="-128"/>
              </a:rPr>
              <a:t>関する出前</a:t>
            </a:r>
            <a:r>
              <a:rPr lang="ja-JP" altLang="en-US" sz="1400" b="1" dirty="0" smtClean="0">
                <a:solidFill>
                  <a:prstClr val="black"/>
                </a:solidFill>
                <a:latin typeface="Meiryo UI" pitchFamily="50" charset="-128"/>
                <a:ea typeface="Meiryo UI" pitchFamily="50" charset="-128"/>
                <a:cs typeface="Meiryo UI" pitchFamily="50" charset="-128"/>
              </a:rPr>
              <a:t>講座等の実施</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エネルギー、省エネ・節電に関する知識向上を図ります。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◆事業者等</a:t>
            </a:r>
            <a:r>
              <a:rPr lang="ja-JP" altLang="en-US" b="0" i="0" dirty="0" smtClean="0">
                <a:latin typeface="Meiryo UI" pitchFamily="50" charset="-128"/>
                <a:ea typeface="Meiryo UI" pitchFamily="50" charset="-128"/>
                <a:cs typeface="Meiryo UI" pitchFamily="50" charset="-128"/>
              </a:rPr>
              <a:t>の省エネ</a:t>
            </a:r>
            <a:r>
              <a:rPr lang="ja-JP" altLang="en-US" b="0" i="0" dirty="0">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latin typeface="Meiryo UI" pitchFamily="50" charset="-128"/>
                <a:ea typeface="Meiryo UI" pitchFamily="50" charset="-128"/>
                <a:cs typeface="Meiryo UI" pitchFamily="50" charset="-128"/>
              </a:rPr>
              <a:t>研究所等と</a:t>
            </a:r>
            <a:r>
              <a:rPr lang="ja-JP" altLang="en-US" b="0" i="0" dirty="0">
                <a:latin typeface="Meiryo UI" pitchFamily="50" charset="-128"/>
                <a:ea typeface="Meiryo UI" pitchFamily="50" charset="-128"/>
                <a:cs typeface="Meiryo UI" pitchFamily="50" charset="-128"/>
              </a:rPr>
              <a:t>連携</a:t>
            </a:r>
            <a:r>
              <a:rPr lang="ja-JP" altLang="en-US" b="0" i="0" dirty="0" smtClean="0">
                <a:latin typeface="Meiryo UI" pitchFamily="50" charset="-128"/>
                <a:ea typeface="Meiryo UI" pitchFamily="50" charset="-128"/>
                <a:cs typeface="Meiryo UI" pitchFamily="50" charset="-128"/>
              </a:rPr>
              <a:t>して、事</a:t>
            </a:r>
            <a:r>
              <a:rPr lang="ja-JP" altLang="en-US" b="0" i="0" dirty="0">
                <a:latin typeface="Meiryo UI" pitchFamily="50" charset="-128"/>
                <a:ea typeface="Meiryo UI" pitchFamily="50" charset="-128"/>
                <a:cs typeface="Meiryo UI" pitchFamily="50" charset="-128"/>
              </a:rPr>
              <a:t>業者団体等で実施</a:t>
            </a:r>
            <a:r>
              <a:rPr lang="ja-JP" altLang="en-US" b="0" i="0" dirty="0" smtClean="0">
                <a:latin typeface="Meiryo UI" pitchFamily="50" charset="-128"/>
                <a:ea typeface="Meiryo UI" pitchFamily="50" charset="-128"/>
                <a:cs typeface="Meiryo UI" pitchFamily="50" charset="-128"/>
              </a:rPr>
              <a:t>するセミナー等</a:t>
            </a:r>
            <a:r>
              <a:rPr lang="ja-JP" altLang="en-US" b="0" i="0" dirty="0">
                <a:latin typeface="Meiryo UI" pitchFamily="50" charset="-128"/>
                <a:ea typeface="Meiryo UI" pitchFamily="50" charset="-128"/>
                <a:cs typeface="Meiryo UI" pitchFamily="50" charset="-128"/>
              </a:rPr>
              <a:t>へ</a:t>
            </a:r>
            <a:r>
              <a:rPr lang="ja-JP" altLang="en-US" b="0" i="0" dirty="0" smtClean="0">
                <a:latin typeface="Meiryo UI" pitchFamily="50" charset="-128"/>
                <a:ea typeface="Meiryo UI" pitchFamily="50" charset="-128"/>
                <a:cs typeface="Meiryo UI" pitchFamily="50" charset="-128"/>
              </a:rPr>
              <a:t>無料で講師を派遣します。</a:t>
            </a:r>
            <a:endParaRPr lang="ja-JP" altLang="en-US" b="0" i="0" dirty="0">
              <a:latin typeface="Meiryo UI" pitchFamily="50" charset="-128"/>
              <a:ea typeface="Meiryo UI" pitchFamily="50" charset="-128"/>
              <a:cs typeface="Meiryo UI" pitchFamily="50" charset="-128"/>
            </a:endParaRPr>
          </a:p>
        </p:txBody>
      </p:sp>
      <p:sp>
        <p:nvSpPr>
          <p:cNvPr id="16" name="角丸四角形 15"/>
          <p:cNvSpPr/>
          <p:nvPr/>
        </p:nvSpPr>
        <p:spPr>
          <a:xfrm>
            <a:off x="351085" y="4818360"/>
            <a:ext cx="29243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528392" cy="35115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省エネ・節電等に係る普及啓発の実施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77370" y="1243990"/>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14435" y="16869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094395" y="2872735"/>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71155" y="2945222"/>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正方形/長方形 41"/>
          <p:cNvSpPr/>
          <p:nvPr/>
        </p:nvSpPr>
        <p:spPr>
          <a:xfrm>
            <a:off x="3752589"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2017</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・講師の派遣回数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41</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1009291" y="3420984"/>
            <a:ext cx="3010619"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rgbClr val="FF0000"/>
                </a:solidFill>
                <a:latin typeface="Meiryo UI" pitchFamily="50" charset="-128"/>
                <a:ea typeface="Meiryo UI" pitchFamily="50" charset="-128"/>
                <a:cs typeface="Meiryo UI" pitchFamily="50" charset="-128"/>
              </a:rPr>
              <a:t>2017</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・教材冊子の配布：約</a:t>
            </a:r>
            <a:r>
              <a:rPr lang="en-US" altLang="ja-JP" sz="1000" dirty="0" smtClean="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万部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・出前講座の実施回数：府内の小学校</a:t>
            </a:r>
            <a:r>
              <a:rPr lang="en-US" altLang="ja-JP" sz="1000" dirty="0" smtClean="0">
                <a:solidFill>
                  <a:schemeClr val="tx1"/>
                </a:solidFill>
                <a:latin typeface="Meiryo UI" pitchFamily="50" charset="-128"/>
                <a:ea typeface="Meiryo UI" pitchFamily="50" charset="-128"/>
                <a:cs typeface="Meiryo UI" pitchFamily="50" charset="-128"/>
              </a:rPr>
              <a:t>5</a:t>
            </a:r>
            <a:r>
              <a:rPr lang="ja-JP" altLang="en-US" sz="1000" dirty="0" smtClean="0">
                <a:solidFill>
                  <a:schemeClr val="tx1"/>
                </a:solidFill>
                <a:latin typeface="Meiryo UI" pitchFamily="50" charset="-128"/>
                <a:ea typeface="Meiryo UI" pitchFamily="50" charset="-128"/>
                <a:cs typeface="Meiryo UI" pitchFamily="50" charset="-128"/>
              </a:rPr>
              <a:t>校</a:t>
            </a:r>
            <a:r>
              <a:rPr lang="en-US" altLang="ja-JP" sz="1000" dirty="0" smtClean="0">
                <a:solidFill>
                  <a:srgbClr val="FF0000"/>
                </a:solidFill>
                <a:latin typeface="Meiryo UI" pitchFamily="50" charset="-128"/>
                <a:ea typeface="Meiryo UI" pitchFamily="50" charset="-128"/>
                <a:cs typeface="Meiryo UI" pitchFamily="50" charset="-128"/>
              </a:rPr>
              <a:t>15</a:t>
            </a:r>
            <a:r>
              <a:rPr lang="ja-JP" altLang="en-US" sz="1000" dirty="0" smtClean="0">
                <a:solidFill>
                  <a:schemeClr val="tx1"/>
                </a:solidFill>
                <a:latin typeface="Meiryo UI" pitchFamily="50" charset="-128"/>
                <a:ea typeface="Meiryo UI" pitchFamily="50" charset="-128"/>
                <a:cs typeface="Meiryo UI" pitchFamily="50" charset="-128"/>
              </a:rPr>
              <a:t>クラス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小学校以外　</a:t>
            </a:r>
            <a:r>
              <a:rPr lang="en-US" altLang="ja-JP" sz="1000" dirty="0">
                <a:solidFill>
                  <a:srgbClr val="FF0000"/>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50" name="Picture 2" descr="\\S22h\LIB\エネルギー政策課\◇05＿エネ戦略\ホームページ更新\H29年度\エネルギーに関する環境教育\教材冊子「考えよう！地球温暖化とエネルギー」\h29kankyokyouik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0977" y="3421385"/>
            <a:ext cx="839803" cy="11670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67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618401"/>
            <a:ext cx="9649072" cy="615531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6" y="741231"/>
            <a:ext cx="2848966" cy="37234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7" name="テキスト ボックス 76"/>
          <p:cNvSpPr txBox="1"/>
          <p:nvPr/>
        </p:nvSpPr>
        <p:spPr>
          <a:xfrm>
            <a:off x="7872303" y="2824097"/>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0" name="テキスト ボックス 28"/>
          <p:cNvSpPr txBox="1">
            <a:spLocks noChangeArrowheads="1"/>
          </p:cNvSpPr>
          <p:nvPr/>
        </p:nvSpPr>
        <p:spPr bwMode="auto">
          <a:xfrm>
            <a:off x="220806" y="3076377"/>
            <a:ext cx="7516108" cy="156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a:t>
            </a:r>
            <a:r>
              <a:rPr lang="ja-JP" altLang="en-US" b="0" i="0" dirty="0" smtClean="0">
                <a:solidFill>
                  <a:prstClr val="black"/>
                </a:solidFill>
                <a:latin typeface="Meiryo UI" pitchFamily="50" charset="-128"/>
                <a:ea typeface="Meiryo UI" pitchFamily="50" charset="-128"/>
                <a:cs typeface="Meiryo UI" pitchFamily="50" charset="-128"/>
              </a:rPr>
              <a:t>消費</a:t>
            </a:r>
            <a:r>
              <a:rPr lang="ja-JP" altLang="en-US" b="0" i="0" dirty="0">
                <a:solidFill>
                  <a:prstClr val="black"/>
                </a:solidFill>
                <a:latin typeface="Meiryo UI" pitchFamily="50" charset="-128"/>
                <a:ea typeface="Meiryo UI" pitchFamily="50" charset="-128"/>
                <a:cs typeface="Meiryo UI" pitchFamily="50" charset="-128"/>
              </a:rPr>
              <a:t>電力と</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solidFill>
                  <a:prstClr val="black"/>
                </a:solidFill>
                <a:latin typeface="Meiryo UI" panose="020B0604030504040204" pitchFamily="50" charset="-128"/>
                <a:ea typeface="Meiryo UI" panose="020B0604030504040204" pitchFamily="50" charset="-128"/>
              </a:rPr>
              <a:t>各家庭で独自に</a:t>
            </a:r>
            <a:r>
              <a:rPr lang="ja-JP" altLang="ja-JP" b="0" i="0" dirty="0">
                <a:solidFill>
                  <a:prstClr val="black"/>
                </a:solidFill>
                <a:latin typeface="Meiryo UI" panose="020B0604030504040204" pitchFamily="50" charset="-128"/>
                <a:ea typeface="Meiryo UI" panose="020B0604030504040204" pitchFamily="50" charset="-128"/>
              </a:rPr>
              <a:t>省エネ活動に取り組</a:t>
            </a:r>
            <a:r>
              <a:rPr lang="ja-JP" altLang="en-US" b="0" i="0" dirty="0">
                <a:solidFill>
                  <a:prstClr val="black"/>
                </a:solidFill>
                <a:latin typeface="Meiryo UI" panose="020B0604030504040204" pitchFamily="50" charset="-128"/>
                <a:ea typeface="Meiryo UI" panose="020B0604030504040204" pitchFamily="50" charset="-128"/>
              </a:rPr>
              <a:t>むためのツール</a:t>
            </a:r>
            <a:r>
              <a:rPr lang="ja-JP" altLang="en-US" b="0" i="0" dirty="0">
                <a:solidFill>
                  <a:prstClr val="black"/>
                </a:solidFill>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solidFill>
                  <a:prstClr val="black"/>
                </a:solidFill>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環境家計簿の記入方法をはじめとした省エネ情報等を提供する講座等の普及啓発事業を開催しています</a:t>
            </a:r>
            <a:r>
              <a:rPr lang="ja-JP" altLang="en-US" b="0" i="0" dirty="0" smtClean="0">
                <a:solidFill>
                  <a:prstClr val="black"/>
                </a:solidFill>
                <a:latin typeface="Meiryo UI" panose="020B0604030504040204" pitchFamily="50" charset="-128"/>
                <a:ea typeface="Meiryo UI" panose="020B0604030504040204" pitchFamily="50" charset="-128"/>
              </a:rPr>
              <a:t>。また</a:t>
            </a:r>
            <a:r>
              <a:rPr lang="ja-JP" altLang="en-US" b="0" i="0" dirty="0">
                <a:solidFill>
                  <a:prstClr val="black"/>
                </a:solidFill>
                <a:latin typeface="Meiryo UI" panose="020B0604030504040204" pitchFamily="50" charset="-128"/>
                <a:ea typeface="Meiryo UI" panose="020B0604030504040204" pitchFamily="50" charset="-128"/>
              </a:rPr>
              <a:t>、地球温暖化防止をテーマに設立された「なにわエコ会議」の普及啓発活動や省エネ節電コンペの支援など、</a:t>
            </a:r>
            <a:r>
              <a:rPr lang="ja-JP" altLang="en-US" b="0" i="0" dirty="0">
                <a:solidFill>
                  <a:prstClr val="black"/>
                </a:solidFill>
                <a:latin typeface="Meiryo UI" pitchFamily="50" charset="-128"/>
                <a:ea typeface="Meiryo UI" pitchFamily="50" charset="-128"/>
                <a:cs typeface="Meiryo UI" pitchFamily="50" charset="-128"/>
              </a:rPr>
              <a:t>環境保全行動をより実効あるもの</a:t>
            </a:r>
            <a:r>
              <a:rPr lang="ja-JP" altLang="en-US" b="0" i="0" dirty="0" smtClean="0">
                <a:solidFill>
                  <a:prstClr val="black"/>
                </a:solidFill>
                <a:latin typeface="Meiryo UI" pitchFamily="50" charset="-128"/>
                <a:ea typeface="Meiryo UI" pitchFamily="50" charset="-128"/>
                <a:cs typeface="Meiryo UI" pitchFamily="50" charset="-128"/>
              </a:rPr>
              <a:t>にする</a:t>
            </a:r>
            <a:r>
              <a:rPr lang="ja-JP" altLang="en-US" b="0" i="0" dirty="0">
                <a:solidFill>
                  <a:prstClr val="black"/>
                </a:solidFill>
                <a:latin typeface="Meiryo UI" pitchFamily="50" charset="-128"/>
                <a:ea typeface="Meiryo UI" pitchFamily="50" charset="-128"/>
                <a:cs typeface="Meiryo UI" pitchFamily="50" charset="-128"/>
              </a:rPr>
              <a:t>ための啓発活動を実施します。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090831" y="720114"/>
            <a:ext cx="2772087"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1,177</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solidFill>
                  <a:srgbClr val="FF0000"/>
                </a:solidFill>
                <a:latin typeface="Meiryo UI" pitchFamily="50" charset="-128"/>
                <a:ea typeface="Meiryo UI" pitchFamily="50" charset="-128"/>
                <a:cs typeface="Meiryo UI" pitchFamily="50" charset="-128"/>
              </a:rPr>
              <a:t>5,645</a:t>
            </a:r>
            <a:r>
              <a:rPr lang="ja-JP"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38" name="テキスト ボックス 34"/>
          <p:cNvSpPr txBox="1"/>
          <p:nvPr/>
        </p:nvSpPr>
        <p:spPr>
          <a:xfrm>
            <a:off x="8022891" y="4581150"/>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3" name="正方形/長方形 42"/>
          <p:cNvSpPr/>
          <p:nvPr/>
        </p:nvSpPr>
        <p:spPr>
          <a:xfrm>
            <a:off x="694484" y="4762593"/>
            <a:ext cx="3782390" cy="55515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省エネ</a:t>
            </a:r>
            <a:r>
              <a:rPr lang="ja-JP" altLang="en-US" sz="1050" dirty="0" smtClean="0">
                <a:solidFill>
                  <a:schemeClr val="tx1"/>
                </a:solidFill>
                <a:latin typeface="Meiryo UI" pitchFamily="50" charset="-128"/>
                <a:ea typeface="Meiryo UI" pitchFamily="50" charset="-128"/>
                <a:cs typeface="Meiryo UI" pitchFamily="50" charset="-128"/>
              </a:rPr>
              <a:t>関連講座開催：　</a:t>
            </a:r>
            <a:r>
              <a:rPr lang="en-US" altLang="ja-JP" sz="1050" dirty="0" smtClean="0">
                <a:solidFill>
                  <a:srgbClr val="FF0000"/>
                </a:solidFill>
                <a:latin typeface="Meiryo UI" pitchFamily="50" charset="-128"/>
                <a:ea typeface="Meiryo UI" pitchFamily="50" charset="-128"/>
                <a:cs typeface="Meiryo UI" pitchFamily="50" charset="-128"/>
              </a:rPr>
              <a:t>1,095</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・なにわエコ会議による普及啓発</a:t>
            </a:r>
            <a:r>
              <a:rPr lang="ja-JP" altLang="en-US" sz="1050" dirty="0">
                <a:solidFill>
                  <a:schemeClr val="tx1"/>
                </a:solidFill>
                <a:latin typeface="Meiryo UI" pitchFamily="50" charset="-128"/>
                <a:ea typeface="Meiryo UI" pitchFamily="50" charset="-128"/>
                <a:cs typeface="Meiryo UI" pitchFamily="50" charset="-128"/>
              </a:rPr>
              <a:t>活動</a:t>
            </a:r>
            <a:r>
              <a:rPr lang="ja-JP" altLang="en-US" sz="1050" dirty="0" smtClean="0">
                <a:solidFill>
                  <a:schemeClr val="tx1"/>
                </a:solidFill>
                <a:latin typeface="Meiryo UI" pitchFamily="50" charset="-128"/>
                <a:ea typeface="Meiryo UI" pitchFamily="50" charset="-128"/>
                <a:cs typeface="Meiryo UI" pitchFamily="50" charset="-128"/>
              </a:rPr>
              <a:t>：約</a:t>
            </a:r>
            <a:r>
              <a:rPr lang="en-US" altLang="ja-JP" sz="1050" dirty="0" smtClean="0">
                <a:solidFill>
                  <a:schemeClr val="tx1"/>
                </a:solidFill>
                <a:latin typeface="Meiryo UI" pitchFamily="50" charset="-128"/>
                <a:ea typeface="Meiryo UI" pitchFamily="50" charset="-128"/>
                <a:cs typeface="Meiryo UI" pitchFamily="50" charset="-128"/>
              </a:rPr>
              <a:t>2,000</a:t>
            </a:r>
            <a:r>
              <a:rPr lang="ja-JP" altLang="en-US" sz="1050" dirty="0" smtClean="0">
                <a:solidFill>
                  <a:schemeClr val="tx1"/>
                </a:solidFill>
                <a:latin typeface="Meiryo UI" pitchFamily="50" charset="-128"/>
                <a:ea typeface="Meiryo UI" pitchFamily="50" charset="-128"/>
                <a:cs typeface="Meiryo UI" pitchFamily="50" charset="-128"/>
              </a:rPr>
              <a:t>名</a:t>
            </a:r>
            <a:r>
              <a:rPr lang="en-US" altLang="ja-JP" sz="1050" dirty="0" smtClean="0">
                <a:solidFill>
                  <a:srgbClr val="FF0000"/>
                </a:solidFill>
                <a:latin typeface="Meiryo UI" pitchFamily="50" charset="-128"/>
                <a:ea typeface="Meiryo UI" pitchFamily="50" charset="-128"/>
                <a:cs typeface="Meiryo UI" pitchFamily="50" charset="-128"/>
              </a:rPr>
              <a:t>【</a:t>
            </a:r>
            <a:r>
              <a:rPr lang="ja-JP" altLang="en-US" sz="1050" dirty="0" smtClean="0">
                <a:solidFill>
                  <a:srgbClr val="FF0000"/>
                </a:solidFill>
                <a:latin typeface="Meiryo UI" pitchFamily="50" charset="-128"/>
                <a:ea typeface="Meiryo UI" pitchFamily="50" charset="-128"/>
                <a:cs typeface="Meiryo UI" pitchFamily="50" charset="-128"/>
              </a:rPr>
              <a:t>見込</a:t>
            </a:r>
            <a:r>
              <a:rPr lang="en-US" altLang="ja-JP" sz="1050" dirty="0" smtClean="0">
                <a:solidFill>
                  <a:srgbClr val="FF0000"/>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参加</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16" y="1335136"/>
            <a:ext cx="1839041" cy="146324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073" y="3273025"/>
            <a:ext cx="1670304" cy="1249680"/>
          </a:xfrm>
          <a:prstGeom prst="rect">
            <a:avLst/>
          </a:prstGeom>
        </p:spPr>
      </p:pic>
      <p:sp>
        <p:nvSpPr>
          <p:cNvPr id="16" name="テキスト ボックス 28"/>
          <p:cNvSpPr txBox="1">
            <a:spLocks noChangeArrowheads="1"/>
          </p:cNvSpPr>
          <p:nvPr/>
        </p:nvSpPr>
        <p:spPr bwMode="auto">
          <a:xfrm>
            <a:off x="220806" y="5442480"/>
            <a:ext cx="745599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b="0" i="0" dirty="0" smtClean="0">
                <a:latin typeface="Meiryo UI" pitchFamily="50" charset="-128"/>
                <a:ea typeface="Meiryo UI" pitchFamily="50" charset="-128"/>
                <a:cs typeface="Meiryo UI" pitchFamily="50" charset="-128"/>
              </a:rPr>
              <a:t>◆</a:t>
            </a:r>
            <a:r>
              <a:rPr lang="ja-JP" altLang="ja-JP" b="0" i="0" dirty="0">
                <a:latin typeface="Meiryo UI" pitchFamily="50" charset="-128"/>
                <a:ea typeface="Meiryo UI" pitchFamily="50" charset="-128"/>
                <a:cs typeface="Meiryo UI" pitchFamily="50" charset="-128"/>
              </a:rPr>
              <a:t>大阪市では、小中学校における地球温暖化、生物多様性、循環、都市環境保全など、持続可能な</a:t>
            </a:r>
            <a:r>
              <a:rPr lang="ja-JP" altLang="ja-JP" b="0" i="0" dirty="0" smtClean="0">
                <a:latin typeface="Meiryo UI" pitchFamily="50" charset="-128"/>
                <a:ea typeface="Meiryo UI" pitchFamily="50" charset="-128"/>
                <a:cs typeface="Meiryo UI" pitchFamily="50" charset="-128"/>
              </a:rPr>
              <a:t>社会づくり</a:t>
            </a:r>
            <a:endParaRPr lang="en-US" altLang="ja-JP" b="0" i="0" dirty="0" smtClean="0">
              <a:latin typeface="Meiryo UI" pitchFamily="50" charset="-128"/>
              <a:ea typeface="Meiryo UI" pitchFamily="50" charset="-128"/>
              <a:cs typeface="Meiryo UI" pitchFamily="50" charset="-128"/>
            </a:endParaRPr>
          </a:p>
          <a:p>
            <a:r>
              <a:rPr lang="ja-JP" altLang="en-US" b="0" i="0" dirty="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に</a:t>
            </a:r>
            <a:r>
              <a:rPr lang="ja-JP" altLang="ja-JP" b="0" i="0" dirty="0">
                <a:latin typeface="Meiryo UI" pitchFamily="50" charset="-128"/>
                <a:ea typeface="Meiryo UI" pitchFamily="50" charset="-128"/>
                <a:cs typeface="Meiryo UI" pitchFamily="50" charset="-128"/>
              </a:rPr>
              <a:t>向けた環境教育のための教材として、大阪の環境の特色を踏まえた</a:t>
            </a:r>
            <a:r>
              <a:rPr lang="ja-JP" altLang="ja-JP" b="0" i="0" dirty="0" smtClean="0">
                <a:latin typeface="Meiryo UI" pitchFamily="50" charset="-128"/>
                <a:ea typeface="Meiryo UI" pitchFamily="50" charset="-128"/>
                <a:cs typeface="Meiryo UI" pitchFamily="50" charset="-128"/>
              </a:rPr>
              <a:t>内容</a:t>
            </a:r>
            <a:r>
              <a:rPr lang="ja-JP" altLang="en-US" b="0" i="0" dirty="0" smtClean="0">
                <a:latin typeface="Meiryo UI" pitchFamily="50" charset="-128"/>
                <a:ea typeface="Meiryo UI" pitchFamily="50" charset="-128"/>
                <a:cs typeface="Meiryo UI" pitchFamily="50" charset="-128"/>
              </a:rPr>
              <a:t>で構成した</a:t>
            </a:r>
            <a:r>
              <a:rPr lang="ja-JP" altLang="ja-JP" b="0" i="0" dirty="0" smtClean="0">
                <a:latin typeface="Meiryo UI" pitchFamily="50" charset="-128"/>
                <a:ea typeface="Meiryo UI" pitchFamily="50" charset="-128"/>
                <a:cs typeface="Meiryo UI" pitchFamily="50" charset="-128"/>
              </a:rPr>
              <a:t>副読本</a:t>
            </a:r>
            <a:r>
              <a:rPr lang="ja-JP" altLang="ja-JP" b="0" i="0" dirty="0">
                <a:latin typeface="Meiryo UI" pitchFamily="50" charset="-128"/>
                <a:ea typeface="Meiryo UI" pitchFamily="50" charset="-128"/>
                <a:cs typeface="Meiryo UI" pitchFamily="50" charset="-128"/>
              </a:rPr>
              <a:t>「おおさか環境科」（小学校３・４年生用、５・６年生用、中学校用の３種類）を平成</a:t>
            </a:r>
            <a:r>
              <a:rPr lang="en-US" altLang="ja-JP" b="0" i="0" dirty="0">
                <a:latin typeface="Meiryo UI" pitchFamily="50" charset="-128"/>
                <a:ea typeface="Meiryo UI" pitchFamily="50" charset="-128"/>
                <a:cs typeface="Meiryo UI" pitchFamily="50" charset="-128"/>
              </a:rPr>
              <a:t>23</a:t>
            </a:r>
            <a:r>
              <a:rPr lang="ja-JP" altLang="ja-JP" b="0" i="0" dirty="0">
                <a:latin typeface="Meiryo UI" pitchFamily="50" charset="-128"/>
                <a:ea typeface="Meiryo UI" pitchFamily="50" charset="-128"/>
                <a:cs typeface="Meiryo UI" pitchFamily="50" charset="-128"/>
              </a:rPr>
              <a:t>年度より毎年作成しています。</a:t>
            </a:r>
          </a:p>
          <a:p>
            <a:r>
              <a:rPr lang="ja-JP" altLang="en-US" b="0" i="0" dirty="0" smtClean="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作成</a:t>
            </a:r>
            <a:r>
              <a:rPr lang="ja-JP" altLang="ja-JP" b="0" i="0" dirty="0">
                <a:latin typeface="Meiryo UI" pitchFamily="50" charset="-128"/>
                <a:ea typeface="Meiryo UI" pitchFamily="50" charset="-128"/>
                <a:cs typeface="Meiryo UI" pitchFamily="50" charset="-128"/>
              </a:rPr>
              <a:t>した冊子は、市立の小中学校に配付し、授業等で活用いただいています。</a:t>
            </a:r>
            <a:endParaRPr lang="ja-JP" altLang="en-US" b="0" i="0" dirty="0">
              <a:latin typeface="Meiryo UI" pitchFamily="50" charset="-128"/>
              <a:ea typeface="Meiryo UI" pitchFamily="50" charset="-128"/>
              <a:cs typeface="Meiryo UI" pitchFamily="50" charset="-128"/>
            </a:endParaRPr>
          </a:p>
        </p:txBody>
      </p:sp>
      <p:sp>
        <p:nvSpPr>
          <p:cNvPr id="17" name="正方形/長方形 16"/>
          <p:cNvSpPr/>
          <p:nvPr/>
        </p:nvSpPr>
        <p:spPr>
          <a:xfrm>
            <a:off x="390790" y="6294053"/>
            <a:ext cx="7220624"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・小中学校への配付部数：小学校３・４年生用　</a:t>
            </a:r>
            <a:r>
              <a:rPr lang="ja-JP" altLang="en-US" sz="1000" dirty="0" smtClean="0">
                <a:solidFill>
                  <a:schemeClr val="tx1"/>
                </a:solidFill>
                <a:latin typeface="Meiryo UI" pitchFamily="50" charset="-128"/>
                <a:ea typeface="Meiryo UI" pitchFamily="50" charset="-128"/>
                <a:cs typeface="Meiryo UI" pitchFamily="50" charset="-128"/>
              </a:rPr>
              <a:t>約</a:t>
            </a:r>
            <a:r>
              <a:rPr lang="en-US" altLang="ja-JP" sz="1000" dirty="0" smtClean="0">
                <a:solidFill>
                  <a:srgbClr val="FF0000"/>
                </a:solidFill>
                <a:latin typeface="Meiryo UI" pitchFamily="50" charset="-128"/>
                <a:ea typeface="Meiryo UI" pitchFamily="50" charset="-128"/>
                <a:cs typeface="Meiryo UI" pitchFamily="50" charset="-128"/>
              </a:rPr>
              <a:t>20,200</a:t>
            </a:r>
            <a:r>
              <a:rPr lang="ja-JP" altLang="en-US" sz="1000" dirty="0">
                <a:solidFill>
                  <a:schemeClr val="tx1"/>
                </a:solidFill>
                <a:latin typeface="Meiryo UI" pitchFamily="50" charset="-128"/>
                <a:ea typeface="Meiryo UI" pitchFamily="50" charset="-128"/>
                <a:cs typeface="Meiryo UI" pitchFamily="50" charset="-128"/>
              </a:rPr>
              <a:t>部、小学校５・６年生用　</a:t>
            </a:r>
            <a:r>
              <a:rPr lang="ja-JP" altLang="en-US" sz="1000" dirty="0" smtClean="0">
                <a:solidFill>
                  <a:schemeClr val="tx1"/>
                </a:solidFill>
                <a:latin typeface="Meiryo UI" pitchFamily="50" charset="-128"/>
                <a:ea typeface="Meiryo UI" pitchFamily="50" charset="-128"/>
                <a:cs typeface="Meiryo UI" pitchFamily="50" charset="-128"/>
              </a:rPr>
              <a:t>約</a:t>
            </a:r>
            <a:r>
              <a:rPr lang="en-US" altLang="ja-JP" sz="1000" dirty="0" smtClean="0">
                <a:solidFill>
                  <a:srgbClr val="FF0000"/>
                </a:solidFill>
                <a:latin typeface="Meiryo UI" pitchFamily="50" charset="-128"/>
                <a:ea typeface="Meiryo UI" pitchFamily="50" charset="-128"/>
                <a:cs typeface="Meiryo UI" pitchFamily="50" charset="-128"/>
              </a:rPr>
              <a:t>20,400</a:t>
            </a:r>
            <a:r>
              <a:rPr lang="ja-JP" altLang="en-US" sz="1000" dirty="0">
                <a:solidFill>
                  <a:schemeClr val="tx1"/>
                </a:solidFill>
                <a:latin typeface="Meiryo UI" pitchFamily="50" charset="-128"/>
                <a:ea typeface="Meiryo UI" pitchFamily="50" charset="-128"/>
                <a:cs typeface="Meiryo UI" pitchFamily="50" charset="-128"/>
              </a:rPr>
              <a:t>部、中学校用：</a:t>
            </a:r>
            <a:r>
              <a:rPr lang="ja-JP" altLang="en-US" sz="1000" dirty="0" smtClean="0">
                <a:solidFill>
                  <a:schemeClr val="tx1"/>
                </a:solidFill>
                <a:latin typeface="Meiryo UI" pitchFamily="50" charset="-128"/>
                <a:ea typeface="Meiryo UI" pitchFamily="50" charset="-128"/>
                <a:cs typeface="Meiryo UI" pitchFamily="50" charset="-128"/>
              </a:rPr>
              <a:t>約</a:t>
            </a:r>
            <a:r>
              <a:rPr lang="en-US" altLang="ja-JP" sz="1000" dirty="0" smtClean="0">
                <a:solidFill>
                  <a:srgbClr val="FF0000"/>
                </a:solidFill>
                <a:latin typeface="Meiryo UI" pitchFamily="50" charset="-128"/>
                <a:ea typeface="Meiryo UI" pitchFamily="50" charset="-128"/>
                <a:cs typeface="Meiryo UI" pitchFamily="50" charset="-128"/>
              </a:rPr>
              <a:t>18,000</a:t>
            </a:r>
            <a:r>
              <a:rPr lang="ja-JP" altLang="en-US" sz="1000" dirty="0" smtClean="0">
                <a:solidFill>
                  <a:schemeClr val="tx1"/>
                </a:solidFill>
                <a:latin typeface="Meiryo UI" pitchFamily="50" charset="-128"/>
                <a:ea typeface="Meiryo UI" pitchFamily="50" charset="-128"/>
                <a:cs typeface="Meiryo UI" pitchFamily="50" charset="-128"/>
              </a:rPr>
              <a:t>部</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337" y="5261345"/>
            <a:ext cx="1039775" cy="146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8"/>
          <p:cNvSpPr txBox="1">
            <a:spLocks noChangeArrowheads="1"/>
          </p:cNvSpPr>
          <p:nvPr/>
        </p:nvSpPr>
        <p:spPr bwMode="auto">
          <a:xfrm>
            <a:off x="220806" y="1270188"/>
            <a:ext cx="7330493"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a:t>
            </a:r>
            <a:r>
              <a:rPr lang="ja-JP" altLang="en-US" b="0" i="0" dirty="0">
                <a:latin typeface="Meiryo UI" pitchFamily="50" charset="-128"/>
                <a:ea typeface="Meiryo UI" pitchFamily="50" charset="-128"/>
                <a:cs typeface="Meiryo UI" pitchFamily="50" charset="-128"/>
              </a:rPr>
              <a:t>、ホームページ</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省エネ生活のすすめ</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よる</a:t>
            </a:r>
            <a:r>
              <a:rPr lang="ja-JP" altLang="en-US" b="0" i="0" dirty="0">
                <a:solidFill>
                  <a:srgbClr val="FF0000"/>
                </a:solidFill>
                <a:latin typeface="Meiryo UI" pitchFamily="50" charset="-128"/>
                <a:ea typeface="Meiryo UI" pitchFamily="50" charset="-128"/>
                <a:cs typeface="Meiryo UI" pitchFamily="50" charset="-128"/>
              </a:rPr>
              <a:t>省エネ行動メニュー等の情報発信に加え、省エネラベルやグリーン購入の普及活動の実施します。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、大阪府地球温暖化防止活動推進センターと連携し、地球温暖化防止活動推進員の活動支援や「家庭エコ診断」の普及促進に取り組むなど、広く府民に省エネ行動を働きかけていきます。</a:t>
            </a:r>
          </a:p>
        </p:txBody>
      </p:sp>
      <p:sp>
        <p:nvSpPr>
          <p:cNvPr id="19" name="正方形/長方形 18"/>
          <p:cNvSpPr/>
          <p:nvPr/>
        </p:nvSpPr>
        <p:spPr>
          <a:xfrm>
            <a:off x="694484" y="2362108"/>
            <a:ext cx="3782390" cy="61587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rgbClr val="FF0000"/>
                </a:solidFill>
                <a:latin typeface="Meiryo UI" pitchFamily="50" charset="-128"/>
                <a:ea typeface="Meiryo UI" pitchFamily="50" charset="-128"/>
                <a:cs typeface="Meiryo UI" pitchFamily="50" charset="-128"/>
              </a:rPr>
              <a:t>2017</a:t>
            </a:r>
            <a:r>
              <a:rPr lang="ja-JP" altLang="en-US" sz="1100" dirty="0">
                <a:solidFill>
                  <a:schemeClr val="tx1"/>
                </a:solidFill>
                <a:latin typeface="Meiryo UI" pitchFamily="50" charset="-128"/>
                <a:ea typeface="Meiryo UI" pitchFamily="50" charset="-128"/>
                <a:cs typeface="Meiryo UI" pitchFamily="50" charset="-128"/>
              </a:rPr>
              <a:t>年度実績＞</a:t>
            </a:r>
          </a:p>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・地球温暖化防止活動推進員に対する研修会：５回</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59721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27</a:t>
            </a:r>
            <a:endParaRPr lang="ja-JP" altLang="en-US" b="1" dirty="0">
              <a:solidFill>
                <a:prstClr val="white"/>
              </a:solidFill>
            </a:endParaRPr>
          </a:p>
        </p:txBody>
      </p:sp>
      <p:sp>
        <p:nvSpPr>
          <p:cNvPr id="47" name="角丸四角形 46"/>
          <p:cNvSpPr/>
          <p:nvPr/>
        </p:nvSpPr>
        <p:spPr>
          <a:xfrm>
            <a:off x="146119" y="591504"/>
            <a:ext cx="9686806" cy="6108383"/>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2" name="角丸四角形 51"/>
          <p:cNvSpPr/>
          <p:nvPr/>
        </p:nvSpPr>
        <p:spPr>
          <a:xfrm>
            <a:off x="358621" y="683242"/>
            <a:ext cx="2991956"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　　</a:t>
            </a:r>
            <a:r>
              <a:rPr lang="ja-JP" altLang="en-US" sz="1600" b="1" dirty="0">
                <a:solidFill>
                  <a:srgbClr val="FF0000"/>
                </a:solidFill>
                <a:latin typeface="Meiryo UI" pitchFamily="50" charset="-128"/>
                <a:ea typeface="Meiryo UI" pitchFamily="50" charset="-128"/>
                <a:cs typeface="Meiryo UI" pitchFamily="50" charset="-128"/>
              </a:rPr>
              <a:t>家庭</a:t>
            </a:r>
            <a:r>
              <a:rPr lang="ja-JP" altLang="en-US" sz="1600" b="1" dirty="0" smtClean="0">
                <a:solidFill>
                  <a:srgbClr val="FF0000"/>
                </a:solidFill>
                <a:latin typeface="Meiryo UI" pitchFamily="50" charset="-128"/>
                <a:ea typeface="Meiryo UI" pitchFamily="50" charset="-128"/>
                <a:cs typeface="Meiryo UI" pitchFamily="50" charset="-128"/>
              </a:rPr>
              <a:t>の省エネ対策の推進</a:t>
            </a:r>
            <a:endParaRPr lang="ja-JP" altLang="en-US" sz="1600" b="1" dirty="0">
              <a:solidFill>
                <a:srgbClr val="FF0000"/>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3302758" y="809887"/>
            <a:ext cx="221437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4,600</a:t>
            </a:r>
            <a:r>
              <a:rPr lang="ja-JP" altLang="en-US" sz="1200" dirty="0" smtClean="0">
                <a:solidFill>
                  <a:srgbClr val="FF0000"/>
                </a:solidFill>
                <a:latin typeface="Meiryo UI" pitchFamily="50" charset="-128"/>
                <a:ea typeface="Meiryo UI" pitchFamily="50" charset="-128"/>
                <a:cs typeface="Meiryo UI" pitchFamily="50" charset="-128"/>
              </a:rPr>
              <a:t>千円</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231181" y="1108849"/>
            <a:ext cx="70733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srgbClr val="FF0000"/>
                </a:solidFill>
                <a:latin typeface="Meiryo UI" pitchFamily="50" charset="-128"/>
                <a:ea typeface="Meiryo UI" pitchFamily="50" charset="-128"/>
                <a:cs typeface="Meiryo UI" pitchFamily="50" charset="-128"/>
              </a:rPr>
              <a:t>◆大阪府では、地球</a:t>
            </a:r>
            <a:r>
              <a:rPr lang="ja-JP" altLang="en-US" b="0" i="0" dirty="0">
                <a:solidFill>
                  <a:srgbClr val="FF0000"/>
                </a:solidFill>
                <a:latin typeface="Meiryo UI" pitchFamily="50" charset="-128"/>
                <a:ea typeface="Meiryo UI" pitchFamily="50" charset="-128"/>
                <a:cs typeface="Meiryo UI" pitchFamily="50" charset="-128"/>
              </a:rPr>
              <a:t>温暖化防止活動</a:t>
            </a:r>
            <a:r>
              <a:rPr lang="ja-JP" altLang="en-US" b="0" i="0" dirty="0" smtClean="0">
                <a:solidFill>
                  <a:srgbClr val="FF0000"/>
                </a:solidFill>
                <a:latin typeface="Meiryo UI" pitchFamily="50" charset="-128"/>
                <a:ea typeface="Meiryo UI" pitchFamily="50" charset="-128"/>
                <a:cs typeface="Meiryo UI" pitchFamily="50" charset="-128"/>
              </a:rPr>
              <a:t>推進員</a:t>
            </a:r>
            <a:r>
              <a:rPr lang="en-US" altLang="ja-JP" b="0" i="0" dirty="0">
                <a:solidFill>
                  <a:srgbClr val="FF0000"/>
                </a:solidFill>
                <a:latin typeface="Meiryo UI" pitchFamily="50" charset="-128"/>
                <a:ea typeface="Meiryo UI" pitchFamily="50" charset="-128"/>
                <a:cs typeface="Meiryo UI" pitchFamily="50" charset="-128"/>
              </a:rPr>
              <a:t>※</a:t>
            </a:r>
            <a:r>
              <a:rPr lang="ja-JP" altLang="en-US" b="0" i="0" dirty="0">
                <a:solidFill>
                  <a:srgbClr val="FF0000"/>
                </a:solidFill>
                <a:latin typeface="Meiryo UI" pitchFamily="50" charset="-128"/>
                <a:ea typeface="Meiryo UI" pitchFamily="50" charset="-128"/>
                <a:cs typeface="Meiryo UI" pitchFamily="50" charset="-128"/>
              </a:rPr>
              <a:t>（以下「推進員」という。）を活用し</a:t>
            </a:r>
            <a:r>
              <a:rPr lang="ja-JP" altLang="en-US" b="0" i="0" dirty="0" smtClean="0">
                <a:solidFill>
                  <a:srgbClr val="FF0000"/>
                </a:solidFill>
                <a:latin typeface="Meiryo UI" pitchFamily="50" charset="-128"/>
                <a:ea typeface="Meiryo UI" pitchFamily="50" charset="-128"/>
                <a:cs typeface="Meiryo UI" pitchFamily="50" charset="-128"/>
              </a:rPr>
              <a:t>、民間等と</a:t>
            </a:r>
            <a:r>
              <a:rPr lang="ja-JP" altLang="en-US" b="0" i="0" dirty="0">
                <a:solidFill>
                  <a:srgbClr val="FF0000"/>
                </a:solidFill>
                <a:latin typeface="Meiryo UI" pitchFamily="50" charset="-128"/>
                <a:ea typeface="Meiryo UI" pitchFamily="50" charset="-128"/>
                <a:cs typeface="Meiryo UI" pitchFamily="50" charset="-128"/>
              </a:rPr>
              <a:t>連携した家庭への省エネアドバイスを実施できる体制を整備することで</a:t>
            </a:r>
            <a:r>
              <a:rPr lang="ja-JP" altLang="en-US" b="0" i="0" dirty="0" smtClean="0">
                <a:solidFill>
                  <a:srgbClr val="FF0000"/>
                </a:solidFill>
                <a:latin typeface="Meiryo UI" pitchFamily="50" charset="-128"/>
                <a:ea typeface="Meiryo UI" pitchFamily="50" charset="-128"/>
                <a:cs typeface="Meiryo UI" pitchFamily="50" charset="-128"/>
              </a:rPr>
              <a:t>、省エネ</a:t>
            </a:r>
            <a:r>
              <a:rPr lang="ja-JP" altLang="en-US" b="0" i="0" dirty="0">
                <a:solidFill>
                  <a:srgbClr val="FF0000"/>
                </a:solidFill>
                <a:latin typeface="Meiryo UI" pitchFamily="50" charset="-128"/>
                <a:ea typeface="Meiryo UI" pitchFamily="50" charset="-128"/>
                <a:cs typeface="Meiryo UI" pitchFamily="50" charset="-128"/>
              </a:rPr>
              <a:t>行動の取組みを広げます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55" name="星 12 54"/>
          <p:cNvSpPr/>
          <p:nvPr/>
        </p:nvSpPr>
        <p:spPr>
          <a:xfrm>
            <a:off x="114525" y="579341"/>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7800798" y="2161766"/>
            <a:ext cx="1412566" cy="138499"/>
          </a:xfrm>
          <a:prstGeom prst="rect">
            <a:avLst/>
          </a:prstGeom>
          <a:solidFill>
            <a:schemeClr val="bg1"/>
          </a:solidFill>
          <a:ln>
            <a:solidFill>
              <a:schemeClr val="tx1"/>
            </a:solidFill>
          </a:ln>
        </p:spPr>
        <p:txBody>
          <a:bodyPr wrap="square" lIns="36000" tIns="0" rIns="36000" bIns="0" rtlCol="0" anchor="ctr" anchorCtr="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省エネ相談会のイメージ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8"/>
          <p:cNvSpPr txBox="1">
            <a:spLocks noChangeArrowheads="1"/>
          </p:cNvSpPr>
          <p:nvPr/>
        </p:nvSpPr>
        <p:spPr bwMode="auto">
          <a:xfrm>
            <a:off x="360226" y="1611213"/>
            <a:ext cx="5529933" cy="432426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a:t>
            </a:r>
            <a:r>
              <a:rPr lang="ja-JP" altLang="en-US" sz="1100" b="0" i="0" dirty="0" smtClean="0">
                <a:solidFill>
                  <a:srgbClr val="FF0000"/>
                </a:solidFill>
                <a:latin typeface="Meiryo UI" pitchFamily="50" charset="-128"/>
                <a:ea typeface="Meiryo UI" pitchFamily="50" charset="-128"/>
                <a:cs typeface="Meiryo UI" pitchFamily="50" charset="-128"/>
              </a:rPr>
              <a:t>事業概要＞</a:t>
            </a:r>
            <a:endParaRPr lang="ja-JP" altLang="en-US" sz="1100" b="0" i="0" dirty="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推進員</a:t>
            </a:r>
            <a:r>
              <a:rPr lang="ja-JP" altLang="en-US" sz="1100" b="0" i="0" dirty="0">
                <a:solidFill>
                  <a:srgbClr val="FF0000"/>
                </a:solidFill>
                <a:latin typeface="Meiryo UI" pitchFamily="50" charset="-128"/>
                <a:ea typeface="Meiryo UI" pitchFamily="50" charset="-128"/>
                <a:cs typeface="Meiryo UI" pitchFamily="50" charset="-128"/>
              </a:rPr>
              <a:t>を府民に分かりやすく省エネアドバイスを行う人材として養成します。その上で、市町村や商業施設等の民間と連携して、簡易的な各家庭の省エネ診断等を行う個別対応型省エネ相談会を府内各地で実施します</a:t>
            </a:r>
            <a:r>
              <a:rPr lang="ja-JP" altLang="en-US" sz="1100" b="0" i="0" dirty="0" smtClean="0">
                <a:solidFill>
                  <a:srgbClr val="FF0000"/>
                </a:solidFill>
                <a:latin typeface="Meiryo UI" pitchFamily="50" charset="-128"/>
                <a:ea typeface="Meiryo UI" pitchFamily="50" charset="-128"/>
                <a:cs typeface="Meiryo UI" pitchFamily="50" charset="-128"/>
              </a:rPr>
              <a:t>。　</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ja-JP" altLang="en-US" sz="1100" b="0" i="0" dirty="0" smtClean="0">
                <a:solidFill>
                  <a:srgbClr val="FF0000"/>
                </a:solidFill>
                <a:latin typeface="Meiryo UI" pitchFamily="50" charset="-128"/>
                <a:ea typeface="Meiryo UI" pitchFamily="50" charset="-128"/>
                <a:cs typeface="Meiryo UI" pitchFamily="50" charset="-128"/>
              </a:rPr>
              <a:t>○　</a:t>
            </a:r>
            <a:r>
              <a:rPr lang="ja-JP" altLang="en-US" sz="1100" b="0" i="0" u="sng" dirty="0" smtClean="0">
                <a:solidFill>
                  <a:srgbClr val="FF0000"/>
                </a:solidFill>
                <a:latin typeface="Meiryo UI" pitchFamily="50" charset="-128"/>
                <a:ea typeface="Meiryo UI" pitchFamily="50" charset="-128"/>
                <a:cs typeface="Meiryo UI" pitchFamily="50" charset="-128"/>
              </a:rPr>
              <a:t>養成講座</a:t>
            </a:r>
            <a:r>
              <a:rPr lang="ja-JP" altLang="en-US" sz="1100" b="0" i="0" u="sng" dirty="0">
                <a:solidFill>
                  <a:srgbClr val="FF0000"/>
                </a:solidFill>
                <a:latin typeface="Meiryo UI" pitchFamily="50" charset="-128"/>
                <a:ea typeface="Meiryo UI" pitchFamily="50" charset="-128"/>
                <a:cs typeface="Meiryo UI" pitchFamily="50" charset="-128"/>
              </a:rPr>
              <a:t>の開講</a:t>
            </a: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対　象</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登録済み推進員のほか推進員</a:t>
            </a:r>
            <a:r>
              <a:rPr lang="ja-JP" altLang="en-US" sz="1100" b="0" i="0" dirty="0" smtClean="0">
                <a:solidFill>
                  <a:srgbClr val="FF0000"/>
                </a:solidFill>
                <a:latin typeface="Meiryo UI" pitchFamily="50" charset="-128"/>
                <a:ea typeface="Meiryo UI" pitchFamily="50" charset="-128"/>
                <a:cs typeface="Meiryo UI" pitchFamily="50" charset="-128"/>
              </a:rPr>
              <a:t>候補者</a:t>
            </a:r>
            <a:endParaRPr lang="ja-JP" altLang="en-US" sz="1100" b="0" i="0" dirty="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a:t>
            </a:r>
            <a:r>
              <a:rPr lang="en-US" altLang="ja-JP" sz="1100" b="0" i="0" dirty="0" smtClean="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内　容</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家庭において実践できる省エネ知識、効果的に伝えるための説明手法など</a:t>
            </a: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時　期</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平成</a:t>
            </a:r>
            <a:r>
              <a:rPr lang="en-US" altLang="ja-JP" sz="1100" b="0" i="0" dirty="0">
                <a:solidFill>
                  <a:srgbClr val="FF0000"/>
                </a:solidFill>
                <a:latin typeface="Meiryo UI" pitchFamily="50" charset="-128"/>
                <a:ea typeface="Meiryo UI" pitchFamily="50" charset="-128"/>
                <a:cs typeface="Meiryo UI" pitchFamily="50" charset="-128"/>
              </a:rPr>
              <a:t>30</a:t>
            </a:r>
            <a:r>
              <a:rPr lang="ja-JP" altLang="en-US" sz="1100" b="0" i="0" dirty="0">
                <a:solidFill>
                  <a:srgbClr val="FF0000"/>
                </a:solidFill>
                <a:latin typeface="Meiryo UI" pitchFamily="50" charset="-128"/>
                <a:ea typeface="Meiryo UI" pitchFamily="50" charset="-128"/>
                <a:cs typeface="Meiryo UI" pitchFamily="50" charset="-128"/>
              </a:rPr>
              <a:t>年７月～</a:t>
            </a:r>
            <a:r>
              <a:rPr lang="ja-JP" altLang="en-US" sz="1100" b="0" i="0" dirty="0" smtClean="0">
                <a:solidFill>
                  <a:srgbClr val="FF0000"/>
                </a:solidFill>
                <a:latin typeface="Meiryo UI" pitchFamily="50" charset="-128"/>
                <a:ea typeface="Meiryo UI" pitchFamily="50" charset="-128"/>
                <a:cs typeface="Meiryo UI" pitchFamily="50" charset="-128"/>
              </a:rPr>
              <a:t>８月</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ja-JP" altLang="en-US" sz="1100" b="0" i="0" dirty="0" smtClean="0">
                <a:solidFill>
                  <a:srgbClr val="FF0000"/>
                </a:solidFill>
                <a:latin typeface="Meiryo UI" pitchFamily="50" charset="-128"/>
                <a:ea typeface="Meiryo UI" pitchFamily="50" charset="-128"/>
                <a:cs typeface="Meiryo UI" pitchFamily="50" charset="-128"/>
              </a:rPr>
              <a:t>講座</a:t>
            </a:r>
            <a:r>
              <a:rPr lang="ja-JP" altLang="en-US" sz="1100" b="0" i="0" dirty="0">
                <a:solidFill>
                  <a:srgbClr val="FF0000"/>
                </a:solidFill>
                <a:latin typeface="Meiryo UI" pitchFamily="50" charset="-128"/>
                <a:ea typeface="Meiryo UI" pitchFamily="50" charset="-128"/>
                <a:cs typeface="Meiryo UI" pitchFamily="50" charset="-128"/>
              </a:rPr>
              <a:t>で活用したテキストは、編集加工し、府民向け省エネハンドブックとして公表します</a:t>
            </a:r>
            <a:r>
              <a:rPr lang="ja-JP" altLang="en-US" sz="1100" b="0" i="0" dirty="0" smtClean="0">
                <a:solidFill>
                  <a:srgbClr val="FF0000"/>
                </a:solidFill>
                <a:latin typeface="Meiryo UI" pitchFamily="50" charset="-128"/>
                <a:ea typeface="Meiryo UI" pitchFamily="50" charset="-128"/>
                <a:cs typeface="Meiryo UI" pitchFamily="50" charset="-128"/>
              </a:rPr>
              <a:t>。）</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endParaRPr lang="ja-JP" altLang="en-US" sz="1100" b="0" i="0" dirty="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　</a:t>
            </a:r>
            <a:r>
              <a:rPr lang="ja-JP" altLang="en-US" sz="1100" b="0" i="0" u="sng" dirty="0" smtClean="0">
                <a:solidFill>
                  <a:srgbClr val="FF0000"/>
                </a:solidFill>
                <a:latin typeface="Meiryo UI" pitchFamily="50" charset="-128"/>
                <a:ea typeface="Meiryo UI" pitchFamily="50" charset="-128"/>
                <a:cs typeface="Meiryo UI" pitchFamily="50" charset="-128"/>
              </a:rPr>
              <a:t>個別</a:t>
            </a:r>
            <a:r>
              <a:rPr lang="ja-JP" altLang="en-US" sz="1100" b="0" i="0" u="sng" dirty="0">
                <a:solidFill>
                  <a:srgbClr val="FF0000"/>
                </a:solidFill>
                <a:latin typeface="Meiryo UI" pitchFamily="50" charset="-128"/>
                <a:ea typeface="Meiryo UI" pitchFamily="50" charset="-128"/>
                <a:cs typeface="Meiryo UI" pitchFamily="50" charset="-128"/>
              </a:rPr>
              <a:t>対応型省エネ相談会の実施</a:t>
            </a: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内  容</a:t>
            </a:r>
            <a:r>
              <a:rPr lang="en-US" altLang="ja-JP" sz="1100" b="0" i="0" dirty="0">
                <a:solidFill>
                  <a:srgbClr val="FF0000"/>
                </a:solidFill>
                <a:latin typeface="Meiryo UI" pitchFamily="50" charset="-128"/>
                <a:ea typeface="Meiryo UI" pitchFamily="50" charset="-128"/>
                <a:cs typeface="Meiryo UI" pitchFamily="50" charset="-128"/>
              </a:rPr>
              <a:t>】 </a:t>
            </a:r>
            <a:r>
              <a:rPr lang="ja-JP" altLang="en-US" sz="1100" b="0" i="0" dirty="0">
                <a:solidFill>
                  <a:srgbClr val="FF0000"/>
                </a:solidFill>
                <a:latin typeface="Meiryo UI" pitchFamily="50" charset="-128"/>
                <a:ea typeface="Meiryo UI" pitchFamily="50" charset="-128"/>
                <a:cs typeface="Meiryo UI" pitchFamily="50" charset="-128"/>
              </a:rPr>
              <a:t>市町村のイベントや講習会の場、民間の商業施設等において、府民が、短時間</a:t>
            </a:r>
            <a:r>
              <a:rPr lang="ja-JP" altLang="en-US" sz="1100" b="0" i="0" dirty="0" smtClean="0">
                <a:solidFill>
                  <a:srgbClr val="FF0000"/>
                </a:solidFill>
                <a:latin typeface="Meiryo UI" pitchFamily="50" charset="-128"/>
                <a:ea typeface="Meiryo UI" pitchFamily="50" charset="-128"/>
                <a:cs typeface="Meiryo UI" pitchFamily="50" charset="-128"/>
              </a:rPr>
              <a:t>で</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簡単</a:t>
            </a:r>
            <a:r>
              <a:rPr lang="ja-JP" altLang="en-US" sz="1100" b="0" i="0" dirty="0">
                <a:solidFill>
                  <a:srgbClr val="FF0000"/>
                </a:solidFill>
                <a:latin typeface="Meiryo UI" pitchFamily="50" charset="-128"/>
                <a:ea typeface="Meiryo UI" pitchFamily="50" charset="-128"/>
                <a:cs typeface="Meiryo UI" pitchFamily="50" charset="-128"/>
              </a:rPr>
              <a:t>に</a:t>
            </a:r>
            <a:r>
              <a:rPr lang="ja-JP" altLang="en-US" sz="1100" b="0" i="0" dirty="0" smtClean="0">
                <a:solidFill>
                  <a:srgbClr val="FF0000"/>
                </a:solidFill>
                <a:latin typeface="Meiryo UI" pitchFamily="50" charset="-128"/>
                <a:ea typeface="Meiryo UI" pitchFamily="50" charset="-128"/>
                <a:cs typeface="Meiryo UI" pitchFamily="50" charset="-128"/>
              </a:rPr>
              <a:t>、推進員</a:t>
            </a:r>
            <a:r>
              <a:rPr lang="ja-JP" altLang="en-US" sz="1100" b="0" i="0" dirty="0">
                <a:solidFill>
                  <a:srgbClr val="FF0000"/>
                </a:solidFill>
                <a:latin typeface="Meiryo UI" pitchFamily="50" charset="-128"/>
                <a:ea typeface="Meiryo UI" pitchFamily="50" charset="-128"/>
                <a:cs typeface="Meiryo UI" pitchFamily="50" charset="-128"/>
              </a:rPr>
              <a:t>による省エネ診断やアドバイスを受けることができる、個別対応型省</a:t>
            </a:r>
            <a:r>
              <a:rPr lang="ja-JP" altLang="en-US" sz="1100" b="0" i="0" dirty="0" smtClean="0">
                <a:solidFill>
                  <a:srgbClr val="FF0000"/>
                </a:solidFill>
                <a:latin typeface="Meiryo UI" pitchFamily="50" charset="-128"/>
                <a:ea typeface="Meiryo UI" pitchFamily="50" charset="-128"/>
                <a:cs typeface="Meiryo UI" pitchFamily="50" charset="-128"/>
              </a:rPr>
              <a:t>エ</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en-US" altLang="ja-JP" sz="1100" b="0" i="0" dirty="0">
                <a:solidFill>
                  <a:srgbClr val="FF0000"/>
                </a:solidFill>
                <a:latin typeface="Meiryo UI" pitchFamily="50" charset="-128"/>
                <a:ea typeface="Meiryo UI" pitchFamily="50" charset="-128"/>
                <a:cs typeface="Meiryo UI" pitchFamily="50" charset="-128"/>
              </a:rPr>
              <a:t> </a:t>
            </a:r>
            <a:r>
              <a:rPr lang="en-US" altLang="ja-JP" sz="1100" b="0" i="0" dirty="0" smtClean="0">
                <a:solidFill>
                  <a:srgbClr val="FF0000"/>
                </a:solidFill>
                <a:latin typeface="Meiryo UI" pitchFamily="50" charset="-128"/>
                <a:ea typeface="Meiryo UI" pitchFamily="50" charset="-128"/>
                <a:cs typeface="Meiryo UI" pitchFamily="50" charset="-128"/>
              </a:rPr>
              <a:t>            </a:t>
            </a:r>
            <a:r>
              <a:rPr lang="ja-JP" altLang="en-US" sz="1100" b="0" i="0" dirty="0" smtClean="0">
                <a:solidFill>
                  <a:srgbClr val="FF0000"/>
                </a:solidFill>
                <a:latin typeface="Meiryo UI" pitchFamily="50" charset="-128"/>
                <a:ea typeface="Meiryo UI" pitchFamily="50" charset="-128"/>
                <a:cs typeface="Meiryo UI" pitchFamily="50" charset="-128"/>
              </a:rPr>
              <a:t>ネ</a:t>
            </a:r>
            <a:r>
              <a:rPr lang="ja-JP" altLang="en-US" sz="1100" b="0" i="0" dirty="0">
                <a:solidFill>
                  <a:srgbClr val="FF0000"/>
                </a:solidFill>
                <a:latin typeface="Meiryo UI" pitchFamily="50" charset="-128"/>
                <a:ea typeface="Meiryo UI" pitchFamily="50" charset="-128"/>
                <a:cs typeface="Meiryo UI" pitchFamily="50" charset="-128"/>
              </a:rPr>
              <a:t>相談会を</a:t>
            </a:r>
            <a:r>
              <a:rPr lang="ja-JP" altLang="en-US" sz="1100" b="0" i="0" dirty="0" smtClean="0">
                <a:solidFill>
                  <a:srgbClr val="FF0000"/>
                </a:solidFill>
                <a:latin typeface="Meiryo UI" pitchFamily="50" charset="-128"/>
                <a:ea typeface="Meiryo UI" pitchFamily="50" charset="-128"/>
                <a:cs typeface="Meiryo UI" pitchFamily="50" charset="-128"/>
              </a:rPr>
              <a:t>実施します</a:t>
            </a:r>
            <a:r>
              <a:rPr lang="ja-JP" altLang="en-US" sz="1100" b="0" i="0" dirty="0">
                <a:solidFill>
                  <a:srgbClr val="FF0000"/>
                </a:solidFill>
                <a:latin typeface="Meiryo UI" pitchFamily="50" charset="-128"/>
                <a:ea typeface="Meiryo UI" pitchFamily="50" charset="-128"/>
                <a:cs typeface="Meiryo UI" pitchFamily="50" charset="-128"/>
              </a:rPr>
              <a:t>。なお、より省エネに関心のある府民には、国認定の診断士</a:t>
            </a:r>
            <a:r>
              <a:rPr lang="ja-JP" altLang="en-US" sz="1100" b="0" i="0" dirty="0" smtClean="0">
                <a:solidFill>
                  <a:srgbClr val="FF0000"/>
                </a:solidFill>
                <a:latin typeface="Meiryo UI" pitchFamily="50" charset="-128"/>
                <a:ea typeface="Meiryo UI" pitchFamily="50" charset="-128"/>
                <a:cs typeface="Meiryo UI" pitchFamily="50" charset="-128"/>
              </a:rPr>
              <a:t>に</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en-US" altLang="ja-JP" sz="1100" b="0" i="0" dirty="0">
                <a:solidFill>
                  <a:srgbClr val="FF0000"/>
                </a:solidFill>
                <a:latin typeface="Meiryo UI" pitchFamily="50" charset="-128"/>
                <a:ea typeface="Meiryo UI" pitchFamily="50" charset="-128"/>
                <a:cs typeface="Meiryo UI" pitchFamily="50" charset="-128"/>
              </a:rPr>
              <a:t> </a:t>
            </a:r>
            <a:r>
              <a:rPr lang="en-US" altLang="ja-JP" sz="1100" b="0" i="0" dirty="0" smtClean="0">
                <a:solidFill>
                  <a:srgbClr val="FF0000"/>
                </a:solidFill>
                <a:latin typeface="Meiryo UI" pitchFamily="50" charset="-128"/>
                <a:ea typeface="Meiryo UI" pitchFamily="50" charset="-128"/>
                <a:cs typeface="Meiryo UI" pitchFamily="50" charset="-128"/>
              </a:rPr>
              <a:t>            </a:t>
            </a:r>
            <a:r>
              <a:rPr lang="ja-JP" altLang="en-US" sz="1100" b="0" i="0" dirty="0" smtClean="0">
                <a:solidFill>
                  <a:srgbClr val="FF0000"/>
                </a:solidFill>
                <a:latin typeface="Meiryo UI" pitchFamily="50" charset="-128"/>
                <a:ea typeface="Meiryo UI" pitchFamily="50" charset="-128"/>
                <a:cs typeface="Meiryo UI" pitchFamily="50" charset="-128"/>
              </a:rPr>
              <a:t>よる</a:t>
            </a:r>
            <a:r>
              <a:rPr lang="ja-JP" altLang="en-US" sz="1100" b="0" i="0" dirty="0">
                <a:solidFill>
                  <a:srgbClr val="FF0000"/>
                </a:solidFill>
                <a:latin typeface="Meiryo UI" pitchFamily="50" charset="-128"/>
                <a:ea typeface="Meiryo UI" pitchFamily="50" charset="-128"/>
                <a:cs typeface="Meiryo UI" pitchFamily="50" charset="-128"/>
              </a:rPr>
              <a:t>具体的な省エネ</a:t>
            </a:r>
            <a:r>
              <a:rPr lang="ja-JP" altLang="en-US" sz="1100" b="0" i="0" dirty="0" smtClean="0">
                <a:solidFill>
                  <a:srgbClr val="FF0000"/>
                </a:solidFill>
                <a:latin typeface="Meiryo UI" pitchFamily="50" charset="-128"/>
                <a:ea typeface="Meiryo UI" pitchFamily="50" charset="-128"/>
                <a:cs typeface="Meiryo UI" pitchFamily="50" charset="-128"/>
              </a:rPr>
              <a:t>提案を</a:t>
            </a:r>
            <a:r>
              <a:rPr lang="ja-JP" altLang="en-US" sz="1100" b="0" i="0" dirty="0">
                <a:solidFill>
                  <a:srgbClr val="FF0000"/>
                </a:solidFill>
                <a:latin typeface="Meiryo UI" pitchFamily="50" charset="-128"/>
                <a:ea typeface="Meiryo UI" pitchFamily="50" charset="-128"/>
                <a:cs typeface="Meiryo UI" pitchFamily="50" charset="-128"/>
              </a:rPr>
              <a:t>受けることができる「家庭エコ診断」を実施します。</a:t>
            </a: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対　象</a:t>
            </a:r>
            <a:r>
              <a:rPr lang="en-US" altLang="ja-JP" sz="1100" b="0" i="0" dirty="0">
                <a:solidFill>
                  <a:srgbClr val="FF0000"/>
                </a:solidFill>
                <a:latin typeface="Meiryo UI" pitchFamily="50" charset="-128"/>
                <a:ea typeface="Meiryo UI" pitchFamily="50" charset="-128"/>
                <a:cs typeface="Meiryo UI" pitchFamily="50" charset="-128"/>
              </a:rPr>
              <a:t>】</a:t>
            </a:r>
            <a:r>
              <a:rPr lang="ja-JP" altLang="en-US" sz="1100" b="0" i="0" dirty="0">
                <a:solidFill>
                  <a:srgbClr val="FF0000"/>
                </a:solidFill>
                <a:latin typeface="Meiryo UI" pitchFamily="50" charset="-128"/>
                <a:ea typeface="Meiryo UI" pitchFamily="50" charset="-128"/>
                <a:cs typeface="Meiryo UI" pitchFamily="50" charset="-128"/>
              </a:rPr>
              <a:t>　</a:t>
            </a:r>
            <a:r>
              <a:rPr lang="ja-JP" altLang="en-US" sz="1100" b="0" i="0" dirty="0" smtClean="0">
                <a:solidFill>
                  <a:srgbClr val="FF0000"/>
                </a:solidFill>
                <a:latin typeface="Meiryo UI" pitchFamily="50" charset="-128"/>
                <a:ea typeface="Meiryo UI" pitchFamily="50" charset="-128"/>
                <a:cs typeface="Meiryo UI" pitchFamily="50" charset="-128"/>
              </a:rPr>
              <a:t>府民　　</a:t>
            </a:r>
            <a:r>
              <a:rPr lang="ja-JP" altLang="en-US" sz="1100" b="0" i="0" dirty="0">
                <a:solidFill>
                  <a:srgbClr val="FF0000"/>
                </a:solidFill>
                <a:latin typeface="Meiryo UI" pitchFamily="50" charset="-128"/>
                <a:ea typeface="Meiryo UI" pitchFamily="50" charset="-128"/>
                <a:cs typeface="Meiryo UI" pitchFamily="50" charset="-128"/>
              </a:rPr>
              <a:t>　</a:t>
            </a:r>
            <a:endParaRPr lang="en-US" altLang="ja-JP" sz="1100" b="0" i="0" dirty="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（相談後</a:t>
            </a:r>
            <a:r>
              <a:rPr lang="ja-JP" altLang="en-US" sz="1100" b="0" i="0" dirty="0">
                <a:solidFill>
                  <a:srgbClr val="FF0000"/>
                </a:solidFill>
                <a:latin typeface="Meiryo UI" pitchFamily="50" charset="-128"/>
                <a:ea typeface="Meiryo UI" pitchFamily="50" charset="-128"/>
                <a:cs typeface="Meiryo UI" pitchFamily="50" charset="-128"/>
              </a:rPr>
              <a:t>の省エネ行動を調べるためのアンケートも</a:t>
            </a:r>
            <a:r>
              <a:rPr lang="ja-JP" altLang="en-US" sz="1100" b="0" i="0" dirty="0" smtClean="0">
                <a:solidFill>
                  <a:srgbClr val="FF0000"/>
                </a:solidFill>
                <a:latin typeface="Meiryo UI" pitchFamily="50" charset="-128"/>
                <a:ea typeface="Meiryo UI" pitchFamily="50" charset="-128"/>
                <a:cs typeface="Meiryo UI" pitchFamily="50" charset="-128"/>
              </a:rPr>
              <a:t>実施します。）</a:t>
            </a:r>
            <a:endParaRPr lang="en-US" altLang="ja-JP" sz="1100"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sz="1100" b="0" i="0" dirty="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a:t>
            </a:r>
            <a:r>
              <a:rPr lang="en-US" altLang="ja-JP" sz="1100" b="0" i="0" dirty="0" smtClean="0">
                <a:solidFill>
                  <a:srgbClr val="FF0000"/>
                </a:solidFill>
                <a:latin typeface="Meiryo UI" pitchFamily="50" charset="-128"/>
                <a:ea typeface="Meiryo UI" pitchFamily="50" charset="-128"/>
                <a:cs typeface="Meiryo UI" pitchFamily="50" charset="-128"/>
              </a:rPr>
              <a:t>※</a:t>
            </a:r>
            <a:r>
              <a:rPr lang="ja-JP" altLang="en-US" sz="1100" b="0" i="0" dirty="0" smtClean="0">
                <a:solidFill>
                  <a:srgbClr val="FF0000"/>
                </a:solidFill>
                <a:latin typeface="Meiryo UI" pitchFamily="50" charset="-128"/>
                <a:ea typeface="Meiryo UI" pitchFamily="50" charset="-128"/>
                <a:cs typeface="Meiryo UI" pitchFamily="50" charset="-128"/>
              </a:rPr>
              <a:t>　地球</a:t>
            </a:r>
            <a:r>
              <a:rPr lang="ja-JP" altLang="en-US" sz="1100" b="0" i="0" dirty="0">
                <a:solidFill>
                  <a:srgbClr val="FF0000"/>
                </a:solidFill>
                <a:latin typeface="Meiryo UI" pitchFamily="50" charset="-128"/>
                <a:ea typeface="Meiryo UI" pitchFamily="50" charset="-128"/>
                <a:cs typeface="Meiryo UI" pitchFamily="50" charset="-128"/>
              </a:rPr>
              <a:t>温暖化防止活動推進員</a:t>
            </a:r>
          </a:p>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a:t>
            </a:r>
            <a:r>
              <a:rPr lang="ja-JP" altLang="en-US" sz="1100" b="0" i="0" dirty="0">
                <a:solidFill>
                  <a:srgbClr val="FF0000"/>
                </a:solidFill>
                <a:latin typeface="Meiryo UI" pitchFamily="50" charset="-128"/>
                <a:ea typeface="Meiryo UI" pitchFamily="50" charset="-128"/>
                <a:cs typeface="Meiryo UI" pitchFamily="50" charset="-128"/>
              </a:rPr>
              <a:t>地球温暖化対策の推進に関する法律」に基づき、地球温暖化対策の重要性について住民の理解を深め、日常生活における取組みの助言などの活動を行う者で、知事が委嘱しています</a:t>
            </a:r>
            <a:r>
              <a:rPr lang="ja-JP" altLang="en-US" sz="1100" b="0" i="0" dirty="0" smtClean="0">
                <a:solidFill>
                  <a:srgbClr val="FF0000"/>
                </a:solidFill>
                <a:latin typeface="Meiryo UI" pitchFamily="50" charset="-128"/>
                <a:ea typeface="Meiryo UI" pitchFamily="50" charset="-128"/>
                <a:cs typeface="Meiryo UI" pitchFamily="50" charset="-128"/>
              </a:rPr>
              <a:t>。</a:t>
            </a:r>
            <a:endParaRPr lang="ja-JP" altLang="en-US" sz="1100" b="0" i="0" dirty="0">
              <a:solidFill>
                <a:srgbClr val="FF0000"/>
              </a:solidFill>
              <a:latin typeface="Meiryo UI" pitchFamily="50" charset="-128"/>
              <a:ea typeface="Meiryo UI" pitchFamily="50" charset="-128"/>
              <a:cs typeface="Meiryo UI" pitchFamily="50" charset="-128"/>
            </a:endParaRPr>
          </a:p>
        </p:txBody>
      </p:sp>
      <p:pic>
        <p:nvPicPr>
          <p:cNvPr id="5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2852" r="5603"/>
          <a:stretch>
            <a:fillRect/>
          </a:stretch>
        </p:blipFill>
        <p:spPr bwMode="auto">
          <a:xfrm>
            <a:off x="7477262" y="671367"/>
            <a:ext cx="2071308" cy="14311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538" y="2392963"/>
            <a:ext cx="3835887" cy="31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6533428" y="5582481"/>
            <a:ext cx="2981325" cy="306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省エネアドバイスの例</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（出典）資源エネルギー庁「家庭の省エネ徹底ガイド春夏秋冬」</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テキスト ボックス 28"/>
          <p:cNvSpPr txBox="1">
            <a:spLocks noChangeArrowheads="1"/>
          </p:cNvSpPr>
          <p:nvPr/>
        </p:nvSpPr>
        <p:spPr bwMode="auto">
          <a:xfrm>
            <a:off x="358620" y="6066098"/>
            <a:ext cx="9238693" cy="47705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500"/>
              </a:lnSpc>
            </a:pPr>
            <a:r>
              <a:rPr lang="ja-JP" altLang="en-US" sz="1100" b="0" i="0" dirty="0" smtClean="0">
                <a:solidFill>
                  <a:srgbClr val="FF0000"/>
                </a:solidFill>
                <a:latin typeface="Meiryo UI" pitchFamily="50" charset="-128"/>
                <a:ea typeface="Meiryo UI" pitchFamily="50" charset="-128"/>
                <a:cs typeface="Meiryo UI" pitchFamily="50" charset="-128"/>
              </a:rPr>
              <a:t>　省エネアドバイス</a:t>
            </a:r>
            <a:r>
              <a:rPr lang="ja-JP" altLang="en-US" sz="1100" b="0" i="0" dirty="0">
                <a:solidFill>
                  <a:srgbClr val="FF0000"/>
                </a:solidFill>
                <a:latin typeface="Meiryo UI" pitchFamily="50" charset="-128"/>
                <a:ea typeface="Meiryo UI" pitchFamily="50" charset="-128"/>
                <a:cs typeface="Meiryo UI" pitchFamily="50" charset="-128"/>
              </a:rPr>
              <a:t>を受ければ、手軽に効果的な対策に気付くこと</a:t>
            </a:r>
            <a:r>
              <a:rPr lang="ja-JP" altLang="en-US" sz="1100" b="0" i="0" dirty="0" smtClean="0">
                <a:solidFill>
                  <a:srgbClr val="FF0000"/>
                </a:solidFill>
                <a:latin typeface="Meiryo UI" pitchFamily="50" charset="-128"/>
                <a:ea typeface="Meiryo UI" pitchFamily="50" charset="-128"/>
                <a:cs typeface="Meiryo UI" pitchFamily="50" charset="-128"/>
              </a:rPr>
              <a:t>が</a:t>
            </a:r>
            <a:r>
              <a:rPr lang="ja-JP" altLang="en-US" sz="1100" b="0" i="0" dirty="0">
                <a:solidFill>
                  <a:srgbClr val="FF0000"/>
                </a:solidFill>
                <a:latin typeface="Meiryo UI" pitchFamily="50" charset="-128"/>
                <a:ea typeface="Meiryo UI" pitchFamily="50" charset="-128"/>
                <a:cs typeface="Meiryo UI" pitchFamily="50" charset="-128"/>
              </a:rPr>
              <a:t>できます。</a:t>
            </a:r>
          </a:p>
          <a:p>
            <a:pPr marL="87313" indent="-87313" eaLnBrk="1" hangingPunct="1">
              <a:lnSpc>
                <a:spcPts val="1500"/>
              </a:lnSpc>
            </a:pPr>
            <a:r>
              <a:rPr lang="ja-JP" altLang="en-US" sz="1100" b="0" i="0" dirty="0">
                <a:solidFill>
                  <a:srgbClr val="FF0000"/>
                </a:solidFill>
                <a:latin typeface="Meiryo UI" pitchFamily="50" charset="-128"/>
                <a:ea typeface="Meiryo UI" pitchFamily="50" charset="-128"/>
                <a:cs typeface="Meiryo UI" pitchFamily="50" charset="-128"/>
              </a:rPr>
              <a:t>　</a:t>
            </a:r>
            <a:r>
              <a:rPr lang="ja-JP" altLang="en-US" sz="1100" b="0" i="0" dirty="0" smtClean="0">
                <a:solidFill>
                  <a:srgbClr val="FF0000"/>
                </a:solidFill>
                <a:latin typeface="Meiryo UI" pitchFamily="50" charset="-128"/>
                <a:ea typeface="Meiryo UI" pitchFamily="50" charset="-128"/>
                <a:cs typeface="Meiryo UI" pitchFamily="50" charset="-128"/>
              </a:rPr>
              <a:t>　例</a:t>
            </a:r>
            <a:r>
              <a:rPr lang="ja-JP" altLang="en-US" sz="1100" b="0" i="0" dirty="0">
                <a:solidFill>
                  <a:srgbClr val="FF0000"/>
                </a:solidFill>
                <a:latin typeface="Meiryo UI" pitchFamily="50" charset="-128"/>
                <a:ea typeface="Meiryo UI" pitchFamily="50" charset="-128"/>
                <a:cs typeface="Meiryo UI" pitchFamily="50" charset="-128"/>
              </a:rPr>
              <a:t>）　冷蔵庫の温度設定を「強→中」に変更    ⇒１％</a:t>
            </a:r>
            <a:r>
              <a:rPr lang="ja-JP" altLang="en-US" sz="1100" b="0" i="0" dirty="0" smtClean="0">
                <a:solidFill>
                  <a:srgbClr val="FF0000"/>
                </a:solidFill>
                <a:latin typeface="Meiryo UI" pitchFamily="50" charset="-128"/>
                <a:ea typeface="Meiryo UI" pitchFamily="50" charset="-128"/>
                <a:cs typeface="Meiryo UI" pitchFamily="50" charset="-128"/>
              </a:rPr>
              <a:t>削減</a:t>
            </a:r>
            <a:r>
              <a:rPr lang="ja-JP" altLang="en-US" sz="1100" b="0" i="0" dirty="0">
                <a:solidFill>
                  <a:srgbClr val="FF0000"/>
                </a:solidFill>
                <a:latin typeface="Meiryo UI" pitchFamily="50" charset="-128"/>
                <a:ea typeface="Meiryo UI" pitchFamily="50" charset="-128"/>
                <a:cs typeface="Meiryo UI" pitchFamily="50" charset="-128"/>
              </a:rPr>
              <a:t>　　　　風呂でスイッチ付きシャワーヘッドを使う ⇒３．７％削減　　</a:t>
            </a:r>
          </a:p>
        </p:txBody>
      </p:sp>
    </p:spTree>
    <p:extLst>
      <p:ext uri="{BB962C8B-B14F-4D97-AF65-F5344CB8AC3E}">
        <p14:creationId xmlns:p14="http://schemas.microsoft.com/office/powerpoint/2010/main" val="1150583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34" name="角丸四角形 33"/>
          <p:cNvSpPr/>
          <p:nvPr/>
        </p:nvSpPr>
        <p:spPr>
          <a:xfrm>
            <a:off x="213303" y="585263"/>
            <a:ext cx="3089455"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環境パートナーシップの推進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3282919" y="543444"/>
            <a:ext cx="2701021"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2,500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786</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86193" y="1082917"/>
            <a:ext cx="43180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◆大阪府では</a:t>
            </a:r>
            <a:r>
              <a:rPr lang="en-US" altLang="ja-JP" b="0" i="0" dirty="0" smtClean="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の協働取組を促進するための</a:t>
            </a:r>
            <a:r>
              <a:rPr lang="ja-JP" altLang="en-US" b="0" i="0" dirty="0" smtClean="0">
                <a:latin typeface="Meiryo UI" pitchFamily="50" charset="-128"/>
                <a:ea typeface="Meiryo UI" pitchFamily="50" charset="-128"/>
                <a:cs typeface="Meiryo UI" pitchFamily="50" charset="-128"/>
              </a:rPr>
              <a:t>交流会やセミナー、</a:t>
            </a:r>
            <a:r>
              <a:rPr lang="en-US" altLang="ja-JP" b="0" i="0" dirty="0" smtClean="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に携わっている方々への人材育成講座の実施を通じて、交流の「機会」を提供し</a:t>
            </a:r>
            <a:r>
              <a:rPr lang="ja-JP" altLang="en-US" b="0" i="0" dirty="0" smtClean="0">
                <a:latin typeface="Meiryo UI" pitchFamily="50" charset="-128"/>
                <a:ea typeface="Meiryo UI" pitchFamily="50" charset="-128"/>
                <a:cs typeface="Meiryo UI" pitchFamily="50" charset="-128"/>
              </a:rPr>
              <a:t>、取組み</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支援します。</a:t>
            </a:r>
            <a:endParaRPr lang="ja-JP" altLang="en-US" b="0" i="0" dirty="0">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198054" y="1082917"/>
            <a:ext cx="452567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市では、市内を活動拠点とする環境活動団体間のネットワーク「おおさか環境ネットワーク」を拡充するとともに、活動の場を提供するなど各団体の活動の活性化を図ります。また、環境活動推進施設（愛称：なにわ</a:t>
            </a:r>
            <a:r>
              <a:rPr lang="en-US" altLang="ja-JP" b="0" i="0" dirty="0" smtClean="0">
                <a:latin typeface="Meiryo UI" pitchFamily="50" charset="-128"/>
                <a:ea typeface="Meiryo UI" pitchFamily="50" charset="-128"/>
                <a:cs typeface="Meiryo UI" pitchFamily="50" charset="-128"/>
              </a:rPr>
              <a:t>ECO</a:t>
            </a:r>
            <a:r>
              <a:rPr lang="ja-JP" altLang="en-US" b="0" i="0" dirty="0" smtClean="0">
                <a:latin typeface="Meiryo UI" pitchFamily="50" charset="-128"/>
                <a:ea typeface="Meiryo UI" pitchFamily="50" charset="-128"/>
                <a:cs typeface="Meiryo UI" pitchFamily="50" charset="-128"/>
              </a:rPr>
              <a:t>スクエア）を運営し、ネットワーク登録団体の活動の場の一つとして提供します。</a:t>
            </a:r>
            <a:endParaRPr lang="ja-JP" altLang="en-US" b="0" i="0" dirty="0">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459517" y="4089831"/>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solidFill>
                  <a:srgbClr val="FF0000"/>
                </a:solidFill>
                <a:latin typeface="Meiryo UI" pitchFamily="50" charset="-128"/>
                <a:ea typeface="Meiryo UI" pitchFamily="50" charset="-128"/>
                <a:cs typeface="Meiryo UI" pitchFamily="50" charset="-128"/>
              </a:rPr>
              <a:t>2017</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（大阪府）</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・交流会、セミナー</a:t>
            </a:r>
            <a:r>
              <a:rPr lang="ja-JP" altLang="en-US" sz="1050" b="0" i="0" dirty="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人材育成講座の開催：</a:t>
            </a:r>
            <a:r>
              <a:rPr lang="en-US" altLang="ja-JP" sz="1050" b="0" i="0" dirty="0">
                <a:solidFill>
                  <a:srgbClr val="FF0000"/>
                </a:solidFill>
                <a:latin typeface="Meiryo UI" pitchFamily="50" charset="-128"/>
                <a:ea typeface="Meiryo UI" pitchFamily="50" charset="-128"/>
                <a:cs typeface="Meiryo UI" pitchFamily="50" charset="-128"/>
              </a:rPr>
              <a:t>4</a:t>
            </a:r>
            <a:r>
              <a:rPr lang="ja-JP" altLang="en-US" sz="1050" b="0" i="0" dirty="0" smtClean="0">
                <a:latin typeface="Meiryo UI" pitchFamily="50" charset="-128"/>
                <a:ea typeface="Meiryo UI" pitchFamily="50" charset="-128"/>
                <a:cs typeface="Meiryo UI" pitchFamily="50" charset="-128"/>
              </a:rPr>
              <a:t>回</a:t>
            </a:r>
            <a:endParaRPr lang="en-US" altLang="ja-JP" sz="1050" b="0" i="0" dirty="0" smtClean="0">
              <a:latin typeface="Meiryo UI" pitchFamily="50" charset="-128"/>
              <a:ea typeface="Meiryo UI" pitchFamily="50" charset="-128"/>
              <a:cs typeface="Meiryo UI" pitchFamily="50" charset="-128"/>
            </a:endParaRPr>
          </a:p>
        </p:txBody>
      </p:sp>
      <p:sp>
        <p:nvSpPr>
          <p:cNvPr id="30" name="角丸四角形 29"/>
          <p:cNvSpPr/>
          <p:nvPr/>
        </p:nvSpPr>
        <p:spPr>
          <a:xfrm>
            <a:off x="146118" y="511802"/>
            <a:ext cx="9631418" cy="4329139"/>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a:spLocks noChangeArrowheads="1"/>
          </p:cNvSpPr>
          <p:nvPr/>
        </p:nvSpPr>
        <p:spPr bwMode="auto">
          <a:xfrm>
            <a:off x="5409631" y="3840516"/>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solidFill>
                  <a:srgbClr val="FF0000"/>
                </a:solidFill>
                <a:latin typeface="Meiryo UI" pitchFamily="50" charset="-128"/>
                <a:ea typeface="Meiryo UI" pitchFamily="50" charset="-128"/>
                <a:cs typeface="Meiryo UI" pitchFamily="50" charset="-128"/>
              </a:rPr>
              <a:t>2017</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（大阪市）</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ja-JP" altLang="en-US" sz="1050" b="0" i="0" dirty="0">
                <a:latin typeface="Meiryo UI" pitchFamily="50" charset="-128"/>
                <a:ea typeface="Meiryo UI" pitchFamily="50" charset="-128"/>
                <a:cs typeface="Meiryo UI" pitchFamily="50" charset="-128"/>
              </a:rPr>
              <a:t>おおさか環境ネットワーク会議の開催</a:t>
            </a:r>
            <a:r>
              <a:rPr lang="ja-JP" altLang="en-US" sz="1050" b="0" i="0" dirty="0" smtClean="0">
                <a:latin typeface="Meiryo UI" pitchFamily="50" charset="-128"/>
                <a:ea typeface="Meiryo UI" pitchFamily="50" charset="-128"/>
                <a:cs typeface="Meiryo UI" pitchFamily="50" charset="-128"/>
              </a:rPr>
              <a:t>：</a:t>
            </a:r>
            <a:r>
              <a:rPr lang="en-US" altLang="ja-JP" sz="1050" b="0" i="0" dirty="0">
                <a:latin typeface="Meiryo UI" pitchFamily="50" charset="-128"/>
                <a:ea typeface="Meiryo UI" pitchFamily="50" charset="-128"/>
                <a:cs typeface="Meiryo UI" pitchFamily="50" charset="-128"/>
              </a:rPr>
              <a:t>12</a:t>
            </a:r>
            <a:r>
              <a:rPr lang="ja-JP" altLang="en-US" sz="1050" b="0" i="0" dirty="0" smtClean="0">
                <a:latin typeface="Meiryo UI" pitchFamily="50" charset="-128"/>
                <a:ea typeface="Meiryo UI" pitchFamily="50" charset="-128"/>
                <a:cs typeface="Meiryo UI" pitchFamily="50" charset="-128"/>
              </a:rPr>
              <a:t>回</a:t>
            </a:r>
            <a:endParaRPr lang="ja-JP" altLang="en-US" sz="1050" b="0" i="0" strike="dblStrike" dirty="0">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a:blip r:embed="rId2"/>
          <a:stretch>
            <a:fillRect/>
          </a:stretch>
        </p:blipFill>
        <p:spPr>
          <a:xfrm>
            <a:off x="7660969" y="2408714"/>
            <a:ext cx="1530206" cy="1127953"/>
          </a:xfrm>
          <a:prstGeom prst="rect">
            <a:avLst/>
          </a:prstGeom>
        </p:spPr>
      </p:pic>
      <p:pic>
        <p:nvPicPr>
          <p:cNvPr id="10" name="図 9"/>
          <p:cNvPicPr>
            <a:picLocks noChangeAspect="1"/>
          </p:cNvPicPr>
          <p:nvPr/>
        </p:nvPicPr>
        <p:blipFill>
          <a:blip r:embed="rId3"/>
          <a:stretch>
            <a:fillRect/>
          </a:stretch>
        </p:blipFill>
        <p:spPr>
          <a:xfrm>
            <a:off x="5651966" y="2408714"/>
            <a:ext cx="1539240" cy="1127953"/>
          </a:xfrm>
          <a:prstGeom prst="rect">
            <a:avLst/>
          </a:prstGeom>
        </p:spPr>
      </p:pic>
      <p:sp>
        <p:nvSpPr>
          <p:cNvPr id="59" name="角丸四角形 58"/>
          <p:cNvSpPr/>
          <p:nvPr/>
        </p:nvSpPr>
        <p:spPr>
          <a:xfrm>
            <a:off x="224570" y="5148733"/>
            <a:ext cx="2192032"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幼児</a:t>
            </a:r>
            <a:r>
              <a:rPr lang="ja-JP" altLang="en-US" sz="1600" b="1" dirty="0">
                <a:solidFill>
                  <a:schemeClr val="tx1"/>
                </a:solidFill>
                <a:latin typeface="Meiryo UI" pitchFamily="50" charset="-128"/>
                <a:ea typeface="Meiryo UI" pitchFamily="50" charset="-128"/>
                <a:cs typeface="Meiryo UI" pitchFamily="50" charset="-128"/>
              </a:rPr>
              <a:t>環境</a:t>
            </a:r>
            <a:r>
              <a:rPr lang="ja-JP" altLang="en-US" sz="1600" b="1" dirty="0" smtClean="0">
                <a:solidFill>
                  <a:schemeClr val="tx1"/>
                </a:solidFill>
                <a:latin typeface="Meiryo UI" pitchFamily="50" charset="-128"/>
                <a:ea typeface="Meiryo UI" pitchFamily="50" charset="-128"/>
                <a:cs typeface="Meiryo UI" pitchFamily="50" charset="-128"/>
              </a:rPr>
              <a:t>教育の推進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60" name="角丸四角形 59"/>
          <p:cNvSpPr/>
          <p:nvPr/>
        </p:nvSpPr>
        <p:spPr>
          <a:xfrm>
            <a:off x="146118" y="5042646"/>
            <a:ext cx="9631419" cy="1700091"/>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61" name="正方形/長方形 60"/>
          <p:cNvSpPr/>
          <p:nvPr/>
        </p:nvSpPr>
        <p:spPr>
          <a:xfrm>
            <a:off x="279978" y="5517921"/>
            <a:ext cx="4086952" cy="692497"/>
          </a:xfrm>
          <a:prstGeom prst="rect">
            <a:avLst/>
          </a:prstGeom>
        </p:spPr>
        <p:txBody>
          <a:bodyPr wrap="square">
            <a:spAutoFit/>
          </a:bodyPr>
          <a:lstStyle/>
          <a:p>
            <a:pPr marL="87313" indent="-87313"/>
            <a:r>
              <a:rPr lang="ja-JP" altLang="en-US" sz="1300" dirty="0">
                <a:latin typeface="Meiryo UI" pitchFamily="50" charset="-128"/>
                <a:ea typeface="Meiryo UI" pitchFamily="50" charset="-128"/>
                <a:cs typeface="Meiryo UI" pitchFamily="50" charset="-128"/>
              </a:rPr>
              <a:t>◆大阪市では、幼児期に対する効果的な環境学習を実施するために指導者の環境教育のスキルを高める研修を行います。</a:t>
            </a:r>
          </a:p>
        </p:txBody>
      </p:sp>
      <p:sp>
        <p:nvSpPr>
          <p:cNvPr id="62" name="テキスト ボックス 28"/>
          <p:cNvSpPr txBox="1">
            <a:spLocks noChangeArrowheads="1"/>
          </p:cNvSpPr>
          <p:nvPr/>
        </p:nvSpPr>
        <p:spPr bwMode="auto">
          <a:xfrm>
            <a:off x="5047608" y="5159478"/>
            <a:ext cx="4314095" cy="140038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＜事業内容＞</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幼児期指導者向け環境教育研修（６回実施）</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（研修の流れ）</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a:latin typeface="Meiryo UI" pitchFamily="50" charset="-128"/>
                <a:ea typeface="Meiryo UI" pitchFamily="50" charset="-128"/>
                <a:cs typeface="Meiryo UI" pitchFamily="50" charset="-128"/>
              </a:rPr>
              <a:t>　</a:t>
            </a:r>
            <a:r>
              <a:rPr lang="ja-JP" altLang="en-US" sz="1100" b="0" i="0" dirty="0" smtClean="0">
                <a:latin typeface="Meiryo UI" pitchFamily="50" charset="-128"/>
                <a:ea typeface="Meiryo UI" pitchFamily="50" charset="-128"/>
                <a:cs typeface="Meiryo UI" pitchFamily="50" charset="-128"/>
              </a:rPr>
              <a:t>　・講師による公開保育により子ども達の気づきを指導者が観察する</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　　・指導者間で意見交換を行う</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　　・指導者</a:t>
            </a:r>
            <a:r>
              <a:rPr lang="ja-JP" altLang="en-US" sz="1100" b="0" i="0" dirty="0">
                <a:latin typeface="Meiryo UI" pitchFamily="50" charset="-128"/>
                <a:ea typeface="Meiryo UI" pitchFamily="50" charset="-128"/>
                <a:cs typeface="Meiryo UI" pitchFamily="50" charset="-128"/>
              </a:rPr>
              <a:t>自</a:t>
            </a:r>
            <a:r>
              <a:rPr lang="ja-JP" altLang="en-US" sz="1100" b="0" i="0" dirty="0" smtClean="0">
                <a:latin typeface="Meiryo UI" pitchFamily="50" charset="-128"/>
                <a:ea typeface="Meiryo UI" pitchFamily="50" charset="-128"/>
                <a:cs typeface="Meiryo UI" pitchFamily="50" charset="-128"/>
              </a:rPr>
              <a:t>ら幼児同様にプログラムを体験する</a:t>
            </a:r>
            <a:endParaRPr lang="en-US" altLang="ja-JP" sz="1100" b="0" i="0" dirty="0" smtClean="0">
              <a:latin typeface="Meiryo UI" pitchFamily="50" charset="-128"/>
              <a:ea typeface="Meiryo UI" pitchFamily="50" charset="-128"/>
              <a:cs typeface="Meiryo UI" pitchFamily="50" charset="-128"/>
            </a:endParaRPr>
          </a:p>
        </p:txBody>
      </p:sp>
      <p:sp>
        <p:nvSpPr>
          <p:cNvPr id="63" name="テキスト ボックス 62"/>
          <p:cNvSpPr txBox="1"/>
          <p:nvPr/>
        </p:nvSpPr>
        <p:spPr>
          <a:xfrm>
            <a:off x="2416602" y="5238280"/>
            <a:ext cx="2157093"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364</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p:txBody>
      </p:sp>
      <p:pic>
        <p:nvPicPr>
          <p:cNvPr id="21" name="Picture 4" descr="DSCF43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478" y="1883944"/>
            <a:ext cx="16462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DSCF4816"/>
          <p:cNvPicPr>
            <a:picLocks noChangeAspect="1" noChangeArrowheads="1"/>
          </p:cNvPicPr>
          <p:nvPr/>
        </p:nvPicPr>
        <p:blipFill>
          <a:blip r:embed="rId5" cstate="print">
            <a:extLst>
              <a:ext uri="{28A0092B-C50C-407E-A947-70E740481C1C}">
                <a14:useLocalDpi xmlns:a14="http://schemas.microsoft.com/office/drawing/2010/main" val="0"/>
              </a:ext>
            </a:extLst>
          </a:blip>
          <a:srcRect l="11835" t="9448"/>
          <a:stretch>
            <a:fillRect/>
          </a:stretch>
        </p:blipFill>
        <p:spPr bwMode="auto">
          <a:xfrm>
            <a:off x="1922601" y="1898232"/>
            <a:ext cx="15700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DSCF43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6098" y="1906911"/>
            <a:ext cx="160813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8"/>
          <p:cNvSpPr>
            <a:spLocks noChangeArrowheads="1"/>
          </p:cNvSpPr>
          <p:nvPr/>
        </p:nvSpPr>
        <p:spPr bwMode="auto">
          <a:xfrm>
            <a:off x="206926" y="3107267"/>
            <a:ext cx="1663700" cy="860425"/>
          </a:xfrm>
          <a:prstGeom prst="roundRect">
            <a:avLst>
              <a:gd name="adj" fmla="val 16667"/>
            </a:avLst>
          </a:prstGeom>
          <a:solidFill>
            <a:srgbClr val="DBE5F1"/>
          </a:solidFill>
          <a:ln>
            <a:noFill/>
          </a:ln>
          <a:effectLst>
            <a:outerShdw dist="28398" dir="3806097" algn="ctr" rotWithShape="0">
              <a:srgbClr val="7F5F00">
                <a:alpha val="50000"/>
              </a:srgbClr>
            </a:outerShdw>
          </a:effectLst>
          <a:extLst>
            <a:ext uri="{91240B29-F687-4F45-9708-019B960494DF}">
              <a14:hiddenLine xmlns:a14="http://schemas.microsoft.com/office/drawing/2010/main" w="38100" algn="ctr">
                <a:solidFill>
                  <a:srgbClr val="205867"/>
                </a:solidFill>
                <a:round/>
                <a:headEnd/>
                <a:tailEnd/>
              </a14:hiddenLine>
            </a:ext>
          </a:extLst>
        </p:spPr>
        <p:txBody>
          <a:bodyPr vert="horz" wrap="square" lIns="44640" tIns="0" rIns="44640" bIns="349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E" pitchFamily="50" charset="-128"/>
                <a:ea typeface="HGPｺﾞｼｯｸE" pitchFamily="50" charset="-128"/>
                <a:cs typeface="ＭＳ Ｐゴシック" pitchFamily="50" charset="-128"/>
              </a:rPr>
              <a:t>交流セミナー</a:t>
            </a:r>
          </a:p>
          <a:p>
            <a:pPr marL="0" marR="0" lvl="0" indent="0" algn="just" defTabSz="914400" rtl="0" eaLnBrk="1" fontAlgn="base" latinLnBrk="0" hangingPunct="1">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rPr>
              <a:t>先行事例を紹介し幅広い主体が自身でどのような活動が展開できるかについて意見や情報を交換するセミナー</a:t>
            </a:r>
            <a:endParaRPr kumimoji="1"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25" name="AutoShape 9"/>
          <p:cNvSpPr>
            <a:spLocks noChangeArrowheads="1"/>
          </p:cNvSpPr>
          <p:nvPr/>
        </p:nvSpPr>
        <p:spPr bwMode="auto">
          <a:xfrm>
            <a:off x="1892905" y="3109890"/>
            <a:ext cx="1624013" cy="860425"/>
          </a:xfrm>
          <a:prstGeom prst="roundRect">
            <a:avLst>
              <a:gd name="adj" fmla="val 16667"/>
            </a:avLst>
          </a:prstGeom>
          <a:solidFill>
            <a:srgbClr val="D6E3BC"/>
          </a:solidFill>
          <a:ln>
            <a:noFill/>
          </a:ln>
          <a:effectLst>
            <a:outerShdw dist="28398" dir="3806097" algn="ctr" rotWithShape="0">
              <a:srgbClr val="7F5F00">
                <a:alpha val="50000"/>
              </a:srgbClr>
            </a:outerShdw>
          </a:effectLst>
          <a:extLst>
            <a:ext uri="{91240B29-F687-4F45-9708-019B960494DF}">
              <a14:hiddenLine xmlns:a14="http://schemas.microsoft.com/office/drawing/2010/main" w="38100" algn="ctr">
                <a:solidFill>
                  <a:srgbClr val="205867"/>
                </a:solidFill>
                <a:round/>
                <a:headEnd/>
                <a:tailEnd/>
              </a14:hiddenLine>
            </a:ext>
          </a:extLst>
        </p:spPr>
        <p:txBody>
          <a:bodyPr vert="horz" wrap="square" lIns="44640" tIns="0" rIns="44640" bIns="349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E" pitchFamily="50" charset="-128"/>
                <a:ea typeface="HGPｺﾞｼｯｸE" pitchFamily="50" charset="-128"/>
                <a:cs typeface="ＭＳ Ｐゴシック" pitchFamily="50" charset="-128"/>
              </a:rPr>
              <a:t>人材育成講座</a:t>
            </a:r>
          </a:p>
          <a:p>
            <a:pPr marL="0" marR="0" lvl="0" indent="0" algn="just"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spc="-100" normalizeH="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rPr>
              <a:t>多様な主体が協働して取組みを進めるために必要な知識、コーディネート能力を高め、即戦力となる人材を育成するための実践的な講座</a:t>
            </a:r>
            <a:endParaRPr kumimoji="1" lang="ja-JP" altLang="ja-JP" sz="900" b="0" i="0" u="none" strike="noStrike" cap="none" spc="-100" normalizeH="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26" name="AutoShape 11"/>
          <p:cNvSpPr>
            <a:spLocks noChangeArrowheads="1"/>
          </p:cNvSpPr>
          <p:nvPr/>
        </p:nvSpPr>
        <p:spPr bwMode="auto">
          <a:xfrm>
            <a:off x="3539197" y="3109890"/>
            <a:ext cx="1663700" cy="860425"/>
          </a:xfrm>
          <a:prstGeom prst="roundRect">
            <a:avLst>
              <a:gd name="adj" fmla="val 16667"/>
            </a:avLst>
          </a:prstGeom>
          <a:solidFill>
            <a:srgbClr val="FBD4B4"/>
          </a:solidFill>
          <a:ln>
            <a:noFill/>
          </a:ln>
          <a:effectLst>
            <a:outerShdw dist="28398" dir="3806097" algn="ctr" rotWithShape="0">
              <a:srgbClr val="7F5F00">
                <a:alpha val="50000"/>
              </a:srgbClr>
            </a:outerShdw>
          </a:effectLst>
          <a:extLst>
            <a:ext uri="{91240B29-F687-4F45-9708-019B960494DF}">
              <a14:hiddenLine xmlns:a14="http://schemas.microsoft.com/office/drawing/2010/main" w="38100" algn="ctr">
                <a:solidFill>
                  <a:srgbClr val="205867"/>
                </a:solidFill>
                <a:round/>
                <a:headEnd/>
                <a:tailEnd/>
              </a14:hiddenLine>
            </a:ext>
          </a:extLst>
        </p:spPr>
        <p:txBody>
          <a:bodyPr vert="horz" wrap="square" lIns="44640" tIns="0" rIns="44640" bIns="349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E" pitchFamily="50" charset="-128"/>
                <a:ea typeface="HGPｺﾞｼｯｸE" pitchFamily="50" charset="-128"/>
                <a:cs typeface="ＭＳ Ｐゴシック" pitchFamily="50" charset="-128"/>
              </a:rPr>
              <a:t>環境教育研究会</a:t>
            </a:r>
          </a:p>
          <a:p>
            <a:pPr marL="0" marR="0" lvl="0" indent="0" algn="just" defTabSz="914400" rtl="0" eaLnBrk="1" fontAlgn="base" latinLnBrk="0" hangingPunct="1">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rPr>
              <a:t>環境教育の取組みについて、実践者の声も交えながら事例を研究し、対象者に応じた手法等の研究会</a:t>
            </a:r>
            <a:endParaRPr kumimoji="1"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Tree>
    <p:extLst>
      <p:ext uri="{BB962C8B-B14F-4D97-AF65-F5344CB8AC3E}">
        <p14:creationId xmlns:p14="http://schemas.microsoft.com/office/powerpoint/2010/main" val="1759537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solidFill>
                  <a:schemeClr val="tx1"/>
                </a:solidFill>
                <a:latin typeface="Meiryo UI" pitchFamily="50" charset="-128"/>
                <a:ea typeface="Meiryo UI" pitchFamily="50" charset="-128"/>
                <a:cs typeface="Meiryo UI" pitchFamily="50" charset="-128"/>
              </a:rPr>
              <a:t>　大阪府環境審議会</a:t>
            </a:r>
            <a:r>
              <a:rPr lang="ja-JP" altLang="ja-JP" b="1" dirty="0" smtClean="0">
                <a:solidFill>
                  <a:schemeClr val="tx1"/>
                </a:solidFill>
                <a:latin typeface="Meiryo UI" pitchFamily="50" charset="-128"/>
                <a:ea typeface="Meiryo UI" pitchFamily="50" charset="-128"/>
                <a:cs typeface="Meiryo UI" pitchFamily="50" charset="-128"/>
              </a:rPr>
              <a:t>答申</a:t>
            </a:r>
            <a:r>
              <a:rPr lang="ja-JP" altLang="en-US" b="1" dirty="0" smtClean="0">
                <a:solidFill>
                  <a:schemeClr val="tx1"/>
                </a:solidFill>
                <a:latin typeface="Meiryo UI" pitchFamily="50" charset="-128"/>
                <a:ea typeface="Meiryo UI" pitchFamily="50" charset="-128"/>
                <a:cs typeface="Meiryo UI" pitchFamily="50" charset="-128"/>
              </a:rPr>
              <a:t>や大阪府市エネルギー戦略会議の</a:t>
            </a:r>
            <a:r>
              <a:rPr lang="ja-JP" altLang="ja-JP" b="1" dirty="0" smtClean="0">
                <a:solidFill>
                  <a:schemeClr val="tx1"/>
                </a:solidFill>
                <a:latin typeface="Meiryo UI" pitchFamily="50" charset="-128"/>
                <a:ea typeface="Meiryo UI" pitchFamily="50" charset="-128"/>
                <a:cs typeface="Meiryo UI" pitchFamily="50" charset="-128"/>
              </a:rPr>
              <a:t>提言</a:t>
            </a:r>
            <a:r>
              <a:rPr lang="ja-JP" altLang="en-US" b="1" dirty="0" smtClean="0">
                <a:solidFill>
                  <a:schemeClr val="tx1"/>
                </a:solidFill>
                <a:latin typeface="Meiryo UI" pitchFamily="50" charset="-128"/>
                <a:ea typeface="Meiryo UI" pitchFamily="50" charset="-128"/>
                <a:cs typeface="Meiryo UI" pitchFamily="50" charset="-128"/>
              </a:rPr>
              <a:t>を踏まえ</a:t>
            </a:r>
            <a:r>
              <a:rPr lang="ja-JP" altLang="ja-JP" b="1" dirty="0" smtClean="0">
                <a:solidFill>
                  <a:schemeClr val="tx1"/>
                </a:solidFill>
                <a:latin typeface="Meiryo UI" pitchFamily="50" charset="-128"/>
                <a:ea typeface="Meiryo UI" pitchFamily="50" charset="-128"/>
                <a:cs typeface="Meiryo UI" pitchFamily="50" charset="-128"/>
              </a:rPr>
              <a:t>、</a:t>
            </a:r>
            <a:r>
              <a:rPr lang="ja-JP" altLang="en-US" b="1" dirty="0" smtClean="0">
                <a:solidFill>
                  <a:schemeClr val="tx1"/>
                </a:solidFill>
                <a:latin typeface="Meiryo UI" pitchFamily="50" charset="-128"/>
                <a:ea typeface="Meiryo UI" pitchFamily="50" charset="-128"/>
                <a:cs typeface="Meiryo UI" pitchFamily="50" charset="-128"/>
              </a:rPr>
              <a:t>再生可能エネルギーの普及拡大や省エネの推進など、</a:t>
            </a:r>
            <a:r>
              <a:rPr lang="en-US" altLang="ja-JP" b="1" dirty="0" smtClean="0">
                <a:solidFill>
                  <a:schemeClr val="tx1"/>
                </a:solidFill>
                <a:latin typeface="Meiryo UI" pitchFamily="50" charset="-128"/>
                <a:ea typeface="Meiryo UI" pitchFamily="50" charset="-128"/>
                <a:cs typeface="Meiryo UI" pitchFamily="50" charset="-128"/>
              </a:rPr>
              <a:t>2020</a:t>
            </a:r>
            <a:r>
              <a:rPr lang="ja-JP" altLang="en-US" b="1" dirty="0" smtClean="0">
                <a:solidFill>
                  <a:schemeClr val="tx1"/>
                </a:solidFill>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solidFill>
                  <a:schemeClr val="tx1"/>
                </a:solidFill>
                <a:latin typeface="Meiryo UI" pitchFamily="50" charset="-128"/>
                <a:ea typeface="Meiryo UI" pitchFamily="50" charset="-128"/>
                <a:cs typeface="Meiryo UI" pitchFamily="50" charset="-128"/>
              </a:rPr>
              <a:t>2014</a:t>
            </a:r>
            <a:r>
              <a:rPr lang="ja-JP" altLang="en-US" b="1" dirty="0" smtClean="0">
                <a:solidFill>
                  <a:schemeClr val="tx1"/>
                </a:solidFill>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月に策定しました。</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solidFill>
                  <a:schemeClr val="tx1"/>
                </a:solidFill>
                <a:latin typeface="Meiryo UI" pitchFamily="50" charset="-128"/>
                <a:ea typeface="Meiryo UI" pitchFamily="50" charset="-128"/>
                <a:cs typeface="Meiryo UI" pitchFamily="50" charset="-128"/>
              </a:rPr>
              <a:t>2018</a:t>
            </a:r>
            <a:r>
              <a:rPr lang="ja-JP" altLang="en-US" b="1" dirty="0" smtClean="0">
                <a:solidFill>
                  <a:schemeClr val="tx1"/>
                </a:solidFill>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solidFill>
                <a:schemeClr val="tx1"/>
              </a:solidFill>
              <a:latin typeface="Meiryo UI" pitchFamily="50" charset="-128"/>
              <a:ea typeface="Meiryo UI" pitchFamily="50" charset="-128"/>
              <a:cs typeface="Meiryo UI" pitchFamily="50" charset="-128"/>
            </a:endParaRPr>
          </a:p>
        </p:txBody>
      </p:sp>
      <p:sp>
        <p:nvSpPr>
          <p:cNvPr id="28" name="円/楕円 27"/>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2017</a:t>
            </a:r>
            <a:r>
              <a:rPr lang="ja-JP" altLang="en-US" sz="1200" dirty="0" smtClean="0">
                <a:latin typeface="Meiryo UI" pitchFamily="50" charset="-128"/>
                <a:ea typeface="Meiryo UI" pitchFamily="50" charset="-128"/>
                <a:cs typeface="Meiryo UI" pitchFamily="50" charset="-128"/>
              </a:rPr>
              <a:t>年度までの実績などについて、府民･市民のみなさまに分かりやすくお示しします。</a:t>
            </a:r>
            <a:endParaRPr kumimoji="1"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29</a:t>
            </a:r>
            <a:endParaRPr lang="ja-JP" altLang="en-US" b="1" dirty="0">
              <a:solidFill>
                <a:prstClr val="white"/>
              </a:solidFill>
            </a:endParaRPr>
          </a:p>
        </p:txBody>
      </p:sp>
      <p:sp>
        <p:nvSpPr>
          <p:cNvPr id="10" name="角丸四角形 9"/>
          <p:cNvSpPr/>
          <p:nvPr/>
        </p:nvSpPr>
        <p:spPr>
          <a:xfrm>
            <a:off x="5017081" y="645767"/>
            <a:ext cx="4752000" cy="607287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◆市街化区域において民間事業者が保有又は管理する土地を対象</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として、他の見本となる先進的なクールスポットの整備事業を公募し、</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設置に係る費用の一部を助成することで、魅力</a:t>
            </a:r>
            <a:r>
              <a:rPr lang="ja-JP" altLang="en-US" sz="1300" dirty="0">
                <a:solidFill>
                  <a:schemeClr val="tx1"/>
                </a:solidFill>
                <a:latin typeface="Meiryo UI" pitchFamily="50" charset="-128"/>
                <a:ea typeface="Meiryo UI" pitchFamily="50" charset="-128"/>
                <a:cs typeface="Meiryo UI" pitchFamily="50" charset="-128"/>
              </a:rPr>
              <a:t>ある</a:t>
            </a:r>
            <a:r>
              <a:rPr lang="ja-JP" altLang="en-US" sz="1300" dirty="0" smtClean="0">
                <a:solidFill>
                  <a:schemeClr val="tx1"/>
                </a:solidFill>
                <a:latin typeface="Meiryo UI" pitchFamily="50" charset="-128"/>
                <a:ea typeface="Meiryo UI" pitchFamily="50" charset="-128"/>
                <a:cs typeface="Meiryo UI" pitchFamily="50" charset="-128"/>
              </a:rPr>
              <a:t>クールスポットを</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創出します。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⇒クールスポットの普及・活用により屋外</a:t>
            </a:r>
            <a:r>
              <a:rPr lang="ja-JP" altLang="en-US" sz="1300" dirty="0">
                <a:solidFill>
                  <a:schemeClr val="tx1"/>
                </a:solidFill>
                <a:latin typeface="Meiryo UI" pitchFamily="50" charset="-128"/>
                <a:ea typeface="Meiryo UI" pitchFamily="50" charset="-128"/>
                <a:cs typeface="Meiryo UI" pitchFamily="50" charset="-128"/>
              </a:rPr>
              <a:t>空間における夏の</a:t>
            </a:r>
            <a:r>
              <a:rPr lang="ja-JP" altLang="en-US" sz="1300" dirty="0" smtClean="0">
                <a:solidFill>
                  <a:schemeClr val="tx1"/>
                </a:solidFill>
                <a:latin typeface="Meiryo UI" pitchFamily="50" charset="-128"/>
                <a:ea typeface="Meiryo UI" pitchFamily="50" charset="-128"/>
                <a:cs typeface="Meiryo UI" pitchFamily="50" charset="-128"/>
              </a:rPr>
              <a:t>昼</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間の暑熱環境を改善することで、外出によるクーラー使用</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の減少などにつながります。</a:t>
            </a:r>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zh-TW" altLang="en-US" sz="1300" dirty="0">
                <a:solidFill>
                  <a:schemeClr val="tx1"/>
                </a:solidFill>
                <a:latin typeface="Meiryo UI" pitchFamily="50" charset="-128"/>
                <a:ea typeface="Meiryo UI" pitchFamily="50" charset="-128"/>
                <a:cs typeface="Meiryo UI" pitchFamily="50" charset="-128"/>
              </a:rPr>
              <a:t>＜事業概要＞</a:t>
            </a: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・助成内容：補助率</a:t>
            </a:r>
            <a:r>
              <a:rPr lang="en-US" altLang="ja-JP" sz="1300" dirty="0" smtClean="0">
                <a:solidFill>
                  <a:schemeClr val="tx1"/>
                </a:solidFill>
                <a:latin typeface="Meiryo UI" pitchFamily="50" charset="-128"/>
                <a:ea typeface="Meiryo UI" pitchFamily="50" charset="-128"/>
                <a:cs typeface="Meiryo UI" pitchFamily="50" charset="-128"/>
              </a:rPr>
              <a:t>1/2</a:t>
            </a:r>
            <a:r>
              <a:rPr lang="ja-JP" altLang="en-US" sz="1300" dirty="0" smtClean="0">
                <a:solidFill>
                  <a:schemeClr val="tx1"/>
                </a:solidFill>
                <a:latin typeface="Meiryo UI" pitchFamily="50" charset="-128"/>
                <a:ea typeface="Meiryo UI" pitchFamily="50" charset="-128"/>
                <a:cs typeface="Meiryo UI" pitchFamily="50" charset="-128"/>
              </a:rPr>
              <a:t>（上限</a:t>
            </a:r>
            <a:r>
              <a:rPr lang="en-US" altLang="ja-JP" sz="1300" dirty="0" smtClean="0">
                <a:solidFill>
                  <a:schemeClr val="tx1"/>
                </a:solidFill>
                <a:latin typeface="Meiryo UI" pitchFamily="50" charset="-128"/>
                <a:ea typeface="Meiryo UI" pitchFamily="50" charset="-128"/>
                <a:cs typeface="Meiryo UI" pitchFamily="50" charset="-128"/>
              </a:rPr>
              <a:t>400</a:t>
            </a:r>
            <a:r>
              <a:rPr lang="ja-JP" altLang="en-US" sz="1300" dirty="0" smtClean="0">
                <a:solidFill>
                  <a:schemeClr val="tx1"/>
                </a:solidFill>
                <a:latin typeface="Meiryo UI" pitchFamily="50" charset="-128"/>
                <a:ea typeface="Meiryo UI" pitchFamily="50" charset="-128"/>
                <a:cs typeface="Meiryo UI" pitchFamily="50" charset="-128"/>
              </a:rPr>
              <a:t>万円）　</a:t>
            </a:r>
            <a:r>
              <a:rPr lang="ja-JP" altLang="en-US" sz="1300" dirty="0" smtClean="0">
                <a:solidFill>
                  <a:srgbClr val="FF0000"/>
                </a:solidFill>
                <a:latin typeface="Meiryo UI" pitchFamily="50" charset="-128"/>
                <a:ea typeface="Meiryo UI" pitchFamily="50" charset="-128"/>
                <a:cs typeface="Meiryo UI" pitchFamily="50" charset="-128"/>
              </a:rPr>
              <a:t>予定件数：</a:t>
            </a:r>
            <a:r>
              <a:rPr lang="ja-JP" altLang="en-US" sz="1300" dirty="0" smtClean="0">
                <a:solidFill>
                  <a:schemeClr val="tx1"/>
                </a:solidFill>
                <a:latin typeface="Meiryo UI" pitchFamily="50" charset="-128"/>
                <a:ea typeface="Meiryo UI" pitchFamily="50" charset="-128"/>
                <a:cs typeface="Meiryo UI" pitchFamily="50" charset="-128"/>
              </a:rPr>
              <a:t>２事業</a:t>
            </a:r>
            <a:endParaRPr lang="en-US" altLang="ja-JP" sz="1300" strike="dblStrike" dirty="0">
              <a:solidFill>
                <a:srgbClr val="FF0000"/>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・対象設備</a:t>
            </a:r>
            <a:r>
              <a:rPr lang="ja-JP" altLang="en-US" sz="1200" dirty="0" smtClean="0">
                <a:solidFill>
                  <a:schemeClr val="tx1"/>
                </a:solidFill>
                <a:latin typeface="Meiryo UI" pitchFamily="50" charset="-128"/>
                <a:ea typeface="Meiryo UI" pitchFamily="50" charset="-128"/>
                <a:cs typeface="Meiryo UI" pitchFamily="50" charset="-128"/>
              </a:rPr>
              <a:t>：ミスト発生器・ 打ち水ルーバー・日除け・遮</a:t>
            </a:r>
            <a:r>
              <a:rPr lang="ja-JP" altLang="en-US" sz="1200" dirty="0">
                <a:solidFill>
                  <a:schemeClr val="tx1"/>
                </a:solidFill>
                <a:latin typeface="Meiryo UI" pitchFamily="50" charset="-128"/>
                <a:ea typeface="Meiryo UI" pitchFamily="50" charset="-128"/>
                <a:cs typeface="Meiryo UI" pitchFamily="50" charset="-128"/>
              </a:rPr>
              <a:t>熱性</a:t>
            </a:r>
            <a:r>
              <a:rPr lang="ja-JP" altLang="en-US" sz="1200" dirty="0" smtClean="0">
                <a:solidFill>
                  <a:schemeClr val="tx1"/>
                </a:solidFill>
                <a:latin typeface="Meiryo UI" pitchFamily="50" charset="-128"/>
                <a:ea typeface="Meiryo UI" pitchFamily="50" charset="-128"/>
                <a:cs typeface="Meiryo UI" pitchFamily="50" charset="-128"/>
              </a:rPr>
              <a:t>塗料</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・再帰性フィルム・保水性舗装・地上部緑化・壁面緑化等</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5107137" y="755309"/>
            <a:ext cx="3235359"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クールスポットモデル拠点推進事業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7602185" y="1146547"/>
            <a:ext cx="2104314" cy="184666"/>
          </a:xfrm>
          <a:prstGeom prst="rect">
            <a:avLst/>
          </a:prstGeom>
          <a:noFill/>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32"/>
          <p:cNvSpPr/>
          <p:nvPr/>
        </p:nvSpPr>
        <p:spPr>
          <a:xfrm>
            <a:off x="139700" y="645767"/>
            <a:ext cx="4752000" cy="607287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a:p>
            <a:pPr marL="88900" indent="-88900"/>
            <a:r>
              <a:rPr lang="ja-JP" altLang="en-US" sz="1300" dirty="0" smtClean="0">
                <a:solidFill>
                  <a:schemeClr val="tx1"/>
                </a:solidFill>
                <a:latin typeface="Meiryo UI" pitchFamily="50" charset="-128"/>
                <a:ea typeface="Meiryo UI" pitchFamily="50" charset="-128"/>
                <a:cs typeface="Meiryo UI" pitchFamily="50" charset="-128"/>
              </a:rPr>
              <a:t>◆気候</a:t>
            </a:r>
            <a:r>
              <a:rPr lang="ja-JP" altLang="en-US" sz="1300" dirty="0">
                <a:solidFill>
                  <a:schemeClr val="tx1"/>
                </a:solidFill>
                <a:latin typeface="Meiryo UI" pitchFamily="50" charset="-128"/>
                <a:ea typeface="Meiryo UI" pitchFamily="50" charset="-128"/>
                <a:cs typeface="Meiryo UI" pitchFamily="50" charset="-128"/>
              </a:rPr>
              <a:t>変動の影響による被害を</a:t>
            </a:r>
            <a:r>
              <a:rPr lang="ja-JP" altLang="en-US" sz="1300" dirty="0" smtClean="0">
                <a:solidFill>
                  <a:schemeClr val="tx1"/>
                </a:solidFill>
                <a:latin typeface="Meiryo UI" pitchFamily="50" charset="-128"/>
                <a:ea typeface="Meiryo UI" pitchFamily="50" charset="-128"/>
                <a:cs typeface="Meiryo UI" pitchFamily="50" charset="-128"/>
              </a:rPr>
              <a:t>回避</a:t>
            </a:r>
            <a:r>
              <a:rPr lang="ja-JP" altLang="en-US" sz="1300" dirty="0">
                <a:solidFill>
                  <a:srgbClr val="FF0000"/>
                </a:solidFill>
                <a:latin typeface="Meiryo UI" pitchFamily="50" charset="-128"/>
                <a:ea typeface="Meiryo UI" pitchFamily="50" charset="-128"/>
                <a:cs typeface="Meiryo UI" pitchFamily="50" charset="-128"/>
              </a:rPr>
              <a:t>あるいは最小化、もしくは有益</a:t>
            </a:r>
            <a:r>
              <a:rPr lang="ja-JP" altLang="en-US" sz="1300" dirty="0" smtClean="0">
                <a:solidFill>
                  <a:srgbClr val="FF0000"/>
                </a:solidFill>
                <a:latin typeface="Meiryo UI" pitchFamily="50" charset="-128"/>
                <a:ea typeface="Meiryo UI" pitchFamily="50" charset="-128"/>
                <a:cs typeface="Meiryo UI" pitchFamily="50" charset="-128"/>
              </a:rPr>
              <a:t>な機会</a:t>
            </a:r>
            <a:r>
              <a:rPr lang="ja-JP" altLang="en-US" sz="1300" dirty="0">
                <a:solidFill>
                  <a:srgbClr val="FF0000"/>
                </a:solidFill>
                <a:latin typeface="Meiryo UI" pitchFamily="50" charset="-128"/>
                <a:ea typeface="Meiryo UI" pitchFamily="50" charset="-128"/>
                <a:cs typeface="Meiryo UI" pitchFamily="50" charset="-128"/>
              </a:rPr>
              <a:t>として</a:t>
            </a:r>
            <a:r>
              <a:rPr lang="ja-JP" altLang="en-US" sz="1300" dirty="0" smtClean="0">
                <a:solidFill>
                  <a:srgbClr val="FF0000"/>
                </a:solidFill>
                <a:latin typeface="Meiryo UI" pitchFamily="50" charset="-128"/>
                <a:ea typeface="Meiryo UI" pitchFamily="50" charset="-128"/>
                <a:cs typeface="Meiryo UI" pitchFamily="50" charset="-128"/>
              </a:rPr>
              <a:t>活かして</a:t>
            </a:r>
            <a:r>
              <a:rPr lang="ja-JP" altLang="en-US" sz="1300" dirty="0" smtClean="0">
                <a:solidFill>
                  <a:schemeClr val="tx1"/>
                </a:solidFill>
                <a:latin typeface="Meiryo UI" pitchFamily="50" charset="-128"/>
                <a:ea typeface="Meiryo UI" pitchFamily="50" charset="-128"/>
                <a:cs typeface="Meiryo UI" pitchFamily="50" charset="-128"/>
              </a:rPr>
              <a:t>いくため、府民・</a:t>
            </a:r>
            <a:r>
              <a:rPr lang="ja-JP" altLang="en-US" sz="1300" dirty="0" smtClean="0">
                <a:solidFill>
                  <a:srgbClr val="FF0000"/>
                </a:solidFill>
                <a:latin typeface="Meiryo UI" pitchFamily="50" charset="-128"/>
                <a:ea typeface="Meiryo UI" pitchFamily="50" charset="-128"/>
                <a:cs typeface="Meiryo UI" pitchFamily="50" charset="-128"/>
              </a:rPr>
              <a:t>事業者</a:t>
            </a:r>
            <a:r>
              <a:rPr lang="ja-JP" altLang="en-US" sz="1300" dirty="0" smtClean="0">
                <a:solidFill>
                  <a:schemeClr val="tx1"/>
                </a:solidFill>
                <a:latin typeface="Meiryo UI" pitchFamily="50" charset="-128"/>
                <a:ea typeface="Meiryo UI" pitchFamily="50" charset="-128"/>
                <a:cs typeface="Meiryo UI" pitchFamily="50" charset="-128"/>
              </a:rPr>
              <a:t>の</a:t>
            </a:r>
            <a:r>
              <a:rPr lang="ja-JP" altLang="en-US" sz="1300" dirty="0">
                <a:solidFill>
                  <a:schemeClr val="tx1"/>
                </a:solidFill>
                <a:latin typeface="Meiryo UI" pitchFamily="50" charset="-128"/>
                <a:ea typeface="Meiryo UI" pitchFamily="50" charset="-128"/>
                <a:cs typeface="Meiryo UI" pitchFamily="50" charset="-128"/>
              </a:rPr>
              <a:t>「適応」に</a:t>
            </a:r>
            <a:r>
              <a:rPr lang="ja-JP" altLang="en-US" sz="1300" dirty="0" smtClean="0">
                <a:solidFill>
                  <a:schemeClr val="tx1"/>
                </a:solidFill>
                <a:latin typeface="Meiryo UI" pitchFamily="50" charset="-128"/>
                <a:ea typeface="Meiryo UI" pitchFamily="50" charset="-128"/>
                <a:cs typeface="Meiryo UI" pitchFamily="50" charset="-128"/>
              </a:rPr>
              <a:t>関する理解</a:t>
            </a:r>
            <a:r>
              <a:rPr lang="ja-JP" altLang="en-US" sz="1300" dirty="0">
                <a:solidFill>
                  <a:schemeClr val="tx1"/>
                </a:solidFill>
                <a:latin typeface="Meiryo UI" pitchFamily="50" charset="-128"/>
                <a:ea typeface="Meiryo UI" pitchFamily="50" charset="-128"/>
                <a:cs typeface="Meiryo UI" pitchFamily="50" charset="-128"/>
              </a:rPr>
              <a:t>を</a:t>
            </a:r>
            <a:r>
              <a:rPr lang="ja-JP" altLang="en-US" sz="1300" dirty="0" smtClean="0">
                <a:solidFill>
                  <a:schemeClr val="tx1"/>
                </a:solidFill>
                <a:latin typeface="Meiryo UI" pitchFamily="50" charset="-128"/>
                <a:ea typeface="Meiryo UI" pitchFamily="50" charset="-128"/>
                <a:cs typeface="Meiryo UI" pitchFamily="50" charset="-128"/>
              </a:rPr>
              <a:t>深める様々な</a:t>
            </a:r>
            <a:r>
              <a:rPr lang="ja-JP" altLang="en-US" sz="1300" dirty="0">
                <a:solidFill>
                  <a:schemeClr val="tx1"/>
                </a:solidFill>
                <a:latin typeface="Meiryo UI" pitchFamily="50" charset="-128"/>
                <a:ea typeface="Meiryo UI" pitchFamily="50" charset="-128"/>
                <a:cs typeface="Meiryo UI" pitchFamily="50" charset="-128"/>
              </a:rPr>
              <a:t>取組み</a:t>
            </a:r>
            <a:r>
              <a:rPr lang="ja-JP" altLang="en-US" sz="1300" dirty="0" smtClean="0">
                <a:solidFill>
                  <a:schemeClr val="tx1"/>
                </a:solidFill>
                <a:latin typeface="Meiryo UI" pitchFamily="50" charset="-128"/>
                <a:ea typeface="Meiryo UI" pitchFamily="50" charset="-128"/>
                <a:cs typeface="Meiryo UI" pitchFamily="50" charset="-128"/>
              </a:rPr>
              <a:t>を推進します。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⇒地球温暖化の影響をより身近に意識することで、</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省エネ型ライフスタイル</a:t>
            </a:r>
            <a:r>
              <a:rPr lang="ja-JP" altLang="en-US" sz="1300" dirty="0" smtClean="0">
                <a:solidFill>
                  <a:srgbClr val="FF0000"/>
                </a:solidFill>
                <a:latin typeface="Meiryo UI" pitchFamily="50" charset="-128"/>
                <a:ea typeface="Meiryo UI" pitchFamily="50" charset="-128"/>
                <a:cs typeface="Meiryo UI" pitchFamily="50" charset="-128"/>
              </a:rPr>
              <a:t>・ビジネススタイル</a:t>
            </a:r>
            <a:r>
              <a:rPr lang="ja-JP" altLang="en-US" sz="1300" dirty="0" smtClean="0">
                <a:solidFill>
                  <a:schemeClr val="tx1"/>
                </a:solidFill>
                <a:latin typeface="Meiryo UI" pitchFamily="50" charset="-128"/>
                <a:ea typeface="Meiryo UI" pitchFamily="50" charset="-128"/>
                <a:cs typeface="Meiryo UI" pitchFamily="50" charset="-128"/>
              </a:rPr>
              <a:t>への転換に</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つなげます。</a:t>
            </a:r>
            <a:endParaRPr lang="en-US" altLang="ja-JP" sz="1300" dirty="0" smtClean="0">
              <a:solidFill>
                <a:schemeClr val="tx1"/>
              </a:solidFill>
              <a:latin typeface="Meiryo UI" pitchFamily="50" charset="-128"/>
              <a:ea typeface="Meiryo UI" pitchFamily="50" charset="-128"/>
              <a:cs typeface="Meiryo UI" pitchFamily="50" charset="-128"/>
            </a:endParaRPr>
          </a:p>
          <a:p>
            <a:pPr>
              <a:lnSpc>
                <a:spcPts val="1100"/>
              </a:lnSpc>
            </a:pP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a:t>
            </a:r>
            <a:r>
              <a:rPr lang="en-US" altLang="ja-JP" sz="1300" dirty="0" smtClean="0">
                <a:solidFill>
                  <a:srgbClr val="FF0000"/>
                </a:solidFill>
                <a:latin typeface="Meiryo UI" pitchFamily="50" charset="-128"/>
                <a:ea typeface="Meiryo UI" pitchFamily="50" charset="-128"/>
                <a:cs typeface="Meiryo UI" pitchFamily="50" charset="-128"/>
              </a:rPr>
              <a:t>H30</a:t>
            </a:r>
            <a:r>
              <a:rPr lang="ja-JP" altLang="en-US" sz="1300" dirty="0" smtClean="0">
                <a:solidFill>
                  <a:srgbClr val="FF0000"/>
                </a:solidFill>
                <a:latin typeface="Meiryo UI" pitchFamily="50" charset="-128"/>
                <a:ea typeface="Meiryo UI" pitchFamily="50" charset="-128"/>
                <a:cs typeface="Meiryo UI" pitchFamily="50" charset="-128"/>
              </a:rPr>
              <a:t>事業概要＞</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・環境</a:t>
            </a:r>
            <a:r>
              <a:rPr lang="en-US" altLang="ja-JP" sz="1300" dirty="0" smtClean="0">
                <a:solidFill>
                  <a:srgbClr val="FF0000"/>
                </a:solidFill>
                <a:latin typeface="Meiryo UI" pitchFamily="50" charset="-128"/>
                <a:ea typeface="Meiryo UI" pitchFamily="50" charset="-128"/>
                <a:cs typeface="Meiryo UI" pitchFamily="50" charset="-128"/>
              </a:rPr>
              <a:t>NPO</a:t>
            </a:r>
            <a:r>
              <a:rPr lang="ja-JP" altLang="en-US" sz="1300" dirty="0" smtClean="0">
                <a:solidFill>
                  <a:srgbClr val="FF0000"/>
                </a:solidFill>
                <a:latin typeface="Meiryo UI" pitchFamily="50" charset="-128"/>
                <a:ea typeface="Meiryo UI" pitchFamily="50" charset="-128"/>
                <a:cs typeface="Meiryo UI" pitchFamily="50" charset="-128"/>
              </a:rPr>
              <a:t>等向けの学習会等　</a:t>
            </a:r>
            <a:r>
              <a:rPr lang="en-US" altLang="ja-JP" sz="1300" dirty="0" smtClean="0">
                <a:solidFill>
                  <a:srgbClr val="FF0000"/>
                </a:solidFill>
                <a:latin typeface="Meiryo UI" pitchFamily="50" charset="-128"/>
                <a:ea typeface="Meiryo UI" pitchFamily="50" charset="-128"/>
                <a:cs typeface="Meiryo UI" pitchFamily="50" charset="-128"/>
              </a:rPr>
              <a:t>5</a:t>
            </a:r>
            <a:r>
              <a:rPr lang="ja-JP" altLang="en-US" sz="1300" dirty="0" smtClean="0">
                <a:solidFill>
                  <a:srgbClr val="FF0000"/>
                </a:solidFill>
                <a:latin typeface="Meiryo UI" pitchFamily="50" charset="-128"/>
                <a:ea typeface="Meiryo UI" pitchFamily="50" charset="-128"/>
                <a:cs typeface="Meiryo UI" pitchFamily="50" charset="-128"/>
              </a:rPr>
              <a:t>回</a:t>
            </a:r>
            <a:endParaRPr lang="en-US" altLang="ja-JP" sz="1300" dirty="0" smtClean="0">
              <a:solidFill>
                <a:srgbClr val="FF0000"/>
              </a:solidFill>
              <a:latin typeface="Meiryo UI" pitchFamily="50" charset="-128"/>
              <a:ea typeface="Meiryo UI" pitchFamily="50" charset="-128"/>
              <a:cs typeface="Meiryo UI" pitchFamily="50" charset="-128"/>
            </a:endParaRPr>
          </a:p>
          <a:p>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・環境</a:t>
            </a:r>
            <a:r>
              <a:rPr lang="en-US" altLang="ja-JP" sz="1300" dirty="0" smtClean="0">
                <a:solidFill>
                  <a:srgbClr val="FF0000"/>
                </a:solidFill>
                <a:latin typeface="Meiryo UI" pitchFamily="50" charset="-128"/>
                <a:ea typeface="Meiryo UI" pitchFamily="50" charset="-128"/>
                <a:cs typeface="Meiryo UI" pitchFamily="50" charset="-128"/>
              </a:rPr>
              <a:t>NPO</a:t>
            </a:r>
            <a:r>
              <a:rPr lang="ja-JP" altLang="en-US" sz="1300" dirty="0" smtClean="0">
                <a:solidFill>
                  <a:srgbClr val="FF0000"/>
                </a:solidFill>
                <a:latin typeface="Meiryo UI" pitchFamily="50" charset="-128"/>
                <a:ea typeface="Meiryo UI" pitchFamily="50" charset="-128"/>
                <a:cs typeface="Meiryo UI" pitchFamily="50" charset="-128"/>
              </a:rPr>
              <a:t>等と協働した啓発活動　</a:t>
            </a:r>
            <a:r>
              <a:rPr lang="en-US" altLang="ja-JP" sz="1300" dirty="0" smtClean="0">
                <a:solidFill>
                  <a:srgbClr val="FF0000"/>
                </a:solidFill>
                <a:latin typeface="Meiryo UI" pitchFamily="50" charset="-128"/>
                <a:ea typeface="Meiryo UI" pitchFamily="50" charset="-128"/>
                <a:cs typeface="Meiryo UI" pitchFamily="50" charset="-128"/>
              </a:rPr>
              <a:t>4</a:t>
            </a:r>
            <a:r>
              <a:rPr lang="ja-JP" altLang="en-US" sz="1300" dirty="0" smtClean="0">
                <a:solidFill>
                  <a:srgbClr val="FF0000"/>
                </a:solidFill>
                <a:latin typeface="Meiryo UI" pitchFamily="50" charset="-128"/>
                <a:ea typeface="Meiryo UI" pitchFamily="50" charset="-128"/>
                <a:cs typeface="Meiryo UI" pitchFamily="50" charset="-128"/>
              </a:rPr>
              <a:t>回</a:t>
            </a:r>
            <a:endParaRPr lang="en-US" altLang="ja-JP" sz="1300" dirty="0" smtClean="0">
              <a:solidFill>
                <a:srgbClr val="FF0000"/>
              </a:solidFill>
              <a:latin typeface="Meiryo UI" pitchFamily="50" charset="-128"/>
              <a:ea typeface="Meiryo UI" pitchFamily="50" charset="-128"/>
              <a:cs typeface="Meiryo UI" pitchFamily="50" charset="-128"/>
            </a:endParaRPr>
          </a:p>
          <a:p>
            <a:endParaRPr lang="en-US" altLang="ja-JP" sz="1300" dirty="0">
              <a:solidFill>
                <a:srgbClr val="FF0000"/>
              </a:solidFill>
              <a:latin typeface="Meiryo UI" pitchFamily="50" charset="-128"/>
              <a:ea typeface="Meiryo UI" pitchFamily="50" charset="-128"/>
              <a:cs typeface="Meiryo UI" pitchFamily="50" charset="-128"/>
            </a:endParaRPr>
          </a:p>
          <a:p>
            <a:r>
              <a:rPr lang="ja-JP" altLang="en-US" sz="1300" dirty="0" smtClean="0">
                <a:solidFill>
                  <a:srgbClr val="FF0000"/>
                </a:solidFill>
                <a:latin typeface="Meiryo UI" pitchFamily="50" charset="-128"/>
                <a:ea typeface="Meiryo UI" pitchFamily="50" charset="-128"/>
                <a:cs typeface="Meiryo UI" pitchFamily="50" charset="-128"/>
              </a:rPr>
              <a:t>（参考：</a:t>
            </a:r>
            <a:r>
              <a:rPr lang="en-US" altLang="ja-JP" sz="1300" dirty="0" smtClean="0">
                <a:solidFill>
                  <a:srgbClr val="FF0000"/>
                </a:solidFill>
                <a:latin typeface="Meiryo UI" pitchFamily="50" charset="-128"/>
                <a:ea typeface="Meiryo UI" pitchFamily="50" charset="-128"/>
                <a:cs typeface="Meiryo UI" pitchFamily="50" charset="-128"/>
              </a:rPr>
              <a:t>H29</a:t>
            </a:r>
            <a:r>
              <a:rPr lang="ja-JP" altLang="en-US" sz="1300" dirty="0" smtClean="0">
                <a:solidFill>
                  <a:srgbClr val="FF0000"/>
                </a:solidFill>
                <a:latin typeface="Meiryo UI" pitchFamily="50" charset="-128"/>
                <a:ea typeface="Meiryo UI" pitchFamily="50" charset="-128"/>
                <a:cs typeface="Meiryo UI" pitchFamily="50" charset="-128"/>
              </a:rPr>
              <a:t>事業実績）</a:t>
            </a:r>
            <a:endParaRPr lang="en-US" altLang="ja-JP" sz="1300" dirty="0" smtClean="0">
              <a:solidFill>
                <a:srgbClr val="FF0000"/>
              </a:solidFill>
              <a:latin typeface="Meiryo UI" pitchFamily="50" charset="-128"/>
              <a:ea typeface="Meiryo UI" pitchFamily="50" charset="-128"/>
              <a:cs typeface="Meiryo UI" pitchFamily="50" charset="-128"/>
            </a:endParaRPr>
          </a:p>
          <a:p>
            <a:r>
              <a:rPr lang="en-US" altLang="ja-JP" sz="1200" dirty="0" smtClean="0">
                <a:solidFill>
                  <a:srgbClr val="FF0000"/>
                </a:solidFill>
                <a:latin typeface="Meiryo UI" pitchFamily="50" charset="-128"/>
                <a:ea typeface="Meiryo UI" pitchFamily="50" charset="-128"/>
                <a:cs typeface="Meiryo UI" pitchFamily="50" charset="-128"/>
              </a:rPr>
              <a:t>(1)</a:t>
            </a:r>
            <a:r>
              <a:rPr lang="ja-JP" altLang="en-US" sz="1200" dirty="0" smtClean="0">
                <a:solidFill>
                  <a:srgbClr val="FF0000"/>
                </a:solidFill>
                <a:latin typeface="Meiryo UI" pitchFamily="50" charset="-128"/>
                <a:ea typeface="Meiryo UI" pitchFamily="50" charset="-128"/>
                <a:cs typeface="Meiryo UI" pitchFamily="50" charset="-128"/>
              </a:rPr>
              <a:t>おおさか気候変動「適応」シンポジウム　１回</a:t>
            </a:r>
            <a:endParaRPr lang="en-US" altLang="ja-JP" sz="1200" dirty="0" smtClean="0">
              <a:solidFill>
                <a:srgbClr val="FF0000"/>
              </a:solidFill>
              <a:latin typeface="Meiryo UI" pitchFamily="50" charset="-128"/>
              <a:ea typeface="Meiryo UI" pitchFamily="50" charset="-128"/>
              <a:cs typeface="Meiryo UI" pitchFamily="50" charset="-128"/>
            </a:endParaRPr>
          </a:p>
          <a:p>
            <a:r>
              <a:rPr lang="ja-JP" altLang="en-US" sz="1200" dirty="0" smtClean="0">
                <a:solidFill>
                  <a:srgbClr val="FF0000"/>
                </a:solidFill>
                <a:latin typeface="Meiryo UI" pitchFamily="50" charset="-128"/>
                <a:ea typeface="Meiryo UI" pitchFamily="50" charset="-128"/>
                <a:cs typeface="Meiryo UI" pitchFamily="50" charset="-128"/>
              </a:rPr>
              <a:t>　　府民が主体的に適応策に取り組んでいくためのキックオフイベントを開催。</a:t>
            </a:r>
            <a:endParaRPr lang="en-US" altLang="ja-JP" sz="1200" dirty="0" smtClean="0">
              <a:solidFill>
                <a:srgbClr val="FF0000"/>
              </a:solidFill>
              <a:latin typeface="Meiryo UI" pitchFamily="50" charset="-128"/>
              <a:ea typeface="Meiryo UI" pitchFamily="50" charset="-128"/>
              <a:cs typeface="Meiryo UI" pitchFamily="50" charset="-128"/>
            </a:endParaRPr>
          </a:p>
          <a:p>
            <a:r>
              <a:rPr lang="en-US" altLang="ja-JP" sz="1200" dirty="0" smtClean="0">
                <a:solidFill>
                  <a:srgbClr val="FF0000"/>
                </a:solidFill>
                <a:latin typeface="Meiryo UI" pitchFamily="50" charset="-128"/>
                <a:ea typeface="Meiryo UI" pitchFamily="50" charset="-128"/>
                <a:cs typeface="Meiryo UI" pitchFamily="50" charset="-128"/>
              </a:rPr>
              <a:t>(2)</a:t>
            </a:r>
            <a:r>
              <a:rPr lang="ja-JP" altLang="en-US" sz="1200" dirty="0" smtClean="0">
                <a:solidFill>
                  <a:srgbClr val="FF0000"/>
                </a:solidFill>
                <a:latin typeface="Meiryo UI" pitchFamily="50" charset="-128"/>
                <a:ea typeface="Meiryo UI" pitchFamily="50" charset="-128"/>
                <a:cs typeface="Meiryo UI" pitchFamily="50" charset="-128"/>
              </a:rPr>
              <a:t>啓発用冊子の作成</a:t>
            </a:r>
            <a:endParaRPr lang="ja-JP" altLang="en-US" sz="1200" dirty="0">
              <a:solidFill>
                <a:srgbClr val="FF0000"/>
              </a:solidFill>
              <a:latin typeface="Meiryo UI" pitchFamily="50" charset="-128"/>
              <a:ea typeface="Meiryo UI" pitchFamily="50" charset="-128"/>
              <a:cs typeface="Meiryo UI" pitchFamily="50" charset="-128"/>
            </a:endParaRPr>
          </a:p>
          <a:p>
            <a:r>
              <a:rPr lang="en-US" altLang="ja-JP" sz="1200" dirty="0" smtClean="0">
                <a:solidFill>
                  <a:srgbClr val="FF0000"/>
                </a:solidFill>
                <a:latin typeface="Meiryo UI" pitchFamily="50" charset="-128"/>
                <a:ea typeface="Meiryo UI" pitchFamily="50" charset="-128"/>
                <a:cs typeface="Meiryo UI" pitchFamily="50" charset="-128"/>
              </a:rPr>
              <a:t>(3)</a:t>
            </a:r>
            <a:r>
              <a:rPr lang="ja-JP" altLang="en-US" sz="1200" dirty="0" smtClean="0">
                <a:solidFill>
                  <a:srgbClr val="FF0000"/>
                </a:solidFill>
                <a:latin typeface="Meiryo UI" pitchFamily="50" charset="-128"/>
                <a:ea typeface="Meiryo UI" pitchFamily="50" charset="-128"/>
                <a:cs typeface="Meiryo UI" pitchFamily="50" charset="-128"/>
              </a:rPr>
              <a:t>環境</a:t>
            </a:r>
            <a:r>
              <a:rPr lang="en-US" altLang="ja-JP" sz="1200" dirty="0">
                <a:solidFill>
                  <a:srgbClr val="FF0000"/>
                </a:solidFill>
                <a:latin typeface="Meiryo UI" pitchFamily="50" charset="-128"/>
                <a:ea typeface="Meiryo UI" pitchFamily="50" charset="-128"/>
                <a:cs typeface="Meiryo UI" pitchFamily="50" charset="-128"/>
              </a:rPr>
              <a:t>NPO</a:t>
            </a:r>
            <a:r>
              <a:rPr lang="ja-JP" altLang="en-US" sz="1200" dirty="0">
                <a:solidFill>
                  <a:srgbClr val="FF0000"/>
                </a:solidFill>
                <a:latin typeface="Meiryo UI" pitchFamily="50" charset="-128"/>
                <a:ea typeface="Meiryo UI" pitchFamily="50" charset="-128"/>
                <a:cs typeface="Meiryo UI" pitchFamily="50" charset="-128"/>
              </a:rPr>
              <a:t>等と協働した地域での「適応」に関する啓発</a:t>
            </a:r>
            <a:r>
              <a:rPr lang="ja-JP" altLang="en-US" sz="1200" dirty="0" smtClean="0">
                <a:solidFill>
                  <a:srgbClr val="FF0000"/>
                </a:solidFill>
                <a:latin typeface="Meiryo UI" pitchFamily="50" charset="-128"/>
                <a:ea typeface="Meiryo UI" pitchFamily="50" charset="-128"/>
                <a:cs typeface="Meiryo UI" pitchFamily="50" charset="-128"/>
              </a:rPr>
              <a:t>活動　　</a:t>
            </a:r>
            <a:r>
              <a:rPr lang="en-US" altLang="ja-JP" sz="1200" dirty="0" smtClean="0">
                <a:solidFill>
                  <a:srgbClr val="FF0000"/>
                </a:solidFill>
                <a:latin typeface="Meiryo UI" pitchFamily="50" charset="-128"/>
                <a:ea typeface="Meiryo UI" pitchFamily="50" charset="-128"/>
                <a:cs typeface="Meiryo UI" pitchFamily="50" charset="-128"/>
              </a:rPr>
              <a:t>4</a:t>
            </a:r>
            <a:r>
              <a:rPr lang="ja-JP" altLang="en-US" sz="1200" dirty="0" smtClean="0">
                <a:solidFill>
                  <a:srgbClr val="FF0000"/>
                </a:solidFill>
                <a:latin typeface="Meiryo UI" pitchFamily="50" charset="-128"/>
                <a:ea typeface="Meiryo UI" pitchFamily="50" charset="-128"/>
                <a:cs typeface="Meiryo UI" pitchFamily="50" charset="-128"/>
              </a:rPr>
              <a:t>回</a:t>
            </a:r>
          </a:p>
          <a:p>
            <a:pPr marL="177800" indent="-177800"/>
            <a:r>
              <a:rPr lang="ja-JP" altLang="en-US" sz="1200" dirty="0" smtClean="0">
                <a:solidFill>
                  <a:srgbClr val="FF0000"/>
                </a:solidFill>
                <a:latin typeface="Meiryo UI" pitchFamily="50" charset="-128"/>
                <a:ea typeface="Meiryo UI" pitchFamily="50" charset="-128"/>
                <a:cs typeface="Meiryo UI" pitchFamily="50" charset="-128"/>
              </a:rPr>
              <a:t>　　地域特性に応じ身近で起きる気候変動の影響への「適応」に関する啓発活動を実施。</a:t>
            </a:r>
          </a:p>
          <a:p>
            <a:r>
              <a:rPr lang="en-US" altLang="ja-JP" sz="1200" dirty="0" smtClean="0">
                <a:solidFill>
                  <a:srgbClr val="FF0000"/>
                </a:solidFill>
                <a:latin typeface="Meiryo UI" pitchFamily="50" charset="-128"/>
                <a:ea typeface="Meiryo UI" pitchFamily="50" charset="-128"/>
                <a:cs typeface="Meiryo UI" pitchFamily="50" charset="-128"/>
              </a:rPr>
              <a:t>(4) </a:t>
            </a:r>
            <a:r>
              <a:rPr lang="ja-JP" altLang="en-US" sz="1200" dirty="0" smtClean="0">
                <a:solidFill>
                  <a:srgbClr val="FF0000"/>
                </a:solidFill>
                <a:latin typeface="Meiryo UI" pitchFamily="50" charset="-128"/>
                <a:ea typeface="Meiryo UI" pitchFamily="50" charset="-128"/>
                <a:cs typeface="Meiryo UI" pitchFamily="50" charset="-128"/>
              </a:rPr>
              <a:t>ヒートアイランド対策の啓発　１回</a:t>
            </a:r>
          </a:p>
          <a:p>
            <a:pPr marL="177800" indent="-177800"/>
            <a:r>
              <a:rPr lang="ja-JP" altLang="en-US" sz="1200" dirty="0" smtClean="0">
                <a:solidFill>
                  <a:srgbClr val="FF0000"/>
                </a:solidFill>
                <a:latin typeface="Meiryo UI" pitchFamily="50" charset="-128"/>
                <a:ea typeface="Meiryo UI" pitchFamily="50" charset="-128"/>
                <a:cs typeface="Meiryo UI" pitchFamily="50" charset="-128"/>
              </a:rPr>
              <a:t>　　府民を対象に「</a:t>
            </a:r>
            <a:r>
              <a:rPr lang="ja-JP" altLang="en-US" sz="1200" dirty="0">
                <a:solidFill>
                  <a:srgbClr val="FF0000"/>
                </a:solidFill>
                <a:latin typeface="Meiryo UI" pitchFamily="50" charset="-128"/>
                <a:ea typeface="Meiryo UI" pitchFamily="50" charset="-128"/>
                <a:cs typeface="Meiryo UI" pitchFamily="50" charset="-128"/>
              </a:rPr>
              <a:t>適応」の一つの取組みとして、ヒートアイランド対策についての啓発を</a:t>
            </a:r>
            <a:r>
              <a:rPr lang="ja-JP" altLang="en-US" sz="1200" dirty="0" smtClean="0">
                <a:solidFill>
                  <a:srgbClr val="FF0000"/>
                </a:solidFill>
                <a:latin typeface="Meiryo UI" pitchFamily="50" charset="-128"/>
                <a:ea typeface="Meiryo UI" pitchFamily="50" charset="-128"/>
                <a:cs typeface="Meiryo UI" pitchFamily="50" charset="-128"/>
              </a:rPr>
              <a:t>クールスポット</a:t>
            </a:r>
            <a:r>
              <a:rPr lang="ja-JP" altLang="en-US" sz="1200" dirty="0">
                <a:solidFill>
                  <a:srgbClr val="FF0000"/>
                </a:solidFill>
                <a:latin typeface="Meiryo UI" pitchFamily="50" charset="-128"/>
                <a:ea typeface="Meiryo UI" pitchFamily="50" charset="-128"/>
                <a:cs typeface="Meiryo UI" pitchFamily="50" charset="-128"/>
              </a:rPr>
              <a:t>に</a:t>
            </a:r>
            <a:r>
              <a:rPr lang="ja-JP" altLang="en-US" sz="1200" dirty="0" smtClean="0">
                <a:solidFill>
                  <a:srgbClr val="FF0000"/>
                </a:solidFill>
                <a:latin typeface="Meiryo UI" pitchFamily="50" charset="-128"/>
                <a:ea typeface="Meiryo UI" pitchFamily="50" charset="-128"/>
                <a:cs typeface="Meiryo UI" pitchFamily="50" charset="-128"/>
              </a:rPr>
              <a:t>おいて実施。</a:t>
            </a:r>
            <a:endParaRPr lang="en-US" altLang="ja-JP" sz="900" dirty="0">
              <a:solidFill>
                <a:srgbClr val="FF0000"/>
              </a:solidFill>
              <a:latin typeface="Meiryo UI" pitchFamily="50" charset="-128"/>
              <a:ea typeface="Meiryo UI" pitchFamily="50" charset="-128"/>
              <a:cs typeface="Meiryo UI" pitchFamily="50" charset="-128"/>
            </a:endParaRPr>
          </a:p>
          <a:p>
            <a:pPr>
              <a:lnSpc>
                <a:spcPts val="1200"/>
              </a:lnSpc>
            </a:pPr>
            <a:r>
              <a:rPr lang="ja-JP" altLang="en-US" sz="900" dirty="0" smtClean="0">
                <a:solidFill>
                  <a:schemeClr val="tx1"/>
                </a:solidFill>
                <a:latin typeface="Meiryo UI" pitchFamily="50" charset="-128"/>
                <a:ea typeface="Meiryo UI" pitchFamily="50" charset="-128"/>
                <a:cs typeface="Meiryo UI" pitchFamily="50" charset="-128"/>
              </a:rPr>
              <a:t>　　</a:t>
            </a:r>
            <a:endParaRPr lang="ja-JP" altLang="en-US" sz="1200" dirty="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角丸四角形 33"/>
          <p:cNvSpPr/>
          <p:nvPr/>
        </p:nvSpPr>
        <p:spPr>
          <a:xfrm>
            <a:off x="250422" y="755309"/>
            <a:ext cx="3017034"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　温暖化「適応」推進事業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686624" y="1132899"/>
            <a:ext cx="2124000" cy="184666"/>
          </a:xfrm>
          <a:prstGeom prst="rect">
            <a:avLst/>
          </a:prstGeom>
          <a:noFill/>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4,600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テキスト ボックス 27"/>
          <p:cNvSpPr txBox="1"/>
          <p:nvPr/>
        </p:nvSpPr>
        <p:spPr>
          <a:xfrm>
            <a:off x="6989223" y="4526894"/>
            <a:ext cx="2608091" cy="553998"/>
          </a:xfrm>
          <a:prstGeom prst="rect">
            <a:avLst/>
          </a:prstGeom>
          <a:noFill/>
        </p:spPr>
        <p:txBody>
          <a:bodyPr wrap="square" rtlCol="0">
            <a:spAutoFit/>
          </a:bodyPr>
          <a:lstStyle/>
          <a:p>
            <a:pPr>
              <a:lnSpc>
                <a:spcPts val="1200"/>
              </a:lnSpc>
            </a:pP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遮光性フィルム貼付のひさし、壁面緑化、地上部緑化を整備し、涼しさ</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とみどりを身近に</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感じるクールスポット</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を作っています。</a:t>
            </a:r>
          </a:p>
        </p:txBody>
      </p:sp>
      <p:sp>
        <p:nvSpPr>
          <p:cNvPr id="31" name="テキスト ボックス 30"/>
          <p:cNvSpPr txBox="1"/>
          <p:nvPr/>
        </p:nvSpPr>
        <p:spPr>
          <a:xfrm>
            <a:off x="5123739" y="3894627"/>
            <a:ext cx="3530603" cy="246221"/>
          </a:xfrm>
          <a:prstGeom prst="rect">
            <a:avLst/>
          </a:prstGeom>
          <a:noFill/>
        </p:spPr>
        <p:txBody>
          <a:bodyPr wrap="square" rtlCol="0">
            <a:spAutoFit/>
          </a:bodyPr>
          <a:lstStyle/>
          <a:p>
            <a:pPr>
              <a:lnSpc>
                <a:spcPts val="1200"/>
              </a:lnSpc>
            </a:pP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クールスポットの例（</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SENRITO</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よみうり</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362741" y="5779589"/>
            <a:ext cx="4068000" cy="86177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spAutoFit/>
          </a:bodyPr>
          <a:lstStyle/>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年度までの実績</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補助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：３件</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　・難波</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センター街商店街クールスポット整備事業（大阪市）</a:t>
            </a:r>
          </a:p>
          <a:p>
            <a:pPr marL="87313" indent="-87313"/>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SENRITO</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よみうり</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クールスポット事業（豊中市）</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あべのキューズモール　クールスポット整備事業（大阪市）</a:t>
            </a:r>
          </a:p>
        </p:txBody>
      </p:sp>
      <p:pic>
        <p:nvPicPr>
          <p:cNvPr id="1026" name="Picture 2" descr="SENRITO写真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741" y="4206542"/>
            <a:ext cx="1622259" cy="154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4825" t="32785" r="2262"/>
          <a:stretch/>
        </p:blipFill>
        <p:spPr bwMode="auto">
          <a:xfrm>
            <a:off x="335898" y="5469079"/>
            <a:ext cx="1508896" cy="999153"/>
          </a:xfrm>
          <a:prstGeom prst="rect">
            <a:avLst/>
          </a:prstGeom>
          <a:ln>
            <a:noFill/>
          </a:ln>
          <a:extLst>
            <a:ext uri="{53640926-AAD7-44D8-BBD7-CCE9431645EC}">
              <a14:shadowObscured xmlns:a14="http://schemas.microsoft.com/office/drawing/2010/main"/>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4583" y="5469079"/>
            <a:ext cx="1425486" cy="99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p:cNvPicPr/>
          <p:nvPr/>
        </p:nvPicPr>
        <p:blipFill>
          <a:blip r:embed="rId5" cstate="print">
            <a:extLst>
              <a:ext uri="{28A0092B-C50C-407E-A947-70E740481C1C}">
                <a14:useLocalDpi xmlns:a14="http://schemas.microsoft.com/office/drawing/2010/main" val="0"/>
              </a:ext>
            </a:extLst>
          </a:blip>
          <a:stretch>
            <a:fillRect/>
          </a:stretch>
        </p:blipFill>
        <p:spPr>
          <a:xfrm>
            <a:off x="3339518" y="5469079"/>
            <a:ext cx="1355312" cy="981480"/>
          </a:xfrm>
          <a:prstGeom prst="rect">
            <a:avLst/>
          </a:prstGeom>
        </p:spPr>
      </p:pic>
      <p:sp>
        <p:nvSpPr>
          <p:cNvPr id="21" name="テキスト ボックス 20"/>
          <p:cNvSpPr txBox="1"/>
          <p:nvPr/>
        </p:nvSpPr>
        <p:spPr>
          <a:xfrm>
            <a:off x="607569" y="6452515"/>
            <a:ext cx="1031051" cy="246221"/>
          </a:xfrm>
          <a:prstGeom prst="rect">
            <a:avLst/>
          </a:prstGeom>
          <a:noFill/>
        </p:spPr>
        <p:txBody>
          <a:bodyPr wrap="none" rtlCol="0" anchor="ctr" anchorCtr="0">
            <a:spAutoFit/>
          </a:bodyPr>
          <a:lstStyle/>
          <a:p>
            <a:pPr>
              <a:lnSpc>
                <a:spcPts val="1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シンポジウム</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933477" y="6452515"/>
            <a:ext cx="1367682" cy="246221"/>
          </a:xfrm>
          <a:prstGeom prst="rect">
            <a:avLst/>
          </a:prstGeom>
          <a:noFill/>
        </p:spPr>
        <p:txBody>
          <a:bodyPr wrap="none" rtlCol="0" anchor="ctr" anchorCtr="0">
            <a:spAutoFit/>
          </a:bodyPr>
          <a:lstStyle/>
          <a:p>
            <a:pPr>
              <a:lnSpc>
                <a:spcPts val="1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啓発用ハンドブック</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360913" y="6452515"/>
            <a:ext cx="1305165" cy="246221"/>
          </a:xfrm>
          <a:prstGeom prst="rect">
            <a:avLst/>
          </a:prstGeom>
          <a:noFill/>
        </p:spPr>
        <p:txBody>
          <a:bodyPr wrap="none" rtlCol="0" anchor="ctr" anchorCtr="0">
            <a:spAutoFit/>
          </a:bodyPr>
          <a:lstStyle/>
          <a:p>
            <a:pPr>
              <a:lnSpc>
                <a:spcPts val="1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啓発活動の様子</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7624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344488" y="1285072"/>
            <a:ext cx="220764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建築物の環境配慮</a:t>
            </a:r>
            <a:r>
              <a:rPr lang="ja-JP" altLang="en-US" sz="1400" b="1" dirty="0" smtClean="0">
                <a:solidFill>
                  <a:prstClr val="black"/>
                </a:solidFill>
                <a:latin typeface="Meiryo UI" pitchFamily="50" charset="-128"/>
                <a:ea typeface="Meiryo UI" pitchFamily="50" charset="-128"/>
                <a:cs typeface="Meiryo UI" pitchFamily="50" charset="-128"/>
              </a:rPr>
              <a:t>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a:t>
            </a:r>
            <a:r>
              <a:rPr lang="ja-JP" altLang="en-US" b="0" i="0" dirty="0" smtClean="0">
                <a:latin typeface="Meiryo UI" pitchFamily="50" charset="-128"/>
                <a:ea typeface="Meiryo UI" pitchFamily="50" charset="-128"/>
                <a:cs typeface="Meiryo UI" pitchFamily="50" charset="-128"/>
              </a:rPr>
              <a:t>改築の</a:t>
            </a:r>
            <a:r>
              <a:rPr lang="ja-JP" altLang="en-US" b="0" i="0" dirty="0">
                <a:latin typeface="Meiryo UI" pitchFamily="50" charset="-128"/>
                <a:ea typeface="Meiryo UI" pitchFamily="50" charset="-128"/>
                <a:cs typeface="Meiryo UI" pitchFamily="50" charset="-128"/>
              </a:rPr>
              <a:t>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a:t>
            </a:r>
            <a:r>
              <a:rPr lang="ja-JP" altLang="en-US" b="0" i="0" dirty="0" smtClean="0">
                <a:latin typeface="Meiryo UI" pitchFamily="50" charset="-128"/>
                <a:ea typeface="Meiryo UI" pitchFamily="50" charset="-128"/>
                <a:cs typeface="Meiryo UI" pitchFamily="50" charset="-128"/>
              </a:rPr>
              <a:t>改築しようとする</a:t>
            </a:r>
            <a:r>
              <a:rPr lang="ja-JP" altLang="en-US" b="0" i="0" dirty="0">
                <a:latin typeface="Meiryo UI" pitchFamily="50" charset="-128"/>
                <a:ea typeface="Meiryo UI" pitchFamily="50" charset="-128"/>
                <a:cs typeface="Meiryo UI" pitchFamily="50" charset="-128"/>
              </a:rPr>
              <a:t>者</a:t>
            </a:r>
            <a:r>
              <a:rPr lang="ja-JP" altLang="en-US" b="0" i="0" dirty="0" smtClean="0">
                <a:latin typeface="Meiryo UI" pitchFamily="50" charset="-128"/>
                <a:ea typeface="Meiryo UI" pitchFamily="50" charset="-128"/>
                <a:cs typeface="Meiryo UI" pitchFamily="50" charset="-128"/>
              </a:rPr>
              <a:t>（特定</a:t>
            </a:r>
            <a:r>
              <a:rPr lang="ja-JP" altLang="en-US" b="0" i="0" dirty="0">
                <a:latin typeface="Meiryo UI" pitchFamily="50" charset="-128"/>
                <a:ea typeface="Meiryo UI" pitchFamily="50" charset="-128"/>
                <a:cs typeface="Meiryo UI" pitchFamily="50" charset="-128"/>
              </a:rPr>
              <a:t>建築</a:t>
            </a:r>
            <a:r>
              <a:rPr lang="ja-JP" altLang="en-US" b="0" i="0" dirty="0" smtClean="0">
                <a:latin typeface="Meiryo UI" pitchFamily="50" charset="-128"/>
                <a:ea typeface="Meiryo UI" pitchFamily="50" charset="-128"/>
                <a:cs typeface="Meiryo UI" pitchFamily="50" charset="-128"/>
              </a:rPr>
              <a:t>主）</a:t>
            </a:r>
            <a:r>
              <a:rPr lang="ja-JP" altLang="en-US" b="0" i="0" dirty="0">
                <a:latin typeface="Meiryo UI" pitchFamily="50" charset="-128"/>
                <a:ea typeface="Meiryo UI" pitchFamily="50" charset="-128"/>
                <a:cs typeface="Meiryo UI" pitchFamily="50" charset="-128"/>
              </a:rPr>
              <a:t>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a:t>
            </a:r>
            <a:r>
              <a:rPr lang="ja-JP" altLang="en-US" b="0" i="0" dirty="0" smtClean="0">
                <a:latin typeface="Meiryo UI" pitchFamily="50" charset="-128"/>
                <a:ea typeface="Meiryo UI" pitchFamily="50" charset="-128"/>
                <a:cs typeface="Meiryo UI" pitchFamily="50" charset="-128"/>
              </a:rPr>
              <a:t>の計画書</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届出</a:t>
            </a:r>
            <a:r>
              <a:rPr lang="ja-JP" altLang="en-US" b="0" i="0" dirty="0">
                <a:latin typeface="Meiryo UI" pitchFamily="50" charset="-128"/>
                <a:ea typeface="Meiryo UI" pitchFamily="50" charset="-128"/>
                <a:cs typeface="Meiryo UI" pitchFamily="50" charset="-128"/>
              </a:rPr>
              <a:t>や太陽光発電設備等の再生可能エネルギー利用設備の導入検討</a:t>
            </a:r>
            <a:r>
              <a:rPr lang="ja-JP" altLang="en-US" b="0" i="0" dirty="0" smtClean="0">
                <a:latin typeface="Meiryo UI" pitchFamily="50" charset="-128"/>
                <a:ea typeface="Meiryo UI" pitchFamily="50" charset="-128"/>
                <a:cs typeface="Meiryo UI" pitchFamily="50" charset="-128"/>
              </a:rPr>
              <a:t>を義務化</a:t>
            </a:r>
            <a:r>
              <a:rPr lang="ja-JP" altLang="en-US" b="0" i="0" dirty="0">
                <a:latin typeface="Meiryo UI" pitchFamily="50" charset="-128"/>
                <a:ea typeface="Meiryo UI" pitchFamily="50" charset="-128"/>
                <a:cs typeface="Meiryo UI" pitchFamily="50" charset="-128"/>
              </a:rPr>
              <a:t>しています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さらに</a:t>
            </a:r>
            <a:r>
              <a:rPr lang="ja-JP" altLang="en-US" b="0" i="0" dirty="0">
                <a:latin typeface="Meiryo UI" pitchFamily="50" charset="-128"/>
                <a:ea typeface="Meiryo UI" pitchFamily="50" charset="-128"/>
                <a:cs typeface="Meiryo UI" pitchFamily="50" charset="-128"/>
              </a:rPr>
              <a:t>、特に優れた取組みを行った建築物については</a:t>
            </a:r>
            <a:r>
              <a:rPr lang="ja-JP" altLang="en-US" b="0" i="0" dirty="0" smtClean="0">
                <a:latin typeface="Meiryo UI" pitchFamily="50" charset="-128"/>
                <a:ea typeface="Meiryo UI" pitchFamily="50" charset="-128"/>
                <a:cs typeface="Meiryo UI" pitchFamily="50" charset="-128"/>
              </a:rPr>
              <a:t>、大阪府・市が「</a:t>
            </a:r>
            <a:r>
              <a:rPr lang="ja-JP" altLang="en-US" b="0" i="0" dirty="0">
                <a:latin typeface="Meiryo UI" pitchFamily="50" charset="-128"/>
                <a:ea typeface="Meiryo UI" pitchFamily="50" charset="-128"/>
                <a:cs typeface="Meiryo UI" pitchFamily="50" charset="-128"/>
              </a:rPr>
              <a:t>おおさか環境にやさしい建築賞」と</a:t>
            </a:r>
            <a:r>
              <a:rPr lang="ja-JP" altLang="en-US" b="0" i="0" dirty="0" smtClean="0">
                <a:latin typeface="Meiryo UI" pitchFamily="50" charset="-128"/>
                <a:ea typeface="Meiryo UI" pitchFamily="50" charset="-128"/>
                <a:cs typeface="Meiryo UI" pitchFamily="50" charset="-128"/>
              </a:rPr>
              <a:t>して表彰しています。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30</a:t>
            </a:r>
            <a:endParaRPr lang="ja-JP" altLang="en-US" b="1" dirty="0">
              <a:solidFill>
                <a:prstClr val="white"/>
              </a:solidFill>
            </a:endParaRPr>
          </a:p>
        </p:txBody>
      </p:sp>
      <p:sp>
        <p:nvSpPr>
          <p:cNvPr id="40" name="テキスト ボックス 39"/>
          <p:cNvSpPr txBox="1"/>
          <p:nvPr/>
        </p:nvSpPr>
        <p:spPr>
          <a:xfrm>
            <a:off x="5469638" y="2169100"/>
            <a:ext cx="1914218" cy="246221"/>
          </a:xfrm>
          <a:prstGeom prst="rect">
            <a:avLst/>
          </a:prstGeom>
          <a:noFill/>
        </p:spPr>
        <p:txBody>
          <a:bodyPr wrap="square" rtlCol="0">
            <a:spAutoFit/>
          </a:bodyPr>
          <a:lstStyle/>
          <a:p>
            <a:pPr marL="87313" indent="-87313"/>
            <a:r>
              <a:rPr lang="zh-TW" altLang="en-US" sz="1000" dirty="0">
                <a:solidFill>
                  <a:prstClr val="black"/>
                </a:solidFill>
                <a:latin typeface="Meiryo UI" pitchFamily="50" charset="-128"/>
                <a:ea typeface="Meiryo UI" pitchFamily="50" charset="-128"/>
                <a:cs typeface="Meiryo UI" pitchFamily="50" charset="-128"/>
              </a:rPr>
              <a:t>大阪府建築物環境性能表示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8175011" y="4735460"/>
            <a:ext cx="1584782" cy="169277"/>
          </a:xfrm>
          <a:prstGeom prst="rect">
            <a:avLst/>
          </a:prstGeom>
          <a:noFill/>
        </p:spPr>
        <p:txBody>
          <a:bodyPr wrap="square" lIns="0" tIns="0" rIns="0" bIns="0" rtlCol="0" anchor="ctr" anchorCtr="1">
            <a:spAutoFit/>
          </a:bodyPr>
          <a:lstStyle/>
          <a:p>
            <a:pPr marL="87313" indent="-87313"/>
            <a:r>
              <a:rPr lang="en-US" altLang="ja-JP"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府事業</a:t>
            </a:r>
            <a:r>
              <a:rPr lang="en-US" altLang="ja-JP" sz="1100" dirty="0" smtClean="0">
                <a:solidFill>
                  <a:prstClr val="black"/>
                </a:solidFill>
                <a:latin typeface="Meiryo UI" pitchFamily="50" charset="-128"/>
                <a:ea typeface="Meiryo UI" pitchFamily="50" charset="-128"/>
                <a:cs typeface="Meiryo UI" pitchFamily="50" charset="-128"/>
              </a:rPr>
              <a:t>】</a:t>
            </a:r>
            <a:r>
              <a:rPr lang="zh-TW" altLang="en-US" sz="1100" dirty="0" smtClean="0">
                <a:solidFill>
                  <a:prstClr val="black"/>
                </a:solidFill>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予算</a:t>
            </a:r>
            <a:r>
              <a:rPr lang="en-US" altLang="ja-JP" sz="1100" dirty="0">
                <a:solidFill>
                  <a:srgbClr val="FF0000"/>
                </a:solidFill>
                <a:latin typeface="Meiryo UI" pitchFamily="50" charset="-128"/>
                <a:ea typeface="Meiryo UI" pitchFamily="50" charset="-128"/>
                <a:cs typeface="Meiryo UI" pitchFamily="50" charset="-128"/>
              </a:rPr>
              <a:t>519</a:t>
            </a:r>
            <a:r>
              <a:rPr lang="zh-TW" altLang="en-US" sz="1100" dirty="0" smtClean="0">
                <a:latin typeface="Meiryo UI" pitchFamily="50" charset="-128"/>
                <a:ea typeface="Meiryo UI" pitchFamily="50" charset="-128"/>
                <a:cs typeface="Meiryo UI" pitchFamily="50" charset="-128"/>
              </a:rPr>
              <a:t>千円</a:t>
            </a:r>
            <a:r>
              <a:rPr lang="zh-TW" altLang="en-US" sz="1100" dirty="0" smtClean="0">
                <a:solidFill>
                  <a:prstClr val="black"/>
                </a:solidFill>
                <a:latin typeface="Meiryo UI" pitchFamily="50" charset="-128"/>
                <a:ea typeface="Meiryo UI" pitchFamily="50" charset="-128"/>
                <a:cs typeface="Meiryo UI" pitchFamily="50" charset="-128"/>
              </a:rPr>
              <a:t>）</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61059" y="3415130"/>
            <a:ext cx="472599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a:t>
            </a:r>
            <a:r>
              <a:rPr lang="ja-JP" altLang="en-US" b="0" i="0" dirty="0">
                <a:solidFill>
                  <a:srgbClr val="FF0000"/>
                </a:solidFill>
                <a:latin typeface="Meiryo UI" pitchFamily="50" charset="-128"/>
                <a:ea typeface="Meiryo UI" pitchFamily="50" charset="-128"/>
                <a:cs typeface="Meiryo UI" pitchFamily="50" charset="-128"/>
              </a:rPr>
              <a:t>建築物環境性能表示（右図参照）</a:t>
            </a:r>
            <a:r>
              <a:rPr lang="ja-JP" altLang="en-US" b="0" i="0" dirty="0" smtClean="0">
                <a:solidFill>
                  <a:srgbClr val="FF0000"/>
                </a:solidFill>
                <a:latin typeface="Meiryo UI" pitchFamily="50" charset="-128"/>
                <a:ea typeface="Meiryo UI" pitchFamily="50" charset="-128"/>
                <a:cs typeface="Meiryo UI" pitchFamily="50" charset="-128"/>
              </a:rPr>
              <a:t>を、当該</a:t>
            </a:r>
            <a:r>
              <a:rPr lang="ja-JP" altLang="en-US" b="0" i="0" dirty="0">
                <a:solidFill>
                  <a:srgbClr val="FF0000"/>
                </a:solidFill>
                <a:latin typeface="Meiryo UI" pitchFamily="50" charset="-128"/>
                <a:ea typeface="Meiryo UI" pitchFamily="50" charset="-128"/>
                <a:cs typeface="Meiryo UI" pitchFamily="50" charset="-128"/>
              </a:rPr>
              <a:t>建築物の販売等</a:t>
            </a:r>
            <a:r>
              <a:rPr lang="ja-JP" altLang="en-US" b="0" i="0" dirty="0" smtClean="0">
                <a:solidFill>
                  <a:srgbClr val="FF0000"/>
                </a:solidFill>
                <a:latin typeface="Meiryo UI" pitchFamily="50" charset="-128"/>
                <a:ea typeface="Meiryo UI" pitchFamily="50" charset="-128"/>
                <a:cs typeface="Meiryo UI" pitchFamily="50" charset="-128"/>
              </a:rPr>
              <a:t>における一定</a:t>
            </a:r>
            <a:r>
              <a:rPr lang="ja-JP" altLang="en-US" b="0" i="0" dirty="0">
                <a:solidFill>
                  <a:srgbClr val="FF0000"/>
                </a:solidFill>
                <a:latin typeface="Meiryo UI" pitchFamily="50" charset="-128"/>
                <a:ea typeface="Meiryo UI" pitchFamily="50" charset="-128"/>
                <a:cs typeface="Meiryo UI" pitchFamily="50" charset="-128"/>
              </a:rPr>
              <a:t>の</a:t>
            </a:r>
            <a:r>
              <a:rPr lang="ja-JP" altLang="en-US" b="0" i="0" dirty="0" smtClean="0">
                <a:solidFill>
                  <a:srgbClr val="FF0000"/>
                </a:solidFill>
                <a:latin typeface="Meiryo UI" pitchFamily="50" charset="-128"/>
                <a:ea typeface="Meiryo UI" pitchFamily="50" charset="-128"/>
                <a:cs typeface="Meiryo UI" pitchFamily="50" charset="-128"/>
              </a:rPr>
              <a:t>広告及び工事</a:t>
            </a:r>
            <a:r>
              <a:rPr lang="ja-JP" altLang="en-US" b="0" i="0" dirty="0">
                <a:solidFill>
                  <a:srgbClr val="FF0000"/>
                </a:solidFill>
                <a:latin typeface="Meiryo UI" pitchFamily="50" charset="-128"/>
                <a:ea typeface="Meiryo UI" pitchFamily="50" charset="-128"/>
                <a:cs typeface="Meiryo UI" pitchFamily="50" charset="-128"/>
              </a:rPr>
              <a:t>現場へ表示する</a:t>
            </a:r>
            <a:r>
              <a:rPr lang="ja-JP" altLang="en-US" b="0" i="0" dirty="0" smtClean="0">
                <a:solidFill>
                  <a:srgbClr val="FF0000"/>
                </a:solidFill>
                <a:latin typeface="Meiryo UI" pitchFamily="50" charset="-128"/>
                <a:ea typeface="Meiryo UI" pitchFamily="50" charset="-128"/>
                <a:cs typeface="Meiryo UI" pitchFamily="50" charset="-128"/>
              </a:rPr>
              <a:t>ことを義務化</a:t>
            </a:r>
            <a:r>
              <a:rPr lang="ja-JP" altLang="en-US" b="0" i="0" dirty="0">
                <a:solidFill>
                  <a:srgbClr val="FF0000"/>
                </a:solidFill>
                <a:latin typeface="Meiryo UI" pitchFamily="50" charset="-128"/>
                <a:ea typeface="Meiryo UI" pitchFamily="50" charset="-128"/>
                <a:cs typeface="Meiryo UI" pitchFamily="50" charset="-128"/>
              </a:rPr>
              <a:t>しています</a:t>
            </a:r>
            <a:r>
              <a:rPr lang="ja-JP" altLang="en-US" b="0" i="0" dirty="0" smtClean="0">
                <a:solidFill>
                  <a:srgbClr val="FF0000"/>
                </a:solidFill>
                <a:latin typeface="Meiryo UI" pitchFamily="50" charset="-128"/>
                <a:ea typeface="Meiryo UI" pitchFamily="50" charset="-128"/>
                <a:cs typeface="Meiryo UI" pitchFamily="50" charset="-128"/>
              </a:rPr>
              <a:t>。</a:t>
            </a:r>
            <a:endParaRPr lang="en-US" altLang="ja-JP" b="0" i="0" dirty="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srgbClr val="FF0000"/>
                </a:solidFill>
                <a:latin typeface="Meiryo UI" pitchFamily="50" charset="-128"/>
                <a:ea typeface="Meiryo UI" pitchFamily="50" charset="-128"/>
                <a:cs typeface="Meiryo UI" pitchFamily="50" charset="-128"/>
              </a:rPr>
              <a:t>　 </a:t>
            </a:r>
            <a:r>
              <a:rPr lang="ja-JP" altLang="en-US" sz="1050" b="0" i="0" dirty="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工事</a:t>
            </a:r>
            <a:r>
              <a:rPr lang="ja-JP" altLang="en-US" sz="1050" b="0" i="0" dirty="0">
                <a:solidFill>
                  <a:srgbClr val="FF0000"/>
                </a:solidFill>
                <a:latin typeface="Meiryo UI" pitchFamily="50" charset="-128"/>
                <a:ea typeface="Meiryo UI" pitchFamily="50" charset="-128"/>
                <a:cs typeface="Meiryo UI" pitchFamily="50" charset="-128"/>
              </a:rPr>
              <a:t>現場への表示の義務化</a:t>
            </a:r>
            <a:r>
              <a:rPr lang="ja-JP" altLang="en-US" sz="1050" b="0" i="0" dirty="0" smtClean="0">
                <a:solidFill>
                  <a:srgbClr val="FF0000"/>
                </a:solidFill>
                <a:latin typeface="Meiryo UI" pitchFamily="50" charset="-128"/>
                <a:ea typeface="Meiryo UI" pitchFamily="50" charset="-128"/>
                <a:cs typeface="Meiryo UI" pitchFamily="50" charset="-128"/>
              </a:rPr>
              <a:t>は</a:t>
            </a:r>
            <a:r>
              <a:rPr lang="en-US" altLang="ja-JP" sz="1050" b="0" i="0" dirty="0">
                <a:solidFill>
                  <a:srgbClr val="FF0000"/>
                </a:solidFill>
                <a:latin typeface="Meiryo UI" pitchFamily="50" charset="-128"/>
                <a:ea typeface="Meiryo UI" pitchFamily="50" charset="-128"/>
                <a:cs typeface="Meiryo UI" pitchFamily="50" charset="-128"/>
              </a:rPr>
              <a:t>2018</a:t>
            </a:r>
            <a:r>
              <a:rPr lang="ja-JP" altLang="en-US" sz="1050" b="0" i="0" dirty="0" smtClean="0">
                <a:solidFill>
                  <a:srgbClr val="FF0000"/>
                </a:solidFill>
                <a:latin typeface="Meiryo UI" pitchFamily="50" charset="-128"/>
                <a:ea typeface="Meiryo UI" pitchFamily="50" charset="-128"/>
                <a:cs typeface="Meiryo UI" pitchFamily="50" charset="-128"/>
              </a:rPr>
              <a:t>年度</a:t>
            </a:r>
            <a:r>
              <a:rPr lang="ja-JP" altLang="en-US" sz="1050" b="0" i="0" dirty="0">
                <a:solidFill>
                  <a:srgbClr val="FF0000"/>
                </a:solidFill>
                <a:latin typeface="Meiryo UI" pitchFamily="50" charset="-128"/>
                <a:ea typeface="Meiryo UI" pitchFamily="50" charset="-128"/>
                <a:cs typeface="Meiryo UI" pitchFamily="50" charset="-128"/>
              </a:rPr>
              <a:t>から</a:t>
            </a:r>
            <a:r>
              <a:rPr lang="ja-JP" altLang="en-US" sz="1050" b="0" i="0" dirty="0" smtClean="0">
                <a:solidFill>
                  <a:srgbClr val="FF0000"/>
                </a:solidFill>
                <a:latin typeface="Meiryo UI" pitchFamily="50" charset="-128"/>
                <a:ea typeface="Meiryo UI" pitchFamily="50" charset="-128"/>
                <a:cs typeface="Meiryo UI" pitchFamily="50" charset="-128"/>
              </a:rPr>
              <a:t>実施</a:t>
            </a:r>
            <a:r>
              <a:rPr lang="en-US" altLang="ja-JP" sz="1050" b="0" i="0" dirty="0" smtClean="0">
                <a:solidFill>
                  <a:srgbClr val="FF0000"/>
                </a:solidFill>
                <a:latin typeface="Meiryo UI" pitchFamily="50" charset="-128"/>
                <a:ea typeface="Meiryo UI" pitchFamily="50" charset="-128"/>
                <a:cs typeface="Meiryo UI" pitchFamily="50" charset="-128"/>
              </a:rPr>
              <a:t>]</a:t>
            </a:r>
            <a:endParaRPr lang="en-US" altLang="ja-JP" sz="1050" b="0" i="0" dirty="0">
              <a:solidFill>
                <a:srgbClr val="FF0000"/>
              </a:solidFill>
              <a:latin typeface="Meiryo UI" pitchFamily="50" charset="-128"/>
              <a:ea typeface="Meiryo UI" pitchFamily="50" charset="-128"/>
              <a:cs typeface="Meiryo UI" pitchFamily="50" charset="-128"/>
            </a:endParaRPr>
          </a:p>
        </p:txBody>
      </p:sp>
      <p:sp>
        <p:nvSpPr>
          <p:cNvPr id="27" name="角丸四角形 26"/>
          <p:cNvSpPr/>
          <p:nvPr/>
        </p:nvSpPr>
        <p:spPr>
          <a:xfrm>
            <a:off x="5175639" y="4307682"/>
            <a:ext cx="3668109"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344489" y="711008"/>
            <a:ext cx="3790312"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57581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solidFill>
                  <a:srgbClr val="FF0000"/>
                </a:solidFill>
                <a:latin typeface="Meiryo UI" pitchFamily="50" charset="-128"/>
                <a:ea typeface="Meiryo UI" pitchFamily="50" charset="-128"/>
                <a:cs typeface="Meiryo UI" pitchFamily="50" charset="-128"/>
              </a:rPr>
              <a:t>1,859</a:t>
            </a:r>
            <a:r>
              <a:rPr lang="zh-TW" altLang="en-US" sz="1200" dirty="0" smtClean="0">
                <a:solidFill>
                  <a:srgbClr val="FF0000"/>
                </a:solidFill>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smtClean="0">
                <a:solidFill>
                  <a:srgbClr val="7030A0"/>
                </a:solidFill>
                <a:latin typeface="Meiryo UI" pitchFamily="50" charset="-128"/>
                <a:ea typeface="Meiryo UI" pitchFamily="50" charset="-128"/>
                <a:cs typeface="Meiryo UI" pitchFamily="50" charset="-128"/>
              </a:rPr>
              <a:t> </a:t>
            </a:r>
            <a:r>
              <a:rPr lang="en-US" altLang="ja-JP" sz="1200" dirty="0" smtClean="0">
                <a:solidFill>
                  <a:srgbClr val="FF0000"/>
                </a:solidFill>
                <a:latin typeface="Meiryo UI" pitchFamily="50" charset="-128"/>
                <a:ea typeface="Meiryo UI" pitchFamily="50" charset="-128"/>
                <a:cs typeface="Meiryo UI" pitchFamily="50" charset="-128"/>
              </a:rPr>
              <a:t>476</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p>
        </p:txBody>
      </p:sp>
      <p:sp>
        <p:nvSpPr>
          <p:cNvPr id="26" name="テキスト ボックス 25"/>
          <p:cNvSpPr txBox="1"/>
          <p:nvPr/>
        </p:nvSpPr>
        <p:spPr>
          <a:xfrm>
            <a:off x="5453288" y="3650772"/>
            <a:ext cx="1914218" cy="246221"/>
          </a:xfrm>
          <a:prstGeom prst="rect">
            <a:avLst/>
          </a:prstGeom>
          <a:noFill/>
        </p:spPr>
        <p:txBody>
          <a:bodyPr wrap="square" rtlCol="0">
            <a:spAutoFit/>
          </a:bodyPr>
          <a:lstStyle/>
          <a:p>
            <a:pPr marL="87313" indent="-87313"/>
            <a:r>
              <a:rPr lang="zh-TW" altLang="en-US" sz="1000" dirty="0" smtClean="0">
                <a:solidFill>
                  <a:prstClr val="black"/>
                </a:solidFill>
                <a:latin typeface="Meiryo UI" pitchFamily="50" charset="-128"/>
                <a:ea typeface="Meiryo UI" pitchFamily="50" charset="-128"/>
                <a:cs typeface="Meiryo UI" pitchFamily="50" charset="-128"/>
              </a:rPr>
              <a:t>大阪</a:t>
            </a:r>
            <a:r>
              <a:rPr lang="ja-JP" altLang="en-US" sz="1000" dirty="0" smtClean="0">
                <a:solidFill>
                  <a:prstClr val="black"/>
                </a:solidFill>
                <a:latin typeface="Meiryo UI" pitchFamily="50" charset="-128"/>
                <a:ea typeface="Meiryo UI" pitchFamily="50" charset="-128"/>
                <a:cs typeface="Meiryo UI" pitchFamily="50" charset="-128"/>
              </a:rPr>
              <a:t>市</a:t>
            </a:r>
            <a:r>
              <a:rPr lang="zh-TW" altLang="en-US" sz="1000" dirty="0" smtClean="0">
                <a:solidFill>
                  <a:prstClr val="black"/>
                </a:solidFill>
                <a:latin typeface="Meiryo UI" pitchFamily="50" charset="-128"/>
                <a:ea typeface="Meiryo UI" pitchFamily="50" charset="-128"/>
                <a:cs typeface="Meiryo UI" pitchFamily="50" charset="-128"/>
              </a:rPr>
              <a:t>建築物</a:t>
            </a:r>
            <a:r>
              <a:rPr lang="zh-TW" altLang="en-US" sz="1000" dirty="0">
                <a:solidFill>
                  <a:prstClr val="black"/>
                </a:solidFill>
                <a:latin typeface="Meiryo UI" pitchFamily="50" charset="-128"/>
                <a:ea typeface="Meiryo UI" pitchFamily="50" charset="-128"/>
                <a:cs typeface="Meiryo UI" pitchFamily="50" charset="-128"/>
              </a:rPr>
              <a:t>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algn="just">
              <a:lnSpc>
                <a:spcPts val="1600"/>
              </a:lnSpc>
            </a:pPr>
            <a:r>
              <a:rPr lang="ja-JP" altLang="en-US" sz="1400" dirty="0">
                <a:solidFill>
                  <a:prstClr val="white"/>
                </a:solidFill>
                <a:ea typeface="HGP創英角ｺﾞｼｯｸUB" pitchFamily="50" charset="-128"/>
                <a:cs typeface="ＭＳ Ｐゴシック" charset="-128"/>
              </a:rPr>
              <a:t>～省エネ型ライフスタイル・ビジネススタイルへの転換～　</a:t>
            </a:r>
            <a:endParaRPr lang="en-US" altLang="ja-JP" sz="1400" dirty="0" smtClean="0">
              <a:solidFill>
                <a:prstClr val="white"/>
              </a:solidFill>
              <a:ea typeface="HGP創英角ｺﾞｼｯｸUB" pitchFamily="50" charset="-128"/>
              <a:cs typeface="ＭＳ Ｐゴシック" charset="-128"/>
            </a:endParaRPr>
          </a:p>
          <a:p>
            <a:pPr algn="just">
              <a:lnSpc>
                <a:spcPts val="1600"/>
              </a:lnSpc>
            </a:pPr>
            <a:r>
              <a:rPr lang="ja-JP" altLang="en-US" sz="1400" dirty="0" smtClean="0">
                <a:solidFill>
                  <a:prstClr val="white"/>
                </a:solidFill>
                <a:ea typeface="HGP創英角ｺﾞｼｯｸUB" pitchFamily="50" charset="-128"/>
                <a:cs typeface="ＭＳ Ｐゴシック" charset="-128"/>
              </a:rPr>
              <a:t>～住宅・建築物の省エネ化～</a:t>
            </a:r>
            <a:endParaRPr lang="ja-JP" altLang="en-US" sz="1400" dirty="0">
              <a:solidFill>
                <a:prstClr val="white"/>
              </a:solidFill>
              <a:ea typeface="HGP創英角ｺﾞｼｯｸUB" pitchFamily="50" charset="-128"/>
              <a:cs typeface="ＭＳ Ｐゴシック" charset="-128"/>
            </a:endParaRPr>
          </a:p>
        </p:txBody>
      </p:sp>
      <p:sp>
        <p:nvSpPr>
          <p:cNvPr id="25" name="テキスト ボックス 28"/>
          <p:cNvSpPr txBox="1">
            <a:spLocks noChangeArrowheads="1"/>
          </p:cNvSpPr>
          <p:nvPr/>
        </p:nvSpPr>
        <p:spPr bwMode="auto">
          <a:xfrm>
            <a:off x="5308978" y="4802378"/>
            <a:ext cx="251211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sz="1200" b="0" i="0" dirty="0" smtClean="0">
                <a:latin typeface="Meiryo UI" pitchFamily="50" charset="-128"/>
                <a:ea typeface="Meiryo UI" pitchFamily="50" charset="-128"/>
                <a:cs typeface="Meiryo UI" pitchFamily="50" charset="-128"/>
              </a:rPr>
              <a:t>エネルギー</a:t>
            </a:r>
            <a:r>
              <a:rPr lang="ja-JP" altLang="en-US" sz="1200" b="0" i="0" dirty="0">
                <a:latin typeface="Meiryo UI" pitchFamily="50" charset="-128"/>
                <a:ea typeface="Meiryo UI" pitchFamily="50" charset="-128"/>
                <a:cs typeface="Meiryo UI" pitchFamily="50" charset="-128"/>
              </a:rPr>
              <a:t>を多く使用</a:t>
            </a:r>
            <a:r>
              <a:rPr lang="ja-JP" altLang="en-US" sz="1200" b="0" i="0" dirty="0" smtClean="0">
                <a:latin typeface="Meiryo UI" pitchFamily="50" charset="-128"/>
                <a:ea typeface="Meiryo UI" pitchFamily="50" charset="-128"/>
                <a:cs typeface="Meiryo UI" pitchFamily="50" charset="-128"/>
              </a:rPr>
              <a:t>する事業者に</a:t>
            </a:r>
            <a:r>
              <a:rPr lang="ja-JP" altLang="en-US" sz="1200" b="0" i="0" dirty="0">
                <a:latin typeface="Meiryo UI" pitchFamily="50" charset="-128"/>
                <a:ea typeface="Meiryo UI" pitchFamily="50" charset="-128"/>
                <a:cs typeface="Meiryo UI" pitchFamily="50" charset="-128"/>
              </a:rPr>
              <a:t>対し</a:t>
            </a:r>
            <a:r>
              <a:rPr lang="ja-JP" altLang="en-US" sz="1200" b="0" i="0" dirty="0" smtClean="0">
                <a:latin typeface="Meiryo UI" pitchFamily="50" charset="-128"/>
                <a:ea typeface="Meiryo UI" pitchFamily="50" charset="-128"/>
                <a:cs typeface="Meiryo UI" pitchFamily="50" charset="-128"/>
              </a:rPr>
              <a:t>、温室</a:t>
            </a:r>
            <a:r>
              <a:rPr lang="ja-JP" altLang="en-US" sz="1200" b="0" i="0" dirty="0">
                <a:latin typeface="Meiryo UI" pitchFamily="50" charset="-128"/>
                <a:ea typeface="Meiryo UI" pitchFamily="50" charset="-128"/>
                <a:cs typeface="Meiryo UI" pitchFamily="50" charset="-128"/>
              </a:rPr>
              <a:t>効果</a:t>
            </a:r>
            <a:r>
              <a:rPr lang="ja-JP" altLang="en-US" sz="1200" b="0" i="0" dirty="0" smtClean="0">
                <a:latin typeface="Meiryo UI" pitchFamily="50" charset="-128"/>
                <a:ea typeface="Meiryo UI" pitchFamily="50" charset="-128"/>
                <a:cs typeface="Meiryo UI" pitchFamily="50" charset="-128"/>
              </a:rPr>
              <a:t>ガスの排出や人工排熱の抑制</a:t>
            </a:r>
            <a:r>
              <a:rPr lang="ja-JP" altLang="en-US" sz="1200" b="0" i="0" dirty="0" smtClean="0">
                <a:solidFill>
                  <a:srgbClr val="FF0000"/>
                </a:solidFill>
                <a:latin typeface="Meiryo UI" pitchFamily="50" charset="-128"/>
                <a:ea typeface="Meiryo UI" pitchFamily="50" charset="-128"/>
                <a:cs typeface="Meiryo UI" pitchFamily="50" charset="-128"/>
              </a:rPr>
              <a:t>等</a:t>
            </a:r>
            <a:r>
              <a:rPr lang="ja-JP" altLang="en-US" sz="1200" b="0" i="0" dirty="0" smtClean="0">
                <a:latin typeface="Meiryo UI" pitchFamily="50" charset="-128"/>
                <a:ea typeface="Meiryo UI" pitchFamily="50" charset="-128"/>
                <a:cs typeface="Meiryo UI" pitchFamily="50" charset="-128"/>
              </a:rPr>
              <a:t>に</a:t>
            </a:r>
            <a:r>
              <a:rPr lang="ja-JP" altLang="en-US" sz="1200" b="0" i="0" dirty="0">
                <a:latin typeface="Meiryo UI" pitchFamily="50" charset="-128"/>
                <a:ea typeface="Meiryo UI" pitchFamily="50" charset="-128"/>
                <a:cs typeface="Meiryo UI" pitchFamily="50" charset="-128"/>
              </a:rPr>
              <a:t>ついての</a:t>
            </a:r>
            <a:r>
              <a:rPr lang="ja-JP" altLang="en-US" sz="1200" b="0" i="0" dirty="0" smtClean="0">
                <a:latin typeface="Meiryo UI" pitchFamily="50" charset="-128"/>
                <a:ea typeface="Meiryo UI" pitchFamily="50" charset="-128"/>
                <a:cs typeface="Meiryo UI" pitchFamily="50" charset="-128"/>
              </a:rPr>
              <a:t>対策計画書及び実績</a:t>
            </a:r>
            <a:r>
              <a:rPr lang="ja-JP" altLang="en-US" sz="1200" b="0" i="0" dirty="0">
                <a:latin typeface="Meiryo UI" pitchFamily="50" charset="-128"/>
                <a:ea typeface="Meiryo UI" pitchFamily="50" charset="-128"/>
                <a:cs typeface="Meiryo UI" pitchFamily="50" charset="-128"/>
              </a:rPr>
              <a:t>報告書の</a:t>
            </a:r>
            <a:r>
              <a:rPr lang="ja-JP" altLang="en-US" sz="1200" b="0" i="0" dirty="0" smtClean="0">
                <a:latin typeface="Meiryo UI" pitchFamily="50" charset="-128"/>
                <a:ea typeface="Meiryo UI" pitchFamily="50" charset="-128"/>
                <a:cs typeface="Meiryo UI" pitchFamily="50" charset="-128"/>
              </a:rPr>
              <a:t>届出を義務付けるとともに、</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sz="1200"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b="0" i="0" dirty="0" smtClean="0">
                <a:latin typeface="Meiryo UI" panose="020B0604030504040204" pitchFamily="50" charset="-128"/>
                <a:ea typeface="Meiryo UI" panose="020B0604030504040204" pitchFamily="50" charset="-128"/>
                <a:cs typeface="Meiryo UI" panose="020B0604030504040204" pitchFamily="50" charset="-128"/>
              </a:rPr>
              <a:t>を運用し</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dirty="0" smtClean="0">
                <a:latin typeface="Meiryo UI" pitchFamily="50" charset="-128"/>
                <a:ea typeface="Meiryo UI" pitchFamily="50" charset="-128"/>
                <a:cs typeface="Meiryo UI" pitchFamily="50" charset="-128"/>
              </a:rPr>
              <a:t>必要</a:t>
            </a:r>
            <a:r>
              <a:rPr lang="ja-JP" altLang="en-US" sz="1200" b="0" i="0" dirty="0">
                <a:latin typeface="Meiryo UI" pitchFamily="50" charset="-128"/>
                <a:ea typeface="Meiryo UI" pitchFamily="50" charset="-128"/>
                <a:cs typeface="Meiryo UI" pitchFamily="50" charset="-128"/>
              </a:rPr>
              <a:t>な指導</a:t>
            </a:r>
            <a:r>
              <a:rPr lang="ja-JP" altLang="en-US" sz="1200" b="0" i="0" dirty="0" smtClean="0">
                <a:latin typeface="Meiryo UI" pitchFamily="50" charset="-128"/>
                <a:ea typeface="Meiryo UI" pitchFamily="50" charset="-128"/>
                <a:cs typeface="Meiryo UI" pitchFamily="50" charset="-128"/>
              </a:rPr>
              <a:t>・助言を行います。</a:t>
            </a:r>
            <a:endParaRPr lang="en-US" altLang="ja-JP" sz="1200" b="0" i="0" dirty="0" smtClean="0">
              <a:latin typeface="Meiryo UI" pitchFamily="50" charset="-128"/>
              <a:ea typeface="Meiryo UI" pitchFamily="50" charset="-128"/>
              <a:cs typeface="Meiryo UI" pitchFamily="50" charset="-128"/>
            </a:endParaRPr>
          </a:p>
          <a:p>
            <a:pPr marL="87313" indent="92075" eaLnBrk="1" hangingPunct="1"/>
            <a:r>
              <a:rPr lang="ja-JP" altLang="en-US" sz="1200" b="0" i="0" dirty="0" smtClean="0">
                <a:latin typeface="Meiryo UI" pitchFamily="50" charset="-128"/>
                <a:ea typeface="Meiryo UI" pitchFamily="50" charset="-128"/>
                <a:cs typeface="Meiryo UI" pitchFamily="50" charset="-128"/>
              </a:rPr>
              <a:t>また、特</a:t>
            </a:r>
            <a:r>
              <a:rPr lang="ja-JP" altLang="en-US" sz="1200" b="0" i="0" dirty="0">
                <a:latin typeface="Meiryo UI" pitchFamily="50" charset="-128"/>
                <a:ea typeface="Meiryo UI" pitchFamily="50" charset="-128"/>
                <a:cs typeface="Meiryo UI" pitchFamily="50" charset="-128"/>
              </a:rPr>
              <a:t>に</a:t>
            </a:r>
            <a:r>
              <a:rPr lang="ja-JP" altLang="en-US" sz="1200" b="0" i="0" dirty="0" smtClean="0">
                <a:latin typeface="Meiryo UI" pitchFamily="50" charset="-128"/>
                <a:ea typeface="Meiryo UI" pitchFamily="50" charset="-128"/>
                <a:cs typeface="Meiryo UI" pitchFamily="50" charset="-128"/>
              </a:rPr>
              <a:t>優れた</a:t>
            </a:r>
            <a:r>
              <a:rPr lang="ja-JP" altLang="en-US" sz="1200" b="0" i="0" dirty="0">
                <a:latin typeface="Meiryo UI" pitchFamily="50" charset="-128"/>
                <a:ea typeface="Meiryo UI" pitchFamily="50" charset="-128"/>
                <a:cs typeface="Meiryo UI" pitchFamily="50" charset="-128"/>
              </a:rPr>
              <a:t>取組みを</a:t>
            </a:r>
            <a:r>
              <a:rPr lang="ja-JP" altLang="en-US" sz="1200" b="0" i="0" dirty="0" smtClean="0">
                <a:latin typeface="Meiryo UI" pitchFamily="50" charset="-128"/>
                <a:ea typeface="Meiryo UI" pitchFamily="50" charset="-128"/>
                <a:cs typeface="Meiryo UI" pitchFamily="50" charset="-128"/>
              </a:rPr>
              <a:t>行った</a:t>
            </a:r>
            <a:r>
              <a:rPr lang="ja-JP" altLang="en-US" sz="1200" b="0" i="0" dirty="0">
                <a:latin typeface="Meiryo UI" pitchFamily="50" charset="-128"/>
                <a:ea typeface="Meiryo UI" pitchFamily="50" charset="-128"/>
                <a:cs typeface="Meiryo UI" pitchFamily="50" charset="-128"/>
              </a:rPr>
              <a:t>事業者</a:t>
            </a:r>
            <a:r>
              <a:rPr lang="ja-JP" altLang="en-US" sz="1200" b="0" i="0" dirty="0" smtClean="0">
                <a:latin typeface="Meiryo UI" pitchFamily="50" charset="-128"/>
                <a:ea typeface="Meiryo UI" pitchFamily="50" charset="-128"/>
                <a:cs typeface="Meiryo UI" pitchFamily="50" charset="-128"/>
              </a:rPr>
              <a:t>を、「</a:t>
            </a:r>
            <a:r>
              <a:rPr lang="ja-JP" altLang="en-US" sz="1200" b="0" i="0" dirty="0">
                <a:latin typeface="Meiryo UI" pitchFamily="50" charset="-128"/>
                <a:ea typeface="Meiryo UI" pitchFamily="50" charset="-128"/>
                <a:cs typeface="Meiryo UI" pitchFamily="50" charset="-128"/>
              </a:rPr>
              <a:t>おおさかストップ</a:t>
            </a:r>
            <a:r>
              <a:rPr lang="ja-JP" altLang="en-US" sz="1200" b="0" i="0" dirty="0" smtClean="0">
                <a:latin typeface="Meiryo UI" pitchFamily="50" charset="-128"/>
                <a:ea typeface="Meiryo UI" pitchFamily="50" charset="-128"/>
                <a:cs typeface="Meiryo UI" pitchFamily="50" charset="-128"/>
              </a:rPr>
              <a:t>温暖化</a:t>
            </a:r>
            <a:r>
              <a:rPr lang="ja-JP" altLang="en-US" sz="1200" b="0" i="0" dirty="0">
                <a:latin typeface="Meiryo UI" pitchFamily="50" charset="-128"/>
                <a:ea typeface="Meiryo UI" pitchFamily="50" charset="-128"/>
                <a:cs typeface="Meiryo UI" pitchFamily="50" charset="-128"/>
              </a:rPr>
              <a:t>賞</a:t>
            </a:r>
            <a:r>
              <a:rPr lang="ja-JP" altLang="en-US" sz="1200" b="0" i="0" dirty="0" smtClean="0">
                <a:latin typeface="Meiryo UI" pitchFamily="50" charset="-128"/>
                <a:ea typeface="Meiryo UI" pitchFamily="50" charset="-128"/>
                <a:cs typeface="Meiryo UI" pitchFamily="50" charset="-128"/>
              </a:rPr>
              <a:t>」として</a:t>
            </a:r>
            <a:r>
              <a:rPr lang="ja-JP" altLang="en-US" sz="1200" b="0" i="0" dirty="0">
                <a:latin typeface="Meiryo UI" pitchFamily="50" charset="-128"/>
                <a:ea typeface="Meiryo UI" pitchFamily="50" charset="-128"/>
                <a:cs typeface="Meiryo UI" pitchFamily="50" charset="-128"/>
              </a:rPr>
              <a:t>表彰</a:t>
            </a:r>
            <a:r>
              <a:rPr lang="ja-JP" altLang="en-US" sz="1200" b="0" i="0" dirty="0" smtClean="0">
                <a:latin typeface="Meiryo UI" pitchFamily="50" charset="-128"/>
                <a:ea typeface="Meiryo UI" pitchFamily="50" charset="-128"/>
                <a:cs typeface="Meiryo UI" pitchFamily="50" charset="-128"/>
              </a:rPr>
              <a:t>します。</a:t>
            </a:r>
            <a:endParaRPr lang="ja-JP" altLang="en-US" sz="1200" b="0" i="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7978766" y="6365407"/>
            <a:ext cx="1793040" cy="246221"/>
          </a:xfrm>
          <a:prstGeom prst="rect">
            <a:avLst/>
          </a:prstGeom>
          <a:noFill/>
        </p:spPr>
        <p:txBody>
          <a:bodyPr wrap="square" rtlCol="0">
            <a:spAutoFit/>
          </a:body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特定事</a:t>
            </a:r>
            <a:r>
              <a:rPr lang="ja-JP" altLang="en-US" sz="1000" dirty="0" smtClean="0">
                <a:solidFill>
                  <a:prstClr val="black"/>
                </a:solidFill>
                <a:latin typeface="Meiryo UI" pitchFamily="50" charset="-128"/>
                <a:ea typeface="Meiryo UI" pitchFamily="50" charset="-128"/>
                <a:cs typeface="Meiryo UI" pitchFamily="50" charset="-128"/>
              </a:rPr>
              <a:t>業者への立入調査」</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7690152" y="2143124"/>
            <a:ext cx="1823951"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おおさか環境にやさしい建築賞</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smtClean="0">
                <a:latin typeface="Meiryo UI" pitchFamily="50" charset="-128"/>
                <a:ea typeface="Meiryo UI" pitchFamily="50" charset="-128"/>
                <a:cs typeface="Meiryo UI" pitchFamily="50" charset="-128"/>
              </a:rPr>
              <a:t>（</a:t>
            </a:r>
            <a:r>
              <a:rPr lang="en-US" altLang="ja-JP" sz="1000" dirty="0" smtClean="0">
                <a:solidFill>
                  <a:srgbClr val="FF0000"/>
                </a:solidFill>
                <a:latin typeface="Meiryo UI" pitchFamily="50" charset="-128"/>
                <a:ea typeface="Meiryo UI" pitchFamily="50" charset="-128"/>
                <a:cs typeface="Meiryo UI" pitchFamily="50" charset="-128"/>
              </a:rPr>
              <a:t>2017</a:t>
            </a:r>
            <a:r>
              <a:rPr lang="ja-JP" altLang="en-US" sz="1000" dirty="0" smtClean="0">
                <a:solidFill>
                  <a:srgbClr val="FF0000"/>
                </a:solidFill>
                <a:latin typeface="Meiryo UI" pitchFamily="50" charset="-128"/>
                <a:ea typeface="Meiryo UI" pitchFamily="50" charset="-128"/>
                <a:cs typeface="Meiryo UI" pitchFamily="50" charset="-128"/>
              </a:rPr>
              <a:t>年度 </a:t>
            </a:r>
            <a:r>
              <a:rPr lang="ja-JP" altLang="en-US" sz="1000" dirty="0" smtClean="0">
                <a:latin typeface="Meiryo UI" pitchFamily="50" charset="-128"/>
                <a:ea typeface="Meiryo UI" pitchFamily="50" charset="-128"/>
                <a:cs typeface="Meiryo UI" pitchFamily="50" charset="-128"/>
              </a:rPr>
              <a:t>大阪府知事賞）</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7689424" y="3753608"/>
            <a:ext cx="1892726"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おおさか環境にやさしい建築賞</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smtClean="0">
                <a:latin typeface="Meiryo UI" pitchFamily="50" charset="-128"/>
                <a:ea typeface="Meiryo UI" pitchFamily="50" charset="-128"/>
                <a:cs typeface="Meiryo UI" pitchFamily="50" charset="-128"/>
              </a:rPr>
              <a:t>（</a:t>
            </a:r>
            <a:r>
              <a:rPr lang="en-US" altLang="ja-JP" sz="1000" dirty="0">
                <a:solidFill>
                  <a:srgbClr val="FF0000"/>
                </a:solidFill>
                <a:latin typeface="Meiryo UI" pitchFamily="50" charset="-128"/>
                <a:ea typeface="Meiryo UI" pitchFamily="50" charset="-128"/>
                <a:cs typeface="Meiryo UI" pitchFamily="50" charset="-128"/>
              </a:rPr>
              <a:t> 2017</a:t>
            </a:r>
            <a:r>
              <a:rPr lang="ja-JP" altLang="en-US" sz="1000" dirty="0" smtClean="0">
                <a:solidFill>
                  <a:srgbClr val="FF0000"/>
                </a:solidFill>
                <a:latin typeface="Meiryo UI" pitchFamily="50" charset="-128"/>
                <a:ea typeface="Meiryo UI" pitchFamily="50" charset="-128"/>
                <a:cs typeface="Meiryo UI" pitchFamily="50" charset="-128"/>
              </a:rPr>
              <a:t>年度 </a:t>
            </a:r>
            <a:r>
              <a:rPr lang="ja-JP" altLang="en-US" sz="1000" dirty="0" smtClean="0">
                <a:latin typeface="Meiryo UI" pitchFamily="50" charset="-128"/>
                <a:ea typeface="Meiryo UI" pitchFamily="50" charset="-128"/>
                <a:cs typeface="Meiryo UI" pitchFamily="50" charset="-128"/>
              </a:rPr>
              <a:t>大阪市長賞）</a:t>
            </a:r>
            <a:endParaRPr lang="ja-JP" altLang="en-US" sz="1000" dirty="0">
              <a:latin typeface="Meiryo UI" pitchFamily="50" charset="-128"/>
              <a:ea typeface="Meiryo UI" pitchFamily="50" charset="-128"/>
              <a:cs typeface="Meiryo UI" pitchFamily="50" charset="-128"/>
            </a:endParaRPr>
          </a:p>
        </p:txBody>
      </p:sp>
      <p:pic>
        <p:nvPicPr>
          <p:cNvPr id="1026" name="Picture 2" descr="\\s22G\LIB\LIB\○温暖化対策Ｇ\01.温暖化対策\☆立入調査\H28\立入写真\2017-01-30守口市立ち入り\DSC045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4834" y="5060575"/>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27e\LIB\New!!建築環境・設備G\55 環境配慮制度(CASBEE)\13_様式・制度マニュアル・パンフレット等\【カラー】表示ラベル2018年版_新築13（2018年版_H30-0000）【解像度600p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535" y="1094920"/>
            <a:ext cx="1738984" cy="107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27e\LIB\New!!建築環境・設備G\50_サステナブル建築賞\H29\07_パンフレット作成\印刷会社やりとり\171121_初めに送付\全景写真\1）メディカルりんくうポー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866" y="1076079"/>
            <a:ext cx="1427152" cy="10698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27e\LIB\New!!建築環境・設備G\50_サステナブル建築賞\H29\07_パンフレット作成\印刷会社やりとり\171121_初めに送付\全景写真\2)大阪工業大学OIT梅田タワー.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4004" y="2518513"/>
            <a:ext cx="823397" cy="123509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132" y="2582458"/>
            <a:ext cx="1738800" cy="1071530"/>
          </a:xfrm>
          <a:prstGeom prst="rect">
            <a:avLst/>
          </a:prstGeom>
        </p:spPr>
      </p:pic>
      <p:sp>
        <p:nvSpPr>
          <p:cNvPr id="23" name="テキスト ボックス 28"/>
          <p:cNvSpPr txBox="1">
            <a:spLocks noChangeArrowheads="1"/>
          </p:cNvSpPr>
          <p:nvPr/>
        </p:nvSpPr>
        <p:spPr bwMode="auto">
          <a:xfrm>
            <a:off x="344488" y="4373951"/>
            <a:ext cx="4725999" cy="21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b="0" i="0" dirty="0" smtClean="0">
                <a:solidFill>
                  <a:srgbClr val="FF0000"/>
                </a:solidFill>
                <a:latin typeface="Meiryo UI" pitchFamily="50" charset="-128"/>
                <a:ea typeface="Meiryo UI" pitchFamily="50" charset="-128"/>
                <a:cs typeface="Meiryo UI" pitchFamily="50" charset="-128"/>
              </a:rPr>
              <a:t>建築物</a:t>
            </a:r>
            <a:r>
              <a:rPr lang="ja-JP" altLang="en-US" b="0" i="0" dirty="0">
                <a:solidFill>
                  <a:srgbClr val="FF0000"/>
                </a:solidFill>
                <a:latin typeface="Meiryo UI" pitchFamily="50" charset="-128"/>
                <a:ea typeface="Meiryo UI" pitchFamily="50" charset="-128"/>
                <a:cs typeface="Meiryo UI" pitchFamily="50" charset="-128"/>
              </a:rPr>
              <a:t>の</a:t>
            </a:r>
            <a:r>
              <a:rPr lang="ja-JP" altLang="en-US" b="0" i="0" dirty="0" smtClean="0">
                <a:solidFill>
                  <a:srgbClr val="FF0000"/>
                </a:solidFill>
                <a:latin typeface="Meiryo UI" pitchFamily="50" charset="-128"/>
                <a:ea typeface="Meiryo UI" pitchFamily="50" charset="-128"/>
                <a:cs typeface="Meiryo UI" pitchFamily="50" charset="-128"/>
              </a:rPr>
              <a:t>延べ面積が</a:t>
            </a:r>
            <a:r>
              <a:rPr lang="en-US" altLang="ja-JP" b="0" i="0" dirty="0">
                <a:solidFill>
                  <a:srgbClr val="FF0000"/>
                </a:solidFill>
                <a:latin typeface="Meiryo UI" pitchFamily="50" charset="-128"/>
                <a:ea typeface="Meiryo UI" pitchFamily="50" charset="-128"/>
                <a:cs typeface="Meiryo UI" pitchFamily="50" charset="-128"/>
              </a:rPr>
              <a:t>2</a:t>
            </a:r>
            <a:r>
              <a:rPr lang="en-US" altLang="ja-JP" b="0" i="0" dirty="0" smtClean="0">
                <a:solidFill>
                  <a:srgbClr val="FF0000"/>
                </a:solidFill>
                <a:latin typeface="Meiryo UI" pitchFamily="50" charset="-128"/>
                <a:ea typeface="Meiryo UI" pitchFamily="50" charset="-128"/>
                <a:cs typeface="Meiryo UI" pitchFamily="50" charset="-128"/>
              </a:rPr>
              <a:t>,000</a:t>
            </a:r>
            <a:r>
              <a:rPr lang="en-US" altLang="ja-JP" b="0" i="0" dirty="0">
                <a:solidFill>
                  <a:srgbClr val="FF0000"/>
                </a:solidFill>
                <a:latin typeface="Meiryo UI" pitchFamily="50" charset="-128"/>
                <a:ea typeface="Meiryo UI" pitchFamily="50" charset="-128"/>
                <a:cs typeface="Meiryo UI" pitchFamily="50" charset="-128"/>
              </a:rPr>
              <a:t>㎡</a:t>
            </a:r>
            <a:r>
              <a:rPr lang="ja-JP" altLang="en-US" b="0" i="0" dirty="0">
                <a:solidFill>
                  <a:srgbClr val="FF0000"/>
                </a:solidFill>
                <a:latin typeface="Meiryo UI" pitchFamily="50" charset="-128"/>
                <a:ea typeface="Meiryo UI" pitchFamily="50" charset="-128"/>
                <a:cs typeface="Meiryo UI" pitchFamily="50" charset="-128"/>
              </a:rPr>
              <a:t>以上の建築物</a:t>
            </a:r>
            <a:r>
              <a:rPr lang="ja-JP" altLang="en-US" b="0" i="0" dirty="0" smtClean="0">
                <a:solidFill>
                  <a:srgbClr val="FF0000"/>
                </a:solidFill>
                <a:latin typeface="Meiryo UI" pitchFamily="50" charset="-128"/>
                <a:ea typeface="Meiryo UI" pitchFamily="50" charset="-128"/>
                <a:cs typeface="Meiryo UI" pitchFamily="50" charset="-128"/>
              </a:rPr>
              <a:t>（住宅は延べ面積</a:t>
            </a:r>
            <a:r>
              <a:rPr lang="en-US" altLang="ja-JP" b="0" i="0" dirty="0" smtClean="0">
                <a:solidFill>
                  <a:srgbClr val="FF0000"/>
                </a:solidFill>
                <a:latin typeface="Meiryo UI" pitchFamily="50" charset="-128"/>
                <a:ea typeface="Meiryo UI" pitchFamily="50" charset="-128"/>
                <a:cs typeface="Meiryo UI" pitchFamily="50" charset="-128"/>
              </a:rPr>
              <a:t>10,000</a:t>
            </a:r>
            <a:r>
              <a:rPr lang="ja-JP" altLang="en-US" b="0" i="0" dirty="0" smtClean="0">
                <a:solidFill>
                  <a:srgbClr val="FF0000"/>
                </a:solidFill>
                <a:latin typeface="Meiryo UI" pitchFamily="50" charset="-128"/>
                <a:ea typeface="Meiryo UI" pitchFamily="50" charset="-128"/>
                <a:cs typeface="Meiryo UI" pitchFamily="50" charset="-128"/>
              </a:rPr>
              <a:t>㎡以上かつ高さ</a:t>
            </a:r>
            <a:r>
              <a:rPr lang="en-US" altLang="ja-JP" b="0" i="0" dirty="0">
                <a:solidFill>
                  <a:srgbClr val="FF0000"/>
                </a:solidFill>
                <a:latin typeface="Meiryo UI" pitchFamily="50" charset="-128"/>
                <a:ea typeface="Meiryo UI" pitchFamily="50" charset="-128"/>
                <a:cs typeface="Meiryo UI" pitchFamily="50" charset="-128"/>
              </a:rPr>
              <a:t>60m</a:t>
            </a:r>
            <a:r>
              <a:rPr lang="ja-JP" altLang="en-US" b="0" i="0" dirty="0">
                <a:solidFill>
                  <a:srgbClr val="FF0000"/>
                </a:solidFill>
                <a:latin typeface="Meiryo UI" pitchFamily="50" charset="-128"/>
                <a:ea typeface="Meiryo UI" pitchFamily="50" charset="-128"/>
                <a:cs typeface="Meiryo UI" pitchFamily="50" charset="-128"/>
              </a:rPr>
              <a:t>超に</a:t>
            </a:r>
            <a:r>
              <a:rPr lang="ja-JP" altLang="en-US" b="0" i="0" dirty="0" smtClean="0">
                <a:solidFill>
                  <a:srgbClr val="FF0000"/>
                </a:solidFill>
                <a:latin typeface="Meiryo UI" pitchFamily="50" charset="-128"/>
                <a:ea typeface="Meiryo UI" pitchFamily="50" charset="-128"/>
                <a:cs typeface="Meiryo UI" pitchFamily="50" charset="-128"/>
              </a:rPr>
              <a:t>限る。） を</a:t>
            </a:r>
            <a:r>
              <a:rPr lang="ja-JP" altLang="en-US" b="0" i="0" dirty="0">
                <a:solidFill>
                  <a:srgbClr val="FF0000"/>
                </a:solidFill>
                <a:latin typeface="Meiryo UI" pitchFamily="50" charset="-128"/>
                <a:ea typeface="Meiryo UI" pitchFamily="50" charset="-128"/>
                <a:cs typeface="Meiryo UI" pitchFamily="50" charset="-128"/>
              </a:rPr>
              <a:t>新築又は増</a:t>
            </a:r>
            <a:r>
              <a:rPr lang="ja-JP" altLang="en-US" b="0" i="0" dirty="0" smtClean="0">
                <a:solidFill>
                  <a:srgbClr val="FF0000"/>
                </a:solidFill>
                <a:latin typeface="Meiryo UI" pitchFamily="50" charset="-128"/>
                <a:ea typeface="Meiryo UI" pitchFamily="50" charset="-128"/>
                <a:cs typeface="Meiryo UI" pitchFamily="50" charset="-128"/>
              </a:rPr>
              <a:t>改築しようとする者</a:t>
            </a:r>
            <a:r>
              <a:rPr lang="ja-JP" altLang="en-US" b="0" i="0" dirty="0">
                <a:solidFill>
                  <a:srgbClr val="FF0000"/>
                </a:solidFill>
                <a:latin typeface="Meiryo UI" pitchFamily="50" charset="-128"/>
                <a:ea typeface="Meiryo UI" pitchFamily="50" charset="-128"/>
                <a:cs typeface="Meiryo UI" pitchFamily="50" charset="-128"/>
              </a:rPr>
              <a:t>に対し、当該建築物</a:t>
            </a:r>
            <a:r>
              <a:rPr lang="ja-JP" altLang="en-US" b="0" i="0" dirty="0" smtClean="0">
                <a:solidFill>
                  <a:srgbClr val="FF0000"/>
                </a:solidFill>
                <a:latin typeface="Meiryo UI" pitchFamily="50" charset="-128"/>
                <a:ea typeface="Meiryo UI" pitchFamily="50" charset="-128"/>
                <a:cs typeface="Meiryo UI" pitchFamily="50" charset="-128"/>
              </a:rPr>
              <a:t>を「建築物のエネルギー消費性能の向上に関する法律（建築物省エネ法）」で定める基準に</a:t>
            </a:r>
            <a:r>
              <a:rPr lang="ja-JP" altLang="en-US" b="0" i="0" dirty="0">
                <a:solidFill>
                  <a:srgbClr val="FF0000"/>
                </a:solidFill>
                <a:latin typeface="Meiryo UI" pitchFamily="50" charset="-128"/>
                <a:ea typeface="Meiryo UI" pitchFamily="50" charset="-128"/>
                <a:cs typeface="Meiryo UI" pitchFamily="50" charset="-128"/>
              </a:rPr>
              <a:t>適合させる</a:t>
            </a:r>
            <a:r>
              <a:rPr lang="ja-JP" altLang="en-US" b="0" i="0" dirty="0" smtClean="0">
                <a:solidFill>
                  <a:srgbClr val="FF0000"/>
                </a:solidFill>
                <a:latin typeface="Meiryo UI" pitchFamily="50" charset="-128"/>
                <a:ea typeface="Meiryo UI" pitchFamily="50" charset="-128"/>
                <a:cs typeface="Meiryo UI" pitchFamily="50" charset="-128"/>
              </a:rPr>
              <a:t>こと</a:t>
            </a:r>
            <a:r>
              <a:rPr lang="ja-JP" altLang="en-US" b="0" i="0" dirty="0">
                <a:solidFill>
                  <a:srgbClr val="FF0000"/>
                </a:solidFill>
                <a:latin typeface="Meiryo UI" pitchFamily="50" charset="-128"/>
                <a:ea typeface="Meiryo UI" pitchFamily="50" charset="-128"/>
                <a:cs typeface="Meiryo UI" pitchFamily="50" charset="-128"/>
              </a:rPr>
              <a:t>を義務化</a:t>
            </a:r>
            <a:r>
              <a:rPr lang="ja-JP" altLang="en-US" b="0" i="0" dirty="0" smtClean="0">
                <a:solidFill>
                  <a:srgbClr val="FF0000"/>
                </a:solidFill>
                <a:latin typeface="Meiryo UI" pitchFamily="50" charset="-128"/>
                <a:ea typeface="Meiryo UI" pitchFamily="50" charset="-128"/>
                <a:cs typeface="Meiryo UI" pitchFamily="50" charset="-128"/>
              </a:rPr>
              <a:t>しています。</a:t>
            </a:r>
            <a:endParaRPr lang="en-US" altLang="ja-JP"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srgbClr val="FF0000"/>
                </a:solidFill>
                <a:latin typeface="Meiryo UI" pitchFamily="50" charset="-128"/>
                <a:ea typeface="Meiryo UI" pitchFamily="50" charset="-128"/>
                <a:cs typeface="Meiryo UI" pitchFamily="50" charset="-128"/>
              </a:rPr>
              <a:t>　</a:t>
            </a:r>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対象建築物の範囲を</a:t>
            </a:r>
            <a:r>
              <a:rPr lang="en-US" altLang="ja-JP" sz="1050" b="0" i="0" dirty="0">
                <a:solidFill>
                  <a:srgbClr val="FF0000"/>
                </a:solidFill>
                <a:latin typeface="Meiryo UI" pitchFamily="50" charset="-128"/>
                <a:ea typeface="Meiryo UI" pitchFamily="50" charset="-128"/>
                <a:cs typeface="Meiryo UI" pitchFamily="50" charset="-128"/>
              </a:rPr>
              <a:t>2018</a:t>
            </a:r>
            <a:r>
              <a:rPr lang="ja-JP" altLang="en-US" sz="1050" b="0" i="0" dirty="0">
                <a:solidFill>
                  <a:srgbClr val="FF0000"/>
                </a:solidFill>
                <a:latin typeface="Meiryo UI" pitchFamily="50" charset="-128"/>
                <a:ea typeface="Meiryo UI" pitchFamily="50" charset="-128"/>
                <a:cs typeface="Meiryo UI" pitchFamily="50" charset="-128"/>
              </a:rPr>
              <a:t>年度から拡大</a:t>
            </a:r>
            <a:r>
              <a:rPr lang="ja-JP" altLang="en-US" sz="1050" b="0" i="0" dirty="0" smtClean="0">
                <a:solidFill>
                  <a:srgbClr val="FF0000"/>
                </a:solidFill>
                <a:latin typeface="Meiryo UI" pitchFamily="50" charset="-128"/>
                <a:ea typeface="Meiryo UI" pitchFamily="50" charset="-128"/>
                <a:cs typeface="Meiryo UI" pitchFamily="50" charset="-128"/>
              </a:rPr>
              <a:t>（</a:t>
            </a:r>
            <a:r>
              <a:rPr lang="en-US" altLang="ja-JP" sz="1050" b="0" i="0" dirty="0" smtClean="0">
                <a:solidFill>
                  <a:srgbClr val="FF0000"/>
                </a:solidFill>
                <a:latin typeface="Meiryo UI" pitchFamily="50" charset="-128"/>
                <a:ea typeface="Meiryo UI" pitchFamily="50" charset="-128"/>
                <a:cs typeface="Meiryo UI" pitchFamily="50" charset="-128"/>
              </a:rPr>
              <a:t>10,000</a:t>
            </a:r>
            <a:r>
              <a:rPr lang="ja-JP" altLang="en-US" sz="1050" b="0" i="0" dirty="0" smtClean="0">
                <a:solidFill>
                  <a:srgbClr val="FF0000"/>
                </a:solidFill>
                <a:latin typeface="Meiryo UI" pitchFamily="50" charset="-128"/>
                <a:ea typeface="Meiryo UI" pitchFamily="50" charset="-128"/>
                <a:cs typeface="Meiryo UI" pitchFamily="50" charset="-128"/>
              </a:rPr>
              <a:t>㎡以上から</a:t>
            </a:r>
            <a:r>
              <a:rPr lang="en-US" altLang="ja-JP" sz="1050" b="0" i="0" dirty="0" smtClean="0">
                <a:solidFill>
                  <a:srgbClr val="FF0000"/>
                </a:solidFill>
                <a:latin typeface="Meiryo UI" pitchFamily="50" charset="-128"/>
                <a:ea typeface="Meiryo UI" pitchFamily="50" charset="-128"/>
                <a:cs typeface="Meiryo UI" pitchFamily="50" charset="-128"/>
              </a:rPr>
              <a:t>2,000</a:t>
            </a:r>
            <a:r>
              <a:rPr lang="ja-JP" altLang="en-US" sz="1050" b="0" i="0" dirty="0" smtClean="0">
                <a:solidFill>
                  <a:srgbClr val="FF0000"/>
                </a:solidFill>
                <a:latin typeface="Meiryo UI" pitchFamily="50" charset="-128"/>
                <a:ea typeface="Meiryo UI" pitchFamily="50" charset="-128"/>
                <a:cs typeface="Meiryo UI" pitchFamily="50" charset="-128"/>
              </a:rPr>
              <a:t>㎡以　</a:t>
            </a:r>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上に）</a:t>
            </a:r>
            <a:r>
              <a:rPr lang="en-US" altLang="ja-JP" sz="1050" b="0" i="0" dirty="0" smtClean="0">
                <a:solidFill>
                  <a:srgbClr val="FF0000"/>
                </a:solidFill>
                <a:latin typeface="Meiryo UI" pitchFamily="50" charset="-128"/>
                <a:ea typeface="Meiryo UI" pitchFamily="50" charset="-128"/>
                <a:cs typeface="Meiryo UI" pitchFamily="50" charset="-128"/>
              </a:rPr>
              <a:t>]</a:t>
            </a:r>
          </a:p>
          <a:p>
            <a:pPr marL="87313" indent="-87313" eaLnBrk="1" hangingPunct="1"/>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a:t>
            </a:r>
            <a:r>
              <a:rPr lang="en-US" altLang="ja-JP" sz="1050" b="0" i="0" dirty="0" smtClean="0">
                <a:solidFill>
                  <a:srgbClr val="FF0000"/>
                </a:solidFill>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住宅における省エネ基準への適合義務化は大阪府は</a:t>
            </a:r>
            <a:r>
              <a:rPr lang="en-US" altLang="ja-JP" sz="1050" b="0" i="0" dirty="0" smtClean="0">
                <a:solidFill>
                  <a:srgbClr val="FF0000"/>
                </a:solidFill>
                <a:latin typeface="Meiryo UI" pitchFamily="50" charset="-128"/>
                <a:ea typeface="Meiryo UI" pitchFamily="50" charset="-128"/>
                <a:cs typeface="Meiryo UI" pitchFamily="50" charset="-128"/>
              </a:rPr>
              <a:t>2018</a:t>
            </a:r>
            <a:r>
              <a:rPr lang="ja-JP" altLang="en-US" sz="1050" b="0" i="0" dirty="0" smtClean="0">
                <a:solidFill>
                  <a:srgbClr val="FF0000"/>
                </a:solidFill>
                <a:latin typeface="Meiryo UI" pitchFamily="50" charset="-128"/>
                <a:ea typeface="Meiryo UI" pitchFamily="50" charset="-128"/>
                <a:cs typeface="Meiryo UI" pitchFamily="50" charset="-128"/>
              </a:rPr>
              <a:t>年度か</a:t>
            </a:r>
            <a:r>
              <a:rPr lang="ja-JP" altLang="en-US" sz="1050" b="0" i="0" dirty="0">
                <a:solidFill>
                  <a:srgbClr val="FF0000"/>
                </a:solidFill>
                <a:latin typeface="Meiryo UI" pitchFamily="50" charset="-128"/>
                <a:ea typeface="Meiryo UI" pitchFamily="50" charset="-128"/>
                <a:cs typeface="Meiryo UI" pitchFamily="50" charset="-128"/>
              </a:rPr>
              <a:t>ら</a:t>
            </a:r>
            <a:r>
              <a:rPr lang="ja-JP" altLang="en-US" sz="1050" b="0" i="0" dirty="0" smtClean="0">
                <a:solidFill>
                  <a:srgbClr val="FF0000"/>
                </a:solidFill>
                <a:latin typeface="Meiryo UI" pitchFamily="50" charset="-128"/>
                <a:ea typeface="Meiryo UI" pitchFamily="50" charset="-128"/>
                <a:cs typeface="Meiryo UI" pitchFamily="50" charset="-128"/>
              </a:rPr>
              <a:t>実施（大</a:t>
            </a:r>
            <a:endParaRPr lang="en-US" altLang="ja-JP" sz="1050" b="0" i="0" dirty="0" smtClean="0">
              <a:solidFill>
                <a:srgbClr val="FF0000"/>
              </a:solidFill>
              <a:latin typeface="Meiryo UI" pitchFamily="50" charset="-128"/>
              <a:ea typeface="Meiryo UI" pitchFamily="50" charset="-128"/>
              <a:cs typeface="Meiryo UI" pitchFamily="50" charset="-128"/>
            </a:endParaRPr>
          </a:p>
          <a:p>
            <a:pPr marL="87313" indent="-87313" eaLnBrk="1" hangingPunct="1"/>
            <a:r>
              <a:rPr lang="ja-JP" altLang="en-US" sz="1050" b="0" i="0" dirty="0">
                <a:solidFill>
                  <a:srgbClr val="FF0000"/>
                </a:solidFill>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　　 阪市は</a:t>
            </a:r>
            <a:r>
              <a:rPr lang="en-US" altLang="ja-JP" sz="1050" b="0" i="0" dirty="0" smtClean="0">
                <a:solidFill>
                  <a:srgbClr val="FF0000"/>
                </a:solidFill>
                <a:latin typeface="Meiryo UI" pitchFamily="50" charset="-128"/>
                <a:ea typeface="Meiryo UI" pitchFamily="50" charset="-128"/>
                <a:cs typeface="Meiryo UI" pitchFamily="50" charset="-128"/>
              </a:rPr>
              <a:t>2015</a:t>
            </a:r>
            <a:r>
              <a:rPr lang="ja-JP" altLang="en-US" sz="1050" b="0" i="0" dirty="0" smtClean="0">
                <a:solidFill>
                  <a:srgbClr val="FF0000"/>
                </a:solidFill>
                <a:latin typeface="Meiryo UI" pitchFamily="50" charset="-128"/>
                <a:ea typeface="Meiryo UI" pitchFamily="50" charset="-128"/>
                <a:cs typeface="Meiryo UI" pitchFamily="50" charset="-128"/>
              </a:rPr>
              <a:t>年度から実施）</a:t>
            </a:r>
            <a:r>
              <a:rPr lang="en-US" altLang="ja-JP" sz="1050" b="0" i="0" dirty="0" smtClean="0">
                <a:solidFill>
                  <a:srgbClr val="FF0000"/>
                </a:solidFill>
                <a:latin typeface="Meiryo UI" pitchFamily="50" charset="-128"/>
                <a:ea typeface="Meiryo UI" pitchFamily="50" charset="-128"/>
                <a:cs typeface="Meiryo UI" pitchFamily="50" charset="-128"/>
              </a:rPr>
              <a:t>]</a:t>
            </a:r>
          </a:p>
          <a:p>
            <a:pPr marL="87313" indent="-87313" eaLnBrk="1" hangingPunct="1"/>
            <a:endParaRPr lang="en-US" altLang="ja-JP" b="0" i="0" dirty="0">
              <a:solidFill>
                <a:srgbClr val="00B0F0"/>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srgbClr val="00B0F0"/>
                </a:solidFill>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3001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31</a:t>
            </a:r>
            <a:endParaRPr lang="ja-JP" altLang="en-US" b="1" dirty="0">
              <a:solidFill>
                <a:prstClr val="white"/>
              </a:solidFill>
            </a:endParaRPr>
          </a:p>
        </p:txBody>
      </p:sp>
      <p:sp>
        <p:nvSpPr>
          <p:cNvPr id="79" name="角丸四角形 78"/>
          <p:cNvSpPr/>
          <p:nvPr/>
        </p:nvSpPr>
        <p:spPr>
          <a:xfrm>
            <a:off x="233755" y="650680"/>
            <a:ext cx="5703021"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1,246</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sz="1200" b="0" i="0" dirty="0" smtClean="0">
                <a:latin typeface="Meiryo UI" pitchFamily="50" charset="-128"/>
                <a:ea typeface="Meiryo UI" pitchFamily="50" charset="-128"/>
                <a:cs typeface="Meiryo UI" pitchFamily="50" charset="-128"/>
              </a:rPr>
              <a:t> </a:t>
            </a:r>
            <a:r>
              <a:rPr lang="en-US" altLang="ja-JP" b="0" i="0" dirty="0" smtClean="0">
                <a:solidFill>
                  <a:srgbClr val="FF0000"/>
                </a:solidFill>
                <a:latin typeface="Meiryo UI" pitchFamily="50" charset="-128"/>
                <a:ea typeface="Meiryo UI" pitchFamily="50" charset="-128"/>
                <a:cs typeface="Meiryo UI" pitchFamily="50" charset="-128"/>
              </a:rPr>
              <a:t>2018</a:t>
            </a:r>
            <a:r>
              <a:rPr lang="ja-JP" altLang="en-US" b="0" i="0" dirty="0" smtClean="0">
                <a:latin typeface="Meiryo UI" pitchFamily="50" charset="-128"/>
                <a:ea typeface="Meiryo UI" pitchFamily="50" charset="-128"/>
                <a:cs typeface="Meiryo UI" pitchFamily="50" charset="-128"/>
              </a:rPr>
              <a:t>年度は、</a:t>
            </a:r>
            <a:r>
              <a:rPr lang="ja-JP" altLang="en-US" b="0" i="0" dirty="0" smtClean="0">
                <a:solidFill>
                  <a:srgbClr val="FF0000"/>
                </a:solidFill>
                <a:latin typeface="Meiryo UI" pitchFamily="50" charset="-128"/>
                <a:ea typeface="Meiryo UI" pitchFamily="50" charset="-128"/>
                <a:cs typeface="Meiryo UI" pitchFamily="50" charset="-128"/>
              </a:rPr>
              <a:t>高等学校</a:t>
            </a:r>
            <a:r>
              <a:rPr lang="en-US" altLang="ja-JP" b="0" i="0" dirty="0">
                <a:solidFill>
                  <a:srgbClr val="FF0000"/>
                </a:solidFill>
                <a:latin typeface="Meiryo UI" pitchFamily="50" charset="-128"/>
                <a:ea typeface="Meiryo UI" pitchFamily="50" charset="-128"/>
                <a:cs typeface="Meiryo UI" pitchFamily="50" charset="-128"/>
              </a:rPr>
              <a:t>6</a:t>
            </a:r>
            <a:r>
              <a:rPr lang="ja-JP" altLang="en-US" b="0" i="0" dirty="0" smtClean="0">
                <a:solidFill>
                  <a:srgbClr val="FF0000"/>
                </a:solidFill>
                <a:latin typeface="Meiryo UI" pitchFamily="50" charset="-128"/>
                <a:ea typeface="Meiryo UI" pitchFamily="50" charset="-128"/>
                <a:cs typeface="Meiryo UI" pitchFamily="50" charset="-128"/>
              </a:rPr>
              <a:t>校、警察署</a:t>
            </a:r>
            <a:r>
              <a:rPr lang="en-US" altLang="ja-JP" b="0" i="0" dirty="0" smtClean="0">
                <a:solidFill>
                  <a:srgbClr val="FF0000"/>
                </a:solidFill>
                <a:latin typeface="Meiryo UI" pitchFamily="50" charset="-128"/>
                <a:ea typeface="Meiryo UI" pitchFamily="50" charset="-128"/>
                <a:cs typeface="Meiryo UI" pitchFamily="50" charset="-128"/>
              </a:rPr>
              <a:t>5</a:t>
            </a:r>
            <a:r>
              <a:rPr lang="ja-JP" altLang="en-US" b="0" i="0" dirty="0" smtClean="0">
                <a:solidFill>
                  <a:srgbClr val="FF0000"/>
                </a:solidFill>
                <a:latin typeface="Meiryo UI" pitchFamily="50" charset="-128"/>
                <a:ea typeface="Meiryo UI" pitchFamily="50" charset="-128"/>
                <a:cs typeface="Meiryo UI" pitchFamily="50" charset="-128"/>
              </a:rPr>
              <a:t>署、公園</a:t>
            </a:r>
            <a:r>
              <a:rPr lang="en-US" altLang="ja-JP" b="0" i="0" dirty="0" smtClean="0">
                <a:solidFill>
                  <a:srgbClr val="FF0000"/>
                </a:solidFill>
                <a:latin typeface="Meiryo UI" pitchFamily="50" charset="-128"/>
                <a:ea typeface="Meiryo UI" pitchFamily="50" charset="-128"/>
                <a:cs typeface="Meiryo UI" pitchFamily="50" charset="-128"/>
              </a:rPr>
              <a:t>3</a:t>
            </a:r>
            <a:r>
              <a:rPr lang="ja-JP" altLang="en-US" b="0" i="0" dirty="0" smtClean="0">
                <a:solidFill>
                  <a:srgbClr val="FF0000"/>
                </a:solidFill>
                <a:latin typeface="Meiryo UI" pitchFamily="50" charset="-128"/>
                <a:ea typeface="Meiryo UI" pitchFamily="50" charset="-128"/>
                <a:cs typeface="Meiryo UI" pitchFamily="50" charset="-128"/>
              </a:rPr>
              <a:t>園</a:t>
            </a:r>
            <a:r>
              <a:rPr lang="ja-JP" altLang="en-US" b="0" i="0" dirty="0" smtClean="0">
                <a:latin typeface="Meiryo UI" pitchFamily="50" charset="-128"/>
                <a:ea typeface="Meiryo UI" pitchFamily="50" charset="-128"/>
                <a:cs typeface="Meiryo UI" pitchFamily="50" charset="-128"/>
              </a:rPr>
              <a:t>及び</a:t>
            </a:r>
            <a:r>
              <a:rPr lang="ja-JP" altLang="en-US" b="0" i="0" dirty="0">
                <a:latin typeface="Meiryo UI" pitchFamily="50" charset="-128"/>
                <a:ea typeface="Meiryo UI" pitchFamily="50" charset="-128"/>
                <a:cs typeface="Meiryo UI" pitchFamily="50" charset="-128"/>
              </a:rPr>
              <a:t>大阪市中央</a:t>
            </a:r>
            <a:r>
              <a:rPr lang="ja-JP" altLang="en-US" b="0" i="0" dirty="0" smtClean="0">
                <a:latin typeface="Meiryo UI" pitchFamily="50" charset="-128"/>
                <a:ea typeface="Meiryo UI" pitchFamily="50" charset="-128"/>
                <a:cs typeface="Meiryo UI" pitchFamily="50" charset="-128"/>
              </a:rPr>
              <a:t>卸売市場本場で、</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事業を</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59936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a:grpSpLocks noChangeAspect="1"/>
          </p:cNvGrpSpPr>
          <p:nvPr/>
        </p:nvGrpSpPr>
        <p:grpSpPr>
          <a:xfrm>
            <a:off x="502596" y="1712742"/>
            <a:ext cx="5071870" cy="4975407"/>
            <a:chOff x="3126088" y="737666"/>
            <a:chExt cx="6076444"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564610" y="5090751"/>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15709" y="5097499"/>
              <a:ext cx="1375883" cy="1198395"/>
            </a:xfrm>
            <a:prstGeom prst="rect">
              <a:avLst/>
            </a:prstGeom>
            <a:noFill/>
          </p:spPr>
          <p:txBody>
            <a:bodyPr wrap="square" rtlCol="0">
              <a:spAutoFit/>
            </a:bodyPr>
            <a:lstStyle/>
            <a:p>
              <a:pPr algn="ct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中央監視システム</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BEMS</a:t>
              </a:r>
            </a:p>
            <a:p>
              <a:pPr algn="ctr"/>
              <a:endParaRPr lang="en-US" altLang="ja-JP" sz="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メイリオ" panose="020B0604030504040204" pitchFamily="50" charset="-128"/>
                  <a:ea typeface="メイリオ" panose="020B0604030504040204" pitchFamily="50" charset="-128"/>
                  <a:cs typeface="メイリオ" panose="020B0604030504040204" pitchFamily="50" charset="-128"/>
                </a:rPr>
                <a:t>機器の運転状況を監視</a:t>
              </a:r>
              <a:endParaRPr lang="en-US" altLang="ja-JP" sz="7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設備機器の</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最適</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使用状況の</a:t>
              </a:r>
            </a:p>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a:solidFill>
                  <a:srgbClr val="FF0000"/>
                </a:solidFill>
                <a:latin typeface="Meiryo UI" pitchFamily="50" charset="-128"/>
                <a:ea typeface="Meiryo UI" pitchFamily="50" charset="-128"/>
                <a:cs typeface="Meiryo UI" pitchFamily="50" charset="-128"/>
              </a:rPr>
              <a:t>262</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a:t>
            </a:r>
            <a:r>
              <a:rPr lang="ja-JP" altLang="en-US" sz="1200" dirty="0" smtClean="0">
                <a:latin typeface="Meiryo UI" pitchFamily="50" charset="-128"/>
                <a:ea typeface="Meiryo UI" pitchFamily="50" charset="-128"/>
                <a:cs typeface="Meiryo UI" pitchFamily="50" charset="-128"/>
              </a:rPr>
              <a:t>等　　　　　　　</a:t>
            </a:r>
            <a:endParaRPr lang="ja-JP" altLang="en-US" sz="1200" dirty="0">
              <a:latin typeface="Meiryo UI" pitchFamily="50" charset="-128"/>
              <a:ea typeface="Meiryo UI" pitchFamily="50" charset="-128"/>
              <a:cs typeface="Meiryo UI" pitchFamily="50" charset="-128"/>
            </a:endParaRPr>
          </a:p>
        </p:txBody>
      </p:sp>
      <p:pic>
        <p:nvPicPr>
          <p:cNvPr id="1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42987" y="4550505"/>
            <a:ext cx="696493" cy="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08476" y="6490041"/>
            <a:ext cx="963836" cy="15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623" y="3005574"/>
            <a:ext cx="4186410" cy="2754217"/>
          </a:xfrm>
          <a:prstGeom prst="rect">
            <a:avLst/>
          </a:prstGeom>
        </p:spPr>
      </p:pic>
    </p:spTree>
    <p:extLst>
      <p:ext uri="{BB962C8B-B14F-4D97-AF65-F5344CB8AC3E}">
        <p14:creationId xmlns:p14="http://schemas.microsoft.com/office/powerpoint/2010/main" val="3394341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32</a:t>
            </a:r>
            <a:endParaRPr kumimoji="1" lang="en-US" altLang="ja-JP" b="1" dirty="0" smtClean="0"/>
          </a:p>
        </p:txBody>
      </p:sp>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2" name="角丸四角形 31"/>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344488" y="692697"/>
            <a:ext cx="297191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大阪市エコ住宅普及促進事業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6,873</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◆省エネ・省</a:t>
            </a:r>
            <a:r>
              <a:rPr lang="en-US" altLang="ja-JP" sz="1300" dirty="0" smtClean="0">
                <a:solidFill>
                  <a:prstClr val="black"/>
                </a:solidFill>
                <a:latin typeface="Meiryo UI" pitchFamily="50" charset="-128"/>
                <a:ea typeface="Meiryo UI" pitchFamily="50" charset="-128"/>
                <a:cs typeface="Meiryo UI" pitchFamily="50" charset="-128"/>
              </a:rPr>
              <a:t>CO2</a:t>
            </a:r>
            <a:r>
              <a:rPr lang="ja-JP" altLang="en-US" sz="1300" dirty="0" smtClean="0">
                <a:solidFill>
                  <a:prstClr val="black"/>
                </a:solidFill>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戸建・集合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を認定するとともに、その情報を広く発信します。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solidFill>
                  <a:prstClr val="black"/>
                </a:solidFill>
              </a:rPr>
              <a:t>※H25</a:t>
            </a:r>
            <a:r>
              <a:rPr lang="ja-JP" altLang="ja-JP" sz="900" dirty="0" smtClean="0">
                <a:solidFill>
                  <a:prstClr val="black"/>
                </a:solidFill>
              </a:rPr>
              <a:t>年度</a:t>
            </a:r>
            <a:r>
              <a:rPr lang="ja-JP" altLang="en-US" sz="900" dirty="0" smtClean="0">
                <a:solidFill>
                  <a:prstClr val="black"/>
                </a:solidFill>
              </a:rPr>
              <a:t>まで</a:t>
            </a:r>
            <a:r>
              <a:rPr lang="ja-JP" altLang="ja-JP" sz="900" dirty="0" smtClean="0">
                <a:solidFill>
                  <a:prstClr val="black"/>
                </a:solidFill>
              </a:rPr>
              <a:t>に</a:t>
            </a:r>
            <a:r>
              <a:rPr lang="ja-JP" altLang="en-US" sz="900" dirty="0" smtClean="0">
                <a:solidFill>
                  <a:prstClr val="black"/>
                </a:solidFill>
              </a:rPr>
              <a:t>計画</a:t>
            </a:r>
            <a:r>
              <a:rPr lang="ja-JP" altLang="ja-JP" sz="900" dirty="0" smtClean="0">
                <a:solidFill>
                  <a:prstClr val="black"/>
                </a:solidFill>
              </a:rPr>
              <a:t>認定を受けた住宅の</a:t>
            </a:r>
            <a:endParaRPr lang="en-US" altLang="ja-JP" sz="900" dirty="0" smtClean="0">
              <a:solidFill>
                <a:prstClr val="black"/>
              </a:solidFill>
            </a:endParaRPr>
          </a:p>
          <a:p>
            <a:pPr marL="87313" indent="-87313"/>
            <a:r>
              <a:rPr lang="ja-JP" altLang="ja-JP" sz="900" dirty="0" smtClean="0">
                <a:solidFill>
                  <a:prstClr val="black"/>
                </a:solidFill>
              </a:rPr>
              <a:t>購入等にかかる住宅ローンに対して、</a:t>
            </a:r>
            <a:r>
              <a:rPr lang="en-US" altLang="ja-JP" sz="900" dirty="0" smtClean="0">
                <a:solidFill>
                  <a:prstClr val="black"/>
                </a:solidFill>
              </a:rPr>
              <a:t>5</a:t>
            </a:r>
            <a:r>
              <a:rPr lang="ja-JP" altLang="ja-JP" sz="900" dirty="0" smtClean="0">
                <a:solidFill>
                  <a:prstClr val="black"/>
                </a:solidFill>
              </a:rPr>
              <a:t>年間の</a:t>
            </a:r>
            <a:endParaRPr lang="en-US" altLang="ja-JP" sz="900" dirty="0" smtClean="0">
              <a:solidFill>
                <a:prstClr val="black"/>
              </a:solidFill>
            </a:endParaRPr>
          </a:p>
          <a:p>
            <a:pPr marL="87313" indent="-87313"/>
            <a:r>
              <a:rPr lang="ja-JP" altLang="ja-JP" sz="900" dirty="0" smtClean="0">
                <a:solidFill>
                  <a:prstClr val="black"/>
                </a:solidFill>
              </a:rPr>
              <a:t>利子補給を行っています。</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37" name="正方形/長方形 36"/>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3,018</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3" y="2997927"/>
            <a:ext cx="4308044" cy="3480146"/>
          </a:xfrm>
          <a:prstGeom prst="rect">
            <a:avLst/>
          </a:prstGeom>
        </p:spPr>
      </p:pic>
      <p:sp>
        <p:nvSpPr>
          <p:cNvPr id="20" name="角丸四角形 19"/>
          <p:cNvSpPr/>
          <p:nvPr/>
        </p:nvSpPr>
        <p:spPr>
          <a:xfrm>
            <a:off x="4880992" y="562712"/>
            <a:ext cx="4893278"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1" name="角丸四角形 20"/>
          <p:cNvSpPr/>
          <p:nvPr/>
        </p:nvSpPr>
        <p:spPr>
          <a:xfrm>
            <a:off x="5097016" y="692697"/>
            <a:ext cx="4176464" cy="36003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中小企業スマートエネルギービジネス拡大事業</a:t>
            </a:r>
          </a:p>
        </p:txBody>
      </p:sp>
      <p:sp>
        <p:nvSpPr>
          <p:cNvPr id="31" name="テキスト ボックス 30"/>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2,534</a:t>
            </a:r>
            <a:r>
              <a:rPr lang="ja-JP" altLang="en-US" sz="1200" dirty="0" smtClean="0">
                <a:latin typeface="Meiryo UI" pitchFamily="50" charset="-128"/>
                <a:ea typeface="Meiryo UI" pitchFamily="50" charset="-128"/>
                <a:cs typeface="Meiryo UI" pitchFamily="50" charset="-128"/>
              </a:rPr>
              <a:t>千</a:t>
            </a:r>
            <a:r>
              <a:rPr lang="ja-JP" altLang="en-US" sz="1200" dirty="0">
                <a:latin typeface="Meiryo UI" pitchFamily="50" charset="-128"/>
                <a:ea typeface="Meiryo UI" pitchFamily="50" charset="-128"/>
                <a:cs typeface="Meiryo UI" pitchFamily="50" charset="-128"/>
              </a:rPr>
              <a:t>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5025008" y="1440359"/>
            <a:ext cx="4558345" cy="1092607"/>
          </a:xfrm>
          <a:prstGeom prst="rect">
            <a:avLst/>
          </a:prstGeom>
          <a:noFill/>
        </p:spPr>
        <p:txBody>
          <a:bodyPr wrap="square" rtlCol="0">
            <a:spAutoFit/>
          </a:bodyPr>
          <a:lstStyle/>
          <a:p>
            <a:pPr marL="87313" indent="-87313"/>
            <a:r>
              <a:rPr lang="ja-JP" altLang="en-US" sz="1300" dirty="0">
                <a:solidFill>
                  <a:srgbClr val="FF0000"/>
                </a:solidFill>
                <a:latin typeface="Meiryo UI" pitchFamily="50" charset="-128"/>
                <a:ea typeface="Meiryo UI" pitchFamily="50" charset="-128"/>
                <a:cs typeface="Meiryo UI" pitchFamily="50" charset="-128"/>
              </a:rPr>
              <a:t>◆成長が期待されているスマートエネルギー分野で、府内中小・ベンチャー企業の優れた技術力を活かしていくため、オープンイノベーションの各種コーディネートを通じ、参入を目指す意欲的な中小・ベンチャー企業の支援を行うことで、この分野への参入促進及びビジネス拡大を</a:t>
            </a:r>
            <a:r>
              <a:rPr lang="ja-JP" altLang="en-US" sz="1300" dirty="0" smtClean="0">
                <a:solidFill>
                  <a:srgbClr val="FF0000"/>
                </a:solidFill>
                <a:latin typeface="Meiryo UI" pitchFamily="50" charset="-128"/>
                <a:ea typeface="Meiryo UI" pitchFamily="50" charset="-128"/>
                <a:cs typeface="Meiryo UI" pitchFamily="50" charset="-128"/>
              </a:rPr>
              <a:t>図ります。</a:t>
            </a:r>
            <a:endParaRPr kumimoji="1" lang="ja-JP" altLang="en-US" sz="1050" dirty="0">
              <a:solidFill>
                <a:srgbClr val="FF0000"/>
              </a:solidFill>
              <a:latin typeface="Meiryo UI" pitchFamily="50" charset="-128"/>
              <a:ea typeface="Meiryo UI" pitchFamily="50" charset="-128"/>
              <a:cs typeface="Meiryo UI" pitchFamily="50" charset="-128"/>
            </a:endParaRPr>
          </a:p>
        </p:txBody>
      </p:sp>
      <p:sp>
        <p:nvSpPr>
          <p:cNvPr id="40" name="テキスト ボックス 2"/>
          <p:cNvSpPr txBox="1">
            <a:spLocks noChangeArrowheads="1"/>
          </p:cNvSpPr>
          <p:nvPr/>
        </p:nvSpPr>
        <p:spPr bwMode="auto">
          <a:xfrm>
            <a:off x="5097016" y="2602795"/>
            <a:ext cx="2443815"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a:t>
            </a:r>
            <a:endPar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している技術やアイデアのこと。</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647708" y="2463359"/>
            <a:ext cx="1982531" cy="62159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rgbClr val="FF0000"/>
                </a:solidFill>
                <a:latin typeface="Meiryo UI" pitchFamily="50" charset="-128"/>
                <a:ea typeface="Meiryo UI" pitchFamily="50" charset="-128"/>
                <a:cs typeface="Meiryo UI" pitchFamily="50" charset="-128"/>
              </a:rPr>
              <a:t>年度実績＞</a:t>
            </a:r>
            <a:r>
              <a:rPr lang="en-US" altLang="ja-JP" sz="1050" dirty="0" smtClean="0">
                <a:solidFill>
                  <a:srgbClr val="FF0000"/>
                </a:solidFill>
                <a:latin typeface="Meiryo UI" pitchFamily="50" charset="-128"/>
                <a:ea typeface="Meiryo UI" pitchFamily="50" charset="-128"/>
                <a:cs typeface="Meiryo UI" pitchFamily="50" charset="-128"/>
              </a:rPr>
              <a:t>(1</a:t>
            </a:r>
            <a:r>
              <a:rPr lang="ja-JP" altLang="en-US" sz="1050" dirty="0" smtClean="0">
                <a:solidFill>
                  <a:srgbClr val="FF0000"/>
                </a:solidFill>
                <a:latin typeface="Meiryo UI" pitchFamily="50" charset="-128"/>
                <a:ea typeface="Meiryo UI" pitchFamily="50" charset="-128"/>
                <a:cs typeface="Meiryo UI" pitchFamily="50" charset="-128"/>
              </a:rPr>
              <a:t>月末現在</a:t>
            </a:r>
            <a:r>
              <a:rPr lang="en-US" altLang="ja-JP" sz="1050" dirty="0" smtClean="0">
                <a:solidFill>
                  <a:srgbClr val="FF0000"/>
                </a:solidFill>
                <a:latin typeface="Meiryo UI" pitchFamily="50" charset="-128"/>
                <a:ea typeface="Meiryo UI" pitchFamily="50" charset="-128"/>
                <a:cs typeface="Meiryo UI" pitchFamily="50" charset="-128"/>
              </a:rPr>
              <a:t>)</a:t>
            </a:r>
          </a:p>
          <a:p>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96</a:t>
            </a:r>
            <a:r>
              <a:rPr lang="ja-JP"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FF0000"/>
                </a:solidFill>
                <a:latin typeface="Meiryo UI" pitchFamily="50" charset="-128"/>
                <a:ea typeface="Meiryo UI" pitchFamily="50" charset="-128"/>
                <a:cs typeface="Meiryo UI" pitchFamily="50" charset="-128"/>
              </a:rPr>
              <a:t>　・マッチング</a:t>
            </a:r>
            <a:r>
              <a:rPr lang="ja-JP" altLang="en-US" sz="1050" dirty="0" smtClean="0">
                <a:solidFill>
                  <a:srgbClr val="FF0000"/>
                </a:solidFill>
                <a:latin typeface="Meiryo UI" pitchFamily="50" charset="-128"/>
                <a:ea typeface="Meiryo UI" pitchFamily="50" charset="-128"/>
                <a:cs typeface="Meiryo UI" pitchFamily="50" charset="-128"/>
              </a:rPr>
              <a:t>件数</a:t>
            </a:r>
            <a:r>
              <a:rPr lang="ja-JP" altLang="en-US" sz="1050" dirty="0">
                <a:solidFill>
                  <a:srgbClr val="FF0000"/>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83</a:t>
            </a:r>
            <a:r>
              <a:rPr lang="ja-JP" altLang="en-US" sz="1050" dirty="0" smtClean="0">
                <a:solidFill>
                  <a:srgbClr val="FF0000"/>
                </a:solidFill>
                <a:latin typeface="Meiryo UI" pitchFamily="50" charset="-128"/>
                <a:ea typeface="Meiryo UI" pitchFamily="50" charset="-128"/>
                <a:cs typeface="Meiryo UI" pitchFamily="50" charset="-128"/>
              </a:rPr>
              <a:t>件</a:t>
            </a:r>
            <a:endParaRPr lang="en-US" altLang="ja-JP" sz="1050" dirty="0" smtClean="0">
              <a:solidFill>
                <a:srgbClr val="FF0000"/>
              </a:solidFill>
              <a:latin typeface="Meiryo UI" pitchFamily="50" charset="-128"/>
              <a:ea typeface="Meiryo UI" pitchFamily="50" charset="-128"/>
              <a:cs typeface="Meiryo UI" pitchFamily="50" charset="-128"/>
            </a:endParaRPr>
          </a:p>
        </p:txBody>
      </p:sp>
      <p:pic>
        <p:nvPicPr>
          <p:cNvPr id="42" name="Picture 2" descr="各種コーディネート手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555" y="4752904"/>
            <a:ext cx="35909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テキスト ボックス 4"/>
          <p:cNvSpPr txBox="1">
            <a:spLocks noChangeArrowheads="1"/>
          </p:cNvSpPr>
          <p:nvPr/>
        </p:nvSpPr>
        <p:spPr bwMode="auto">
          <a:xfrm>
            <a:off x="5819816" y="6481117"/>
            <a:ext cx="3071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オープンイノベーションの各種コーディネート手法</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 name="テキスト ボックス 43"/>
          <p:cNvSpPr txBox="1"/>
          <p:nvPr/>
        </p:nvSpPr>
        <p:spPr>
          <a:xfrm>
            <a:off x="5066974" y="3144328"/>
            <a:ext cx="4558345" cy="1646605"/>
          </a:xfrm>
          <a:prstGeom prst="rect">
            <a:avLst/>
          </a:prstGeom>
          <a:noFill/>
        </p:spPr>
        <p:txBody>
          <a:bodyPr wrap="square" rtlCol="0">
            <a:spAutoFit/>
          </a:bodyPr>
          <a:lstStyle/>
          <a:p>
            <a:pPr marL="87313" indent="-87313"/>
            <a:r>
              <a:rPr lang="ja-JP" altLang="en-US" sz="1100" dirty="0" smtClean="0">
                <a:solidFill>
                  <a:srgbClr val="FF0000"/>
                </a:solidFill>
                <a:latin typeface="Meiryo UI" pitchFamily="50" charset="-128"/>
                <a:ea typeface="Meiryo UI" pitchFamily="50" charset="-128"/>
                <a:cs typeface="Meiryo UI" pitchFamily="50" charset="-128"/>
              </a:rPr>
              <a:t>＜主な内容＞</a:t>
            </a:r>
            <a:endParaRPr lang="en-US" altLang="ja-JP" sz="11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100" dirty="0" smtClean="0">
                <a:solidFill>
                  <a:srgbClr val="FF0000"/>
                </a:solidFill>
                <a:latin typeface="Meiryo UI" pitchFamily="50" charset="-128"/>
                <a:ea typeface="Meiryo UI" pitchFamily="50" charset="-128"/>
                <a:cs typeface="Meiryo UI" pitchFamily="50" charset="-128"/>
              </a:rPr>
              <a:t>・スマートエネルギー</a:t>
            </a:r>
            <a:r>
              <a:rPr lang="ja-JP" altLang="en-US" sz="1100" dirty="0">
                <a:solidFill>
                  <a:srgbClr val="FF0000"/>
                </a:solidFill>
                <a:latin typeface="Meiryo UI" pitchFamily="50" charset="-128"/>
                <a:ea typeface="Meiryo UI" pitchFamily="50" charset="-128"/>
                <a:cs typeface="Meiryo UI" pitchFamily="50" charset="-128"/>
              </a:rPr>
              <a:t>関連の大手・中堅企業（パートナー企業）で構成するプラットフォーム「大阪スマートエネルギーパートナーズ」を運営。中小・ベンチャー企業の技術提案をパートナー企業につなげることで、オープンイノベーションを</a:t>
            </a:r>
            <a:r>
              <a:rPr lang="ja-JP" altLang="en-US" sz="1100" dirty="0" smtClean="0">
                <a:solidFill>
                  <a:srgbClr val="FF0000"/>
                </a:solidFill>
                <a:latin typeface="Meiryo UI" pitchFamily="50" charset="-128"/>
                <a:ea typeface="Meiryo UI" pitchFamily="50" charset="-128"/>
                <a:cs typeface="Meiryo UI" pitchFamily="50" charset="-128"/>
              </a:rPr>
              <a:t>コーディネートします。</a:t>
            </a:r>
            <a:endParaRPr lang="ja-JP" altLang="en-US" sz="1100" dirty="0">
              <a:solidFill>
                <a:srgbClr val="FF0000"/>
              </a:solidFill>
              <a:latin typeface="Meiryo UI" pitchFamily="50" charset="-128"/>
              <a:ea typeface="Meiryo UI" pitchFamily="50" charset="-128"/>
              <a:cs typeface="Meiryo UI" pitchFamily="50" charset="-128"/>
            </a:endParaRPr>
          </a:p>
          <a:p>
            <a:pPr marL="87313" indent="-87313"/>
            <a:r>
              <a:rPr lang="ja-JP" altLang="en-US" sz="1100" dirty="0">
                <a:solidFill>
                  <a:srgbClr val="FF0000"/>
                </a:solidFill>
                <a:latin typeface="Meiryo UI" pitchFamily="50" charset="-128"/>
                <a:ea typeface="Meiryo UI" pitchFamily="50" charset="-128"/>
                <a:cs typeface="Meiryo UI" pitchFamily="50" charset="-128"/>
              </a:rPr>
              <a:t>・企業ネットワークやスマートエネルギー関連技術の知見を有する専門アドバイザー等がパートナー企業の技術ニーズを聞き取り、中小企業等の技術提案につなげるクローズド型のコーディネートに加え、フルオープン型やセミオープン型のニーズ説明会を開催するなどコーディネート手法を</a:t>
            </a:r>
            <a:r>
              <a:rPr lang="ja-JP" altLang="en-US" sz="1100" dirty="0" smtClean="0">
                <a:solidFill>
                  <a:srgbClr val="FF0000"/>
                </a:solidFill>
                <a:latin typeface="Meiryo UI" pitchFamily="50" charset="-128"/>
                <a:ea typeface="Meiryo UI" pitchFamily="50" charset="-128"/>
                <a:cs typeface="Meiryo UI" pitchFamily="50" charset="-128"/>
              </a:rPr>
              <a:t>多様化していきます。</a:t>
            </a:r>
            <a:endParaRPr lang="ja-JP" altLang="en-US" sz="11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04062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prstClr val="white"/>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33</a:t>
            </a:r>
            <a:endParaRPr lang="ja-JP" altLang="en-US" b="1" dirty="0">
              <a:solidFill>
                <a:prstClr val="white"/>
              </a:solidFill>
            </a:endParaRPr>
          </a:p>
        </p:txBody>
      </p:sp>
      <p:sp>
        <p:nvSpPr>
          <p:cNvPr id="36" name="角丸四角形 35"/>
          <p:cNvSpPr/>
          <p:nvPr/>
        </p:nvSpPr>
        <p:spPr>
          <a:xfrm>
            <a:off x="5241032" y="2975564"/>
            <a:ext cx="3153570"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グリーンエコプラザの運営等</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8413902" y="3106094"/>
            <a:ext cx="813228" cy="191857"/>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94799" y="720677"/>
            <a:ext cx="2816891"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177677"/>
            <a:ext cx="5065154"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8121925" y="2039190"/>
            <a:ext cx="1327673" cy="595133"/>
          </a:xfrm>
          <a:prstGeom prst="rect">
            <a:avLst/>
          </a:prstGeom>
          <a:noFill/>
          <a:ln>
            <a:noFill/>
          </a:ln>
          <a:extLst/>
        </p:spPr>
        <p:txBody>
          <a:bodyPr vert="horz" wrap="square" lIns="0" tIns="0" rIns="0" bIns="0" numCol="1" anchor="t" anchorCtr="0" compatLnSpc="1">
            <a:prstTxWarp prst="textNoShape">
              <a:avLst/>
            </a:prstTxWarp>
          </a:bodyPr>
          <a:lstStyle/>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おおさかエコテック</a:t>
            </a:r>
            <a:endParaRPr lang="en-US" altLang="ja-JP" sz="800" dirty="0" smtClean="0">
              <a:latin typeface="ＭＳ ゴシック" pitchFamily="49" charset="-128"/>
              <a:ea typeface="ＭＳ ゴシック" pitchFamily="49" charset="-128"/>
              <a:cs typeface="ＭＳ Ｐゴシック" pitchFamily="50" charset="-128"/>
            </a:endParaRPr>
          </a:p>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　ロゴマーク</a:t>
            </a:r>
          </a:p>
          <a:p>
            <a:pPr algn="just" fontAlgn="base">
              <a:spcBef>
                <a:spcPct val="0"/>
              </a:spcBef>
              <a:spcAft>
                <a:spcPct val="0"/>
              </a:spcAft>
            </a:pPr>
            <a:r>
              <a:rPr lang="ja-JP" altLang="en-US" sz="700" dirty="0" smtClean="0">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lang="ja-JP" altLang="en-US" dirty="0" smtClean="0">
              <a:latin typeface="Arial" pitchFamily="34" charset="0"/>
              <a:cs typeface="ＭＳ Ｐゴシック" pitchFamily="50" charset="-128"/>
            </a:endParaRPr>
          </a:p>
        </p:txBody>
      </p:sp>
      <p:sp>
        <p:nvSpPr>
          <p:cNvPr id="45" name="テキスト ボックス 44"/>
          <p:cNvSpPr txBox="1"/>
          <p:nvPr/>
        </p:nvSpPr>
        <p:spPr>
          <a:xfrm>
            <a:off x="2246142" y="859556"/>
            <a:ext cx="2571509" cy="184666"/>
          </a:xfrm>
          <a:prstGeom prst="rect">
            <a:avLst/>
          </a:prstGeom>
          <a:noFill/>
        </p:spPr>
        <p:txBody>
          <a:bodyPr wrap="square" lIns="0" tIns="0" rIns="0" bIns="0" rtlCol="0" anchor="ctr" anchorCtr="1">
            <a:spAutoFit/>
          </a:bodyPr>
          <a:lstStyle/>
          <a:p>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ja-JP" altLang="en-US" sz="1100" strike="sngStrike" dirty="0">
              <a:solidFill>
                <a:srgbClr val="FF0000"/>
              </a:solidFill>
              <a:latin typeface="Meiryo UI" pitchFamily="50" charset="-128"/>
              <a:ea typeface="Meiryo UI" pitchFamily="50" charset="-128"/>
              <a:cs typeface="Meiryo UI" pitchFamily="50" charset="-128"/>
            </a:endParaRPr>
          </a:p>
        </p:txBody>
      </p:sp>
      <p:sp>
        <p:nvSpPr>
          <p:cNvPr id="46" name="正方形/長方形 45"/>
          <p:cNvSpPr/>
          <p:nvPr/>
        </p:nvSpPr>
        <p:spPr>
          <a:xfrm>
            <a:off x="5474565" y="1587684"/>
            <a:ext cx="2250068"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・おおさか</a:t>
            </a:r>
            <a:r>
              <a:rPr lang="ja-JP" altLang="en-US" sz="1050" dirty="0">
                <a:solidFill>
                  <a:schemeClr val="tx1"/>
                </a:solidFill>
                <a:latin typeface="Meiryo UI" pitchFamily="50" charset="-128"/>
                <a:ea typeface="Meiryo UI" pitchFamily="50" charset="-128"/>
                <a:cs typeface="Meiryo UI" pitchFamily="50" charset="-128"/>
              </a:rPr>
              <a:t>エコテック技術</a:t>
            </a:r>
            <a:r>
              <a:rPr lang="ja-JP" altLang="en-US" sz="1050" dirty="0" smtClean="0">
                <a:solidFill>
                  <a:schemeClr val="tx1"/>
                </a:solidFill>
                <a:latin typeface="Meiryo UI" pitchFamily="50" charset="-128"/>
                <a:ea typeface="Meiryo UI" pitchFamily="50" charset="-128"/>
                <a:cs typeface="Meiryo UI" pitchFamily="50" charset="-128"/>
              </a:rPr>
              <a:t>選定：</a:t>
            </a:r>
            <a:r>
              <a:rPr lang="en-US" altLang="ja-JP" sz="1050" dirty="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・展示会</a:t>
            </a:r>
            <a:r>
              <a:rPr lang="ja-JP" altLang="en-US" sz="1050" dirty="0">
                <a:solidFill>
                  <a:schemeClr val="tx1"/>
                </a:solidFill>
                <a:latin typeface="Meiryo UI" pitchFamily="50" charset="-128"/>
                <a:ea typeface="Meiryo UI" pitchFamily="50" charset="-128"/>
                <a:cs typeface="Meiryo UI" pitchFamily="50" charset="-128"/>
              </a:rPr>
              <a:t>出展</a:t>
            </a:r>
            <a:r>
              <a:rPr lang="ja-JP" altLang="en-US" sz="1050" dirty="0" smtClean="0">
                <a:solidFill>
                  <a:schemeClr val="tx1"/>
                </a:solidFill>
                <a:latin typeface="Meiryo UI" pitchFamily="50" charset="-128"/>
                <a:ea typeface="Meiryo UI" pitchFamily="50" charset="-128"/>
                <a:cs typeface="Meiryo UI" pitchFamily="50" charset="-128"/>
              </a:rPr>
              <a:t>等：</a:t>
            </a:r>
            <a:r>
              <a:rPr lang="ja-JP" altLang="en-US" sz="1050" dirty="0" smtClean="0">
                <a:solidFill>
                  <a:srgbClr val="FF0000"/>
                </a:solidFill>
                <a:latin typeface="Meiryo UI" pitchFamily="50" charset="-128"/>
                <a:ea typeface="Meiryo UI" pitchFamily="50" charset="-128"/>
                <a:cs typeface="Meiryo UI" pitchFamily="50" charset="-128"/>
              </a:rPr>
              <a:t>６</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25</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3676616" y="6098488"/>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10776" y="6094442"/>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35" name="角丸四角形 34"/>
          <p:cNvSpPr/>
          <p:nvPr/>
        </p:nvSpPr>
        <p:spPr>
          <a:xfrm>
            <a:off x="138171" y="2811439"/>
            <a:ext cx="4814829" cy="36924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4" name="角丸四角形 53"/>
          <p:cNvSpPr/>
          <p:nvPr/>
        </p:nvSpPr>
        <p:spPr>
          <a:xfrm>
            <a:off x="5097016" y="2811439"/>
            <a:ext cx="4700908" cy="3704181"/>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454486"/>
            <a:ext cx="726681"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312064" y="4920057"/>
            <a:ext cx="3323679"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・エネルギー管理士など</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回（</a:t>
            </a:r>
            <a:r>
              <a:rPr lang="en-US" altLang="ja-JP" sz="1050" dirty="0" smtClean="0">
                <a:solidFill>
                  <a:schemeClr val="tx1"/>
                </a:solidFill>
                <a:latin typeface="Meiryo UI" pitchFamily="50" charset="-128"/>
                <a:ea typeface="Meiryo UI" pitchFamily="50" charset="-128"/>
                <a:cs typeface="Meiryo UI" pitchFamily="50" charset="-128"/>
              </a:rPr>
              <a:t>35</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59" name="正方形/長方形 58"/>
          <p:cNvSpPr/>
          <p:nvPr/>
        </p:nvSpPr>
        <p:spPr>
          <a:xfrm>
            <a:off x="5523525" y="4958405"/>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・総来場者数 </a:t>
            </a:r>
            <a:r>
              <a:rPr lang="en-US" altLang="ja-JP" sz="1050" dirty="0" smtClean="0">
                <a:solidFill>
                  <a:schemeClr val="tx1"/>
                </a:solidFill>
                <a:latin typeface="Meiryo UI" pitchFamily="50" charset="-128"/>
                <a:ea typeface="Meiryo UI" pitchFamily="50" charset="-128"/>
                <a:cs typeface="Meiryo UI" pitchFamily="50" charset="-128"/>
              </a:rPr>
              <a:t>218,398</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79</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・環境関連ビジネスセミナー </a:t>
            </a:r>
            <a:r>
              <a:rPr lang="en-US" altLang="ja-JP" sz="1050" dirty="0">
                <a:solidFill>
                  <a:schemeClr val="tx1"/>
                </a:solidFill>
                <a:latin typeface="Meiryo UI" pitchFamily="50" charset="-128"/>
                <a:ea typeface="Meiryo UI" pitchFamily="50" charset="-128"/>
                <a:cs typeface="Meiryo UI" pitchFamily="50" charset="-128"/>
              </a:rPr>
              <a:t>46</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602" y="1220608"/>
            <a:ext cx="771525" cy="7810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39" y="4869525"/>
            <a:ext cx="841179" cy="122519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372" y="4917461"/>
            <a:ext cx="1584960" cy="1188720"/>
          </a:xfrm>
          <a:prstGeom prst="rect">
            <a:avLst/>
          </a:prstGeom>
        </p:spPr>
      </p:pic>
      <p:sp>
        <p:nvSpPr>
          <p:cNvPr id="25" name="テキスト ボックス 32"/>
          <p:cNvSpPr txBox="1"/>
          <p:nvPr/>
        </p:nvSpPr>
        <p:spPr>
          <a:xfrm>
            <a:off x="272480" y="3792159"/>
            <a:ext cx="4392488" cy="89255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◆産業創造館において、中小企業向けの経営相談として、エネルギー管理士などの専門家による相談対応（無料）等の実施により、中小企業の省エネに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lang="ja-JP" altLang="en-US" sz="1050"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5178904" y="3601087"/>
            <a:ext cx="453650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◆アジア太平洋トレードセンターに環境ビジネス展示場「大阪環境産業振興センター（通称：おおさかＡＴＣグリーンエコプラザ）」を設置し、「環境・エネルギー分野」に</a:t>
            </a:r>
            <a:r>
              <a:rPr lang="ja-JP" altLang="en-US" sz="1300" dirty="0" smtClean="0">
                <a:latin typeface="Meiryo UI" pitchFamily="50" charset="-128"/>
                <a:ea typeface="Meiryo UI" pitchFamily="50" charset="-128"/>
                <a:cs typeface="Meiryo UI" pitchFamily="50" charset="-128"/>
              </a:rPr>
              <a:t>関する企業の関連</a:t>
            </a:r>
            <a:r>
              <a:rPr lang="ja-JP" altLang="en-US" sz="1300" dirty="0">
                <a:latin typeface="Meiryo UI" pitchFamily="50" charset="-128"/>
                <a:ea typeface="Meiryo UI" pitchFamily="50" charset="-128"/>
                <a:cs typeface="Meiryo UI" pitchFamily="50" charset="-128"/>
              </a:rPr>
              <a:t>製品・技術の展示場や</a:t>
            </a:r>
            <a:r>
              <a:rPr lang="ja-JP" altLang="en-US" sz="1300" dirty="0" smtClean="0">
                <a:latin typeface="Meiryo UI" pitchFamily="50" charset="-128"/>
                <a:ea typeface="Meiryo UI" pitchFamily="50" charset="-128"/>
                <a:cs typeface="Meiryo UI" pitchFamily="50" charset="-128"/>
              </a:rPr>
              <a:t>、最新</a:t>
            </a:r>
            <a:r>
              <a:rPr lang="ja-JP" altLang="en-US" sz="1300" dirty="0">
                <a:latin typeface="Meiryo UI" pitchFamily="50" charset="-128"/>
                <a:ea typeface="Meiryo UI" pitchFamily="50" charset="-128"/>
                <a:cs typeface="Meiryo UI" pitchFamily="50" charset="-128"/>
              </a:rPr>
              <a:t>の環境ビジネスの情報を提供することで</a:t>
            </a:r>
            <a:r>
              <a:rPr lang="ja-JP" altLang="en-US" sz="1300" dirty="0" smtClean="0">
                <a:latin typeface="Meiryo UI" pitchFamily="50" charset="-128"/>
                <a:ea typeface="Meiryo UI" pitchFamily="50" charset="-128"/>
                <a:cs typeface="Meiryo UI" pitchFamily="50" charset="-128"/>
              </a:rPr>
              <a:t>、産業</a:t>
            </a:r>
            <a:r>
              <a:rPr lang="ja-JP" altLang="en-US" sz="1300" dirty="0">
                <a:latin typeface="Meiryo UI" pitchFamily="50" charset="-128"/>
                <a:ea typeface="Meiryo UI" pitchFamily="50" charset="-128"/>
                <a:cs typeface="Meiryo UI" pitchFamily="50" charset="-128"/>
              </a:rPr>
              <a:t>の育成・振興を</a:t>
            </a:r>
            <a:r>
              <a:rPr lang="ja-JP" altLang="en-US" sz="1300" dirty="0" smtClean="0">
                <a:latin typeface="Meiryo UI" pitchFamily="50" charset="-128"/>
                <a:ea typeface="Meiryo UI" pitchFamily="50" charset="-128"/>
                <a:cs typeface="Meiryo UI" pitchFamily="50" charset="-128"/>
              </a:rPr>
              <a:t>図ります</a:t>
            </a:r>
            <a:r>
              <a:rPr lang="ja-JP" altLang="en-US" sz="1300" dirty="0">
                <a:latin typeface="Meiryo UI" pitchFamily="50" charset="-128"/>
                <a:ea typeface="Meiryo UI" pitchFamily="50" charset="-128"/>
                <a:cs typeface="Meiryo UI" pitchFamily="50" charset="-128"/>
              </a:rPr>
              <a:t>。</a:t>
            </a:r>
            <a:endParaRPr lang="ja-JP" altLang="en-US" sz="1050" dirty="0">
              <a:latin typeface="Meiryo UI" pitchFamily="50" charset="-128"/>
              <a:ea typeface="Meiryo UI" pitchFamily="50" charset="-128"/>
              <a:cs typeface="Meiryo UI" pitchFamily="50" charset="-128"/>
            </a:endParaRPr>
          </a:p>
        </p:txBody>
      </p:sp>
      <p:sp>
        <p:nvSpPr>
          <p:cNvPr id="28" name="角丸四角形 27"/>
          <p:cNvSpPr/>
          <p:nvPr/>
        </p:nvSpPr>
        <p:spPr>
          <a:xfrm>
            <a:off x="294800" y="2975564"/>
            <a:ext cx="4398518"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産業創造館における中小企業向け専門家相談</a:t>
            </a:r>
            <a:endParaRPr lang="ja-JP" altLang="en-US"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11937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5416" y="3858466"/>
            <a:ext cx="4378150" cy="2517884"/>
          </a:xfrm>
          <a:prstGeom prst="rect">
            <a:avLst/>
          </a:prstGeom>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34</a:t>
            </a:r>
            <a:endParaRPr lang="ja-JP" altLang="en-US" b="1" dirty="0">
              <a:solidFill>
                <a:prstClr val="white"/>
              </a:solidFill>
            </a:endParaRPr>
          </a:p>
        </p:txBody>
      </p:sp>
      <p:sp>
        <p:nvSpPr>
          <p:cNvPr id="8" name="テキスト ボックス 7"/>
          <p:cNvSpPr txBox="1"/>
          <p:nvPr/>
        </p:nvSpPr>
        <p:spPr>
          <a:xfrm>
            <a:off x="3626295" y="814931"/>
            <a:ext cx="408467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132,117</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4"/>
            <a:ext cx="3393327" cy="35542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大阪府・大阪市の施設等の</a:t>
            </a:r>
            <a:r>
              <a:rPr lang="en-US" altLang="ja-JP" sz="1600" b="1" dirty="0">
                <a:solidFill>
                  <a:prstClr val="black"/>
                </a:solidFill>
                <a:latin typeface="Meiryo UI" pitchFamily="50" charset="-128"/>
                <a:ea typeface="Meiryo UI" pitchFamily="50" charset="-128"/>
                <a:cs typeface="Meiryo UI" pitchFamily="50" charset="-128"/>
              </a:rPr>
              <a:t>LED</a:t>
            </a:r>
            <a:r>
              <a:rPr lang="ja-JP" altLang="en-US" sz="1600" b="1" dirty="0">
                <a:solidFill>
                  <a:prstClr val="black"/>
                </a:solidFill>
                <a:latin typeface="Meiryo UI" pitchFamily="50" charset="-128"/>
                <a:ea typeface="Meiryo UI" pitchFamily="50" charset="-128"/>
                <a:cs typeface="Meiryo UI" pitchFamily="50" charset="-128"/>
              </a:rPr>
              <a:t>化</a:t>
            </a:r>
          </a:p>
        </p:txBody>
      </p:sp>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solidFill>
                  <a:prstClr val="black"/>
                </a:solidFill>
                <a:latin typeface="Meiryo UI" pitchFamily="50" charset="-128"/>
                <a:ea typeface="Meiryo UI" pitchFamily="50" charset="-128"/>
                <a:cs typeface="Meiryo UI" pitchFamily="50" charset="-128"/>
              </a:rPr>
              <a:t>国道</a:t>
            </a:r>
            <a:r>
              <a:rPr lang="en-US" altLang="ja-JP" sz="1100" dirty="0" smtClean="0">
                <a:solidFill>
                  <a:prstClr val="black"/>
                </a:solidFill>
                <a:latin typeface="Meiryo UI" pitchFamily="50" charset="-128"/>
                <a:ea typeface="Meiryo UI" pitchFamily="50" charset="-128"/>
                <a:cs typeface="Meiryo UI" pitchFamily="50" charset="-128"/>
              </a:rPr>
              <a:t>170</a:t>
            </a:r>
            <a:r>
              <a:rPr lang="ja-JP" altLang="en-US" sz="1100" dirty="0" smtClean="0">
                <a:solidFill>
                  <a:prstClr val="black"/>
                </a:solidFill>
                <a:latin typeface="Meiryo UI" pitchFamily="50" charset="-128"/>
                <a:ea typeface="Meiryo UI" pitchFamily="50" charset="-128"/>
                <a:cs typeface="Meiryo UI" pitchFamily="50" charset="-128"/>
              </a:rPr>
              <a:t>号（羽曳野市内）</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競技場及び武道場）等の施設への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照明の導入や交通信号機の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化をさらに進めます。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◆大阪市では、鉄道、道路照明や公園照明の増設、更新等に併せて順次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3667862" y="1027798"/>
            <a:ext cx="2215348" cy="184666"/>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413,162</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12" y="1502822"/>
            <a:ext cx="2676144" cy="1780032"/>
          </a:xfrm>
          <a:prstGeom prst="rect">
            <a:avLst/>
          </a:prstGeom>
        </p:spPr>
      </p:pic>
      <p:sp>
        <p:nvSpPr>
          <p:cNvPr id="13" name="正方形/長方形 12"/>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chemeClr val="tx1"/>
                </a:solidFill>
                <a:latin typeface="Meiryo UI" pitchFamily="50" charset="-128"/>
                <a:ea typeface="Meiryo UI" pitchFamily="50" charset="-128"/>
                <a:cs typeface="Meiryo UI" pitchFamily="50" charset="-128"/>
              </a:rPr>
              <a:t>&lt;2016</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は</a:t>
            </a:r>
            <a:r>
              <a:rPr lang="ja-JP" altLang="en-US" sz="1050" dirty="0" smtClean="0">
                <a:solidFill>
                  <a:schemeClr val="tx1"/>
                </a:solidFill>
                <a:latin typeface="Meiryo UI" pitchFamily="50" charset="-128"/>
                <a:ea typeface="Meiryo UI" pitchFamily="50" charset="-128"/>
                <a:cs typeface="Meiryo UI" pitchFamily="50" charset="-128"/>
              </a:rPr>
              <a:t>、清水谷高等学校外</a:t>
            </a:r>
            <a:r>
              <a:rPr lang="en-US" altLang="ja-JP" sz="1050" dirty="0" smtClean="0">
                <a:solidFill>
                  <a:schemeClr val="tx1"/>
                </a:solidFill>
                <a:latin typeface="Meiryo UI" pitchFamily="50" charset="-128"/>
                <a:ea typeface="Meiryo UI" pitchFamily="50" charset="-128"/>
                <a:cs typeface="Meiryo UI" pitchFamily="50" charset="-128"/>
              </a:rPr>
              <a:t>42</a:t>
            </a:r>
            <a:r>
              <a:rPr lang="ja-JP" altLang="en-US" sz="1050" dirty="0" smtClean="0">
                <a:solidFill>
                  <a:schemeClr val="tx1"/>
                </a:solidFill>
                <a:latin typeface="Meiryo UI" pitchFamily="50" charset="-128"/>
                <a:ea typeface="Meiryo UI" pitchFamily="50" charset="-128"/>
                <a:cs typeface="Meiryo UI" pitchFamily="50" charset="-128"/>
              </a:rPr>
              <a:t>校</a:t>
            </a:r>
            <a:r>
              <a:rPr lang="ja-JP" altLang="en-US" sz="1050" dirty="0">
                <a:solidFill>
                  <a:schemeClr val="tx1"/>
                </a:solidFill>
                <a:latin typeface="Meiryo UI" pitchFamily="50" charset="-128"/>
                <a:ea typeface="Meiryo UI" pitchFamily="50" charset="-128"/>
                <a:cs typeface="Meiryo UI" pitchFamily="50" charset="-128"/>
              </a:rPr>
              <a:t>の体育館（競技場及び武道場</a:t>
            </a:r>
            <a:r>
              <a:rPr lang="ja-JP" altLang="en-US" sz="1050" dirty="0" smtClean="0">
                <a:solidFill>
                  <a:schemeClr val="tx1"/>
                </a:solidFill>
                <a:latin typeface="Meiryo UI" pitchFamily="50" charset="-128"/>
                <a:ea typeface="Meiryo UI" pitchFamily="50" charset="-128"/>
                <a:cs typeface="Meiryo UI" pitchFamily="50" charset="-128"/>
              </a:rPr>
              <a:t>）等への</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（大阪市</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・道路照明灯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高圧ナトリウム灯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リース方式による導入含む）</a:t>
            </a:r>
          </a:p>
          <a:p>
            <a:pPr lvl="0"/>
            <a:r>
              <a:rPr lang="ja-JP" altLang="en-US" sz="1050" dirty="0">
                <a:solidFill>
                  <a:schemeClr val="tx1"/>
                </a:solidFill>
                <a:latin typeface="Meiryo UI" pitchFamily="50" charset="-128"/>
                <a:ea typeface="Meiryo UI" pitchFamily="50" charset="-128"/>
                <a:cs typeface="Meiryo UI" pitchFamily="50" charset="-128"/>
              </a:rPr>
              <a:t>　　　・公園照明の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・市営駐車場場内照明の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導入（法円坂</a:t>
            </a:r>
            <a:r>
              <a:rPr lang="ja-JP" altLang="en-US" sz="1050" dirty="0" smtClean="0">
                <a:solidFill>
                  <a:schemeClr val="tx1"/>
                </a:solidFill>
                <a:latin typeface="Meiryo UI" pitchFamily="50" charset="-128"/>
                <a:ea typeface="Meiryo UI" pitchFamily="50" charset="-128"/>
                <a:cs typeface="Meiryo UI" pitchFamily="50" charset="-128"/>
              </a:rPr>
              <a:t>駐車場</a:t>
            </a:r>
            <a:r>
              <a:rPr lang="ja-JP" altLang="en-US" sz="1050" dirty="0" smtClean="0">
                <a:solidFill>
                  <a:srgbClr val="FF0000"/>
                </a:solidFill>
                <a:latin typeface="Meiryo UI" pitchFamily="50" charset="-128"/>
                <a:ea typeface="Meiryo UI" pitchFamily="50" charset="-128"/>
                <a:cs typeface="Meiryo UI" pitchFamily="50" charset="-128"/>
              </a:rPr>
              <a:t>他４か所</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・市営住宅附帯駐車場照明灯の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・小・中・高等学校体育館等での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照明化（友渕小学校分校外</a:t>
            </a:r>
            <a:r>
              <a:rPr lang="en-US" altLang="ja-JP" sz="1050" dirty="0">
                <a:solidFill>
                  <a:schemeClr val="tx1"/>
                </a:solidFill>
                <a:latin typeface="Meiryo UI" pitchFamily="50" charset="-128"/>
                <a:ea typeface="Meiryo UI" pitchFamily="50" charset="-128"/>
                <a:cs typeface="Meiryo UI" pitchFamily="50" charset="-128"/>
              </a:rPr>
              <a:t>147</a:t>
            </a:r>
            <a:r>
              <a:rPr lang="ja-JP" altLang="en-US" sz="1050" dirty="0">
                <a:solidFill>
                  <a:schemeClr val="tx1"/>
                </a:solidFill>
                <a:latin typeface="Meiryo UI" pitchFamily="50" charset="-128"/>
                <a:ea typeface="Meiryo UI" pitchFamily="50" charset="-128"/>
                <a:cs typeface="Meiryo UI" pitchFamily="50" charset="-128"/>
              </a:rPr>
              <a:t>校）</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地下鉄駅</a:t>
            </a:r>
            <a:r>
              <a:rPr lang="ja-JP" altLang="en-US" sz="1050" dirty="0">
                <a:solidFill>
                  <a:schemeClr val="tx1"/>
                </a:solidFill>
                <a:latin typeface="Meiryo UI" pitchFamily="50" charset="-128"/>
                <a:ea typeface="Meiryo UI" pitchFamily="50" charset="-128"/>
                <a:cs typeface="Meiryo UI" pitchFamily="50" charset="-128"/>
              </a:rPr>
              <a:t>設備等の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・廃棄物焼却工場の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化（鶴見工場</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671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9"/>
            <a:ext cx="9625781" cy="557539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3" y="1271351"/>
            <a:ext cx="8309168" cy="1438855"/>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（電気の需要の平準化の取組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電気事業者等による報告制度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14" name="正方形/長方形 13"/>
          <p:cNvSpPr/>
          <p:nvPr/>
        </p:nvSpPr>
        <p:spPr>
          <a:xfrm>
            <a:off x="560512" y="4962318"/>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62957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94147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35</a:t>
            </a:r>
            <a:endParaRPr kumimoji="1" lang="ja-JP" altLang="en-US" b="1" dirty="0"/>
          </a:p>
        </p:txBody>
      </p:sp>
      <p:sp>
        <p:nvSpPr>
          <p:cNvPr id="11" name="角丸四角形 10"/>
          <p:cNvSpPr/>
          <p:nvPr/>
        </p:nvSpPr>
        <p:spPr>
          <a:xfrm>
            <a:off x="243661" y="29125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255155"/>
            <a:ext cx="8912373" cy="1169551"/>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）構築に向けた調査・</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革新的な新エネルギー事業の創出・普及促進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3" y="1279295"/>
            <a:ext cx="1063501"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p:txBody>
      </p:sp>
      <p:sp>
        <p:nvSpPr>
          <p:cNvPr id="18" name="正方形/長方形 17"/>
          <p:cNvSpPr/>
          <p:nvPr/>
        </p:nvSpPr>
        <p:spPr>
          <a:xfrm>
            <a:off x="8777735" y="3268803"/>
            <a:ext cx="476794"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p>
        </p:txBody>
      </p:sp>
      <p:sp>
        <p:nvSpPr>
          <p:cNvPr id="19" name="正方形/長方形 18"/>
          <p:cNvSpPr/>
          <p:nvPr/>
        </p:nvSpPr>
        <p:spPr>
          <a:xfrm>
            <a:off x="8758782" y="4962318"/>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1048238"/>
            <a:ext cx="9668458" cy="557275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272480" y="1323469"/>
            <a:ext cx="301663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3315465" y="1315447"/>
            <a:ext cx="2280104"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solidFill>
                  <a:srgbClr val="FF0000"/>
                </a:solidFill>
                <a:latin typeface="Meiryo UI" pitchFamily="50" charset="-128"/>
                <a:ea typeface="Meiryo UI" pitchFamily="50" charset="-128"/>
                <a:cs typeface="Meiryo UI" pitchFamily="50" charset="-128"/>
              </a:rPr>
              <a:t>5,050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36</a:t>
            </a:r>
            <a:endParaRPr lang="ja-JP" altLang="en-US" b="1" dirty="0">
              <a:solidFill>
                <a:prstClr val="white"/>
              </a:solidFill>
            </a:endParaRPr>
          </a:p>
        </p:txBody>
      </p:sp>
      <p:sp>
        <p:nvSpPr>
          <p:cNvPr id="28" name="角丸四角形 27"/>
          <p:cNvSpPr/>
          <p:nvPr/>
        </p:nvSpPr>
        <p:spPr>
          <a:xfrm>
            <a:off x="1132328" y="537045"/>
            <a:ext cx="8664594" cy="534186"/>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デマンドレスポンスや分散型電源（コージェネレーション等）の普及促進、多様な電力事業者の参入促進などにより、電力ピーク需要の抑制、電力供給の安定化に向けた取組みを促進します。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29" name="角丸四角形 28"/>
          <p:cNvSpPr/>
          <p:nvPr/>
        </p:nvSpPr>
        <p:spPr>
          <a:xfrm>
            <a:off x="139768" y="537045"/>
            <a:ext cx="992560" cy="53418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295837" y="3538368"/>
            <a:ext cx="9159478" cy="2246769"/>
          </a:xfrm>
          <a:prstGeom prst="rect">
            <a:avLst/>
          </a:prstGeom>
          <a:noFill/>
        </p:spPr>
        <p:txBody>
          <a:bodyPr wrap="square" rtlCol="0">
            <a:spAutoFit/>
          </a:bodyPr>
          <a:lstStyle/>
          <a:p>
            <a:pPr marL="177800" indent="-177800"/>
            <a:r>
              <a:rPr lang="ja-JP" altLang="en-US"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◆大阪市では、</a:t>
            </a:r>
            <a:r>
              <a:rPr lang="ja-JP" altLang="ja-JP" sz="1400" dirty="0" smtClean="0">
                <a:solidFill>
                  <a:srgbClr val="FF0000"/>
                </a:solidFill>
                <a:latin typeface="Meiryo UI" panose="020B0604030504040204" pitchFamily="50" charset="-128"/>
                <a:ea typeface="Meiryo UI" panose="020B0604030504040204" pitchFamily="50" charset="-128"/>
              </a:rPr>
              <a:t>業務</a:t>
            </a:r>
            <a:r>
              <a:rPr lang="ja-JP" altLang="ja-JP" sz="1400" dirty="0">
                <a:solidFill>
                  <a:srgbClr val="FF0000"/>
                </a:solidFill>
                <a:latin typeface="Meiryo UI" panose="020B0604030504040204" pitchFamily="50" charset="-128"/>
                <a:ea typeface="Meiryo UI" panose="020B0604030504040204" pitchFamily="50" charset="-128"/>
              </a:rPr>
              <a:t>集積地区である</a:t>
            </a:r>
            <a:r>
              <a:rPr lang="ja-JP" altLang="ja-JP" sz="1400" dirty="0" smtClean="0">
                <a:solidFill>
                  <a:srgbClr val="FF0000"/>
                </a:solidFill>
                <a:latin typeface="Meiryo UI" panose="020B0604030504040204" pitchFamily="50" charset="-128"/>
                <a:ea typeface="Meiryo UI" panose="020B0604030504040204" pitchFamily="50" charset="-128"/>
              </a:rPr>
              <a:t>船場</a:t>
            </a:r>
            <a:endParaRPr lang="en-US" altLang="ja-JP" sz="1400" dirty="0" smtClean="0">
              <a:solidFill>
                <a:srgbClr val="FF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rPr>
              <a:t>　</a:t>
            </a:r>
            <a:r>
              <a:rPr lang="ja-JP" altLang="ja-JP" sz="1400" dirty="0" smtClean="0">
                <a:solidFill>
                  <a:srgbClr val="FF0000"/>
                </a:solidFill>
                <a:latin typeface="Meiryo UI" panose="020B0604030504040204" pitchFamily="50" charset="-128"/>
                <a:ea typeface="Meiryo UI" panose="020B0604030504040204" pitchFamily="50" charset="-128"/>
              </a:rPr>
              <a:t>地区</a:t>
            </a:r>
            <a:r>
              <a:rPr lang="ja-JP" altLang="ja-JP" sz="1400" dirty="0">
                <a:solidFill>
                  <a:srgbClr val="FF0000"/>
                </a:solidFill>
                <a:latin typeface="Meiryo UI" panose="020B0604030504040204" pitchFamily="50" charset="-128"/>
                <a:ea typeface="Meiryo UI" panose="020B0604030504040204" pitchFamily="50" charset="-128"/>
              </a:rPr>
              <a:t>を</a:t>
            </a:r>
            <a:r>
              <a:rPr lang="ja-JP" altLang="ja-JP" sz="1400" dirty="0" smtClean="0">
                <a:solidFill>
                  <a:srgbClr val="FF0000"/>
                </a:solidFill>
                <a:latin typeface="Meiryo UI" panose="020B0604030504040204" pitchFamily="50" charset="-128"/>
                <a:ea typeface="Meiryo UI" panose="020B0604030504040204" pitchFamily="50" charset="-128"/>
              </a:rPr>
              <a:t>モデルエリア</a:t>
            </a:r>
            <a:r>
              <a:rPr lang="ja-JP" altLang="ja-JP" sz="1400" dirty="0">
                <a:solidFill>
                  <a:srgbClr val="FF0000"/>
                </a:solidFill>
                <a:latin typeface="Meiryo UI" panose="020B0604030504040204" pitchFamily="50" charset="-128"/>
                <a:ea typeface="Meiryo UI" panose="020B0604030504040204" pitchFamily="50" charset="-128"/>
              </a:rPr>
              <a:t>と</a:t>
            </a:r>
            <a:r>
              <a:rPr lang="ja-JP" altLang="ja-JP" sz="1400" dirty="0" smtClean="0">
                <a:solidFill>
                  <a:srgbClr val="FF0000"/>
                </a:solidFill>
                <a:latin typeface="Meiryo UI" panose="020B0604030504040204" pitchFamily="50" charset="-128"/>
                <a:ea typeface="Meiryo UI" panose="020B0604030504040204" pitchFamily="50" charset="-128"/>
              </a:rPr>
              <a:t>して</a:t>
            </a:r>
            <a:r>
              <a:rPr lang="ja-JP" altLang="en-US" sz="1400" dirty="0" smtClean="0">
                <a:solidFill>
                  <a:srgbClr val="FF0000"/>
                </a:solidFill>
                <a:latin typeface="Meiryo UI" panose="020B0604030504040204" pitchFamily="50" charset="-128"/>
                <a:ea typeface="Meiryo UI" panose="020B0604030504040204" pitchFamily="50" charset="-128"/>
              </a:rPr>
              <a:t>、</a:t>
            </a:r>
            <a:r>
              <a:rPr lang="ja-JP" altLang="ja-JP" sz="1400" dirty="0" smtClean="0">
                <a:solidFill>
                  <a:srgbClr val="FF0000"/>
                </a:solidFill>
                <a:latin typeface="Meiryo UI" panose="020B0604030504040204" pitchFamily="50" charset="-128"/>
                <a:ea typeface="Meiryo UI" panose="020B0604030504040204" pitchFamily="50" charset="-128"/>
              </a:rPr>
              <a:t>御堂筋</a:t>
            </a:r>
            <a:r>
              <a:rPr lang="ja-JP" altLang="ja-JP" sz="1400" dirty="0">
                <a:solidFill>
                  <a:srgbClr val="FF0000"/>
                </a:solidFill>
                <a:latin typeface="Meiryo UI" panose="020B0604030504040204" pitchFamily="50" charset="-128"/>
                <a:ea typeface="Meiryo UI" panose="020B0604030504040204" pitchFamily="50" charset="-128"/>
              </a:rPr>
              <a:t>沿道</a:t>
            </a:r>
            <a:r>
              <a:rPr lang="ja-JP" altLang="ja-JP" sz="1400" dirty="0" smtClean="0">
                <a:solidFill>
                  <a:srgbClr val="FF0000"/>
                </a:solidFill>
                <a:latin typeface="Meiryo UI" panose="020B0604030504040204" pitchFamily="50" charset="-128"/>
                <a:ea typeface="Meiryo UI" panose="020B0604030504040204" pitchFamily="50" charset="-128"/>
              </a:rPr>
              <a:t>を</a:t>
            </a:r>
            <a:endParaRPr lang="en-US" altLang="ja-JP" sz="1400" dirty="0" smtClean="0">
              <a:solidFill>
                <a:srgbClr val="FF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rPr>
              <a:t>　</a:t>
            </a:r>
            <a:r>
              <a:rPr lang="ja-JP" altLang="ja-JP" sz="1400" dirty="0" smtClean="0">
                <a:solidFill>
                  <a:srgbClr val="FF0000"/>
                </a:solidFill>
                <a:latin typeface="Meiryo UI" panose="020B0604030504040204" pitchFamily="50" charset="-128"/>
                <a:ea typeface="Meiryo UI" panose="020B0604030504040204" pitchFamily="50" charset="-128"/>
              </a:rPr>
              <a:t>対象</a:t>
            </a:r>
            <a:r>
              <a:rPr lang="ja-JP" altLang="ja-JP" sz="1400" dirty="0">
                <a:solidFill>
                  <a:srgbClr val="FF0000"/>
                </a:solidFill>
                <a:latin typeface="Meiryo UI" panose="020B0604030504040204" pitchFamily="50" charset="-128"/>
                <a:ea typeface="Meiryo UI" panose="020B0604030504040204" pitchFamily="50" charset="-128"/>
              </a:rPr>
              <a:t>に</a:t>
            </a:r>
            <a:r>
              <a:rPr lang="ja-JP"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都市資源であ</a:t>
            </a:r>
            <a:r>
              <a:rPr lang="ja-JP" altLang="en-US" sz="1400" dirty="0">
                <a:solidFill>
                  <a:srgbClr val="FF0000"/>
                </a:solidFill>
                <a:latin typeface="Meiryo UI" panose="020B0604030504040204" pitchFamily="50" charset="-128"/>
                <a:ea typeface="Meiryo UI" panose="020B0604030504040204" pitchFamily="50" charset="-128"/>
              </a:rPr>
              <a:t>る</a:t>
            </a:r>
            <a:r>
              <a:rPr lang="ja-JP" altLang="ja-JP" sz="1400" dirty="0" smtClean="0">
                <a:solidFill>
                  <a:srgbClr val="FF0000"/>
                </a:solidFill>
                <a:latin typeface="Meiryo UI" panose="020B0604030504040204" pitchFamily="50" charset="-128"/>
                <a:ea typeface="Meiryo UI" panose="020B0604030504040204" pitchFamily="50" charset="-128"/>
              </a:rPr>
              <a:t>地下鉄</a:t>
            </a:r>
            <a:r>
              <a:rPr lang="ja-JP" altLang="ja-JP" sz="1400" dirty="0">
                <a:solidFill>
                  <a:srgbClr val="FF0000"/>
                </a:solidFill>
                <a:latin typeface="Meiryo UI" panose="020B0604030504040204" pitchFamily="50" charset="-128"/>
                <a:ea typeface="Meiryo UI" panose="020B0604030504040204" pitchFamily="50" charset="-128"/>
              </a:rPr>
              <a:t>等</a:t>
            </a:r>
            <a:r>
              <a:rPr lang="ja-JP" altLang="ja-JP" sz="1400" dirty="0" smtClean="0">
                <a:solidFill>
                  <a:srgbClr val="FF0000"/>
                </a:solidFill>
                <a:latin typeface="Meiryo UI" panose="020B0604030504040204" pitchFamily="50" charset="-128"/>
                <a:ea typeface="Meiryo UI" panose="020B0604030504040204" pitchFamily="50" charset="-128"/>
              </a:rPr>
              <a:t>の既</a:t>
            </a:r>
            <a:endParaRPr lang="en-US" altLang="ja-JP" sz="1400" dirty="0" smtClean="0">
              <a:solidFill>
                <a:srgbClr val="FF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rPr>
              <a:t>　</a:t>
            </a:r>
            <a:r>
              <a:rPr lang="ja-JP" altLang="ja-JP" sz="1400" dirty="0" smtClean="0">
                <a:solidFill>
                  <a:srgbClr val="FF0000"/>
                </a:solidFill>
                <a:latin typeface="Meiryo UI" panose="020B0604030504040204" pitchFamily="50" charset="-128"/>
                <a:ea typeface="Meiryo UI" panose="020B0604030504040204" pitchFamily="50" charset="-128"/>
              </a:rPr>
              <a:t>存</a:t>
            </a:r>
            <a:r>
              <a:rPr lang="ja-JP" altLang="ja-JP" sz="1400" dirty="0">
                <a:solidFill>
                  <a:srgbClr val="FF0000"/>
                </a:solidFill>
                <a:latin typeface="Meiryo UI" panose="020B0604030504040204" pitchFamily="50" charset="-128"/>
                <a:ea typeface="Meiryo UI" panose="020B0604030504040204" pitchFamily="50" charset="-128"/>
              </a:rPr>
              <a:t>地下空間</a:t>
            </a:r>
            <a:r>
              <a:rPr lang="ja-JP" altLang="ja-JP" sz="1400" dirty="0" smtClean="0">
                <a:solidFill>
                  <a:srgbClr val="FF0000"/>
                </a:solidFill>
                <a:latin typeface="Meiryo UI" panose="020B0604030504040204" pitchFamily="50" charset="-128"/>
                <a:ea typeface="Meiryo UI" panose="020B0604030504040204" pitchFamily="50" charset="-128"/>
              </a:rPr>
              <a:t>の活用</a:t>
            </a:r>
            <a:r>
              <a:rPr lang="ja-JP" altLang="ja-JP" sz="1400" dirty="0">
                <a:solidFill>
                  <a:srgbClr val="FF0000"/>
                </a:solidFill>
                <a:latin typeface="Meiryo UI" panose="020B0604030504040204" pitchFamily="50" charset="-128"/>
                <a:ea typeface="Meiryo UI" panose="020B0604030504040204" pitchFamily="50" charset="-128"/>
              </a:rPr>
              <a:t>により、</a:t>
            </a:r>
            <a:r>
              <a:rPr lang="ja-JP" altLang="ja-JP" sz="1400" dirty="0" smtClean="0">
                <a:solidFill>
                  <a:srgbClr val="FF0000"/>
                </a:solidFill>
                <a:latin typeface="Meiryo UI" panose="020B0604030504040204" pitchFamily="50" charset="-128"/>
                <a:ea typeface="Meiryo UI" panose="020B0604030504040204" pitchFamily="50" charset="-128"/>
              </a:rPr>
              <a:t>エネルギー面</a:t>
            </a:r>
            <a:endParaRPr lang="en-US" altLang="ja-JP" sz="1400" dirty="0" smtClean="0">
              <a:solidFill>
                <a:srgbClr val="FF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rPr>
              <a:t>　</a:t>
            </a:r>
            <a:r>
              <a:rPr lang="ja-JP" altLang="ja-JP" sz="1400" dirty="0" smtClean="0">
                <a:solidFill>
                  <a:srgbClr val="FF0000"/>
                </a:solidFill>
                <a:latin typeface="Meiryo UI" panose="020B0604030504040204" pitchFamily="50" charset="-128"/>
                <a:ea typeface="Meiryo UI" panose="020B0604030504040204" pitchFamily="50" charset="-128"/>
              </a:rPr>
              <a:t>的</a:t>
            </a:r>
            <a:r>
              <a:rPr lang="ja-JP" altLang="ja-JP" sz="1400" dirty="0">
                <a:solidFill>
                  <a:srgbClr val="FF0000"/>
                </a:solidFill>
                <a:latin typeface="Meiryo UI" panose="020B0604030504040204" pitchFamily="50" charset="-128"/>
                <a:ea typeface="Meiryo UI" panose="020B0604030504040204" pitchFamily="50" charset="-128"/>
              </a:rPr>
              <a:t>利用</a:t>
            </a:r>
            <a:r>
              <a:rPr lang="ja-JP" altLang="ja-JP" sz="1400" dirty="0" smtClean="0">
                <a:solidFill>
                  <a:srgbClr val="FF0000"/>
                </a:solidFill>
                <a:latin typeface="Meiryo UI" panose="020B0604030504040204" pitchFamily="50" charset="-128"/>
                <a:ea typeface="Meiryo UI" panose="020B0604030504040204" pitchFamily="50" charset="-128"/>
              </a:rPr>
              <a:t>を安価に導入</a:t>
            </a:r>
            <a:r>
              <a:rPr lang="ja-JP" altLang="ja-JP" sz="1400" dirty="0">
                <a:solidFill>
                  <a:srgbClr val="FF0000"/>
                </a:solidFill>
                <a:latin typeface="Meiryo UI" panose="020B0604030504040204" pitchFamily="50" charset="-128"/>
                <a:ea typeface="Meiryo UI" panose="020B0604030504040204" pitchFamily="50" charset="-128"/>
              </a:rPr>
              <a:t>する事業化</a:t>
            </a:r>
            <a:r>
              <a:rPr lang="ja-JP" altLang="ja-JP" sz="1400" dirty="0" smtClean="0">
                <a:solidFill>
                  <a:srgbClr val="FF0000"/>
                </a:solidFill>
                <a:latin typeface="Meiryo UI" panose="020B0604030504040204" pitchFamily="50" charset="-128"/>
                <a:ea typeface="Meiryo UI" panose="020B0604030504040204" pitchFamily="50" charset="-128"/>
              </a:rPr>
              <a:t>可能</a:t>
            </a:r>
            <a:endParaRPr lang="en-US" altLang="ja-JP" sz="1400" dirty="0" smtClean="0">
              <a:solidFill>
                <a:srgbClr val="FF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rPr>
              <a:t>　</a:t>
            </a:r>
            <a:r>
              <a:rPr lang="ja-JP" altLang="ja-JP" sz="1400" dirty="0" smtClean="0">
                <a:solidFill>
                  <a:srgbClr val="FF0000"/>
                </a:solidFill>
                <a:latin typeface="Meiryo UI" panose="020B0604030504040204" pitchFamily="50" charset="-128"/>
                <a:ea typeface="Meiryo UI" panose="020B0604030504040204" pitchFamily="50" charset="-128"/>
              </a:rPr>
              <a:t>性調査</a:t>
            </a:r>
            <a:r>
              <a:rPr lang="ja-JP" altLang="en-US" sz="1400" dirty="0" smtClean="0">
                <a:solidFill>
                  <a:srgbClr val="FF0000"/>
                </a:solidFill>
                <a:latin typeface="Meiryo UI" panose="020B0604030504040204" pitchFamily="50" charset="-128"/>
                <a:ea typeface="Meiryo UI" panose="020B0604030504040204" pitchFamily="50" charset="-128"/>
              </a:rPr>
              <a:t>を</a:t>
            </a:r>
            <a:r>
              <a:rPr lang="ja-JP" altLang="ja-JP" sz="1400" dirty="0" smtClean="0">
                <a:solidFill>
                  <a:srgbClr val="FF0000"/>
                </a:solidFill>
                <a:latin typeface="Meiryo UI" panose="020B0604030504040204" pitchFamily="50" charset="-128"/>
                <a:ea typeface="Meiryo UI" panose="020B0604030504040204" pitchFamily="50" charset="-128"/>
              </a:rPr>
              <a:t>実施</a:t>
            </a:r>
            <a:r>
              <a:rPr lang="ja-JP" altLang="en-US" sz="1400" dirty="0" smtClean="0">
                <a:solidFill>
                  <a:srgbClr val="FF0000"/>
                </a:solidFill>
                <a:latin typeface="Meiryo UI" panose="020B0604030504040204" pitchFamily="50" charset="-128"/>
                <a:ea typeface="Meiryo UI" panose="020B0604030504040204" pitchFamily="50" charset="-128"/>
              </a:rPr>
              <a:t>します。</a:t>
            </a:r>
            <a:endParaRPr lang="en-US" altLang="ja-JP" sz="1400" dirty="0" smtClean="0">
              <a:solidFill>
                <a:srgbClr val="FF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4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◆さらに取組みが広がるよう、スマートエネ</a:t>
            </a:r>
            <a:endParaRPr lang="en-US" altLang="ja-JP" sz="14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ルギー協議会の場等で、事例や課題等、</a:t>
            </a:r>
            <a:endParaRPr lang="en-US" altLang="ja-JP" sz="14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4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様々な情報を提供していきます。</a:t>
            </a:r>
            <a:endParaRPr lang="en-US" altLang="ja-JP" sz="14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2" name="円/楕円 31"/>
          <p:cNvSpPr/>
          <p:nvPr/>
        </p:nvSpPr>
        <p:spPr bwMode="auto">
          <a:xfrm>
            <a:off x="3573372" y="3792260"/>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33" name="テキスト ボックス 52"/>
          <p:cNvSpPr txBox="1">
            <a:spLocks noChangeArrowheads="1"/>
          </p:cNvSpPr>
          <p:nvPr/>
        </p:nvSpPr>
        <p:spPr bwMode="auto">
          <a:xfrm>
            <a:off x="3845593" y="5547602"/>
            <a:ext cx="2316275" cy="441274"/>
          </a:xfrm>
          <a:prstGeom prst="rect">
            <a:avLst/>
          </a:prstGeom>
          <a:noFill/>
          <a:ln w="9525">
            <a:noFill/>
            <a:miter lim="800000"/>
            <a:headEnd/>
            <a:tailEnd/>
          </a:ln>
        </p:spPr>
        <p:txBody>
          <a:bodyPr wrap="none" lIns="99187" tIns="49593" rIns="99187" bIns="49593">
            <a:spAutoFit/>
          </a:bodyPr>
          <a:lstStyle/>
          <a:p>
            <a:pPr>
              <a:lnSpc>
                <a:spcPts val="1000"/>
              </a:lnSpc>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a:t>
            </a:r>
            <a:endParaRPr lang="en-US" altLang="ja-JP" sz="1100" b="1" dirty="0" smtClean="0">
              <a:solidFill>
                <a:prstClr val="black"/>
              </a:solidFill>
              <a:latin typeface="メイリオ" pitchFamily="50" charset="-128"/>
              <a:ea typeface="メイリオ" pitchFamily="50" charset="-128"/>
              <a:cs typeface="メイリオ" pitchFamily="50" charset="-128"/>
            </a:endParaRPr>
          </a:p>
          <a:p>
            <a:pPr>
              <a:lnSpc>
                <a:spcPts val="1000"/>
              </a:lnSpc>
              <a:spcBef>
                <a:spcPct val="50000"/>
              </a:spcBef>
            </a:pPr>
            <a:r>
              <a:rPr lang="ja-JP" altLang="en-US" sz="1100" b="1" dirty="0" smtClean="0">
                <a:solidFill>
                  <a:prstClr val="black"/>
                </a:solidFill>
                <a:latin typeface="メイリオ" pitchFamily="50" charset="-128"/>
                <a:ea typeface="メイリオ" pitchFamily="50" charset="-128"/>
                <a:cs typeface="メイリオ" pitchFamily="50" charset="-128"/>
              </a:rPr>
              <a:t>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34" name="二等辺三角形 2"/>
          <p:cNvSpPr>
            <a:spLocks noChangeArrowheads="1"/>
          </p:cNvSpPr>
          <p:nvPr/>
        </p:nvSpPr>
        <p:spPr bwMode="auto">
          <a:xfrm>
            <a:off x="4226193" y="4086997"/>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35" name="円/楕円 34"/>
          <p:cNvSpPr/>
          <p:nvPr/>
        </p:nvSpPr>
        <p:spPr bwMode="auto">
          <a:xfrm>
            <a:off x="4093505" y="4443310"/>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36" name="テキスト ボックス 53"/>
          <p:cNvSpPr>
            <a:spLocks noChangeArrowheads="1"/>
          </p:cNvSpPr>
          <p:nvPr/>
        </p:nvSpPr>
        <p:spPr bwMode="auto">
          <a:xfrm>
            <a:off x="4698557" y="4075325"/>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37" name="テキスト ボックス 54"/>
          <p:cNvSpPr>
            <a:spLocks noChangeArrowheads="1"/>
          </p:cNvSpPr>
          <p:nvPr/>
        </p:nvSpPr>
        <p:spPr bwMode="auto">
          <a:xfrm>
            <a:off x="3328912" y="4957048"/>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38" name="テキスト ボックス 56"/>
          <p:cNvSpPr>
            <a:spLocks noChangeArrowheads="1"/>
          </p:cNvSpPr>
          <p:nvPr/>
        </p:nvSpPr>
        <p:spPr bwMode="auto">
          <a:xfrm>
            <a:off x="5390484" y="4957048"/>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pic>
        <p:nvPicPr>
          <p:cNvPr id="39" name="図 104"/>
          <p:cNvPicPr>
            <a:picLocks noChangeAspect="1" noChangeArrowheads="1"/>
          </p:cNvPicPr>
          <p:nvPr/>
        </p:nvPicPr>
        <p:blipFill>
          <a:blip r:embed="rId2" cstate="print">
            <a:extLst>
              <a:ext uri="{28A0092B-C50C-407E-A947-70E740481C1C}">
                <a14:useLocalDpi xmlns:a14="http://schemas.microsoft.com/office/drawing/2010/main" val="0"/>
              </a:ext>
            </a:extLst>
          </a:blip>
          <a:srcRect l="12263" r="6314" b="16121"/>
          <a:stretch>
            <a:fillRect/>
          </a:stretch>
        </p:blipFill>
        <p:spPr bwMode="auto">
          <a:xfrm>
            <a:off x="6721640" y="3797879"/>
            <a:ext cx="273367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44"/>
          <p:cNvSpPr/>
          <p:nvPr/>
        </p:nvSpPr>
        <p:spPr>
          <a:xfrm>
            <a:off x="6291765" y="5635163"/>
            <a:ext cx="3778656" cy="276999"/>
          </a:xfrm>
          <a:prstGeom prst="rect">
            <a:avLst/>
          </a:prstGeom>
        </p:spPr>
        <p:txBody>
          <a:bodyPr wrap="square">
            <a:spAutoFit/>
          </a:bodyPr>
          <a:lstStyle/>
          <a:p>
            <a:pPr lvl="0" algn="just" eaLnBrk="0" fontAlgn="base" hangingPunct="0">
              <a:spcBef>
                <a:spcPct val="0"/>
              </a:spcBef>
              <a:spcAft>
                <a:spcPct val="0"/>
              </a:spcAft>
            </a:pPr>
            <a:r>
              <a:rPr kumimoji="0" lang="en-US" altLang="ja-JP" sz="1200" b="1" dirty="0">
                <a:latin typeface="Meiryo UI" panose="020B0604030504040204" pitchFamily="50" charset="-128"/>
                <a:ea typeface="Meiryo UI" panose="020B0604030504040204" pitchFamily="50" charset="-128"/>
              </a:rPr>
              <a:t>【</a:t>
            </a:r>
            <a:r>
              <a:rPr kumimoji="0" lang="ja-JP" altLang="en-US" sz="1200" b="1" dirty="0">
                <a:latin typeface="Meiryo UI" panose="020B0604030504040204" pitchFamily="50" charset="-128"/>
                <a:ea typeface="Meiryo UI" panose="020B0604030504040204" pitchFamily="50" charset="-128"/>
              </a:rPr>
              <a:t>地下空間を活用した</a:t>
            </a:r>
            <a:r>
              <a:rPr kumimoji="0" lang="ja-JP" altLang="en-US" sz="1200" b="1" dirty="0">
                <a:latin typeface="メイリオ" panose="020B0604030504040204" pitchFamily="50" charset="-128"/>
                <a:ea typeface="メイリオ" panose="020B0604030504040204" pitchFamily="50" charset="-128"/>
              </a:rPr>
              <a:t>エネルギー面的</a:t>
            </a:r>
            <a:r>
              <a:rPr kumimoji="0" lang="ja-JP" altLang="en-US" sz="1200" b="1" dirty="0">
                <a:latin typeface="Meiryo UI" panose="020B0604030504040204" pitchFamily="50" charset="-128"/>
                <a:ea typeface="Meiryo UI" panose="020B0604030504040204" pitchFamily="50" charset="-128"/>
              </a:rPr>
              <a:t>利用のイメージ</a:t>
            </a:r>
            <a:r>
              <a:rPr kumimoji="0" lang="en-US" altLang="ja-JP" sz="1200" b="1" dirty="0">
                <a:latin typeface="Meiryo UI" panose="020B0604030504040204" pitchFamily="50" charset="-128"/>
                <a:ea typeface="Meiryo UI" panose="020B0604030504040204" pitchFamily="50" charset="-128"/>
              </a:rPr>
              <a:t>】</a:t>
            </a:r>
            <a:endParaRPr kumimoji="0" lang="ja-JP" altLang="ja-JP" sz="12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22731" y="1909247"/>
            <a:ext cx="9036405" cy="1492716"/>
          </a:xfrm>
          <a:prstGeom prst="rect">
            <a:avLst/>
          </a:prstGeom>
          <a:noFill/>
        </p:spPr>
        <p:txBody>
          <a:bodyPr wrap="square" rtlCol="0">
            <a:spAutoFit/>
          </a:bodyPr>
          <a:lstStyle/>
          <a:p>
            <a:pPr marL="174625" indent="-174625"/>
            <a:r>
              <a:rPr lang="ja-JP" altLang="en-US"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◆エネルギーの面的利用については、太陽光発電や</a:t>
            </a:r>
            <a:r>
              <a:rPr lang="ja-JP"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コージェネレーション</a:t>
            </a:r>
            <a:r>
              <a:rPr lang="ja-JP" altLang="ja-JP" sz="13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（熱電併給）</a:t>
            </a:r>
            <a:r>
              <a:rPr lang="ja-JP"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システム</a:t>
            </a:r>
            <a:r>
              <a:rPr lang="ja-JP" altLang="en-US"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a:t>
            </a:r>
            <a:r>
              <a:rPr lang="ja-JP"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水素</a:t>
            </a:r>
            <a:r>
              <a:rPr lang="ja-JP" altLang="ja-JP" sz="13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エネルギーをはじめとする分散型電源を導入し、エネルギーの使用形態の異なる施設や建物間など面的な広がりを持ったエリアをネットワーク化し、エネルギー融通・共同利用を行うことで、エネルギー効率の向上、コスト低減と災害時のセキュリティ向上を同時に実現する</a:t>
            </a:r>
            <a:r>
              <a:rPr lang="ja-JP"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こと</a:t>
            </a:r>
            <a:r>
              <a:rPr lang="ja-JP" altLang="en-US"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が可能になります。</a:t>
            </a:r>
            <a:endParaRPr lang="ja-JP" altLang="ja-JP" sz="13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endParaRPr lang="en-US"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民間事業者が再開発や住宅開発で導入するケースや自治体が民間事業者と連携し、公共施設の整備にあわせて周辺整備とあわせて推進する等、様々なケースがありますが、事業化可能性調査にあたっては、経済産業省や国土交通省の支援制度があり、府で把握している支援制度活用事例だけで</a:t>
            </a:r>
            <a:r>
              <a:rPr lang="en-US"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20</a:t>
            </a:r>
            <a:r>
              <a:rPr lang="ja-JP" altLang="en-US"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を超える地域で調査・検討が行なわれてきました。</a:t>
            </a:r>
            <a:endParaRPr lang="en-US" altLang="ja-JP" sz="1300" dirty="0" smtClean="0">
              <a:solidFill>
                <a:srgbClr val="FF0000"/>
              </a:solidFill>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037172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04580" y="614149"/>
            <a:ext cx="9668458" cy="608690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wrap="square" tIns="0" bIns="0"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425884" y="1257120"/>
            <a:ext cx="9089223" cy="1000274"/>
          </a:xfrm>
          <a:prstGeom prst="rect">
            <a:avLst/>
          </a:prstGeom>
          <a:noFill/>
        </p:spPr>
        <p:txBody>
          <a:bodyPr wrap="square" rtlCol="0">
            <a:spAutoFit/>
          </a:bodyPr>
          <a:lstStyle/>
          <a:p>
            <a:r>
              <a:rPr lang="ja-JP" altLang="en-US" sz="1300" dirty="0" smtClean="0">
                <a:latin typeface="Meiryo UI" pitchFamily="50" charset="-128"/>
                <a:ea typeface="Meiryo UI" pitchFamily="50" charset="-128"/>
                <a:cs typeface="Meiryo UI" pitchFamily="50" charset="-128"/>
              </a:rPr>
              <a:t>◆</a:t>
            </a:r>
            <a:r>
              <a:rPr lang="ja-JP" altLang="en-US" sz="1300" dirty="0" smtClean="0">
                <a:latin typeface="Meiryo UI" panose="020B0604030504040204" pitchFamily="50" charset="-128"/>
                <a:ea typeface="Meiryo UI" panose="020B0604030504040204" pitchFamily="50" charset="-128"/>
              </a:rPr>
              <a:t>既存のリソースを</a:t>
            </a:r>
            <a:r>
              <a:rPr lang="ja-JP" altLang="en-US" sz="1300" dirty="0">
                <a:latin typeface="Meiryo UI" panose="020B0604030504040204" pitchFamily="50" charset="-128"/>
                <a:ea typeface="Meiryo UI" panose="020B0604030504040204" pitchFamily="50" charset="-128"/>
              </a:rPr>
              <a:t>活用し、需給逼迫時や電力調達価格上昇時における需要抑制の</a:t>
            </a:r>
            <a:r>
              <a:rPr lang="ja-JP" altLang="en-US" sz="1300" dirty="0" smtClean="0">
                <a:latin typeface="Meiryo UI" panose="020B0604030504040204" pitchFamily="50" charset="-128"/>
                <a:ea typeface="Meiryo UI" panose="020B0604030504040204" pitchFamily="50" charset="-128"/>
              </a:rPr>
              <a:t>実施や</a:t>
            </a:r>
            <a:r>
              <a:rPr lang="ja-JP" altLang="en-US" sz="1300" dirty="0">
                <a:latin typeface="Meiryo UI" panose="020B0604030504040204" pitchFamily="50" charset="-128"/>
                <a:ea typeface="Meiryo UI" panose="020B0604030504040204" pitchFamily="50" charset="-128"/>
              </a:rPr>
              <a:t>、再生可能エネルギーの余剰電力時の</a:t>
            </a:r>
            <a:r>
              <a:rPr lang="ja-JP" altLang="en-US" sz="1300" dirty="0" smtClean="0">
                <a:latin typeface="Meiryo UI" panose="020B0604030504040204" pitchFamily="50" charset="-128"/>
                <a:ea typeface="Meiryo UI" panose="020B0604030504040204" pitchFamily="50" charset="-128"/>
              </a:rPr>
              <a:t>電力</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需要</a:t>
            </a:r>
            <a:r>
              <a:rPr lang="ja-JP" altLang="en-US" sz="1300" dirty="0">
                <a:latin typeface="Meiryo UI" panose="020B0604030504040204" pitchFamily="50" charset="-128"/>
                <a:ea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rPr>
              <a:t>創出し</a:t>
            </a:r>
            <a:r>
              <a:rPr lang="ja-JP" altLang="en-US" sz="1300" dirty="0">
                <a:latin typeface="Meiryo UI" panose="020B0604030504040204" pitchFamily="50" charset="-128"/>
                <a:ea typeface="Meiryo UI" panose="020B0604030504040204" pitchFamily="50" charset="-128"/>
              </a:rPr>
              <a:t>、エリア単位における地域のエネルギー需要</a:t>
            </a:r>
            <a:r>
              <a:rPr lang="ja-JP" altLang="en-US" sz="1300" dirty="0" smtClean="0">
                <a:latin typeface="Meiryo UI" panose="020B0604030504040204" pitchFamily="50" charset="-128"/>
                <a:ea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rPr>
              <a:t>平準</a:t>
            </a:r>
            <a:r>
              <a:rPr lang="ja-JP" altLang="en-US" sz="1300" dirty="0" smtClean="0">
                <a:latin typeface="Meiryo UI" panose="020B0604030504040204" pitchFamily="50" charset="-128"/>
                <a:ea typeface="Meiryo UI" panose="020B0604030504040204" pitchFamily="50" charset="-128"/>
              </a:rPr>
              <a:t>化</a:t>
            </a:r>
            <a:r>
              <a:rPr lang="ja-JP" altLang="en-US" sz="1300" dirty="0">
                <a:latin typeface="Meiryo UI" panose="020B0604030504040204" pitchFamily="50" charset="-128"/>
                <a:ea typeface="Meiryo UI" panose="020B0604030504040204" pitchFamily="50" charset="-128"/>
              </a:rPr>
              <a:t>に資するエネルギーの面的利用のビジネスモデル構築を</a:t>
            </a:r>
            <a:r>
              <a:rPr lang="ja-JP" altLang="en-US" sz="1300" dirty="0" smtClean="0">
                <a:latin typeface="Meiryo UI" panose="020B0604030504040204" pitchFamily="50" charset="-128"/>
                <a:ea typeface="Meiryo UI" panose="020B0604030504040204" pitchFamily="50" charset="-128"/>
              </a:rPr>
              <a:t>めざします。</a:t>
            </a:r>
            <a:endParaRPr lang="en-US" altLang="ja-JP" sz="1300" dirty="0">
              <a:latin typeface="Meiryo UI" panose="020B0604030504040204" pitchFamily="50" charset="-128"/>
              <a:ea typeface="Meiryo UI" panose="020B0604030504040204" pitchFamily="50" charset="-128"/>
            </a:endParaRPr>
          </a:p>
          <a:p>
            <a:pPr marL="177800" indent="-177800"/>
            <a:endParaRPr lang="en-US" altLang="ja-JP" sz="800" dirty="0" smtClean="0">
              <a:latin typeface="Meiryo UI" pitchFamily="50" charset="-128"/>
              <a:ea typeface="Meiryo UI" pitchFamily="50" charset="-128"/>
              <a:cs typeface="Meiryo UI" pitchFamily="50" charset="-128"/>
            </a:endParaRPr>
          </a:p>
          <a:p>
            <a:r>
              <a:rPr lang="ja-JP" altLang="en-US" sz="1300" dirty="0" smtClean="0">
                <a:latin typeface="Meiryo UI" pitchFamily="50" charset="-128"/>
                <a:ea typeface="Meiryo UI" pitchFamily="50" charset="-128"/>
                <a:cs typeface="Meiryo UI" pitchFamily="50" charset="-128"/>
              </a:rPr>
              <a:t>◆</a:t>
            </a:r>
            <a:r>
              <a:rPr lang="ja-JP" altLang="en-US" sz="1200" dirty="0" smtClean="0">
                <a:latin typeface="メイリオ" panose="020B0604030504040204" pitchFamily="50" charset="-128"/>
                <a:ea typeface="メイリオ" panose="020B0604030504040204" pitchFamily="50" charset="-128"/>
              </a:rPr>
              <a:t>府施設･市施設にネガワット</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取引の導入を検討し</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ネガワット取引の</a:t>
            </a:r>
            <a:r>
              <a:rPr lang="ja-JP" altLang="en-US" sz="1200" dirty="0">
                <a:latin typeface="メイリオ" panose="020B0604030504040204" pitchFamily="50" charset="-128"/>
                <a:ea typeface="メイリオ" panose="020B0604030504040204" pitchFamily="50" charset="-128"/>
              </a:rPr>
              <a:t>普及拡大を</a:t>
            </a:r>
            <a:r>
              <a:rPr lang="ja-JP" altLang="en-US" sz="1200" dirty="0" smtClean="0">
                <a:latin typeface="メイリオ" panose="020B0604030504040204" pitchFamily="50" charset="-128"/>
                <a:ea typeface="メイリオ" panose="020B0604030504040204" pitchFamily="50" charset="-128"/>
              </a:rPr>
              <a:t>促進</a:t>
            </a:r>
            <a:r>
              <a:rPr lang="ja-JP" altLang="en-US" sz="1200" dirty="0">
                <a:latin typeface="メイリオ" panose="020B0604030504040204" pitchFamily="50" charset="-128"/>
                <a:ea typeface="メイリオ" panose="020B0604030504040204" pitchFamily="50" charset="-128"/>
              </a:rPr>
              <a:t>します。</a:t>
            </a:r>
            <a:endParaRPr lang="en-US" altLang="ja-JP" sz="1200" dirty="0" smtClean="0">
              <a:latin typeface="メイリオ" panose="020B0604030504040204" pitchFamily="50" charset="-128"/>
              <a:ea typeface="メイリオ" panose="020B0604030504040204" pitchFamily="50" charset="-128"/>
            </a:endParaRPr>
          </a:p>
          <a:p>
            <a:pPr algn="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ネガワット：需要家が節電や自家発電によって需要量を減らした分</a:t>
            </a:r>
            <a:r>
              <a:rPr lang="ja-JP" altLang="en-US" sz="1200" dirty="0" smtClean="0">
                <a:latin typeface="メイリオ" panose="020B0604030504040204" pitchFamily="50" charset="-128"/>
                <a:ea typeface="メイリオ" panose="020B0604030504040204" pitchFamily="50" charset="-128"/>
              </a:rPr>
              <a:t>を発電</a:t>
            </a:r>
            <a:r>
              <a:rPr lang="ja-JP" altLang="en-US" sz="1200" dirty="0">
                <a:latin typeface="メイリオ" panose="020B0604030504040204" pitchFamily="50" charset="-128"/>
                <a:ea typeface="メイリオ" panose="020B0604030504040204" pitchFamily="50" charset="-128"/>
              </a:rPr>
              <a:t>したとみなす</a:t>
            </a:r>
            <a:r>
              <a:rPr lang="ja-JP" altLang="en-US" sz="1200" dirty="0" smtClean="0">
                <a:latin typeface="メイリオ" panose="020B0604030504040204" pitchFamily="50" charset="-128"/>
                <a:ea typeface="メイリオ" panose="020B0604030504040204" pitchFamily="50" charset="-128"/>
              </a:rPr>
              <a:t>こと）</a:t>
            </a:r>
            <a:endParaRPr lang="en-US" altLang="ja-JP" sz="12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37</a:t>
            </a:r>
            <a:endParaRPr lang="ja-JP" altLang="en-US" b="1" dirty="0">
              <a:solidFill>
                <a:prstClr val="white"/>
              </a:solidFill>
            </a:endParaRPr>
          </a:p>
        </p:txBody>
      </p:sp>
      <p:sp>
        <p:nvSpPr>
          <p:cNvPr id="52" name="テキスト ボックス 51"/>
          <p:cNvSpPr txBox="1"/>
          <p:nvPr/>
        </p:nvSpPr>
        <p:spPr>
          <a:xfrm>
            <a:off x="4909359" y="2747339"/>
            <a:ext cx="4605748" cy="738664"/>
          </a:xfrm>
          <a:prstGeom prst="rect">
            <a:avLst/>
          </a:prstGeom>
          <a:noFill/>
        </p:spPr>
        <p:txBody>
          <a:bodyPr wrap="none" rtlCol="0">
            <a:spAutoFit/>
          </a:bodyPr>
          <a:lstStyle/>
          <a:p>
            <a:r>
              <a:rPr lang="ja-JP" altLang="en-US" sz="1400" dirty="0" smtClean="0">
                <a:latin typeface="メイリオ" panose="020B0604030504040204" pitchFamily="50" charset="-128"/>
                <a:ea typeface="メイリオ" panose="020B0604030504040204" pitchFamily="50" charset="-128"/>
              </a:rPr>
              <a:t>点在する設備をＩｏＴにより一括制御し、電力需給を</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調整することで、あたかも</a:t>
            </a:r>
            <a:r>
              <a:rPr lang="en-US" altLang="ja-JP" sz="1400" dirty="0" smtClean="0">
                <a:latin typeface="メイリオ" panose="020B0604030504040204" pitchFamily="50" charset="-128"/>
                <a:ea typeface="メイリオ" panose="020B0604030504040204" pitchFamily="50" charset="-128"/>
              </a:rPr>
              <a:t>1</a:t>
            </a:r>
            <a:r>
              <a:rPr lang="ja-JP" altLang="en-US" sz="1400" dirty="0" err="1">
                <a:latin typeface="メイリオ" panose="020B0604030504040204" pitchFamily="50" charset="-128"/>
                <a:ea typeface="メイリオ" panose="020B0604030504040204" pitchFamily="50" charset="-128"/>
              </a:rPr>
              <a:t>つの</a:t>
            </a:r>
            <a:r>
              <a:rPr lang="ja-JP" altLang="en-US" sz="1400" dirty="0">
                <a:latin typeface="メイリオ" panose="020B0604030504040204" pitchFamily="50" charset="-128"/>
                <a:ea typeface="メイリオ" panose="020B0604030504040204" pitchFamily="50" charset="-128"/>
              </a:rPr>
              <a:t>発電所（仮想発電所</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err="1" smtClean="0">
                <a:latin typeface="メイリオ" panose="020B0604030504040204" pitchFamily="50" charset="-128"/>
                <a:ea typeface="メイリオ" panose="020B0604030504040204" pitchFamily="50" charset="-128"/>
              </a:rPr>
              <a:t>のように</a:t>
            </a:r>
            <a:r>
              <a:rPr lang="ja-JP" altLang="en-US" sz="1400" dirty="0">
                <a:latin typeface="メイリオ" panose="020B0604030504040204" pitchFamily="50" charset="-128"/>
                <a:ea typeface="メイリオ" panose="020B0604030504040204" pitchFamily="50" charset="-128"/>
              </a:rPr>
              <a:t>機能</a:t>
            </a:r>
            <a:r>
              <a:rPr lang="ja-JP" altLang="en-US" sz="1400" dirty="0" smtClean="0">
                <a:latin typeface="メイリオ" panose="020B0604030504040204" pitchFamily="50" charset="-128"/>
                <a:ea typeface="メイリオ" panose="020B0604030504040204" pitchFamily="50" charset="-128"/>
              </a:rPr>
              <a:t>させる仕組み</a:t>
            </a:r>
            <a:endParaRPr lang="ja-JP" altLang="en-US" sz="1400"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668901" y="2412309"/>
            <a:ext cx="4924746" cy="338554"/>
          </a:xfrm>
          <a:prstGeom prst="rect">
            <a:avLst/>
          </a:prstGeom>
          <a:noFill/>
        </p:spPr>
        <p:txBody>
          <a:bodyPr wrap="none" rtlCol="0">
            <a:spAutoFit/>
          </a:bodyPr>
          <a:lstStyle/>
          <a:p>
            <a:pPr algn="ctr"/>
            <a:r>
              <a:rPr lang="en-US" altLang="ja-JP" sz="1600" b="1" dirty="0" smtClean="0">
                <a:latin typeface="メイリオ" panose="020B0604030504040204" pitchFamily="50" charset="-128"/>
                <a:ea typeface="メイリオ" panose="020B0604030504040204" pitchFamily="50" charset="-128"/>
              </a:rPr>
              <a:t>※VPP</a:t>
            </a:r>
            <a:r>
              <a:rPr lang="ja-JP" altLang="en-US" sz="1600" b="1" dirty="0" smtClean="0">
                <a:latin typeface="メイリオ" panose="020B0604030504040204" pitchFamily="50" charset="-128"/>
                <a:ea typeface="メイリオ" panose="020B0604030504040204" pitchFamily="50" charset="-128"/>
              </a:rPr>
              <a:t>（バーチャルパワープラント：仮想発電所）</a:t>
            </a:r>
            <a:endParaRPr lang="en-US" altLang="ja-JP" sz="1600" b="1" dirty="0" smtClean="0">
              <a:latin typeface="メイリオ" panose="020B0604030504040204" pitchFamily="50" charset="-128"/>
              <a:ea typeface="メイリオ" panose="020B0604030504040204" pitchFamily="50" charset="-128"/>
            </a:endParaRPr>
          </a:p>
        </p:txBody>
      </p:sp>
      <p:sp>
        <p:nvSpPr>
          <p:cNvPr id="54" name="下矢印 53"/>
          <p:cNvSpPr/>
          <p:nvPr/>
        </p:nvSpPr>
        <p:spPr>
          <a:xfrm>
            <a:off x="6443373" y="3538935"/>
            <a:ext cx="1331259" cy="35482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5084170" y="4026719"/>
            <a:ext cx="4079505"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white"/>
                </a:solidFill>
                <a:latin typeface="メイリオ" panose="020B0604030504040204" pitchFamily="50" charset="-128"/>
                <a:ea typeface="メイリオ" panose="020B0604030504040204" pitchFamily="50" charset="-128"/>
              </a:rPr>
              <a:t>○最適な需給制御による省エネ・省</a:t>
            </a:r>
            <a:r>
              <a:rPr lang="en-US" altLang="ja-JP" sz="1600" dirty="0" smtClean="0">
                <a:solidFill>
                  <a:prstClr val="white"/>
                </a:solidFill>
                <a:latin typeface="メイリオ" panose="020B0604030504040204" pitchFamily="50" charset="-128"/>
                <a:ea typeface="メイリオ" panose="020B0604030504040204" pitchFamily="50" charset="-128"/>
              </a:rPr>
              <a:t>CO</a:t>
            </a:r>
            <a:r>
              <a:rPr lang="en-US" altLang="ja-JP" sz="1600" baseline="-25000" dirty="0" smtClean="0">
                <a:solidFill>
                  <a:prstClr val="white"/>
                </a:solidFill>
                <a:latin typeface="メイリオ" panose="020B0604030504040204" pitchFamily="50" charset="-128"/>
                <a:ea typeface="メイリオ" panose="020B0604030504040204" pitchFamily="50" charset="-128"/>
              </a:rPr>
              <a:t>2</a:t>
            </a:r>
          </a:p>
          <a:p>
            <a:r>
              <a:rPr lang="ja-JP" altLang="en-US" sz="1600" dirty="0">
                <a:solidFill>
                  <a:prstClr val="white"/>
                </a:solidFill>
                <a:latin typeface="メイリオ" panose="020B0604030504040204" pitchFamily="50" charset="-128"/>
                <a:ea typeface="メイリオ" panose="020B0604030504040204" pitchFamily="50" charset="-128"/>
              </a:rPr>
              <a:t>○</a:t>
            </a:r>
            <a:r>
              <a:rPr lang="ja-JP" altLang="en-US" sz="1600" dirty="0" smtClean="0">
                <a:solidFill>
                  <a:prstClr val="white"/>
                </a:solidFill>
                <a:latin typeface="メイリオ" panose="020B0604030504040204" pitchFamily="50" charset="-128"/>
                <a:ea typeface="メイリオ" panose="020B0604030504040204" pitchFamily="50" charset="-128"/>
              </a:rPr>
              <a:t>需給調整力の増強により、再エネ電源の</a:t>
            </a:r>
            <a:endParaRPr lang="en-US" altLang="ja-JP" sz="1600" dirty="0" smtClean="0">
              <a:solidFill>
                <a:prstClr val="white"/>
              </a:solidFill>
              <a:latin typeface="メイリオ" panose="020B0604030504040204" pitchFamily="50" charset="-128"/>
              <a:ea typeface="メイリオ" panose="020B0604030504040204" pitchFamily="50" charset="-128"/>
            </a:endParaRPr>
          </a:p>
          <a:p>
            <a:r>
              <a:rPr lang="ja-JP" altLang="en-US" sz="1600" dirty="0">
                <a:solidFill>
                  <a:prstClr val="white"/>
                </a:solidFill>
                <a:latin typeface="メイリオ" panose="020B0604030504040204" pitchFamily="50" charset="-128"/>
                <a:ea typeface="メイリオ" panose="020B0604030504040204" pitchFamily="50" charset="-128"/>
              </a:rPr>
              <a:t>　</a:t>
            </a:r>
            <a:r>
              <a:rPr lang="ja-JP" altLang="en-US" sz="1600" dirty="0" smtClean="0">
                <a:solidFill>
                  <a:prstClr val="white"/>
                </a:solidFill>
                <a:latin typeface="メイリオ" panose="020B0604030504040204" pitchFamily="50" charset="-128"/>
                <a:ea typeface="メイリオ" panose="020B0604030504040204" pitchFamily="50" charset="-128"/>
              </a:rPr>
              <a:t>さらなる導入を可能に</a:t>
            </a:r>
            <a:endParaRPr lang="en-US" altLang="ja-JP" sz="1600" dirty="0" smtClean="0">
              <a:solidFill>
                <a:prstClr val="white"/>
              </a:solidFill>
              <a:latin typeface="メイリオ" panose="020B0604030504040204" pitchFamily="50" charset="-128"/>
              <a:ea typeface="メイリオ" panose="020B0604030504040204" pitchFamily="50" charset="-128"/>
            </a:endParaRPr>
          </a:p>
          <a:p>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759001" y="787304"/>
            <a:ext cx="2194373"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a:solidFill>
                  <a:srgbClr val="FF0000"/>
                </a:solidFill>
                <a:latin typeface="Meiryo UI" pitchFamily="50" charset="-128"/>
                <a:ea typeface="Meiryo UI" pitchFamily="50" charset="-128"/>
                <a:cs typeface="Meiryo UI" pitchFamily="50" charset="-128"/>
              </a:rPr>
              <a:t>（</a:t>
            </a:r>
            <a:r>
              <a:rPr lang="en-US" altLang="ja-JP" sz="1200" dirty="0">
                <a:solidFill>
                  <a:srgbClr val="FF0000"/>
                </a:solidFill>
                <a:latin typeface="Meiryo UI" pitchFamily="50" charset="-128"/>
                <a:ea typeface="Meiryo UI" pitchFamily="50" charset="-128"/>
                <a:cs typeface="Meiryo UI" pitchFamily="50" charset="-128"/>
              </a:rPr>
              <a:t>10,050</a:t>
            </a:r>
            <a:r>
              <a:rPr lang="ja-JP" altLang="en-US" sz="1200" dirty="0">
                <a:solidFill>
                  <a:srgbClr val="FF0000"/>
                </a:solidFill>
                <a:latin typeface="Meiryo UI" pitchFamily="50" charset="-128"/>
                <a:ea typeface="Meiryo UI" pitchFamily="50" charset="-128"/>
                <a:cs typeface="Meiryo UI" pitchFamily="50" charset="-128"/>
              </a:rPr>
              <a:t>千円</a:t>
            </a:r>
            <a:r>
              <a:rPr lang="ja-JP" altLang="en-US" sz="1200" dirty="0" smtClean="0">
                <a:solidFill>
                  <a:srgbClr val="FF0000"/>
                </a:solidFill>
                <a:latin typeface="Meiryo UI" pitchFamily="50" charset="-128"/>
                <a:ea typeface="Meiryo UI" pitchFamily="50" charset="-128"/>
                <a:cs typeface="Meiryo UI" pitchFamily="50" charset="-128"/>
              </a:rPr>
              <a:t>）</a:t>
            </a:r>
            <a:endParaRPr lang="en-US" altLang="ja-JP" sz="1200" dirty="0">
              <a:solidFill>
                <a:srgbClr val="FF0000"/>
              </a:solidFill>
              <a:latin typeface="Meiryo UI" pitchFamily="50" charset="-128"/>
              <a:ea typeface="Meiryo UI" pitchFamily="50" charset="-128"/>
              <a:cs typeface="Meiryo UI" pitchFamily="50" charset="-128"/>
            </a:endParaRPr>
          </a:p>
        </p:txBody>
      </p:sp>
      <p:sp>
        <p:nvSpPr>
          <p:cNvPr id="42" name="角丸四角形 41"/>
          <p:cNvSpPr/>
          <p:nvPr/>
        </p:nvSpPr>
        <p:spPr>
          <a:xfrm>
            <a:off x="264872" y="780306"/>
            <a:ext cx="52319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600" b="1" dirty="0" smtClean="0">
                <a:solidFill>
                  <a:schemeClr val="tx1"/>
                </a:solidFill>
                <a:latin typeface="Meiryo UI" pitchFamily="50" charset="-128"/>
                <a:ea typeface="Meiryo UI" pitchFamily="50" charset="-128"/>
                <a:cs typeface="Meiryo UI" pitchFamily="50" charset="-128"/>
              </a:rPr>
              <a:t>バーチャルパワープラント（</a:t>
            </a:r>
            <a:r>
              <a:rPr lang="en-US" altLang="ja-JP" sz="1600" b="1" dirty="0" smtClean="0">
                <a:solidFill>
                  <a:schemeClr val="tx1"/>
                </a:solidFill>
                <a:latin typeface="Meiryo UI" pitchFamily="50" charset="-128"/>
                <a:ea typeface="Meiryo UI" pitchFamily="50" charset="-128"/>
                <a:cs typeface="Meiryo UI" pitchFamily="50" charset="-128"/>
              </a:rPr>
              <a:t>VPP</a:t>
            </a:r>
            <a:r>
              <a:rPr lang="ja-JP" altLang="en-US" sz="1600" b="1" dirty="0" smtClean="0">
                <a:solidFill>
                  <a:schemeClr val="tx1"/>
                </a:solidFill>
                <a:latin typeface="Meiryo UI" pitchFamily="50" charset="-128"/>
                <a:ea typeface="Meiryo UI" pitchFamily="50" charset="-128"/>
                <a:cs typeface="Meiryo UI" pitchFamily="50" charset="-128"/>
              </a:rPr>
              <a:t>）構築に向けた調査・検討</a:t>
            </a:r>
          </a:p>
          <a:p>
            <a:pPr algn="ctr">
              <a:defRPr/>
            </a:pPr>
            <a:endParaRPr lang="ja-JP" altLang="en-US" sz="1400" b="1" dirty="0">
              <a:solidFill>
                <a:schemeClr val="tx1"/>
              </a:solidFill>
              <a:latin typeface="Meiryo UI" pitchFamily="50" charset="-128"/>
              <a:ea typeface="Meiryo UI" pitchFamily="50" charset="-128"/>
              <a:cs typeface="Meiryo UI" pitchFamily="50" charset="-128"/>
            </a:endParaRPr>
          </a:p>
        </p:txBody>
      </p:sp>
      <p:grpSp>
        <p:nvGrpSpPr>
          <p:cNvPr id="58" name="グループ化 57"/>
          <p:cNvGrpSpPr/>
          <p:nvPr/>
        </p:nvGrpSpPr>
        <p:grpSpPr>
          <a:xfrm>
            <a:off x="306940" y="2561288"/>
            <a:ext cx="4437092" cy="2484738"/>
            <a:chOff x="518302" y="4150336"/>
            <a:chExt cx="4437092" cy="2484738"/>
          </a:xfrm>
        </p:grpSpPr>
        <p:sp>
          <p:nvSpPr>
            <p:cNvPr id="59" name="円/楕円 58"/>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75" y="5158219"/>
              <a:ext cx="551330" cy="667541"/>
            </a:xfrm>
            <a:prstGeom prst="rect">
              <a:avLst/>
            </a:prstGeom>
          </p:spPr>
        </p:pic>
        <p:pic>
          <p:nvPicPr>
            <p:cNvPr id="61" name="図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64" y="4777800"/>
              <a:ext cx="642959" cy="642959"/>
            </a:xfrm>
            <a:prstGeom prst="rect">
              <a:avLst/>
            </a:prstGeom>
          </p:spPr>
        </p:pic>
        <p:cxnSp>
          <p:nvCxnSpPr>
            <p:cNvPr id="62" name="直線コネクタ 61"/>
            <p:cNvCxnSpPr/>
            <p:nvPr/>
          </p:nvCxnSpPr>
          <p:spPr>
            <a:xfrm>
              <a:off x="1930410" y="4665033"/>
              <a:ext cx="551913" cy="24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0"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59046" y="5420759"/>
              <a:ext cx="1261884"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需給調整・制御</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518302" y="5810065"/>
              <a:ext cx="1107996"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オフィスビル</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3778270" y="6261817"/>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住宅</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3520078" y="4462088"/>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電気自動車</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4309063" y="5473616"/>
              <a:ext cx="646331"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蓄電池</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55383" y="4150336"/>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太陽光</a:t>
              </a:r>
              <a:r>
                <a:rPr lang="ja-JP" altLang="en-US" sz="1200" dirty="0">
                  <a:solidFill>
                    <a:prstClr val="black"/>
                  </a:solidFill>
                  <a:latin typeface="メイリオ" panose="020B0604030504040204" pitchFamily="50" charset="-128"/>
                  <a:ea typeface="メイリオ" panose="020B0604030504040204" pitchFamily="50" charset="-128"/>
                </a:rPr>
                <a:t>発電</a:t>
              </a:r>
            </a:p>
          </p:txBody>
        </p:sp>
        <p:cxnSp>
          <p:nvCxnSpPr>
            <p:cNvPr id="76" name="直線コネクタ 75"/>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111366" y="6358075"/>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工場</a:t>
              </a:r>
              <a:endParaRPr lang="ja-JP" altLang="en-US" sz="1200" dirty="0">
                <a:solidFill>
                  <a:prstClr val="black"/>
                </a:solidFill>
                <a:latin typeface="メイリオ" panose="020B0604030504040204" pitchFamily="50" charset="-128"/>
                <a:ea typeface="メイリオ" panose="020B0604030504040204" pitchFamily="50" charset="-128"/>
              </a:endParaRPr>
            </a:p>
          </p:txBody>
        </p:sp>
      </p:grpSp>
      <p:pic>
        <p:nvPicPr>
          <p:cNvPr id="78" name="図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30" y="2868950"/>
            <a:ext cx="975618" cy="414070"/>
          </a:xfrm>
          <a:prstGeom prst="rect">
            <a:avLst/>
          </a:prstGeom>
        </p:spPr>
      </p:pic>
      <p:pic>
        <p:nvPicPr>
          <p:cNvPr id="79" name="図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4297" y="3326207"/>
            <a:ext cx="739735" cy="553768"/>
          </a:xfrm>
          <a:prstGeom prst="rect">
            <a:avLst/>
          </a:prstGeom>
        </p:spPr>
      </p:pic>
      <p:pic>
        <p:nvPicPr>
          <p:cNvPr id="80" name="図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2136" y="2317599"/>
            <a:ext cx="969545" cy="434125"/>
          </a:xfrm>
          <a:prstGeom prst="rect">
            <a:avLst/>
          </a:prstGeom>
        </p:spPr>
      </p:pic>
      <p:pic>
        <p:nvPicPr>
          <p:cNvPr id="81" name="図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9826" y="4248665"/>
            <a:ext cx="555364" cy="572955"/>
          </a:xfrm>
          <a:prstGeom prst="rect">
            <a:avLst/>
          </a:prstGeom>
        </p:spPr>
      </p:pic>
      <p:pic>
        <p:nvPicPr>
          <p:cNvPr id="82" name="図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097" y="4205277"/>
            <a:ext cx="586975" cy="586975"/>
          </a:xfrm>
          <a:prstGeom prst="rect">
            <a:avLst/>
          </a:prstGeom>
        </p:spPr>
      </p:pic>
      <p:pic>
        <p:nvPicPr>
          <p:cNvPr id="84" name="図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5227" y="2229783"/>
            <a:ext cx="659126" cy="628988"/>
          </a:xfrm>
          <a:prstGeom prst="rect">
            <a:avLst/>
          </a:prstGeom>
        </p:spPr>
      </p:pic>
      <p:sp>
        <p:nvSpPr>
          <p:cNvPr id="85" name="テキスト ボックス 84"/>
          <p:cNvSpPr txBox="1"/>
          <p:nvPr/>
        </p:nvSpPr>
        <p:spPr>
          <a:xfrm>
            <a:off x="1544490" y="2120350"/>
            <a:ext cx="646331"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鉄道駅</a:t>
            </a:r>
            <a:endParaRPr kumimoji="1" lang="ja-JP" altLang="en-US" sz="1200" dirty="0">
              <a:latin typeface="メイリオ" panose="020B0604030504040204" pitchFamily="50" charset="-128"/>
              <a:ea typeface="メイリオ" panose="020B0604030504040204" pitchFamily="50" charset="-128"/>
            </a:endParaRPr>
          </a:p>
        </p:txBody>
      </p:sp>
      <p:cxnSp>
        <p:nvCxnSpPr>
          <p:cNvPr id="86" name="直線コネクタ 85"/>
          <p:cNvCxnSpPr>
            <a:stCxn id="84" idx="2"/>
          </p:cNvCxnSpPr>
          <p:nvPr/>
        </p:nvCxnSpPr>
        <p:spPr>
          <a:xfrm>
            <a:off x="2334790" y="2858771"/>
            <a:ext cx="222817" cy="233414"/>
          </a:xfrm>
          <a:prstGeom prst="line">
            <a:avLst/>
          </a:prstGeom>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344065" y="5105111"/>
            <a:ext cx="4513292" cy="1409173"/>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rgbClr val="FF0000"/>
                </a:solidFill>
                <a:latin typeface="Meiryo UI" pitchFamily="50" charset="-128"/>
                <a:ea typeface="Meiryo UI" pitchFamily="50" charset="-128"/>
                <a:cs typeface="Meiryo UI" pitchFamily="50" charset="-128"/>
              </a:rPr>
              <a:t>&lt;</a:t>
            </a:r>
            <a:r>
              <a:rPr lang="ja-JP" altLang="en-US" sz="1050" dirty="0" smtClean="0">
                <a:solidFill>
                  <a:srgbClr val="FF0000"/>
                </a:solidFill>
                <a:latin typeface="Meiryo UI" pitchFamily="50" charset="-128"/>
                <a:ea typeface="Meiryo UI" pitchFamily="50" charset="-128"/>
                <a:cs typeface="Meiryo UI" pitchFamily="50" charset="-128"/>
              </a:rPr>
              <a:t>水道事業における</a:t>
            </a:r>
            <a:r>
              <a:rPr lang="en-US" altLang="ja-JP" sz="1050" dirty="0" smtClean="0">
                <a:solidFill>
                  <a:srgbClr val="FF0000"/>
                </a:solidFill>
                <a:latin typeface="Meiryo UI" pitchFamily="50" charset="-128"/>
                <a:ea typeface="Meiryo UI" pitchFamily="50" charset="-128"/>
                <a:cs typeface="Meiryo UI" pitchFamily="50" charset="-128"/>
              </a:rPr>
              <a:t>VPP</a:t>
            </a:r>
            <a:r>
              <a:rPr lang="ja-JP" altLang="en-US" sz="1050" dirty="0" smtClean="0">
                <a:solidFill>
                  <a:srgbClr val="FF0000"/>
                </a:solidFill>
                <a:latin typeface="Meiryo UI" pitchFamily="50" charset="-128"/>
                <a:ea typeface="Meiryo UI" pitchFamily="50" charset="-128"/>
                <a:cs typeface="Meiryo UI" pitchFamily="50" charset="-128"/>
              </a:rPr>
              <a:t>サービス導入の可能性検討＞</a:t>
            </a:r>
            <a:endParaRPr lang="en-US" altLang="ja-JP" sz="1050" dirty="0" smtClean="0">
              <a:solidFill>
                <a:srgbClr val="FF0000"/>
              </a:solidFill>
              <a:latin typeface="Meiryo UI" pitchFamily="50" charset="-128"/>
              <a:ea typeface="Meiryo UI" pitchFamily="50" charset="-128"/>
              <a:cs typeface="Meiryo UI" pitchFamily="50" charset="-128"/>
            </a:endParaRPr>
          </a:p>
          <a:p>
            <a:pPr marL="180975" indent="-180975"/>
            <a:r>
              <a:rPr lang="ja-JP" altLang="en-US" sz="1050" dirty="0">
                <a:solidFill>
                  <a:srgbClr val="FF0000"/>
                </a:solidFill>
                <a:latin typeface="Meiryo UI" pitchFamily="50" charset="-128"/>
                <a:ea typeface="Meiryo UI" pitchFamily="50" charset="-128"/>
                <a:cs typeface="Meiryo UI" pitchFamily="50" charset="-128"/>
              </a:rPr>
              <a:t>　</a:t>
            </a:r>
            <a:r>
              <a:rPr lang="en-US" altLang="ja-JP" sz="1050" dirty="0" smtClean="0">
                <a:solidFill>
                  <a:srgbClr val="FF0000"/>
                </a:solidFill>
                <a:latin typeface="Meiryo UI" pitchFamily="50" charset="-128"/>
                <a:ea typeface="Meiryo UI" pitchFamily="50" charset="-128"/>
                <a:cs typeface="Meiryo UI" pitchFamily="50" charset="-128"/>
              </a:rPr>
              <a:t>◆</a:t>
            </a:r>
            <a:r>
              <a:rPr lang="ja-JP" altLang="en-US" sz="1050" dirty="0" smtClean="0">
                <a:solidFill>
                  <a:srgbClr val="FF0000"/>
                </a:solidFill>
                <a:latin typeface="Meiryo UI" pitchFamily="50" charset="-128"/>
                <a:ea typeface="Meiryo UI" pitchFamily="50" charset="-128"/>
                <a:cs typeface="Meiryo UI" pitchFamily="50" charset="-128"/>
              </a:rPr>
              <a:t>大阪府では、平成</a:t>
            </a:r>
            <a:r>
              <a:rPr lang="en-US" altLang="ja-JP" sz="1050" dirty="0" smtClean="0">
                <a:solidFill>
                  <a:srgbClr val="FF0000"/>
                </a:solidFill>
                <a:latin typeface="Meiryo UI" pitchFamily="50" charset="-128"/>
                <a:ea typeface="Meiryo UI" pitchFamily="50" charset="-128"/>
                <a:cs typeface="Meiryo UI" pitchFamily="50" charset="-128"/>
              </a:rPr>
              <a:t>28</a:t>
            </a:r>
            <a:r>
              <a:rPr lang="ja-JP" altLang="en-US" sz="1050" dirty="0" smtClean="0">
                <a:solidFill>
                  <a:srgbClr val="FF0000"/>
                </a:solidFill>
                <a:latin typeface="Meiryo UI" pitchFamily="50" charset="-128"/>
                <a:ea typeface="Meiryo UI" pitchFamily="50" charset="-128"/>
                <a:cs typeface="Meiryo UI" pitchFamily="50" charset="-128"/>
              </a:rPr>
              <a:t>年度に実施した上下水道の浄水池等の</a:t>
            </a:r>
            <a:r>
              <a:rPr lang="ja-JP" altLang="en-US" sz="1050" dirty="0">
                <a:solidFill>
                  <a:srgbClr val="FF0000"/>
                </a:solidFill>
                <a:latin typeface="Meiryo UI" pitchFamily="50" charset="-128"/>
                <a:ea typeface="Meiryo UI" pitchFamily="50" charset="-128"/>
                <a:cs typeface="Meiryo UI" pitchFamily="50" charset="-128"/>
              </a:rPr>
              <a:t>バッファを活用</a:t>
            </a:r>
            <a:r>
              <a:rPr lang="ja-JP" altLang="en-US" sz="1050" dirty="0" smtClean="0">
                <a:solidFill>
                  <a:srgbClr val="FF0000"/>
                </a:solidFill>
                <a:latin typeface="Meiryo UI" pitchFamily="50" charset="-128"/>
                <a:ea typeface="Meiryo UI" pitchFamily="50" charset="-128"/>
                <a:cs typeface="Meiryo UI" pitchFamily="50" charset="-128"/>
              </a:rPr>
              <a:t>したエネルギーマネジメントシステムに関する事業化調査（</a:t>
            </a:r>
            <a:r>
              <a:rPr lang="en-US" altLang="ja-JP" sz="1050" dirty="0" smtClean="0">
                <a:solidFill>
                  <a:srgbClr val="FF0000"/>
                </a:solidFill>
                <a:latin typeface="Meiryo UI" pitchFamily="50" charset="-128"/>
                <a:ea typeface="Meiryo UI" pitchFamily="50" charset="-128"/>
                <a:cs typeface="Meiryo UI" pitchFamily="50" charset="-128"/>
              </a:rPr>
              <a:t>FS</a:t>
            </a:r>
            <a:r>
              <a:rPr lang="ja-JP" altLang="en-US" sz="1050" dirty="0" smtClean="0">
                <a:solidFill>
                  <a:srgbClr val="FF0000"/>
                </a:solidFill>
                <a:latin typeface="Meiryo UI" pitchFamily="50" charset="-128"/>
                <a:ea typeface="Meiryo UI" pitchFamily="50" charset="-128"/>
                <a:cs typeface="Meiryo UI" pitchFamily="50" charset="-128"/>
              </a:rPr>
              <a:t>）を踏まえ、平成</a:t>
            </a:r>
            <a:r>
              <a:rPr lang="en-US" altLang="ja-JP" sz="1050" dirty="0" smtClean="0">
                <a:solidFill>
                  <a:srgbClr val="FF0000"/>
                </a:solidFill>
                <a:latin typeface="Meiryo UI" pitchFamily="50" charset="-128"/>
                <a:ea typeface="Meiryo UI" pitchFamily="50" charset="-128"/>
                <a:cs typeface="Meiryo UI" pitchFamily="50" charset="-128"/>
              </a:rPr>
              <a:t>29</a:t>
            </a:r>
            <a:r>
              <a:rPr lang="ja-JP" altLang="en-US" sz="1050" dirty="0" smtClean="0">
                <a:solidFill>
                  <a:srgbClr val="FF0000"/>
                </a:solidFill>
                <a:latin typeface="Meiryo UI" pitchFamily="50" charset="-128"/>
                <a:ea typeface="Meiryo UI" pitchFamily="50" charset="-128"/>
                <a:cs typeface="Meiryo UI" pitchFamily="50" charset="-128"/>
              </a:rPr>
              <a:t>年度</a:t>
            </a:r>
            <a:r>
              <a:rPr lang="ja-JP" altLang="en-US" sz="1050" dirty="0">
                <a:solidFill>
                  <a:srgbClr val="FF0000"/>
                </a:solidFill>
                <a:latin typeface="Meiryo UI" pitchFamily="50" charset="-128"/>
                <a:ea typeface="Meiryo UI" pitchFamily="50" charset="-128"/>
                <a:cs typeface="Meiryo UI" pitchFamily="50" charset="-128"/>
              </a:rPr>
              <a:t>は</a:t>
            </a:r>
            <a:r>
              <a:rPr lang="ja-JP" altLang="en-US" sz="1050" dirty="0" smtClean="0">
                <a:solidFill>
                  <a:srgbClr val="FF0000"/>
                </a:solidFill>
                <a:latin typeface="Meiryo UI" pitchFamily="50" charset="-128"/>
                <a:ea typeface="Meiryo UI" pitchFamily="50" charset="-128"/>
                <a:cs typeface="Meiryo UI" pitchFamily="50" charset="-128"/>
              </a:rPr>
              <a:t>、具体的な実用性の検証を目指して、ポンプ</a:t>
            </a:r>
            <a:r>
              <a:rPr lang="ja-JP" altLang="en-US" sz="1050" dirty="0">
                <a:solidFill>
                  <a:srgbClr val="FF0000"/>
                </a:solidFill>
                <a:latin typeface="Meiryo UI" pitchFamily="50" charset="-128"/>
                <a:ea typeface="Meiryo UI" pitchFamily="50" charset="-128"/>
                <a:cs typeface="Meiryo UI" pitchFamily="50" charset="-128"/>
              </a:rPr>
              <a:t>稼働時間の</a:t>
            </a:r>
            <a:r>
              <a:rPr lang="ja-JP" altLang="en-US" sz="1050" dirty="0" smtClean="0">
                <a:solidFill>
                  <a:srgbClr val="FF0000"/>
                </a:solidFill>
                <a:latin typeface="Meiryo UI" pitchFamily="50" charset="-128"/>
                <a:ea typeface="Meiryo UI" pitchFamily="50" charset="-128"/>
                <a:cs typeface="Meiryo UI" pitchFamily="50" charset="-128"/>
              </a:rPr>
              <a:t>シフトによる電力</a:t>
            </a:r>
            <a:r>
              <a:rPr lang="ja-JP" altLang="en-US" sz="1050" dirty="0">
                <a:solidFill>
                  <a:srgbClr val="FF0000"/>
                </a:solidFill>
                <a:latin typeface="Meiryo UI" pitchFamily="50" charset="-128"/>
                <a:ea typeface="Meiryo UI" pitchFamily="50" charset="-128"/>
                <a:cs typeface="Meiryo UI" pitchFamily="50" charset="-128"/>
              </a:rPr>
              <a:t>需給調整</a:t>
            </a:r>
            <a:r>
              <a:rPr lang="ja-JP" altLang="en-US" sz="1050" dirty="0" smtClean="0">
                <a:solidFill>
                  <a:srgbClr val="FF0000"/>
                </a:solidFill>
                <a:latin typeface="Meiryo UI" pitchFamily="50" charset="-128"/>
                <a:ea typeface="Meiryo UI" pitchFamily="50" charset="-128"/>
                <a:cs typeface="Meiryo UI" pitchFamily="50" charset="-128"/>
              </a:rPr>
              <a:t>能力や必要なシステムについて検討しました。</a:t>
            </a:r>
            <a:endParaRPr lang="ja-JP" altLang="en-US" sz="1050" dirty="0">
              <a:solidFill>
                <a:srgbClr val="FF0000"/>
              </a:solidFill>
              <a:latin typeface="Meiryo UI" pitchFamily="50" charset="-128"/>
              <a:ea typeface="Meiryo UI" pitchFamily="50" charset="-128"/>
              <a:cs typeface="Meiryo UI" pitchFamily="50" charset="-128"/>
            </a:endParaRPr>
          </a:p>
          <a:p>
            <a:pPr marL="87313" indent="-87313"/>
            <a:r>
              <a:rPr lang="ja-JP" altLang="en-US" sz="1050" dirty="0" smtClean="0">
                <a:solidFill>
                  <a:srgbClr val="FF0000"/>
                </a:solidFill>
                <a:latin typeface="Meiryo UI" pitchFamily="50" charset="-128"/>
                <a:ea typeface="Meiryo UI" pitchFamily="50" charset="-128"/>
                <a:cs typeface="Meiryo UI" pitchFamily="50" charset="-128"/>
              </a:rPr>
              <a:t>　　（体制</a:t>
            </a:r>
            <a:r>
              <a:rPr lang="ja-JP" altLang="en-US" sz="1050" dirty="0">
                <a:solidFill>
                  <a:srgbClr val="FF0000"/>
                </a:solidFill>
                <a:latin typeface="Meiryo UI" pitchFamily="50" charset="-128"/>
                <a:ea typeface="Meiryo UI" pitchFamily="50" charset="-128"/>
                <a:cs typeface="Meiryo UI" pitchFamily="50" charset="-128"/>
              </a:rPr>
              <a:t>：大阪広域水道企業団、日立製作所、関西電力</a:t>
            </a:r>
            <a:r>
              <a:rPr lang="ja-JP" altLang="en-US" sz="1050" dirty="0" smtClean="0">
                <a:solidFill>
                  <a:srgbClr val="FF0000"/>
                </a:solidFill>
                <a:latin typeface="Meiryo UI" pitchFamily="50" charset="-128"/>
                <a:ea typeface="Meiryo UI" pitchFamily="50" charset="-128"/>
                <a:cs typeface="Meiryo UI" pitchFamily="50" charset="-128"/>
              </a:rPr>
              <a:t>、</a:t>
            </a:r>
            <a:endParaRPr lang="en-US" altLang="ja-JP" sz="105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　　　　　　大阪府</a:t>
            </a:r>
            <a:r>
              <a:rPr lang="ja-JP" altLang="en-US" sz="1050" dirty="0">
                <a:solidFill>
                  <a:srgbClr val="FF0000"/>
                </a:solidFill>
                <a:latin typeface="Meiryo UI" pitchFamily="50" charset="-128"/>
                <a:ea typeface="Meiryo UI" pitchFamily="50" charset="-128"/>
                <a:cs typeface="Meiryo UI" pitchFamily="50" charset="-128"/>
              </a:rPr>
              <a:t>環境農林水産部エネルギー</a:t>
            </a:r>
            <a:r>
              <a:rPr lang="ja-JP" altLang="en-US" sz="1050" dirty="0" smtClean="0">
                <a:solidFill>
                  <a:srgbClr val="FF0000"/>
                </a:solidFill>
                <a:latin typeface="Meiryo UI" pitchFamily="50" charset="-128"/>
                <a:ea typeface="Meiryo UI" pitchFamily="50" charset="-128"/>
                <a:cs typeface="Meiryo UI" pitchFamily="50" charset="-128"/>
              </a:rPr>
              <a:t>政策課　）</a:t>
            </a:r>
            <a:endParaRPr lang="en-US" altLang="ja-JP" sz="1050" dirty="0">
              <a:solidFill>
                <a:srgbClr val="FF0000"/>
              </a:solidFill>
              <a:latin typeface="Meiryo UI" pitchFamily="50" charset="-128"/>
              <a:ea typeface="Meiryo UI" pitchFamily="50" charset="-128"/>
              <a:cs typeface="Meiryo UI" pitchFamily="50" charset="-128"/>
            </a:endParaRPr>
          </a:p>
        </p:txBody>
      </p:sp>
      <p:sp>
        <p:nvSpPr>
          <p:cNvPr id="41" name="正方形/長方形 40"/>
          <p:cNvSpPr/>
          <p:nvPr/>
        </p:nvSpPr>
        <p:spPr>
          <a:xfrm>
            <a:off x="5169598" y="5105111"/>
            <a:ext cx="4371168" cy="140880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pPr marL="93663" indent="-93663"/>
            <a:r>
              <a:rPr lang="ja-JP" altLang="en-US" sz="1050" dirty="0" smtClean="0">
                <a:solidFill>
                  <a:srgbClr val="FF0000"/>
                </a:solidFill>
                <a:latin typeface="Meiryo UI" pitchFamily="50" charset="-128"/>
                <a:ea typeface="Meiryo UI" pitchFamily="50" charset="-128"/>
                <a:cs typeface="Meiryo UI" pitchFamily="50" charset="-128"/>
              </a:rPr>
              <a:t>◆大阪市では、</a:t>
            </a:r>
            <a:r>
              <a:rPr lang="ja-JP" altLang="ja-JP" sz="1050" dirty="0" smtClean="0">
                <a:solidFill>
                  <a:srgbClr val="FF0000"/>
                </a:solidFill>
                <a:latin typeface="Meiryo UI" panose="020B0604030504040204" pitchFamily="50" charset="-128"/>
                <a:ea typeface="Meiryo UI" panose="020B0604030504040204" pitchFamily="50" charset="-128"/>
              </a:rPr>
              <a:t>経済</a:t>
            </a:r>
            <a:r>
              <a:rPr lang="ja-JP" altLang="ja-JP" sz="1050" dirty="0">
                <a:solidFill>
                  <a:srgbClr val="FF0000"/>
                </a:solidFill>
                <a:latin typeface="Meiryo UI" panose="020B0604030504040204" pitchFamily="50" charset="-128"/>
                <a:ea typeface="Meiryo UI" panose="020B0604030504040204" pitchFamily="50" charset="-128"/>
              </a:rPr>
              <a:t>産業省</a:t>
            </a:r>
            <a:r>
              <a:rPr lang="ja-JP" altLang="ja-JP" sz="1050" dirty="0" smtClean="0">
                <a:solidFill>
                  <a:srgbClr val="FF0000"/>
                </a:solidFill>
                <a:latin typeface="Meiryo UI" panose="020B0604030504040204" pitchFamily="50" charset="-128"/>
                <a:ea typeface="Meiryo UI" panose="020B0604030504040204" pitchFamily="50" charset="-128"/>
              </a:rPr>
              <a:t>の「</a:t>
            </a:r>
            <a:r>
              <a:rPr lang="ja-JP" altLang="en-US" sz="1050" dirty="0" smtClean="0">
                <a:solidFill>
                  <a:srgbClr val="FF0000"/>
                </a:solidFill>
                <a:latin typeface="Meiryo UI" panose="020B0604030504040204" pitchFamily="50" charset="-128"/>
                <a:ea typeface="Meiryo UI" panose="020B0604030504040204" pitchFamily="50" charset="-128"/>
              </a:rPr>
              <a:t>平成</a:t>
            </a:r>
            <a:r>
              <a:rPr lang="en-US" altLang="ja-JP" sz="1050" dirty="0" smtClean="0">
                <a:solidFill>
                  <a:srgbClr val="FF0000"/>
                </a:solidFill>
                <a:latin typeface="Meiryo UI" panose="020B0604030504040204" pitchFamily="50" charset="-128"/>
                <a:ea typeface="Meiryo UI" panose="020B0604030504040204" pitchFamily="50" charset="-128"/>
              </a:rPr>
              <a:t>29</a:t>
            </a:r>
            <a:r>
              <a:rPr lang="ja-JP" altLang="en-US" sz="1050" dirty="0" smtClean="0">
                <a:solidFill>
                  <a:srgbClr val="FF0000"/>
                </a:solidFill>
                <a:latin typeface="Meiryo UI" panose="020B0604030504040204" pitchFamily="50" charset="-128"/>
                <a:ea typeface="Meiryo UI" panose="020B0604030504040204" pitchFamily="50" charset="-128"/>
              </a:rPr>
              <a:t>年度</a:t>
            </a:r>
            <a:r>
              <a:rPr lang="ja-JP" altLang="ja-JP" sz="1050" dirty="0" smtClean="0">
                <a:solidFill>
                  <a:srgbClr val="FF0000"/>
                </a:solidFill>
                <a:latin typeface="Meiryo UI" panose="020B0604030504040204" pitchFamily="50" charset="-128"/>
                <a:ea typeface="Meiryo UI" panose="020B0604030504040204" pitchFamily="50" charset="-128"/>
              </a:rPr>
              <a:t>地域</a:t>
            </a:r>
            <a:r>
              <a:rPr lang="ja-JP" altLang="ja-JP" sz="1050" dirty="0">
                <a:solidFill>
                  <a:srgbClr val="FF0000"/>
                </a:solidFill>
                <a:latin typeface="Meiryo UI" panose="020B0604030504040204" pitchFamily="50" charset="-128"/>
                <a:ea typeface="Meiryo UI" panose="020B0604030504040204" pitchFamily="50" charset="-128"/>
              </a:rPr>
              <a:t>の特性を活かしたエネルギーの地産地消促進事業費補助金</a:t>
            </a:r>
            <a:r>
              <a:rPr lang="ja-JP" altLang="ja-JP" sz="1050" dirty="0" smtClean="0">
                <a:solidFill>
                  <a:srgbClr val="FF0000"/>
                </a:solidFill>
                <a:latin typeface="Meiryo UI" panose="020B0604030504040204" pitchFamily="50" charset="-128"/>
                <a:ea typeface="Meiryo UI" panose="020B0604030504040204" pitchFamily="50" charset="-128"/>
              </a:rPr>
              <a:t>」</a:t>
            </a:r>
            <a:r>
              <a:rPr lang="ja-JP" altLang="en-US" sz="1050" dirty="0" smtClean="0">
                <a:solidFill>
                  <a:srgbClr val="FF0000"/>
                </a:solidFill>
                <a:latin typeface="Meiryo UI" panose="020B0604030504040204" pitchFamily="50" charset="-128"/>
                <a:ea typeface="Meiryo UI" panose="020B0604030504040204" pitchFamily="50" charset="-128"/>
              </a:rPr>
              <a:t>を活用し、蓄熱槽やコージェネレーションシステム等で</a:t>
            </a:r>
            <a:r>
              <a:rPr lang="ja-JP" altLang="ja-JP" sz="1050" dirty="0" smtClean="0">
                <a:solidFill>
                  <a:srgbClr val="FF0000"/>
                </a:solidFill>
                <a:latin typeface="Meiryo UI" panose="020B0604030504040204" pitchFamily="50" charset="-128"/>
                <a:ea typeface="Meiryo UI" panose="020B0604030504040204" pitchFamily="50" charset="-128"/>
              </a:rPr>
              <a:t>市有</a:t>
            </a:r>
            <a:r>
              <a:rPr lang="ja-JP" altLang="ja-JP" sz="1050" dirty="0">
                <a:solidFill>
                  <a:srgbClr val="FF0000"/>
                </a:solidFill>
                <a:latin typeface="Meiryo UI" panose="020B0604030504040204" pitchFamily="50" charset="-128"/>
                <a:ea typeface="Meiryo UI" panose="020B0604030504040204" pitchFamily="50" charset="-128"/>
              </a:rPr>
              <a:t>施設の既存</a:t>
            </a:r>
            <a:r>
              <a:rPr lang="ja-JP" altLang="ja-JP" sz="1050" dirty="0" smtClean="0">
                <a:solidFill>
                  <a:srgbClr val="FF0000"/>
                </a:solidFill>
                <a:latin typeface="Meiryo UI" panose="020B0604030504040204" pitchFamily="50" charset="-128"/>
                <a:ea typeface="Meiryo UI" panose="020B0604030504040204" pitchFamily="50" charset="-128"/>
              </a:rPr>
              <a:t>設備の</a:t>
            </a:r>
            <a:r>
              <a:rPr lang="ja-JP" altLang="ja-JP" sz="1050" dirty="0">
                <a:solidFill>
                  <a:srgbClr val="FF0000"/>
                </a:solidFill>
                <a:latin typeface="Meiryo UI" panose="020B0604030504040204" pitchFamily="50" charset="-128"/>
                <a:ea typeface="Meiryo UI" panose="020B0604030504040204" pitchFamily="50" charset="-128"/>
              </a:rPr>
              <a:t>電力需給調整ポテンシャルの推計、調整力取引の事業化可能性の</a:t>
            </a:r>
            <a:r>
              <a:rPr lang="ja-JP" altLang="ja-JP" sz="1050" dirty="0" smtClean="0">
                <a:solidFill>
                  <a:srgbClr val="FF0000"/>
                </a:solidFill>
                <a:latin typeface="Meiryo UI" panose="020B0604030504040204" pitchFamily="50" charset="-128"/>
                <a:ea typeface="Meiryo UI" panose="020B0604030504040204" pitchFamily="50" charset="-128"/>
              </a:rPr>
              <a:t>調査</a:t>
            </a:r>
            <a:r>
              <a:rPr lang="ja-JP" altLang="en-US" sz="1050" dirty="0" smtClean="0">
                <a:solidFill>
                  <a:srgbClr val="FF0000"/>
                </a:solidFill>
                <a:latin typeface="Meiryo UI" panose="020B0604030504040204" pitchFamily="50" charset="-128"/>
                <a:ea typeface="Meiryo UI" panose="020B0604030504040204" pitchFamily="50" charset="-128"/>
              </a:rPr>
              <a:t>を</a:t>
            </a:r>
            <a:r>
              <a:rPr lang="ja-JP" altLang="ja-JP" sz="1050" dirty="0" smtClean="0">
                <a:solidFill>
                  <a:srgbClr val="FF0000"/>
                </a:solidFill>
                <a:latin typeface="Meiryo UI" panose="020B0604030504040204" pitchFamily="50" charset="-128"/>
                <a:ea typeface="Meiryo UI" panose="020B0604030504040204" pitchFamily="50" charset="-128"/>
              </a:rPr>
              <a:t>実施</a:t>
            </a:r>
            <a:r>
              <a:rPr lang="ja-JP" altLang="en-US" sz="1050" dirty="0" smtClean="0">
                <a:solidFill>
                  <a:srgbClr val="FF0000"/>
                </a:solidFill>
                <a:latin typeface="Meiryo UI" panose="020B0604030504040204" pitchFamily="50" charset="-128"/>
                <a:ea typeface="Meiryo UI" panose="020B0604030504040204" pitchFamily="50" charset="-128"/>
              </a:rPr>
              <a:t>し、市有施設の既存設備を</a:t>
            </a:r>
            <a:r>
              <a:rPr lang="ja-JP" altLang="en-US" sz="1050" dirty="0">
                <a:solidFill>
                  <a:srgbClr val="FF0000"/>
                </a:solidFill>
                <a:latin typeface="Meiryo UI" panose="020B0604030504040204" pitchFamily="50" charset="-128"/>
                <a:ea typeface="Meiryo UI" panose="020B0604030504040204" pitchFamily="50" charset="-128"/>
              </a:rPr>
              <a:t>活用した電力需給調整力</a:t>
            </a:r>
            <a:r>
              <a:rPr lang="ja-JP" altLang="en-US" sz="1050" dirty="0" smtClean="0">
                <a:solidFill>
                  <a:srgbClr val="FF0000"/>
                </a:solidFill>
                <a:latin typeface="Meiryo UI" panose="020B0604030504040204" pitchFamily="50" charset="-128"/>
                <a:ea typeface="Meiryo UI" panose="020B0604030504040204" pitchFamily="50" charset="-128"/>
              </a:rPr>
              <a:t>の供出に向けて検討を行っています。</a:t>
            </a:r>
            <a:endParaRPr lang="en-US" altLang="ja-JP" sz="1050" dirty="0" smtClean="0">
              <a:solidFill>
                <a:srgbClr val="FF0000"/>
              </a:solidFill>
              <a:latin typeface="Meiryo UI" panose="020B0604030504040204" pitchFamily="50" charset="-128"/>
              <a:ea typeface="Meiryo UI" panose="020B0604030504040204" pitchFamily="50" charset="-128"/>
            </a:endParaRPr>
          </a:p>
          <a:p>
            <a:endParaRPr lang="en-US" altLang="ja-JP" sz="105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63155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904"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30" name="円/楕円 29"/>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38</a:t>
            </a:r>
            <a:endParaRPr lang="ja-JP" altLang="en-US" b="1" dirty="0">
              <a:solidFill>
                <a:prstClr val="white"/>
              </a:solidFill>
            </a:endParaRPr>
          </a:p>
        </p:txBody>
      </p:sp>
      <p:sp>
        <p:nvSpPr>
          <p:cNvPr id="38" name="角丸四角形 37"/>
          <p:cNvSpPr/>
          <p:nvPr/>
        </p:nvSpPr>
        <p:spPr>
          <a:xfrm>
            <a:off x="4995245" y="578557"/>
            <a:ext cx="4826881"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9" name="角丸四角形 38"/>
          <p:cNvSpPr/>
          <p:nvPr/>
        </p:nvSpPr>
        <p:spPr>
          <a:xfrm>
            <a:off x="5127117" y="710112"/>
            <a:ext cx="2708448"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7891538"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185572" y="1156071"/>
            <a:ext cx="450410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◆府中央卸売市場内に、民間事業者が、国内初となる</a:t>
            </a:r>
            <a:r>
              <a:rPr lang="en-US" altLang="ja-JP" b="0" i="0" dirty="0" smtClean="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メガワット級の商用の燃料電池（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）を設置して、</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削減効果や電力供給の安定性・信頼性についての実証事業を行っています。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市場は、災害に強いこの燃料電池を冷蔵庫棟などの電源として活用します。</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42" name="大かっこ 41"/>
          <p:cNvSpPr/>
          <p:nvPr/>
        </p:nvSpPr>
        <p:spPr>
          <a:xfrm>
            <a:off x="6620710" y="1996949"/>
            <a:ext cx="1744765" cy="336809"/>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5872912" y="2390795"/>
            <a:ext cx="3240360" cy="276999"/>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 name="グループ化 44"/>
          <p:cNvGrpSpPr/>
          <p:nvPr/>
        </p:nvGrpSpPr>
        <p:grpSpPr>
          <a:xfrm>
            <a:off x="5130980" y="2667795"/>
            <a:ext cx="4602547" cy="1422280"/>
            <a:chOff x="5090639" y="2770568"/>
            <a:chExt cx="4602547" cy="1422280"/>
          </a:xfrm>
        </p:grpSpPr>
        <p:grpSp>
          <p:nvGrpSpPr>
            <p:cNvPr id="46" name="グループ化 45"/>
            <p:cNvGrpSpPr/>
            <p:nvPr/>
          </p:nvGrpSpPr>
          <p:grpSpPr>
            <a:xfrm>
              <a:off x="6713599" y="2770568"/>
              <a:ext cx="2979587" cy="1422280"/>
              <a:chOff x="6056048" y="4945878"/>
              <a:chExt cx="2979587" cy="1422280"/>
            </a:xfrm>
          </p:grpSpPr>
          <p:pic>
            <p:nvPicPr>
              <p:cNvPr id="49"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 name="円/楕円 49"/>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sp>
          <p:nvSpPr>
            <p:cNvPr id="47" name="二等辺三角形 46"/>
            <p:cNvSpPr/>
            <p:nvPr/>
          </p:nvSpPr>
          <p:spPr>
            <a:xfrm rot="6975791">
              <a:off x="6677038" y="2640038"/>
              <a:ext cx="324854" cy="18085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639" y="2821435"/>
              <a:ext cx="1475976" cy="932428"/>
            </a:xfrm>
            <a:prstGeom prst="rect">
              <a:avLst/>
            </a:prstGeom>
          </p:spPr>
        </p:pic>
      </p:grpSp>
      <p:sp>
        <p:nvSpPr>
          <p:cNvPr id="51" name="テキスト ボックス 50"/>
          <p:cNvSpPr txBox="1"/>
          <p:nvPr/>
        </p:nvSpPr>
        <p:spPr>
          <a:xfrm>
            <a:off x="8613324"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grpSp>
        <p:nvGrpSpPr>
          <p:cNvPr id="55" name="グループ化 54"/>
          <p:cNvGrpSpPr/>
          <p:nvPr/>
        </p:nvGrpSpPr>
        <p:grpSpPr>
          <a:xfrm>
            <a:off x="5156631" y="4385980"/>
            <a:ext cx="4504108" cy="2104759"/>
            <a:chOff x="5337972" y="4430658"/>
            <a:chExt cx="4504108" cy="2104759"/>
          </a:xfrm>
        </p:grpSpPr>
        <p:sp>
          <p:nvSpPr>
            <p:cNvPr id="56" name="テキスト ボックス 28"/>
            <p:cNvSpPr txBox="1">
              <a:spLocks noChangeArrowheads="1"/>
            </p:cNvSpPr>
            <p:nvPr/>
          </p:nvSpPr>
          <p:spPr bwMode="auto">
            <a:xfrm>
              <a:off x="5337972" y="4430658"/>
              <a:ext cx="450410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◆大阪産業技術研究所</a:t>
              </a:r>
              <a:r>
                <a:rPr lang="ja-JP" altLang="en-US" b="0" i="0" dirty="0" smtClean="0">
                  <a:solidFill>
                    <a:srgbClr val="FF0000"/>
                  </a:solidFill>
                  <a:latin typeface="Meiryo UI" pitchFamily="50" charset="-128"/>
                  <a:ea typeface="Meiryo UI" pitchFamily="50" charset="-128"/>
                  <a:cs typeface="Meiryo UI" pitchFamily="50" charset="-128"/>
                </a:rPr>
                <a:t>和泉センター</a:t>
              </a:r>
              <a:r>
                <a:rPr lang="ja-JP" altLang="en-US" b="0" i="0" dirty="0" smtClean="0">
                  <a:latin typeface="Meiryo UI" pitchFamily="50" charset="-128"/>
                  <a:ea typeface="Meiryo UI" pitchFamily="50" charset="-128"/>
                  <a:cs typeface="Meiryo UI" pitchFamily="50" charset="-128"/>
                </a:rPr>
                <a:t>と咲くやこの花館（花博記念公園鶴見緑地内）において、</a:t>
              </a:r>
              <a:r>
                <a:rPr lang="en-US" altLang="ja-JP" b="0" i="0" dirty="0" smtClean="0">
                  <a:latin typeface="Meiryo UI" pitchFamily="50" charset="-128"/>
                  <a:ea typeface="Meiryo UI" pitchFamily="50" charset="-128"/>
                  <a:cs typeface="Meiryo UI" pitchFamily="50" charset="-128"/>
                </a:rPr>
                <a:t>20</a:t>
              </a:r>
              <a:r>
                <a:rPr lang="ja-JP" altLang="en-US" b="0" i="0" dirty="0" smtClean="0">
                  <a:latin typeface="Meiryo UI" pitchFamily="50" charset="-128"/>
                  <a:ea typeface="Meiryo UI" pitchFamily="50" charset="-128"/>
                  <a:cs typeface="Meiryo UI" pitchFamily="50" charset="-128"/>
                </a:rPr>
                <a:t>ｋＷ級の燃料電池（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a:t>
              </a:r>
              <a:r>
                <a:rPr lang="en-US" altLang="ja-JP" b="0" i="0" dirty="0">
                  <a:solidFill>
                    <a:srgbClr val="FF0000"/>
                  </a:solidFill>
                  <a:latin typeface="Meiryo UI" pitchFamily="50" charset="-128"/>
                  <a:ea typeface="Meiryo UI" pitchFamily="50" charset="-128"/>
                  <a:cs typeface="Meiryo UI" pitchFamily="50" charset="-128"/>
                </a:rPr>
                <a:t>2018</a:t>
              </a:r>
              <a:r>
                <a:rPr lang="ja-JP" altLang="en-US" b="0" i="0" dirty="0" smtClean="0">
                  <a:solidFill>
                    <a:srgbClr val="FF0000"/>
                  </a:solidFill>
                  <a:latin typeface="Meiryo UI" pitchFamily="50" charset="-128"/>
                  <a:ea typeface="Meiryo UI" pitchFamily="50" charset="-128"/>
                  <a:cs typeface="Meiryo UI" pitchFamily="50" charset="-128"/>
                </a:rPr>
                <a:t>年度</a:t>
              </a:r>
              <a:r>
                <a:rPr lang="ja-JP" altLang="en-US" b="0" i="0" dirty="0" smtClean="0">
                  <a:latin typeface="Meiryo UI" pitchFamily="50" charset="-128"/>
                  <a:ea typeface="Meiryo UI" pitchFamily="50" charset="-128"/>
                  <a:cs typeface="Meiryo UI" pitchFamily="50" charset="-128"/>
                </a:rPr>
                <a:t>市場投入に向けて、本装置の評価と実用化を目指した実証事業が</a:t>
              </a:r>
              <a:r>
                <a:rPr lang="ja-JP" altLang="en-US" b="0" i="0" dirty="0" smtClean="0">
                  <a:solidFill>
                    <a:srgbClr val="FF0000"/>
                  </a:solidFill>
                  <a:latin typeface="Meiryo UI" pitchFamily="50" charset="-128"/>
                  <a:ea typeface="Meiryo UI" pitchFamily="50" charset="-128"/>
                  <a:cs typeface="Meiryo UI" pitchFamily="50" charset="-128"/>
                </a:rPr>
                <a:t>行われています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p:txBody>
        </p:sp>
        <p:pic>
          <p:nvPicPr>
            <p:cNvPr id="57" name="図 56"/>
            <p:cNvPicPr>
              <a:picLocks noChangeAspect="1"/>
            </p:cNvPicPr>
            <p:nvPr/>
          </p:nvPicPr>
          <p:blipFill>
            <a:blip r:embed="rId4"/>
            <a:stretch>
              <a:fillRect/>
            </a:stretch>
          </p:blipFill>
          <p:spPr>
            <a:xfrm>
              <a:off x="5586334" y="5450421"/>
              <a:ext cx="870067" cy="834756"/>
            </a:xfrm>
            <a:prstGeom prst="rect">
              <a:avLst/>
            </a:prstGeom>
            <a:ln>
              <a:solidFill>
                <a:srgbClr val="339933"/>
              </a:solidFill>
            </a:ln>
          </p:spPr>
        </p:pic>
        <p:sp>
          <p:nvSpPr>
            <p:cNvPr id="58" name="正方形/長方形 57"/>
            <p:cNvSpPr/>
            <p:nvPr/>
          </p:nvSpPr>
          <p:spPr>
            <a:xfrm>
              <a:off x="6773110" y="6237706"/>
              <a:ext cx="1521804" cy="26161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5"/>
            <a:stretch>
              <a:fillRect/>
            </a:stretch>
          </p:blipFill>
          <p:spPr>
            <a:xfrm>
              <a:off x="8394578" y="5469138"/>
              <a:ext cx="1378482" cy="823160"/>
            </a:xfrm>
            <a:prstGeom prst="rect">
              <a:avLst/>
            </a:prstGeom>
          </p:spPr>
        </p:pic>
        <p:sp>
          <p:nvSpPr>
            <p:cNvPr id="60" name="正方形/長方形 59"/>
            <p:cNvSpPr/>
            <p:nvPr/>
          </p:nvSpPr>
          <p:spPr>
            <a:xfrm>
              <a:off x="7180395" y="5161361"/>
              <a:ext cx="1907081" cy="276999"/>
            </a:xfrm>
            <a:prstGeom prst="rect">
              <a:avLst/>
            </a:prstGeom>
          </p:spPr>
          <p:txBody>
            <a:bodyPr wrap="square">
              <a:spAutoFit/>
            </a:bodyPr>
            <a:lstStyle/>
            <a:p>
              <a:pPr algn="ct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（実証場所）</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589202" y="6237356"/>
              <a:ext cx="1252878" cy="253916"/>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咲くやこの花館</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Picture 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087" y="5439322"/>
              <a:ext cx="1207474" cy="7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正方形/長方形 83"/>
            <p:cNvSpPr/>
            <p:nvPr/>
          </p:nvSpPr>
          <p:spPr>
            <a:xfrm>
              <a:off x="5388525" y="6281501"/>
              <a:ext cx="1521804" cy="253916"/>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SOFC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イメージ図）</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角丸四角形 42"/>
          <p:cNvSpPr/>
          <p:nvPr/>
        </p:nvSpPr>
        <p:spPr>
          <a:xfrm>
            <a:off x="118707" y="578557"/>
            <a:ext cx="4708787" cy="61628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62" name="角丸四角形 61"/>
          <p:cNvSpPr/>
          <p:nvPr/>
        </p:nvSpPr>
        <p:spPr>
          <a:xfrm>
            <a:off x="118708" y="710112"/>
            <a:ext cx="4614518"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spc="-130"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spc="-130" dirty="0" smtClean="0">
                <a:solidFill>
                  <a:prstClr val="black"/>
                </a:solidFill>
                <a:latin typeface="Meiryo UI" pitchFamily="50" charset="-128"/>
                <a:ea typeface="Meiryo UI" pitchFamily="50" charset="-128"/>
                <a:cs typeface="Meiryo UI" pitchFamily="50" charset="-128"/>
              </a:rPr>
              <a:t>ガス</a:t>
            </a:r>
            <a:r>
              <a:rPr lang="ja-JP" altLang="en-US" sz="1600" b="1" spc="-130" dirty="0">
                <a:solidFill>
                  <a:prstClr val="black"/>
                </a:solidFill>
                <a:latin typeface="Meiryo UI" pitchFamily="50" charset="-128"/>
                <a:ea typeface="Meiryo UI" pitchFamily="50" charset="-128"/>
                <a:cs typeface="Meiryo UI" pitchFamily="50" charset="-128"/>
              </a:rPr>
              <a:t>冷暖房･蓄熱式</a:t>
            </a:r>
            <a:r>
              <a:rPr lang="ja-JP" altLang="en-US" sz="1600" b="1" spc="-130" dirty="0" smtClean="0">
                <a:solidFill>
                  <a:prstClr val="black"/>
                </a:solidFill>
                <a:latin typeface="Meiryo UI" pitchFamily="50" charset="-128"/>
                <a:ea typeface="Meiryo UI" pitchFamily="50" charset="-128"/>
                <a:cs typeface="Meiryo UI" pitchFamily="50" charset="-128"/>
              </a:rPr>
              <a:t>空調・ｺｰｼﾞｪﾈﾚｰｼｮﾝ等の導入促進</a:t>
            </a:r>
            <a:endParaRPr lang="ja-JP" altLang="en-US" sz="1600" b="1" spc="-130" dirty="0">
              <a:solidFill>
                <a:prstClr val="black"/>
              </a:solidFill>
              <a:latin typeface="Meiryo UI" pitchFamily="50" charset="-128"/>
              <a:ea typeface="Meiryo UI" pitchFamily="50" charset="-128"/>
              <a:cs typeface="Meiryo UI" pitchFamily="50" charset="-128"/>
            </a:endParaRPr>
          </a:p>
          <a:p>
            <a:pPr algn="ctr">
              <a:defRPr/>
            </a:pPr>
            <a:endParaRPr lang="ja-JP" altLang="en-US" sz="1400" b="1" spc="-130" dirty="0">
              <a:solidFill>
                <a:prstClr val="black"/>
              </a:solidFill>
              <a:latin typeface="Meiryo UI" pitchFamily="50" charset="-128"/>
              <a:ea typeface="Meiryo UI" pitchFamily="50" charset="-128"/>
              <a:cs typeface="Meiryo UI" pitchFamily="50" charset="-128"/>
            </a:endParaRPr>
          </a:p>
        </p:txBody>
      </p:sp>
      <p:sp>
        <p:nvSpPr>
          <p:cNvPr id="63" name="テキスト ボックス 28"/>
          <p:cNvSpPr txBox="1">
            <a:spLocks noChangeArrowheads="1"/>
          </p:cNvSpPr>
          <p:nvPr/>
        </p:nvSpPr>
        <p:spPr bwMode="auto">
          <a:xfrm>
            <a:off x="233065" y="1433662"/>
            <a:ext cx="4459960" cy="892552"/>
          </a:xfrm>
          <a:prstGeom prst="rect">
            <a:avLst/>
          </a:prstGeom>
          <a:noFill/>
          <a:ln w="9525">
            <a:noFill/>
            <a:miter lim="800000"/>
            <a:headEnd/>
            <a:tailEnd/>
          </a:ln>
        </p:spPr>
        <p:txBody>
          <a:bodyPr wrap="square">
            <a:spAutoFit/>
          </a:bodyPr>
          <a:lstStyle/>
          <a:p>
            <a:pPr marL="87313" indent="-87313"/>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電力</a:t>
            </a:r>
            <a:r>
              <a:rPr lang="ja-JP" altLang="en-US" sz="1300" dirty="0" smtClean="0">
                <a:latin typeface="Meiryo UI" pitchFamily="50" charset="-128"/>
                <a:ea typeface="Meiryo UI" pitchFamily="50" charset="-128"/>
                <a:cs typeface="Meiryo UI" pitchFamily="50" charset="-128"/>
              </a:rPr>
              <a:t>ピーク対策に資する設備として、ガス冷暖房、蓄熱式空調機、コージェネレーションシステム、燃料電池等の効果について、ホームページをはじめ、セミナー･啓発イベント等において情報発信</a:t>
            </a:r>
            <a:r>
              <a:rPr lang="ja-JP" altLang="en-US" sz="1300" dirty="0">
                <a:latin typeface="Meiryo UI" pitchFamily="50" charset="-128"/>
                <a:ea typeface="Meiryo UI" pitchFamily="50" charset="-128"/>
                <a:cs typeface="Meiryo UI" pitchFamily="50" charset="-128"/>
              </a:rPr>
              <a:t>することにより</a:t>
            </a:r>
            <a:r>
              <a:rPr lang="ja-JP" altLang="en-US" sz="1300" dirty="0" smtClean="0">
                <a:latin typeface="Meiryo UI" pitchFamily="50" charset="-128"/>
                <a:ea typeface="Meiryo UI" pitchFamily="50" charset="-128"/>
                <a:cs typeface="Meiryo UI" pitchFamily="50" charset="-128"/>
              </a:rPr>
              <a:t>、導入を促進します。</a:t>
            </a:r>
            <a:endParaRPr lang="en-US" altLang="ja-JP" sz="1300" dirty="0">
              <a:latin typeface="Meiryo UI" pitchFamily="50" charset="-128"/>
              <a:ea typeface="Meiryo UI" pitchFamily="50" charset="-128"/>
              <a:cs typeface="Meiryo UI" pitchFamily="50" charset="-128"/>
            </a:endParaRPr>
          </a:p>
        </p:txBody>
      </p:sp>
      <p:sp>
        <p:nvSpPr>
          <p:cNvPr id="64" name="テキスト ボックス 28"/>
          <p:cNvSpPr txBox="1">
            <a:spLocks noChangeArrowheads="1"/>
          </p:cNvSpPr>
          <p:nvPr/>
        </p:nvSpPr>
        <p:spPr bwMode="auto">
          <a:xfrm>
            <a:off x="302105" y="2400884"/>
            <a:ext cx="4323685" cy="1384995"/>
          </a:xfrm>
          <a:prstGeom prst="rect">
            <a:avLst/>
          </a:prstGeom>
          <a:noFill/>
          <a:ln w="9525">
            <a:noFill/>
            <a:miter lim="800000"/>
            <a:headEnd/>
            <a:tailEnd/>
          </a:ln>
        </p:spPr>
        <p:txBody>
          <a:bodyPr wrap="square">
            <a:spAutoFit/>
          </a:bodyPr>
          <a:lstStyle/>
          <a:p>
            <a:pPr marL="85725" indent="-85725"/>
            <a:r>
              <a:rPr lang="ja-JP" altLang="en-US" sz="1200" dirty="0" smtClean="0">
                <a:latin typeface="Meiryo UI" pitchFamily="50" charset="-128"/>
                <a:ea typeface="Meiryo UI" pitchFamily="50" charset="-128"/>
                <a:cs typeface="Meiryo UI" pitchFamily="50" charset="-128"/>
              </a:rPr>
              <a:t>◇ガス</a:t>
            </a:r>
            <a:r>
              <a:rPr lang="ja-JP" altLang="en-US" sz="1200" dirty="0">
                <a:latin typeface="Meiryo UI" pitchFamily="50" charset="-128"/>
                <a:ea typeface="Meiryo UI" pitchFamily="50" charset="-128"/>
                <a:cs typeface="Meiryo UI" pitchFamily="50" charset="-128"/>
              </a:rPr>
              <a:t>冷暖房</a:t>
            </a:r>
            <a:r>
              <a:rPr lang="ja-JP" altLang="en-US" sz="1200" dirty="0" smtClean="0">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ピークカット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され、電力需要の平準化に寄与します。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ピークシフト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することができ</a:t>
            </a:r>
            <a:r>
              <a:rPr lang="ja-JP" altLang="en-US" sz="1200" dirty="0" smtClean="0">
                <a:latin typeface="Meiryo UI" pitchFamily="50" charset="-128"/>
                <a:ea typeface="Meiryo UI" pitchFamily="50" charset="-128"/>
                <a:cs typeface="Meiryo UI" pitchFamily="50" charset="-128"/>
              </a:rPr>
              <a:t>、電力</a:t>
            </a:r>
            <a:r>
              <a:rPr lang="ja-JP" altLang="en-US" sz="1200" dirty="0">
                <a:latin typeface="Meiryo UI" pitchFamily="50" charset="-128"/>
                <a:ea typeface="Meiryo UI" pitchFamily="50" charset="-128"/>
                <a:cs typeface="Meiryo UI" pitchFamily="50" charset="-128"/>
              </a:rPr>
              <a:t>需要の平準化に寄与</a:t>
            </a:r>
            <a:r>
              <a:rPr lang="ja-JP" altLang="en-US" sz="1200" dirty="0" smtClean="0">
                <a:latin typeface="Meiryo UI" pitchFamily="50" charset="-128"/>
                <a:ea typeface="Meiryo UI" pitchFamily="50" charset="-128"/>
                <a:cs typeface="Meiryo UI" pitchFamily="50" charset="-128"/>
              </a:rPr>
              <a:t>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◇コージェネレーションシステム、燃料電池は、自立・分散型電源として、電力需給逼迫時や災害時における電力の安定供給に寄与します</a:t>
            </a:r>
            <a:r>
              <a:rPr lang="ja-JP" altLang="en-US" sz="1200" dirty="0">
                <a:latin typeface="Meiryo UI" pitchFamily="50" charset="-128"/>
                <a:ea typeface="Meiryo UI" pitchFamily="50" charset="-128"/>
                <a:cs typeface="Meiryo UI" pitchFamily="50" charset="-128"/>
              </a:rPr>
              <a:t>。</a:t>
            </a:r>
          </a:p>
        </p:txBody>
      </p:sp>
      <p:sp>
        <p:nvSpPr>
          <p:cNvPr id="65" name="正方形/長方形 64"/>
          <p:cNvSpPr/>
          <p:nvPr/>
        </p:nvSpPr>
        <p:spPr>
          <a:xfrm>
            <a:off x="2225705" y="118176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810" t="17344" r="16982" b="30484"/>
          <a:stretch/>
        </p:blipFill>
        <p:spPr bwMode="auto">
          <a:xfrm>
            <a:off x="1044380" y="4681178"/>
            <a:ext cx="2837329" cy="156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日</a:t>
            </a:r>
            <a:r>
              <a:rPr lang="ja-JP" altLang="en-US" b="0" i="0" dirty="0" smtClean="0">
                <a:solidFill>
                  <a:srgbClr val="FF0000"/>
                </a:solidFill>
                <a:latin typeface="Meiryo UI" pitchFamily="50" charset="-128"/>
                <a:ea typeface="Meiryo UI" pitchFamily="50" charset="-128"/>
                <a:cs typeface="Meiryo UI" pitchFamily="50" charset="-128"/>
              </a:rPr>
              <a:t>改正条例</a:t>
            </a:r>
            <a:r>
              <a:rPr lang="ja-JP" altLang="en-US" b="0" i="0" dirty="0" smtClean="0">
                <a:latin typeface="Meiryo UI" pitchFamily="50" charset="-128"/>
                <a:ea typeface="Meiryo UI" pitchFamily="50" charset="-128"/>
                <a:cs typeface="Meiryo UI" pitchFamily="50" charset="-128"/>
              </a:rPr>
              <a:t>施行</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7" name="角丸四角形 6"/>
          <p:cNvSpPr/>
          <p:nvPr/>
        </p:nvSpPr>
        <p:spPr>
          <a:xfrm>
            <a:off x="292236" y="4380627"/>
            <a:ext cx="298800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00472" y="4846390"/>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a:t>
            </a:r>
            <a:r>
              <a:rPr lang="ja-JP" altLang="en-US" b="0" i="0" dirty="0" smtClean="0">
                <a:latin typeface="Meiryo UI" pitchFamily="50" charset="-128"/>
                <a:ea typeface="Meiryo UI" pitchFamily="50" charset="-128"/>
                <a:cs typeface="Meiryo UI" pitchFamily="50" charset="-128"/>
              </a:rPr>
              <a:t>電気需給の対策に</a:t>
            </a:r>
            <a:r>
              <a:rPr lang="ja-JP" altLang="en-US" b="0" i="0" dirty="0">
                <a:latin typeface="Meiryo UI" pitchFamily="50" charset="-128"/>
                <a:ea typeface="Meiryo UI" pitchFamily="50" charset="-128"/>
                <a:cs typeface="Meiryo UI" pitchFamily="50" charset="-128"/>
              </a:rPr>
              <a:t>関する府への報告を義務付けるとともに、府は</a:t>
            </a:r>
            <a:r>
              <a:rPr lang="ja-JP" altLang="en-US" b="0" i="0" dirty="0" smtClean="0">
                <a:latin typeface="Meiryo UI" pitchFamily="50" charset="-128"/>
                <a:ea typeface="Meiryo UI" pitchFamily="50" charset="-128"/>
                <a:cs typeface="Meiryo UI" pitchFamily="50" charset="-128"/>
              </a:rPr>
              <a:t>その概要を</a:t>
            </a:r>
            <a:r>
              <a:rPr lang="ja-JP" altLang="en-US" b="0" i="0" dirty="0">
                <a:latin typeface="Meiryo UI" pitchFamily="50" charset="-128"/>
                <a:ea typeface="Meiryo UI" pitchFamily="50" charset="-128"/>
                <a:cs typeface="Meiryo UI" pitchFamily="50" charset="-128"/>
              </a:rPr>
              <a:t>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15" name="テキスト ボックス 28"/>
          <p:cNvSpPr txBox="1">
            <a:spLocks noChangeArrowheads="1"/>
          </p:cNvSpPr>
          <p:nvPr/>
        </p:nvSpPr>
        <p:spPr bwMode="auto">
          <a:xfrm>
            <a:off x="307122" y="5381566"/>
            <a:ext cx="452798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対象</a:t>
            </a:r>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小売</a:t>
            </a:r>
            <a:r>
              <a:rPr lang="ja-JP" altLang="en-US" sz="1050" b="0" i="0" dirty="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a:t>
            </a:r>
            <a:r>
              <a:rPr lang="ja-JP" altLang="en-US" sz="1050" b="0" i="0" dirty="0" smtClean="0">
                <a:latin typeface="Meiryo UI" pitchFamily="50" charset="-128"/>
                <a:ea typeface="Meiryo UI" pitchFamily="50" charset="-128"/>
                <a:cs typeface="Meiryo UI" pitchFamily="50" charset="-128"/>
              </a:rPr>
              <a:t>：</a:t>
            </a:r>
            <a:r>
              <a:rPr lang="ja-JP" altLang="en-US" sz="1050" b="0" i="0" dirty="0" smtClean="0">
                <a:solidFill>
                  <a:srgbClr val="FF0000"/>
                </a:solidFill>
                <a:latin typeface="Meiryo UI" pitchFamily="50" charset="-128"/>
                <a:ea typeface="Meiryo UI" pitchFamily="50" charset="-128"/>
                <a:cs typeface="Meiryo UI" pitchFamily="50" charset="-128"/>
              </a:rPr>
              <a:t>夏季や冬季など</a:t>
            </a:r>
            <a:r>
              <a:rPr lang="ja-JP" altLang="en-US" sz="1050" b="0" i="0" dirty="0" smtClean="0">
                <a:latin typeface="Meiryo UI" pitchFamily="50" charset="-128"/>
                <a:ea typeface="Meiryo UI" pitchFamily="50" charset="-128"/>
                <a:cs typeface="Meiryo UI" pitchFamily="50" charset="-128"/>
              </a:rPr>
              <a:t>電力</a:t>
            </a:r>
            <a:r>
              <a:rPr lang="ja-JP" altLang="en-US" sz="1050" b="0" i="0" dirty="0">
                <a:latin typeface="Meiryo UI" pitchFamily="50" charset="-128"/>
                <a:ea typeface="Meiryo UI" pitchFamily="50" charset="-128"/>
                <a:cs typeface="Meiryo UI" pitchFamily="50" charset="-128"/>
              </a:rPr>
              <a:t>需給がひっ迫する</a:t>
            </a:r>
            <a:r>
              <a:rPr lang="ja-JP" altLang="en-US" sz="1050" b="0" i="0" dirty="0" smtClean="0">
                <a:latin typeface="Meiryo UI" pitchFamily="50" charset="-128"/>
                <a:ea typeface="Meiryo UI" pitchFamily="50" charset="-128"/>
                <a:cs typeface="Meiryo UI" pitchFamily="50" charset="-128"/>
              </a:rPr>
              <a:t>時期の前後</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a:t>
            </a:r>
            <a:r>
              <a:rPr lang="ja-JP" altLang="en-US" sz="1050" b="0" i="0" dirty="0" smtClean="0">
                <a:solidFill>
                  <a:srgbClr val="FF0000"/>
                </a:solidFill>
                <a:latin typeface="Meiryo UI" pitchFamily="50" charset="-128"/>
                <a:ea typeface="Meiryo UI" pitchFamily="50" charset="-128"/>
                <a:cs typeface="Meiryo UI" pitchFamily="50" charset="-128"/>
              </a:rPr>
              <a:t>（知事が必要ないと認めるときを除く）</a:t>
            </a:r>
            <a:endParaRPr lang="ja-JP" altLang="en-US" sz="1050" b="0" i="0" dirty="0">
              <a:solidFill>
                <a:srgbClr val="FF0000"/>
              </a:solidFill>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a:t>
            </a:r>
            <a:r>
              <a:rPr lang="en-US" altLang="ja-JP" b="0" i="0" baseline="-25000" dirty="0" smtClean="0">
                <a:solidFill>
                  <a:srgbClr val="FF0000"/>
                </a:solidFill>
                <a:latin typeface="Meiryo UI" pitchFamily="50" charset="-128"/>
                <a:ea typeface="Meiryo UI" pitchFamily="50" charset="-128"/>
                <a:cs typeface="Meiryo UI" pitchFamily="50" charset="-128"/>
              </a:rPr>
              <a:t>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292236" y="1827408"/>
            <a:ext cx="2895101"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2259456"/>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a:t>
            </a:r>
            <a:r>
              <a:rPr lang="en-US" altLang="ja-JP" b="0" i="0" baseline="-25000" dirty="0" smtClean="0">
                <a:solidFill>
                  <a:srgbClr val="FF0000"/>
                </a:solidFill>
                <a:latin typeface="Meiryo UI" pitchFamily="50" charset="-128"/>
                <a:ea typeface="Meiryo UI" pitchFamily="50" charset="-128"/>
                <a:cs typeface="Meiryo UI" pitchFamily="50" charset="-128"/>
              </a:rPr>
              <a:t>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9" name="テキスト ボックス 28"/>
          <p:cNvSpPr txBox="1">
            <a:spLocks noChangeArrowheads="1"/>
          </p:cNvSpPr>
          <p:nvPr/>
        </p:nvSpPr>
        <p:spPr bwMode="auto">
          <a:xfrm>
            <a:off x="307122" y="3023668"/>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a:t>
            </a:r>
            <a:r>
              <a:rPr lang="ja-JP" altLang="en-US" sz="1050" b="0" i="0" dirty="0" smtClean="0">
                <a:latin typeface="Meiryo UI" pitchFamily="50" charset="-128"/>
                <a:ea typeface="Meiryo UI" pitchFamily="50" charset="-128"/>
                <a:cs typeface="Meiryo UI" pitchFamily="50" charset="-128"/>
              </a:rPr>
              <a:t>届出を</a:t>
            </a:r>
            <a:r>
              <a:rPr lang="ja-JP" altLang="en-US" sz="1050" b="0" i="0" dirty="0">
                <a:latin typeface="Meiryo UI" pitchFamily="50" charset="-128"/>
                <a:ea typeface="Meiryo UI" pitchFamily="50" charset="-128"/>
                <a:cs typeface="Meiryo UI" pitchFamily="50" charset="-128"/>
              </a:rPr>
              <a:t>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39</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17302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2" y="591058"/>
            <a:ext cx="4634654"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40</a:t>
            </a:r>
            <a:endParaRPr kumimoji="1" lang="ja-JP" altLang="en-US" b="1" dirty="0"/>
          </a:p>
        </p:txBody>
      </p:sp>
      <p:sp>
        <p:nvSpPr>
          <p:cNvPr id="54" name="角丸四角形 53"/>
          <p:cNvSpPr/>
          <p:nvPr/>
        </p:nvSpPr>
        <p:spPr>
          <a:xfrm>
            <a:off x="279026" y="713890"/>
            <a:ext cx="3119267"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349261" y="5440535"/>
            <a:ext cx="253142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電力・ガス自由化に係る啓発</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444260" y="5821805"/>
            <a:ext cx="432210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dirty="0" smtClean="0">
                <a:latin typeface="Meiryo UI" pitchFamily="50" charset="-128"/>
                <a:ea typeface="Meiryo UI" pitchFamily="50" charset="-128"/>
                <a:cs typeface="Meiryo UI" pitchFamily="50" charset="-128"/>
              </a:rPr>
              <a:t>◆</a:t>
            </a:r>
            <a:r>
              <a:rPr lang="en-US" altLang="ja-JP" sz="1300" dirty="0" smtClean="0">
                <a:solidFill>
                  <a:srgbClr val="FF0000"/>
                </a:solidFill>
                <a:latin typeface="Meiryo UI" pitchFamily="50" charset="-128"/>
                <a:ea typeface="Meiryo UI" pitchFamily="50" charset="-128"/>
                <a:cs typeface="Meiryo UI" pitchFamily="50" charset="-128"/>
              </a:rPr>
              <a:t>2016</a:t>
            </a:r>
            <a:r>
              <a:rPr lang="ja-JP" altLang="en-US" sz="1300" dirty="0" smtClean="0">
                <a:solidFill>
                  <a:srgbClr val="FF0000"/>
                </a:solidFill>
                <a:latin typeface="Meiryo UI" pitchFamily="50" charset="-128"/>
                <a:ea typeface="Meiryo UI" pitchFamily="50" charset="-128"/>
                <a:cs typeface="Meiryo UI" pitchFamily="50" charset="-128"/>
              </a:rPr>
              <a:t>年</a:t>
            </a:r>
            <a:r>
              <a:rPr lang="en-US" altLang="ja-JP" sz="1300" dirty="0" smtClean="0">
                <a:solidFill>
                  <a:srgbClr val="FF0000"/>
                </a:solidFill>
                <a:latin typeface="Meiryo UI" pitchFamily="50" charset="-128"/>
                <a:ea typeface="Meiryo UI" pitchFamily="50" charset="-128"/>
                <a:cs typeface="Meiryo UI" pitchFamily="50" charset="-128"/>
              </a:rPr>
              <a:t>4</a:t>
            </a:r>
            <a:r>
              <a:rPr lang="ja-JP" altLang="en-US" sz="1300" dirty="0" smtClean="0">
                <a:solidFill>
                  <a:srgbClr val="FF0000"/>
                </a:solidFill>
                <a:latin typeface="Meiryo UI" pitchFamily="50" charset="-128"/>
                <a:ea typeface="Meiryo UI" pitchFamily="50" charset="-128"/>
                <a:cs typeface="Meiryo UI" pitchFamily="50" charset="-128"/>
              </a:rPr>
              <a:t>月の電力小売全面自由化、</a:t>
            </a:r>
            <a:r>
              <a:rPr lang="en-US" altLang="ja-JP" sz="1300" dirty="0" smtClean="0">
                <a:solidFill>
                  <a:srgbClr val="FF0000"/>
                </a:solidFill>
                <a:latin typeface="Meiryo UI" pitchFamily="50" charset="-128"/>
                <a:ea typeface="Meiryo UI" pitchFamily="50" charset="-128"/>
                <a:cs typeface="Meiryo UI" pitchFamily="50" charset="-128"/>
              </a:rPr>
              <a:t>2017</a:t>
            </a:r>
            <a:r>
              <a:rPr lang="ja-JP" altLang="en-US" sz="1300" dirty="0" smtClean="0">
                <a:solidFill>
                  <a:srgbClr val="FF0000"/>
                </a:solidFill>
                <a:latin typeface="Meiryo UI" pitchFamily="50" charset="-128"/>
                <a:ea typeface="Meiryo UI" pitchFamily="50" charset="-128"/>
                <a:cs typeface="Meiryo UI" pitchFamily="50" charset="-128"/>
              </a:rPr>
              <a:t>年</a:t>
            </a:r>
            <a:r>
              <a:rPr lang="en-US" altLang="ja-JP" sz="1300" dirty="0" smtClean="0">
                <a:solidFill>
                  <a:srgbClr val="FF0000"/>
                </a:solidFill>
                <a:latin typeface="Meiryo UI" pitchFamily="50" charset="-128"/>
                <a:ea typeface="Meiryo UI" pitchFamily="50" charset="-128"/>
                <a:cs typeface="Meiryo UI" pitchFamily="50" charset="-128"/>
              </a:rPr>
              <a:t>4</a:t>
            </a:r>
            <a:r>
              <a:rPr lang="ja-JP" altLang="en-US" sz="1300" dirty="0" smtClean="0">
                <a:solidFill>
                  <a:srgbClr val="FF0000"/>
                </a:solidFill>
                <a:latin typeface="Meiryo UI" pitchFamily="50" charset="-128"/>
                <a:ea typeface="Meiryo UI" pitchFamily="50" charset="-128"/>
                <a:cs typeface="Meiryo UI" pitchFamily="50" charset="-128"/>
              </a:rPr>
              <a:t>月のガス小売全面自由化については、府ホームページをはじめ、</a:t>
            </a:r>
            <a:r>
              <a:rPr lang="ja-JP" altLang="en-US" sz="1300" dirty="0" smtClean="0">
                <a:latin typeface="Meiryo UI" pitchFamily="50" charset="-128"/>
                <a:ea typeface="Meiryo UI" pitchFamily="50" charset="-128"/>
                <a:cs typeface="Meiryo UI" pitchFamily="50" charset="-128"/>
              </a:rPr>
              <a:t>様々</a:t>
            </a:r>
            <a:r>
              <a:rPr lang="ja-JP" altLang="en-US" sz="1300" dirty="0">
                <a:latin typeface="Meiryo UI" pitchFamily="50" charset="-128"/>
                <a:ea typeface="Meiryo UI" pitchFamily="50" charset="-128"/>
                <a:cs typeface="Meiryo UI" pitchFamily="50" charset="-128"/>
              </a:rPr>
              <a:t>な広報媒体を活用して情報提供するとともに</a:t>
            </a:r>
            <a:r>
              <a:rPr lang="ja-JP" altLang="en-US" sz="1300" dirty="0" smtClean="0">
                <a:latin typeface="Meiryo UI" pitchFamily="50" charset="-128"/>
                <a:ea typeface="Meiryo UI" pitchFamily="50" charset="-128"/>
                <a:cs typeface="Meiryo UI" pitchFamily="50" charset="-128"/>
              </a:rPr>
              <a:t>、</a:t>
            </a:r>
            <a:r>
              <a:rPr lang="ja-JP" altLang="en-US" sz="1300" dirty="0" smtClean="0">
                <a:solidFill>
                  <a:srgbClr val="FF0000"/>
                </a:solidFill>
                <a:latin typeface="Meiryo UI" pitchFamily="50" charset="-128"/>
                <a:ea typeface="Meiryo UI" pitchFamily="50" charset="-128"/>
                <a:cs typeface="Meiryo UI" pitchFamily="50" charset="-128"/>
              </a:rPr>
              <a:t>引き続き</a:t>
            </a:r>
            <a:r>
              <a:rPr lang="ja-JP" altLang="en-US" sz="1300" dirty="0" smtClean="0">
                <a:latin typeface="Meiryo UI" pitchFamily="50" charset="-128"/>
                <a:ea typeface="Meiryo UI" pitchFamily="50" charset="-128"/>
                <a:cs typeface="Meiryo UI" pitchFamily="50" charset="-128"/>
              </a:rPr>
              <a:t>消費</a:t>
            </a:r>
            <a:r>
              <a:rPr lang="ja-JP" altLang="en-US" sz="1300" dirty="0">
                <a:latin typeface="Meiryo UI" pitchFamily="50" charset="-128"/>
                <a:ea typeface="Meiryo UI" pitchFamily="50" charset="-128"/>
                <a:cs typeface="Meiryo UI" pitchFamily="50" charset="-128"/>
              </a:rPr>
              <a:t>生活センターや府内市町村とも連携</a:t>
            </a:r>
            <a:r>
              <a:rPr lang="ja-JP" altLang="en-US" sz="1300" dirty="0" smtClean="0">
                <a:latin typeface="Meiryo UI" pitchFamily="50" charset="-128"/>
                <a:ea typeface="Meiryo UI" pitchFamily="50" charset="-128"/>
                <a:cs typeface="Meiryo UI" pitchFamily="50" charset="-128"/>
              </a:rPr>
              <a:t>しながら</a:t>
            </a:r>
            <a:r>
              <a:rPr lang="ja-JP" altLang="en-US" sz="1300" dirty="0" smtClean="0">
                <a:solidFill>
                  <a:srgbClr val="FF0000"/>
                </a:solidFill>
                <a:latin typeface="Meiryo UI" pitchFamily="50" charset="-128"/>
                <a:ea typeface="Meiryo UI" pitchFamily="50" charset="-128"/>
                <a:cs typeface="Meiryo UI" pitchFamily="50" charset="-128"/>
              </a:rPr>
              <a:t>啓発します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335814" y="1608579"/>
            <a:ext cx="442444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335814" y="1170728"/>
            <a:ext cx="2053749"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349261" y="4161389"/>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421552" y="4556106"/>
            <a:ext cx="43387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◆大阪府内のごみ焼却施設では、焼却余熱を利用</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サーマルリサイクル）した発電を行い、余剰電力を売電しているものがあり、売電している</a:t>
            </a:r>
            <a:r>
              <a:rPr lang="en-US" altLang="ja-JP" b="0" i="0" dirty="0">
                <a:solidFill>
                  <a:srgbClr val="FF0000"/>
                </a:solidFill>
                <a:latin typeface="Meiryo UI" pitchFamily="50" charset="-128"/>
                <a:ea typeface="Meiryo UI" pitchFamily="50" charset="-128"/>
                <a:cs typeface="Meiryo UI" pitchFamily="50" charset="-128"/>
              </a:rPr>
              <a:t>10</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515681" y="2895336"/>
            <a:ext cx="3948743" cy="120601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本庁舎（大手前、咲洲）、府税事務所等出先機関、府警本部庁舎、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警察署、運転免許試験場、学校（高校、支援学校）など</a:t>
            </a:r>
            <a:r>
              <a:rPr lang="en-US" altLang="ja-JP" sz="1050" dirty="0" smtClean="0">
                <a:solidFill>
                  <a:srgbClr val="FF0000"/>
                </a:solidFill>
                <a:latin typeface="Meiryo UI" pitchFamily="50" charset="-128"/>
                <a:ea typeface="Meiryo UI" pitchFamily="50" charset="-128"/>
                <a:cs typeface="Meiryo UI" pitchFamily="50" charset="-128"/>
              </a:rPr>
              <a:t>287</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rgbClr val="FF0000"/>
                </a:solidFill>
                <a:latin typeface="Meiryo UI" pitchFamily="50" charset="-128"/>
                <a:ea typeface="Meiryo UI" pitchFamily="50" charset="-128"/>
                <a:cs typeface="Meiryo UI" pitchFamily="50" charset="-128"/>
              </a:rPr>
              <a:t>中央</a:t>
            </a:r>
            <a:r>
              <a:rPr lang="ja-JP" altLang="en-US" sz="1050" dirty="0">
                <a:solidFill>
                  <a:srgbClr val="FF0000"/>
                </a:solidFill>
                <a:latin typeface="Meiryo UI" pitchFamily="50" charset="-128"/>
                <a:ea typeface="Meiryo UI" pitchFamily="50" charset="-128"/>
                <a:cs typeface="Meiryo UI" pitchFamily="50" charset="-128"/>
              </a:rPr>
              <a:t>卸売市場、</a:t>
            </a:r>
            <a:r>
              <a:rPr lang="ja-JP" altLang="en-US" sz="1050" dirty="0">
                <a:solidFill>
                  <a:schemeClr val="tx1"/>
                </a:solidFill>
                <a:latin typeface="Meiryo UI" pitchFamily="50" charset="-128"/>
                <a:ea typeface="Meiryo UI" pitchFamily="50" charset="-128"/>
                <a:cs typeface="Meiryo UI" pitchFamily="50" charset="-128"/>
              </a:rPr>
              <a:t>下水道抽水所、</a:t>
            </a:r>
            <a:r>
              <a:rPr lang="ja-JP" altLang="en-US" sz="1050" dirty="0">
                <a:solidFill>
                  <a:srgbClr val="FF0000"/>
                </a:solidFill>
                <a:latin typeface="Meiryo UI" pitchFamily="50" charset="-128"/>
                <a:ea typeface="Meiryo UI" pitchFamily="50" charset="-128"/>
                <a:cs typeface="Meiryo UI" pitchFamily="50" charset="-128"/>
              </a:rPr>
              <a:t>配水場、</a:t>
            </a:r>
            <a:r>
              <a:rPr lang="ja-JP" altLang="en-US" sz="1050" dirty="0">
                <a:solidFill>
                  <a:schemeClr val="tx1"/>
                </a:solidFill>
                <a:latin typeface="Meiryo UI" pitchFamily="50" charset="-128"/>
                <a:ea typeface="Meiryo UI" pitchFamily="50" charset="-128"/>
                <a:cs typeface="Meiryo UI" pitchFamily="50" charset="-128"/>
              </a:rPr>
              <a:t>学校（小学校、中学校</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高校）など</a:t>
            </a:r>
            <a:r>
              <a:rPr lang="en-US" altLang="ja-JP" sz="1050" dirty="0" smtClean="0">
                <a:solidFill>
                  <a:srgbClr val="FF0000"/>
                </a:solidFill>
                <a:latin typeface="Meiryo UI" pitchFamily="50" charset="-128"/>
                <a:ea typeface="Meiryo UI" pitchFamily="50" charset="-128"/>
                <a:cs typeface="Meiryo UI" pitchFamily="50" charset="-128"/>
              </a:rPr>
              <a:t>516</a:t>
            </a:r>
            <a:r>
              <a:rPr lang="ja-JP" altLang="en-US" sz="1050" dirty="0">
                <a:solidFill>
                  <a:schemeClr val="tx1"/>
                </a:solidFill>
                <a:latin typeface="Meiryo UI" pitchFamily="50" charset="-128"/>
                <a:ea typeface="Meiryo UI" pitchFamily="50" charset="-128"/>
                <a:cs typeface="Meiryo UI" pitchFamily="50" charset="-128"/>
              </a:rPr>
              <a:t>施設</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3401634" y="714773"/>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056747" y="592745"/>
            <a:ext cx="4734832"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7" name="角丸四角形 16"/>
          <p:cNvSpPr/>
          <p:nvPr/>
        </p:nvSpPr>
        <p:spPr>
          <a:xfrm>
            <a:off x="5141880"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5082733" y="1430948"/>
            <a:ext cx="46520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a:solidFill>
                  <a:srgbClr val="FF0000"/>
                </a:solidFill>
                <a:latin typeface="Meiryo UI" pitchFamily="50" charset="-128"/>
                <a:ea typeface="Meiryo UI" pitchFamily="50" charset="-128"/>
                <a:cs typeface="Meiryo UI" pitchFamily="50" charset="-128"/>
              </a:rPr>
              <a:t>◆蓄電池、水素・燃料電池等の新たな市場・用途開拓に向けて、商品化が期待できる先進的な取組みについて、事業化を加速させるため、その研究開発や実証経費等の支援を</a:t>
            </a:r>
            <a:r>
              <a:rPr lang="ja-JP" altLang="en-US" sz="1300" dirty="0" smtClean="0">
                <a:solidFill>
                  <a:srgbClr val="FF0000"/>
                </a:solidFill>
                <a:latin typeface="Meiryo UI" pitchFamily="50" charset="-128"/>
                <a:ea typeface="Meiryo UI" pitchFamily="50" charset="-128"/>
                <a:cs typeface="Meiryo UI" pitchFamily="50" charset="-128"/>
              </a:rPr>
              <a:t>行います。</a:t>
            </a:r>
            <a:endParaRPr lang="en-US" altLang="ja-JP" sz="1300" dirty="0" smtClean="0">
              <a:solidFill>
                <a:srgbClr val="FF0000"/>
              </a:solidFill>
              <a:latin typeface="Meiryo UI" pitchFamily="50" charset="-128"/>
              <a:ea typeface="Meiryo UI" pitchFamily="50" charset="-128"/>
              <a:cs typeface="Meiryo UI" pitchFamily="50" charset="-128"/>
            </a:endParaRPr>
          </a:p>
        </p:txBody>
      </p:sp>
      <p:sp>
        <p:nvSpPr>
          <p:cNvPr id="19" name="正方形/長方形 18"/>
          <p:cNvSpPr/>
          <p:nvPr/>
        </p:nvSpPr>
        <p:spPr>
          <a:xfrm>
            <a:off x="7613553" y="1175905"/>
            <a:ext cx="2315507"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21,157</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5306122" y="2170354"/>
            <a:ext cx="2118041" cy="1306233"/>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1300"/>
              </a:lnSpc>
              <a:defRPr/>
            </a:pPr>
            <a:r>
              <a:rPr lang="ja-JP" altLang="en-US" sz="1100" dirty="0">
                <a:solidFill>
                  <a:srgbClr val="FF0000"/>
                </a:solidFill>
                <a:latin typeface="Meiryo UI" pitchFamily="50" charset="-128"/>
                <a:ea typeface="Meiryo UI" pitchFamily="50" charset="-128"/>
                <a:cs typeface="Meiryo UI" pitchFamily="50" charset="-128"/>
              </a:rPr>
              <a:t>＜</a:t>
            </a:r>
            <a:r>
              <a:rPr lang="ja-JP" altLang="en-US" sz="1100" dirty="0" smtClean="0">
                <a:solidFill>
                  <a:srgbClr val="FF0000"/>
                </a:solidFill>
                <a:latin typeface="Meiryo UI" pitchFamily="50" charset="-128"/>
                <a:ea typeface="Meiryo UI" pitchFamily="50" charset="-128"/>
                <a:cs typeface="Meiryo UI" pitchFamily="50" charset="-128"/>
              </a:rPr>
              <a:t>開発</a:t>
            </a:r>
            <a:r>
              <a:rPr lang="ja-JP" altLang="en-US" sz="1100" dirty="0">
                <a:solidFill>
                  <a:srgbClr val="FF0000"/>
                </a:solidFill>
                <a:latin typeface="Meiryo UI" pitchFamily="50" charset="-128"/>
                <a:ea typeface="Meiryo UI" pitchFamily="50" charset="-128"/>
                <a:cs typeface="Meiryo UI" pitchFamily="50" charset="-128"/>
              </a:rPr>
              <a:t>支援</a:t>
            </a:r>
            <a:r>
              <a:rPr lang="ja-JP" altLang="en-US" sz="1100" dirty="0" smtClean="0">
                <a:solidFill>
                  <a:srgbClr val="FF0000"/>
                </a:solidFill>
                <a:latin typeface="Meiryo UI" pitchFamily="50" charset="-128"/>
                <a:ea typeface="Meiryo UI" pitchFamily="50" charset="-128"/>
                <a:cs typeface="Meiryo UI" pitchFamily="50" charset="-128"/>
              </a:rPr>
              <a:t>補助＞</a:t>
            </a:r>
            <a:endParaRPr lang="ja-JP" altLang="en-US" sz="1100" dirty="0">
              <a:solidFill>
                <a:srgbClr val="FF0000"/>
              </a:solidFill>
              <a:latin typeface="Meiryo UI" pitchFamily="50" charset="-128"/>
              <a:ea typeface="Meiryo UI" pitchFamily="50" charset="-128"/>
              <a:cs typeface="Meiryo UI" pitchFamily="50" charset="-128"/>
            </a:endParaRPr>
          </a:p>
          <a:p>
            <a:pPr>
              <a:lnSpc>
                <a:spcPts val="1300"/>
              </a:lnSpc>
              <a:defRPr/>
            </a:pPr>
            <a:r>
              <a:rPr lang="ja-JP" altLang="en-US" sz="1100" dirty="0" smtClean="0">
                <a:solidFill>
                  <a:srgbClr val="FF0000"/>
                </a:solidFill>
                <a:latin typeface="Meiryo UI" pitchFamily="50" charset="-128"/>
                <a:ea typeface="Meiryo UI" pitchFamily="50" charset="-128"/>
                <a:cs typeface="Meiryo UI" pitchFamily="50" charset="-128"/>
              </a:rPr>
              <a:t>　府内</a:t>
            </a:r>
            <a:r>
              <a:rPr lang="ja-JP" altLang="en-US" sz="1100" dirty="0">
                <a:solidFill>
                  <a:srgbClr val="FF0000"/>
                </a:solidFill>
                <a:latin typeface="Meiryo UI" pitchFamily="50" charset="-128"/>
                <a:ea typeface="Meiryo UI" pitchFamily="50" charset="-128"/>
                <a:cs typeface="Meiryo UI" pitchFamily="50" charset="-128"/>
              </a:rPr>
              <a:t>企業が取り組む、電池、電池の材料、電池関連装置、ロボット</a:t>
            </a:r>
            <a:r>
              <a:rPr lang="ja-JP" altLang="en-US" sz="1100" dirty="0" smtClean="0">
                <a:solidFill>
                  <a:srgbClr val="FF0000"/>
                </a:solidFill>
                <a:latin typeface="Meiryo UI" pitchFamily="50" charset="-128"/>
                <a:ea typeface="Meiryo UI" pitchFamily="50" charset="-128"/>
                <a:cs typeface="Meiryo UI" pitchFamily="50" charset="-128"/>
              </a:rPr>
              <a:t>を</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300"/>
              </a:lnSpc>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はじめ</a:t>
            </a:r>
            <a:r>
              <a:rPr lang="ja-JP" altLang="en-US" sz="1100" dirty="0">
                <a:solidFill>
                  <a:srgbClr val="FF0000"/>
                </a:solidFill>
                <a:latin typeface="Meiryo UI" pitchFamily="50" charset="-128"/>
                <a:ea typeface="Meiryo UI" pitchFamily="50" charset="-128"/>
                <a:cs typeface="Meiryo UI" pitchFamily="50" charset="-128"/>
              </a:rPr>
              <a:t>とした電池アプリケーションの研究開発等に要する経費を一部</a:t>
            </a:r>
            <a:r>
              <a:rPr lang="ja-JP" altLang="en-US" sz="1100" dirty="0" smtClean="0">
                <a:solidFill>
                  <a:srgbClr val="FF0000"/>
                </a:solidFill>
                <a:latin typeface="Meiryo UI" pitchFamily="50" charset="-128"/>
                <a:ea typeface="Meiryo UI" pitchFamily="50" charset="-128"/>
                <a:cs typeface="Meiryo UI" pitchFamily="50" charset="-128"/>
              </a:rPr>
              <a:t>補助</a:t>
            </a:r>
            <a:endParaRPr lang="ja-JP" altLang="en-US" sz="1100" dirty="0">
              <a:solidFill>
                <a:srgbClr val="FF0000"/>
              </a:solidFill>
              <a:latin typeface="Meiryo UI" pitchFamily="50" charset="-128"/>
              <a:ea typeface="Meiryo UI" pitchFamily="50" charset="-128"/>
              <a:cs typeface="Meiryo UI" pitchFamily="50" charset="-128"/>
            </a:endParaRPr>
          </a:p>
        </p:txBody>
      </p:sp>
      <p:sp>
        <p:nvSpPr>
          <p:cNvPr id="21" name="正方形/長方形 20"/>
          <p:cNvSpPr/>
          <p:nvPr/>
        </p:nvSpPr>
        <p:spPr>
          <a:xfrm>
            <a:off x="7559763" y="2170354"/>
            <a:ext cx="2013050" cy="1306234"/>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1300"/>
              </a:lnSpc>
              <a:defRPr/>
            </a:pPr>
            <a:r>
              <a:rPr lang="ja-JP" altLang="en-US" sz="1100" dirty="0">
                <a:solidFill>
                  <a:srgbClr val="FF0000"/>
                </a:solidFill>
                <a:latin typeface="Meiryo UI" pitchFamily="50" charset="-128"/>
                <a:ea typeface="Meiryo UI" pitchFamily="50" charset="-128"/>
                <a:cs typeface="Meiryo UI" pitchFamily="50" charset="-128"/>
              </a:rPr>
              <a:t>＜</a:t>
            </a:r>
            <a:r>
              <a:rPr lang="ja-JP" altLang="en-US" sz="1100" dirty="0" smtClean="0">
                <a:solidFill>
                  <a:srgbClr val="FF0000"/>
                </a:solidFill>
                <a:latin typeface="Meiryo UI" pitchFamily="50" charset="-128"/>
                <a:ea typeface="Meiryo UI" pitchFamily="50" charset="-128"/>
                <a:cs typeface="Meiryo UI" pitchFamily="50" charset="-128"/>
              </a:rPr>
              <a:t>実証</a:t>
            </a:r>
            <a:r>
              <a:rPr lang="ja-JP" altLang="en-US" sz="1100" dirty="0">
                <a:solidFill>
                  <a:srgbClr val="FF0000"/>
                </a:solidFill>
                <a:latin typeface="Meiryo UI" pitchFamily="50" charset="-128"/>
                <a:ea typeface="Meiryo UI" pitchFamily="50" charset="-128"/>
                <a:cs typeface="Meiryo UI" pitchFamily="50" charset="-128"/>
              </a:rPr>
              <a:t>実験</a:t>
            </a:r>
            <a:r>
              <a:rPr lang="ja-JP" altLang="en-US" sz="1100" dirty="0" smtClean="0">
                <a:solidFill>
                  <a:srgbClr val="FF0000"/>
                </a:solidFill>
                <a:latin typeface="Meiryo UI" pitchFamily="50" charset="-128"/>
                <a:ea typeface="Meiryo UI" pitchFamily="50" charset="-128"/>
                <a:cs typeface="Meiryo UI" pitchFamily="50" charset="-128"/>
              </a:rPr>
              <a:t>補助＞</a:t>
            </a:r>
            <a:endParaRPr lang="ja-JP" altLang="en-US" sz="1100" dirty="0">
              <a:solidFill>
                <a:srgbClr val="FF0000"/>
              </a:solidFill>
              <a:latin typeface="Meiryo UI" pitchFamily="50" charset="-128"/>
              <a:ea typeface="Meiryo UI" pitchFamily="50" charset="-128"/>
              <a:cs typeface="Meiryo UI" pitchFamily="50" charset="-128"/>
            </a:endParaRPr>
          </a:p>
          <a:p>
            <a:pPr>
              <a:lnSpc>
                <a:spcPts val="1300"/>
              </a:lnSpc>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府外</a:t>
            </a:r>
            <a:r>
              <a:rPr lang="ja-JP" altLang="en-US" sz="1100" dirty="0">
                <a:solidFill>
                  <a:srgbClr val="FF0000"/>
                </a:solidFill>
                <a:latin typeface="Meiryo UI" pitchFamily="50" charset="-128"/>
                <a:ea typeface="Meiryo UI" pitchFamily="50" charset="-128"/>
                <a:cs typeface="Meiryo UI" pitchFamily="50" charset="-128"/>
              </a:rPr>
              <a:t>企業がサービスロボットや水素アプリケーション等の実証実験を府内　　　　　　　　　　　　　　</a:t>
            </a:r>
            <a:r>
              <a:rPr lang="ja-JP" altLang="en-US" sz="1100" dirty="0" smtClean="0">
                <a:solidFill>
                  <a:srgbClr val="FF0000"/>
                </a:solidFill>
                <a:latin typeface="Meiryo UI" pitchFamily="50" charset="-128"/>
                <a:ea typeface="Meiryo UI" pitchFamily="50" charset="-128"/>
                <a:cs typeface="Meiryo UI" pitchFamily="50" charset="-128"/>
              </a:rPr>
              <a:t>　</a:t>
            </a:r>
            <a:endParaRPr lang="en-US" altLang="ja-JP" sz="1100" dirty="0" smtClean="0">
              <a:solidFill>
                <a:srgbClr val="FF0000"/>
              </a:solidFill>
              <a:latin typeface="Meiryo UI" pitchFamily="50" charset="-128"/>
              <a:ea typeface="Meiryo UI" pitchFamily="50" charset="-128"/>
              <a:cs typeface="Meiryo UI" pitchFamily="50" charset="-128"/>
            </a:endParaRPr>
          </a:p>
          <a:p>
            <a:pPr>
              <a:lnSpc>
                <a:spcPts val="1300"/>
              </a:lnSpc>
              <a:defRPr/>
            </a:pPr>
            <a:r>
              <a:rPr lang="ja-JP" altLang="en-US" sz="1100" dirty="0">
                <a:solidFill>
                  <a:srgbClr val="FF0000"/>
                </a:solidFill>
                <a:latin typeface="Meiryo UI" pitchFamily="50" charset="-128"/>
                <a:ea typeface="Meiryo UI" pitchFamily="50" charset="-128"/>
                <a:cs typeface="Meiryo UI" pitchFamily="50" charset="-128"/>
              </a:rPr>
              <a:t>　</a:t>
            </a:r>
            <a:r>
              <a:rPr lang="ja-JP" altLang="en-US" sz="1100" dirty="0" smtClean="0">
                <a:solidFill>
                  <a:srgbClr val="FF0000"/>
                </a:solidFill>
                <a:latin typeface="Meiryo UI" pitchFamily="50" charset="-128"/>
                <a:ea typeface="Meiryo UI" pitchFamily="50" charset="-128"/>
                <a:cs typeface="Meiryo UI" pitchFamily="50" charset="-128"/>
              </a:rPr>
              <a:t>で</a:t>
            </a:r>
            <a:r>
              <a:rPr lang="ja-JP" altLang="en-US" sz="1100" dirty="0">
                <a:solidFill>
                  <a:srgbClr val="FF0000"/>
                </a:solidFill>
                <a:latin typeface="Meiryo UI" pitchFamily="50" charset="-128"/>
                <a:ea typeface="Meiryo UI" pitchFamily="50" charset="-128"/>
                <a:cs typeface="Meiryo UI" pitchFamily="50" charset="-128"/>
              </a:rPr>
              <a:t>行う際の実証場所やモニターの調整など実施にかかる経費を一部補助</a:t>
            </a:r>
          </a:p>
        </p:txBody>
      </p:sp>
      <p:sp>
        <p:nvSpPr>
          <p:cNvPr id="22" name="星 16 21"/>
          <p:cNvSpPr>
            <a:spLocks noChangeArrowheads="1"/>
          </p:cNvSpPr>
          <p:nvPr/>
        </p:nvSpPr>
        <p:spPr bwMode="auto">
          <a:xfrm>
            <a:off x="6074218" y="3810878"/>
            <a:ext cx="2831600" cy="818105"/>
          </a:xfrm>
          <a:prstGeom prst="star16">
            <a:avLst>
              <a:gd name="adj" fmla="val 42144"/>
            </a:avLst>
          </a:prstGeom>
          <a:solidFill>
            <a:schemeClr val="tx2">
              <a:lumMod val="60000"/>
              <a:lumOff val="40000"/>
            </a:schemeClr>
          </a:solidFill>
          <a:ln w="9525" algn="ctr">
            <a:solidFill>
              <a:schemeClr val="tx1"/>
            </a:solidFill>
            <a:round/>
            <a:headEnd/>
            <a:tailEnd/>
          </a:ln>
        </p:spPr>
        <p:txBody>
          <a:bodyPr vert="horz" lIns="0" r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革新的な</a:t>
            </a:r>
            <a:endParaRPr lang="en-US" altLang="ja-JP" sz="1200" b="1" dirty="0" smtClean="0">
              <a:solidFill>
                <a:prstClr val="white"/>
              </a:solidFill>
              <a:latin typeface="HGSｺﾞｼｯｸE" panose="020B0900000000000000" pitchFamily="50" charset="-128"/>
              <a:ea typeface="HGSｺﾞｼｯｸE" panose="020B0900000000000000" pitchFamily="50" charset="-128"/>
            </a:endParaRPr>
          </a:p>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電池関連ビジネス創出</a:t>
            </a:r>
            <a:endParaRPr lang="ja-JP" altLang="en-US" sz="1200" b="1" dirty="0">
              <a:solidFill>
                <a:prstClr val="white"/>
              </a:solidFill>
              <a:latin typeface="HGSｺﾞｼｯｸE" panose="020B0900000000000000" pitchFamily="50" charset="-128"/>
              <a:ea typeface="HGSｺﾞｼｯｸE" panose="020B0900000000000000" pitchFamily="50" charset="-128"/>
            </a:endParaRPr>
          </a:p>
        </p:txBody>
      </p:sp>
      <p:sp>
        <p:nvSpPr>
          <p:cNvPr id="23" name="下矢印 22"/>
          <p:cNvSpPr/>
          <p:nvPr/>
        </p:nvSpPr>
        <p:spPr>
          <a:xfrm>
            <a:off x="7160629" y="3578735"/>
            <a:ext cx="658779" cy="173903"/>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pic>
        <p:nvPicPr>
          <p:cNvPr id="24" name="図 23"/>
          <p:cNvPicPr/>
          <p:nvPr/>
        </p:nvPicPr>
        <p:blipFill>
          <a:blip r:embed="rId2">
            <a:extLst>
              <a:ext uri="{28A0092B-C50C-407E-A947-70E740481C1C}">
                <a14:useLocalDpi xmlns:a14="http://schemas.microsoft.com/office/drawing/2010/main" val="0"/>
              </a:ext>
            </a:extLst>
          </a:blip>
          <a:srcRect/>
          <a:stretch>
            <a:fillRect/>
          </a:stretch>
        </p:blipFill>
        <p:spPr bwMode="auto">
          <a:xfrm>
            <a:off x="5984772" y="4937746"/>
            <a:ext cx="2149863" cy="2086329"/>
          </a:xfrm>
          <a:prstGeom prst="rect">
            <a:avLst/>
          </a:prstGeom>
          <a:noFill/>
          <a:ln>
            <a:noFill/>
          </a:ln>
        </p:spPr>
      </p:pic>
      <p:sp>
        <p:nvSpPr>
          <p:cNvPr id="28" name="正方形/長方形 27"/>
          <p:cNvSpPr/>
          <p:nvPr/>
        </p:nvSpPr>
        <p:spPr>
          <a:xfrm>
            <a:off x="7337518" y="5240909"/>
            <a:ext cx="1594234" cy="415498"/>
          </a:xfrm>
          <a:prstGeom prst="rect">
            <a:avLst/>
          </a:prstGeom>
        </p:spPr>
        <p:txBody>
          <a:bodyPr wrap="square">
            <a:spAutoFit/>
          </a:bodyPr>
          <a:lstStyle/>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農業用マルチコプターの</a:t>
            </a: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高出力バッテリー</a:t>
            </a:r>
          </a:p>
        </p:txBody>
      </p:sp>
    </p:spTree>
    <p:extLst>
      <p:ext uri="{BB962C8B-B14F-4D97-AF65-F5344CB8AC3E}">
        <p14:creationId xmlns:p14="http://schemas.microsoft.com/office/powerpoint/2010/main" val="1159252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57757" y="479307"/>
            <a:ext cx="9792000" cy="6183439"/>
          </a:xfrm>
          <a:prstGeom prst="roundRect">
            <a:avLst>
              <a:gd name="adj" fmla="val 1002"/>
            </a:avLst>
          </a:prstGeom>
          <a:ln w="31750"/>
          <a:effectLst/>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382208" y="5332148"/>
            <a:ext cx="4824000" cy="1224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4" name="図 53"/>
          <p:cNvPicPr/>
          <p:nvPr/>
        </p:nvPicPr>
        <p:blipFill>
          <a:blip r:embed="rId3">
            <a:extLst>
              <a:ext uri="{28A0092B-C50C-407E-A947-70E740481C1C}">
                <a14:useLocalDpi xmlns:a14="http://schemas.microsoft.com/office/drawing/2010/main" val="0"/>
              </a:ext>
            </a:extLst>
          </a:blip>
          <a:stretch>
            <a:fillRect/>
          </a:stretch>
        </p:blipFill>
        <p:spPr>
          <a:xfrm>
            <a:off x="4453156" y="6099827"/>
            <a:ext cx="500601" cy="328268"/>
          </a:xfrm>
          <a:prstGeom prst="rect">
            <a:avLst/>
          </a:prstGeom>
        </p:spPr>
      </p:pic>
      <p:pic>
        <p:nvPicPr>
          <p:cNvPr id="1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600" y="6067145"/>
            <a:ext cx="498889" cy="43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41</a:t>
            </a:r>
            <a:endParaRPr lang="ja-JP" altLang="en-US" b="1" dirty="0">
              <a:solidFill>
                <a:prstClr val="white"/>
              </a:solidFill>
            </a:endParaRPr>
          </a:p>
        </p:txBody>
      </p:sp>
      <p:sp>
        <p:nvSpPr>
          <p:cNvPr id="43" name="角丸四角形 42"/>
          <p:cNvSpPr/>
          <p:nvPr/>
        </p:nvSpPr>
        <p:spPr>
          <a:xfrm>
            <a:off x="144342" y="651340"/>
            <a:ext cx="3670293"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3905295" y="672419"/>
            <a:ext cx="1980574" cy="427468"/>
          </a:xfrm>
          <a:prstGeom prst="rect">
            <a:avLst/>
          </a:prstGeom>
          <a:noFill/>
        </p:spPr>
        <p:txBody>
          <a:bodyPr wrap="square" lIns="0" tIns="0" rIns="0" bIns="0" rtlCol="0" anchor="t" anchorCtr="0">
            <a:no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5,459</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solidFill>
                  <a:srgbClr val="FF0000"/>
                </a:solidFill>
                <a:latin typeface="Meiryo UI" pitchFamily="50" charset="-128"/>
                <a:ea typeface="Meiryo UI" pitchFamily="50" charset="-128"/>
                <a:cs typeface="Meiryo UI" pitchFamily="50" charset="-128"/>
              </a:rPr>
              <a:t>5,269</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smtClean="0">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66" y="6167513"/>
            <a:ext cx="631061" cy="3320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862" y="6140771"/>
            <a:ext cx="654074" cy="29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28"/>
          <p:cNvSpPr txBox="1">
            <a:spLocks noChangeArrowheads="1"/>
          </p:cNvSpPr>
          <p:nvPr/>
        </p:nvSpPr>
        <p:spPr bwMode="auto">
          <a:xfrm>
            <a:off x="148477" y="1086452"/>
            <a:ext cx="95823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◆大阪府・大阪市は、事業者間の交流やアイデア創出を図る産学官プラットフォーム「</a:t>
            </a:r>
            <a:r>
              <a:rPr lang="en-US" altLang="ja-JP" b="0" i="0" dirty="0" smtClean="0">
                <a:latin typeface="Meiryo UI" pitchFamily="50" charset="-128"/>
                <a:ea typeface="Meiryo UI" pitchFamily="50" charset="-128"/>
                <a:cs typeface="Meiryo UI" pitchFamily="50" charset="-128"/>
              </a:rPr>
              <a:t>H</a:t>
            </a:r>
            <a:r>
              <a:rPr lang="ja-JP" altLang="en-US" sz="1050" b="0" i="0" dirty="0" smtClean="0">
                <a:latin typeface="Meiryo UI" pitchFamily="50" charset="-128"/>
                <a:ea typeface="Meiryo UI" pitchFamily="50" charset="-128"/>
                <a:cs typeface="Meiryo UI" pitchFamily="50" charset="-128"/>
              </a:rPr>
              <a:t>２</a:t>
            </a:r>
            <a:r>
              <a:rPr lang="en-US" altLang="ja-JP" b="0" i="0" dirty="0" smtClean="0">
                <a:latin typeface="Meiryo UI" pitchFamily="50" charset="-128"/>
                <a:ea typeface="Meiryo UI" pitchFamily="50" charset="-128"/>
                <a:cs typeface="Meiryo UI" pitchFamily="50" charset="-128"/>
              </a:rPr>
              <a:t>Osaka</a:t>
            </a:r>
            <a:r>
              <a:rPr lang="ja-JP" altLang="en-US" b="0" i="0" dirty="0" smtClean="0">
                <a:latin typeface="Meiryo UI" pitchFamily="50" charset="-128"/>
                <a:ea typeface="Meiryo UI" pitchFamily="50" charset="-128"/>
                <a:cs typeface="Meiryo UI" pitchFamily="50" charset="-128"/>
              </a:rPr>
              <a:t>ビジョン推進会議」を運営することにより、</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新たな水素プロジェクトを創出していくとともに、水素に関する正しい知識の普及等に取組みます。</a:t>
            </a:r>
            <a:endParaRPr lang="en-US" altLang="ja-JP" b="0" i="0" dirty="0">
              <a:latin typeface="Meiryo UI" pitchFamily="50" charset="-128"/>
              <a:ea typeface="Meiryo UI" pitchFamily="50" charset="-128"/>
              <a:cs typeface="Meiryo UI" pitchFamily="50" charset="-128"/>
            </a:endParaRPr>
          </a:p>
        </p:txBody>
      </p:sp>
      <p:grpSp>
        <p:nvGrpSpPr>
          <p:cNvPr id="70" name="グループ化 69"/>
          <p:cNvGrpSpPr/>
          <p:nvPr/>
        </p:nvGrpSpPr>
        <p:grpSpPr>
          <a:xfrm>
            <a:off x="392889" y="1665739"/>
            <a:ext cx="4647199" cy="3087535"/>
            <a:chOff x="4056670" y="2348878"/>
            <a:chExt cx="4905147" cy="4134873"/>
          </a:xfrm>
        </p:grpSpPr>
        <p:sp>
          <p:nvSpPr>
            <p:cNvPr id="77" name="下矢印 76"/>
            <p:cNvSpPr/>
            <p:nvPr/>
          </p:nvSpPr>
          <p:spPr>
            <a:xfrm rot="1870785">
              <a:off x="4403231" y="4495461"/>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8" name="下矢印 77"/>
            <p:cNvSpPr/>
            <p:nvPr/>
          </p:nvSpPr>
          <p:spPr>
            <a:xfrm rot="689070">
              <a:off x="5421114" y="4542653"/>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9" name="下矢印 78"/>
            <p:cNvSpPr/>
            <p:nvPr/>
          </p:nvSpPr>
          <p:spPr>
            <a:xfrm rot="20880412">
              <a:off x="6813048" y="4512289"/>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0" name="下矢印 79"/>
            <p:cNvSpPr/>
            <p:nvPr/>
          </p:nvSpPr>
          <p:spPr>
            <a:xfrm rot="20408667">
              <a:off x="7989373" y="4468766"/>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grpSp>
          <p:nvGrpSpPr>
            <p:cNvPr id="81" name="グループ化 80"/>
            <p:cNvGrpSpPr/>
            <p:nvPr/>
          </p:nvGrpSpPr>
          <p:grpSpPr>
            <a:xfrm>
              <a:off x="4056670" y="2348878"/>
              <a:ext cx="4905147" cy="4134873"/>
              <a:chOff x="4056670" y="2348878"/>
              <a:chExt cx="4905147" cy="4134873"/>
            </a:xfrm>
          </p:grpSpPr>
          <p:grpSp>
            <p:nvGrpSpPr>
              <p:cNvPr id="82" name="グループ化 81"/>
              <p:cNvGrpSpPr/>
              <p:nvPr/>
            </p:nvGrpSpPr>
            <p:grpSpPr>
              <a:xfrm>
                <a:off x="4056670" y="2348878"/>
                <a:ext cx="4905147" cy="4134873"/>
                <a:chOff x="505411" y="5003498"/>
                <a:chExt cx="6656487" cy="4600950"/>
              </a:xfrm>
            </p:grpSpPr>
            <p:sp>
              <p:nvSpPr>
                <p:cNvPr id="84" name="角丸四角形 83"/>
                <p:cNvSpPr/>
                <p:nvPr/>
              </p:nvSpPr>
              <p:spPr>
                <a:xfrm>
                  <a:off x="520786"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076044"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4085568" y="8242323"/>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5833875" y="8252972"/>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左中かっこ 87"/>
                <p:cNvSpPr/>
                <p:nvPr/>
              </p:nvSpPr>
              <p:spPr>
                <a:xfrm rot="16200000">
                  <a:off x="5367497" y="7320736"/>
                  <a:ext cx="392064" cy="3196739"/>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lang="ja-JP" altLang="en-US" sz="1400">
                    <a:solidFill>
                      <a:prstClr val="black"/>
                    </a:solidFill>
                  </a:endParaRPr>
                </a:p>
              </p:txBody>
            </p:sp>
            <p:sp>
              <p:nvSpPr>
                <p:cNvPr id="89" name="角丸四角形 88"/>
                <p:cNvSpPr/>
                <p:nvPr/>
              </p:nvSpPr>
              <p:spPr>
                <a:xfrm>
                  <a:off x="3933432" y="9076213"/>
                  <a:ext cx="3134374" cy="528235"/>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900" b="1"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90" name="グループ化 89"/>
                <p:cNvGrpSpPr/>
                <p:nvPr/>
              </p:nvGrpSpPr>
              <p:grpSpPr>
                <a:xfrm>
                  <a:off x="505411" y="5003498"/>
                  <a:ext cx="6656487" cy="2353424"/>
                  <a:chOff x="395735" y="5412777"/>
                  <a:chExt cx="6408712" cy="2128996"/>
                </a:xfrm>
              </p:grpSpPr>
              <p:sp>
                <p:nvSpPr>
                  <p:cNvPr id="91" name="角丸四角形 90"/>
                  <p:cNvSpPr/>
                  <p:nvPr/>
                </p:nvSpPr>
                <p:spPr>
                  <a:xfrm>
                    <a:off x="395735" y="5706513"/>
                    <a:ext cx="6408712" cy="1835260"/>
                  </a:xfrm>
                  <a:prstGeom prst="roundRect">
                    <a:avLst>
                      <a:gd name="adj" fmla="val 253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ja-JP" altLang="en-US" sz="1400" dirty="0">
                      <a:solidFill>
                        <a:prstClr val="black"/>
                      </a:solidFill>
                    </a:endParaRPr>
                  </a:p>
                </p:txBody>
              </p:sp>
              <p:sp>
                <p:nvSpPr>
                  <p:cNvPr id="92" name="角丸四角形 91"/>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推進会議</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92"/>
                  <p:cNvSpPr/>
                  <p:nvPr/>
                </p:nvSpPr>
                <p:spPr>
                  <a:xfrm>
                    <a:off x="598626" y="6621448"/>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690400" y="6620651"/>
                    <a:ext cx="1217502" cy="79200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95" name="円/楕円 94"/>
                  <p:cNvSpPr/>
                  <p:nvPr/>
                </p:nvSpPr>
                <p:spPr>
                  <a:xfrm>
                    <a:off x="2124087" y="6567975"/>
                    <a:ext cx="1440000" cy="828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a:xfrm>
                    <a:off x="5114488" y="6621446"/>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96"/>
                  <p:cNvSpPr/>
                  <p:nvPr/>
                </p:nvSpPr>
                <p:spPr>
                  <a:xfrm>
                    <a:off x="3636095" y="6567975"/>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2236934" y="6710968"/>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3749102" y="6679289"/>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100" name="角丸四角形 99"/>
                  <p:cNvSpPr/>
                  <p:nvPr/>
                </p:nvSpPr>
                <p:spPr>
                  <a:xfrm>
                    <a:off x="5232908" y="6729367"/>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sp>
            <p:nvSpPr>
              <p:cNvPr id="83" name="角丸四角形 82"/>
              <p:cNvSpPr/>
              <p:nvPr/>
            </p:nvSpPr>
            <p:spPr>
              <a:xfrm>
                <a:off x="5075010" y="4646986"/>
                <a:ext cx="3097390" cy="463983"/>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取組内容別に</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研究会を</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立上げ</a:t>
                </a:r>
              </a:p>
            </p:txBody>
          </p:sp>
        </p:grpSp>
      </p:grpSp>
      <p:sp>
        <p:nvSpPr>
          <p:cNvPr id="71" name="角丸四角形 70"/>
          <p:cNvSpPr/>
          <p:nvPr/>
        </p:nvSpPr>
        <p:spPr>
          <a:xfrm>
            <a:off x="551488" y="5568975"/>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導入促進</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420" y="6173657"/>
            <a:ext cx="710110" cy="3259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角丸四角形 72"/>
          <p:cNvSpPr/>
          <p:nvPr/>
        </p:nvSpPr>
        <p:spPr>
          <a:xfrm>
            <a:off x="3607731"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水素発電等の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a:solidFill>
                  <a:prstClr val="white"/>
                </a:solidFill>
                <a:latin typeface="Meiryo UI" pitchFamily="50" charset="-128"/>
                <a:ea typeface="Meiryo UI" pitchFamily="50" charset="-128"/>
                <a:cs typeface="Meiryo UI" pitchFamily="50" charset="-128"/>
              </a:rPr>
              <a:t>様々</a:t>
            </a:r>
            <a:r>
              <a:rPr lang="ja-JP" altLang="en-US" sz="1000" b="1" dirty="0" smtClean="0">
                <a:solidFill>
                  <a:prstClr val="white"/>
                </a:solidFill>
                <a:latin typeface="Meiryo UI" pitchFamily="50" charset="-128"/>
                <a:ea typeface="Meiryo UI" pitchFamily="50" charset="-128"/>
                <a:cs typeface="Meiryo UI" pitchFamily="50" charset="-128"/>
              </a:rPr>
              <a:t>な水素</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9578" y="6067145"/>
            <a:ext cx="304577" cy="3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6260" y="5969096"/>
            <a:ext cx="259278" cy="5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角丸四角形 71"/>
          <p:cNvSpPr/>
          <p:nvPr/>
        </p:nvSpPr>
        <p:spPr>
          <a:xfrm>
            <a:off x="2071166"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純水素型定置用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燃料電池の活用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モデルの構築</a:t>
            </a:r>
            <a:endParaRPr lang="ja-JP" altLang="en-US" sz="1000" b="1" dirty="0">
              <a:solidFill>
                <a:prstClr val="white"/>
              </a:solidFill>
              <a:latin typeface="Meiryo UI" pitchFamily="50" charset="-128"/>
              <a:ea typeface="Meiryo UI" pitchFamily="50" charset="-128"/>
              <a:cs typeface="Meiryo UI" pitchFamily="50" charset="-128"/>
            </a:endParaRPr>
          </a:p>
        </p:txBody>
      </p:sp>
      <p:sp>
        <p:nvSpPr>
          <p:cNvPr id="108" name="下矢印 24"/>
          <p:cNvSpPr/>
          <p:nvPr/>
        </p:nvSpPr>
        <p:spPr bwMode="auto">
          <a:xfrm>
            <a:off x="-34031" y="4450108"/>
            <a:ext cx="5588958" cy="103844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018905" y="4859048"/>
            <a:ext cx="1483085" cy="46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プロジェクト</a:t>
            </a:r>
            <a:endParaRPr lang="en-US" altLang="ja-JP" sz="1000" b="1" dirty="0" smtClean="0">
              <a:solidFill>
                <a:prstClr val="black"/>
              </a:solidFill>
              <a:latin typeface="Meiryo UI" pitchFamily="50" charset="-128"/>
              <a:ea typeface="Meiryo UI" pitchFamily="50" charset="-128"/>
              <a:cs typeface="Meiryo UI" pitchFamily="50" charset="-128"/>
            </a:endParaRPr>
          </a:p>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創出を図る</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14" name="角丸四角形 113"/>
          <p:cNvSpPr/>
          <p:nvPr/>
        </p:nvSpPr>
        <p:spPr>
          <a:xfrm>
            <a:off x="5885869" y="3281880"/>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水素に関する</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正しい知識</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の普及</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5258763" y="3607230"/>
            <a:ext cx="4505432" cy="5868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◆大阪府は</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、行政のこれまでの手法とは異なる、斬新な普及啓発の企画</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実施し、水素の社会受容性の</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向上を図ります。　</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Rectangle 3"/>
          <p:cNvSpPr>
            <a:spLocks noChangeArrowheads="1"/>
          </p:cNvSpPr>
          <p:nvPr/>
        </p:nvSpPr>
        <p:spPr bwMode="auto">
          <a:xfrm>
            <a:off x="5554927" y="4207978"/>
            <a:ext cx="2722451" cy="7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36000" rIns="91429" bIns="3600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defRPr/>
            </a:pPr>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年度実施状況＞</a:t>
            </a:r>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FCV</a:t>
            </a:r>
            <a:r>
              <a:rPr lang="ja-JP" altLang="ja-JP" sz="11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から供給される電</a:t>
            </a:r>
            <a:r>
              <a:rPr lang="ja-JP" altLang="en-US" sz="11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力</a:t>
            </a:r>
            <a:r>
              <a:rPr lang="ja-JP" altLang="ja-JP" sz="11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を用いた演奏を体感</a:t>
            </a:r>
            <a:r>
              <a:rPr lang="ja-JP" altLang="ja-JP"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もら</a:t>
            </a:r>
            <a:r>
              <a:rPr lang="ja-JP" altLang="ja-JP"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1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、自治体や企業による水素</a:t>
            </a:r>
            <a:r>
              <a:rPr lang="ja-JP" altLang="ja-JP"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1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を知って</a:t>
            </a:r>
            <a:r>
              <a:rPr lang="ja-JP" altLang="ja-JP" sz="11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もらう</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サブタイトル 2"/>
          <p:cNvSpPr txBox="1">
            <a:spLocks/>
          </p:cNvSpPr>
          <p:nvPr/>
        </p:nvSpPr>
        <p:spPr>
          <a:xfrm>
            <a:off x="909347" y="2003368"/>
            <a:ext cx="3830389" cy="548113"/>
          </a:xfrm>
          <a:prstGeom prst="rect">
            <a:avLst/>
          </a:prstGeom>
          <a:noFill/>
          <a:ln>
            <a:noFill/>
            <a:prstDash val="solid"/>
          </a:ln>
        </p:spPr>
        <p:txBody>
          <a:bodyPr vert="horz" lIns="100570" tIns="0" rIns="10057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構成団体：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エネルギー供給、住宅、金融</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アプリメーカー、</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次世代エネルギービジネス</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支援機関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年３月</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末現在）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251180" y="5059786"/>
            <a:ext cx="2533052" cy="1422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r>
              <a:rPr lang="ja-JP" altLang="ja-JP" sz="1100" dirty="0">
                <a:solidFill>
                  <a:prstClr val="black"/>
                </a:solidFill>
                <a:latin typeface="Meiryo UI" panose="020B0604030504040204" pitchFamily="50" charset="-128"/>
                <a:ea typeface="Meiryo UI" panose="020B0604030504040204" pitchFamily="50" charset="-128"/>
              </a:rPr>
              <a:t>◆また</a:t>
            </a:r>
            <a:r>
              <a:rPr lang="ja-JP"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大阪市では、</a:t>
            </a:r>
            <a:r>
              <a:rPr lang="ja-JP" altLang="ja-JP" sz="1100" dirty="0" smtClean="0">
                <a:solidFill>
                  <a:prstClr val="black"/>
                </a:solidFill>
                <a:latin typeface="Meiryo UI" panose="020B0604030504040204" pitchFamily="50" charset="-128"/>
                <a:ea typeface="Meiryo UI" panose="020B0604030504040204" pitchFamily="50" charset="-128"/>
              </a:rPr>
              <a:t>環境</a:t>
            </a:r>
            <a:r>
              <a:rPr lang="ja-JP" altLang="ja-JP" sz="1100" dirty="0">
                <a:solidFill>
                  <a:prstClr val="black"/>
                </a:solidFill>
                <a:latin typeface="Meiryo UI" panose="020B0604030504040204" pitchFamily="50" charset="-128"/>
                <a:ea typeface="Meiryo UI" panose="020B0604030504040204" pitchFamily="50" charset="-128"/>
              </a:rPr>
              <a:t>問題と水素</a:t>
            </a:r>
            <a:r>
              <a:rPr lang="ja-JP" altLang="ja-JP" sz="1100" dirty="0" smtClean="0">
                <a:solidFill>
                  <a:prstClr val="black"/>
                </a:solidFill>
                <a:latin typeface="Meiryo UI" panose="020B0604030504040204" pitchFamily="50" charset="-128"/>
                <a:ea typeface="Meiryo UI" panose="020B0604030504040204" pitchFamily="50" charset="-128"/>
              </a:rPr>
              <a:t>エネ</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ルギー</a:t>
            </a:r>
            <a:r>
              <a:rPr lang="ja-JP" altLang="ja-JP" sz="1100" dirty="0">
                <a:solidFill>
                  <a:prstClr val="black"/>
                </a:solidFill>
                <a:latin typeface="Meiryo UI" panose="020B0604030504040204" pitchFamily="50" charset="-128"/>
                <a:ea typeface="Meiryo UI" panose="020B0604030504040204" pitchFamily="50" charset="-128"/>
              </a:rPr>
              <a:t>についての正しい理解の促進を</a:t>
            </a:r>
            <a:r>
              <a:rPr lang="ja-JP" altLang="ja-JP" sz="1100" dirty="0" smtClean="0">
                <a:solidFill>
                  <a:prstClr val="black"/>
                </a:solidFill>
                <a:latin typeface="Meiryo UI" panose="020B0604030504040204" pitchFamily="50" charset="-128"/>
                <a:ea typeface="Meiryo UI" panose="020B0604030504040204" pitchFamily="50" charset="-128"/>
              </a:rPr>
              <a:t>目</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的</a:t>
            </a:r>
            <a:r>
              <a:rPr lang="ja-JP" altLang="ja-JP" sz="1100" dirty="0">
                <a:solidFill>
                  <a:prstClr val="black"/>
                </a:solidFill>
                <a:latin typeface="Meiryo UI" panose="020B0604030504040204" pitchFamily="50" charset="-128"/>
                <a:ea typeface="Meiryo UI" panose="020B0604030504040204" pitchFamily="50" charset="-128"/>
              </a:rPr>
              <a:t>として、大阪市域の小中学校を対象</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配布</a:t>
            </a:r>
            <a:r>
              <a:rPr lang="ja-JP" altLang="ja-JP" sz="1100" dirty="0">
                <a:solidFill>
                  <a:prstClr val="black"/>
                </a:solidFill>
                <a:latin typeface="Meiryo UI" panose="020B0604030504040204" pitchFamily="50" charset="-128"/>
                <a:ea typeface="Meiryo UI" panose="020B0604030504040204" pitchFamily="50" charset="-128"/>
              </a:rPr>
              <a:t>している副読本「おおさか環境科」（小学校</a:t>
            </a:r>
            <a:r>
              <a:rPr lang="en-US" altLang="ja-JP" sz="1100" dirty="0" smtClean="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6</a:t>
            </a:r>
            <a:r>
              <a:rPr lang="ja-JP" altLang="ja-JP" sz="1100" dirty="0" smtClean="0">
                <a:solidFill>
                  <a:prstClr val="black"/>
                </a:solidFill>
                <a:latin typeface="Meiryo UI" panose="020B0604030504040204" pitchFamily="50" charset="-128"/>
                <a:ea typeface="Meiryo UI" panose="020B0604030504040204" pitchFamily="50" charset="-128"/>
              </a:rPr>
              <a:t>年生</a:t>
            </a:r>
            <a:r>
              <a:rPr lang="ja-JP" altLang="en-US" sz="1100" dirty="0" smtClean="0">
                <a:solidFill>
                  <a:srgbClr val="FF0000"/>
                </a:solidFill>
                <a:latin typeface="Meiryo UI" panose="020B0604030504040204" pitchFamily="50" charset="-128"/>
                <a:ea typeface="Meiryo UI" panose="020B0604030504040204" pitchFamily="50" charset="-128"/>
              </a:rPr>
              <a:t>・中学生</a:t>
            </a:r>
            <a:r>
              <a:rPr lang="ja-JP" altLang="ja-JP" sz="1100" dirty="0" smtClean="0">
                <a:solidFill>
                  <a:prstClr val="black"/>
                </a:solidFill>
                <a:latin typeface="Meiryo UI" panose="020B0604030504040204" pitchFamily="50" charset="-128"/>
                <a:ea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rPr>
              <a:t>に水素</a:t>
            </a:r>
            <a:r>
              <a:rPr lang="ja-JP" altLang="ja-JP"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燃料</a:t>
            </a:r>
            <a:r>
              <a:rPr lang="ja-JP" altLang="ja-JP" sz="1100" dirty="0">
                <a:solidFill>
                  <a:prstClr val="black"/>
                </a:solidFill>
                <a:latin typeface="Meiryo UI" panose="020B0604030504040204" pitchFamily="50" charset="-128"/>
                <a:ea typeface="Meiryo UI" panose="020B0604030504040204" pitchFamily="50" charset="-128"/>
              </a:rPr>
              <a:t>電池</a:t>
            </a:r>
            <a:r>
              <a:rPr lang="ja-JP" altLang="ja-JP" sz="1100" dirty="0" smtClean="0">
                <a:solidFill>
                  <a:prstClr val="black"/>
                </a:solidFill>
                <a:latin typeface="Meiryo UI" panose="020B0604030504040204" pitchFamily="50" charset="-128"/>
                <a:ea typeface="Meiryo UI" panose="020B0604030504040204" pitchFamily="50" charset="-128"/>
              </a:rPr>
              <a:t>に関して</a:t>
            </a:r>
            <a:r>
              <a:rPr lang="ja-JP" altLang="ja-JP" sz="1100" dirty="0">
                <a:solidFill>
                  <a:prstClr val="black"/>
                </a:solidFill>
                <a:latin typeface="Meiryo UI" panose="020B0604030504040204" pitchFamily="50" charset="-128"/>
                <a:ea typeface="Meiryo UI" panose="020B0604030504040204" pitchFamily="50" charset="-128"/>
              </a:rPr>
              <a:t>掲載するなど</a:t>
            </a:r>
            <a:r>
              <a:rPr lang="ja-JP" altLang="ja-JP" sz="1100" dirty="0" smtClean="0">
                <a:solidFill>
                  <a:prstClr val="black"/>
                </a:solidFill>
                <a:latin typeface="Meiryo UI" panose="020B0604030504040204" pitchFamily="50" charset="-128"/>
                <a:ea typeface="Meiryo UI" panose="020B0604030504040204" pitchFamily="50" charset="-128"/>
              </a:rPr>
              <a:t>、普及・</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啓発</a:t>
            </a:r>
            <a:r>
              <a:rPr lang="ja-JP" altLang="ja-JP" sz="1100" dirty="0">
                <a:solidFill>
                  <a:prstClr val="black"/>
                </a:solidFill>
                <a:latin typeface="Meiryo UI" panose="020B0604030504040204" pitchFamily="50" charset="-128"/>
                <a:ea typeface="Meiryo UI" panose="020B0604030504040204" pitchFamily="50" charset="-128"/>
              </a:rPr>
              <a:t>に</a:t>
            </a:r>
            <a:r>
              <a:rPr lang="ja-JP" altLang="ja-JP" sz="1100" dirty="0" smtClean="0">
                <a:solidFill>
                  <a:prstClr val="black"/>
                </a:solidFill>
                <a:latin typeface="Meiryo UI" panose="020B0604030504040204" pitchFamily="50" charset="-128"/>
                <a:ea typeface="Meiryo UI" panose="020B0604030504040204" pitchFamily="50" charset="-128"/>
              </a:rPr>
              <a:t>取り組んで</a:t>
            </a:r>
            <a:r>
              <a:rPr lang="ja-JP" altLang="ja-JP" sz="1100" dirty="0">
                <a:solidFill>
                  <a:prstClr val="black"/>
                </a:solidFill>
                <a:latin typeface="Meiryo UI" panose="020B0604030504040204" pitchFamily="50" charset="-128"/>
                <a:ea typeface="Meiryo UI" panose="020B0604030504040204" pitchFamily="50" charset="-128"/>
              </a:rPr>
              <a:t>います。</a:t>
            </a:r>
          </a:p>
        </p:txBody>
      </p:sp>
      <p:pic>
        <p:nvPicPr>
          <p:cNvPr id="5" name="図 4"/>
          <p:cNvPicPr>
            <a:picLocks noChangeAspect="1"/>
          </p:cNvPicPr>
          <p:nvPr/>
        </p:nvPicPr>
        <p:blipFill>
          <a:blip r:embed="rId10"/>
          <a:stretch>
            <a:fillRect/>
          </a:stretch>
        </p:blipFill>
        <p:spPr>
          <a:xfrm>
            <a:off x="7888849" y="5093048"/>
            <a:ext cx="880364" cy="1237927"/>
          </a:xfrm>
          <a:prstGeom prst="rect">
            <a:avLst/>
          </a:prstGeom>
        </p:spPr>
      </p:pic>
      <p:pic>
        <p:nvPicPr>
          <p:cNvPr id="6" name="図 5"/>
          <p:cNvPicPr>
            <a:picLocks noChangeAspect="1"/>
          </p:cNvPicPr>
          <p:nvPr/>
        </p:nvPicPr>
        <p:blipFill>
          <a:blip r:embed="rId11"/>
          <a:stretch>
            <a:fillRect/>
          </a:stretch>
        </p:blipFill>
        <p:spPr>
          <a:xfrm>
            <a:off x="8836422" y="5093048"/>
            <a:ext cx="916727" cy="1237795"/>
          </a:xfrm>
          <a:prstGeom prst="rect">
            <a:avLst/>
          </a:prstGeom>
        </p:spPr>
      </p:pic>
      <p:sp>
        <p:nvSpPr>
          <p:cNvPr id="60" name="正方形/長方形 59"/>
          <p:cNvSpPr/>
          <p:nvPr/>
        </p:nvSpPr>
        <p:spPr>
          <a:xfrm>
            <a:off x="7949140" y="6353207"/>
            <a:ext cx="1899949" cy="221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おおさか環境科掲載部分</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62" name="Picture 4"/>
          <p:cNvPicPr preferRelativeResize="0">
            <a:picLocks noChangeArrowheads="1"/>
          </p:cNvPicPr>
          <p:nvPr/>
        </p:nvPicPr>
        <p:blipFill rotWithShape="1">
          <a:blip r:embed="rId12">
            <a:extLst>
              <a:ext uri="{28A0092B-C50C-407E-A947-70E740481C1C}">
                <a14:useLocalDpi xmlns:a14="http://schemas.microsoft.com/office/drawing/2010/main" val="0"/>
              </a:ext>
            </a:extLst>
          </a:blip>
          <a:srcRect l="8963" r="14114"/>
          <a:stretch/>
        </p:blipFill>
        <p:spPr bwMode="auto">
          <a:xfrm>
            <a:off x="8329031" y="4053662"/>
            <a:ext cx="1235403" cy="915669"/>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8" name="角丸四角形 57"/>
          <p:cNvSpPr/>
          <p:nvPr/>
        </p:nvSpPr>
        <p:spPr>
          <a:xfrm>
            <a:off x="5951333" y="1606036"/>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水素利活用機器導入促進事業</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5331591" y="1994784"/>
            <a:ext cx="4432604" cy="3897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◆大阪を舞台に開発・実証を行い、市販化モデルに結びついた水素アプリ</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ケーションを活用して、大阪の水素ショーケース機能の維持・発展を図ります。</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4" descr="D:\OyamaTo\My Documents\My Pictures\IMG_085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4644" y="2413716"/>
            <a:ext cx="792088" cy="53046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D:\OyamaTo\My Documents\My Pictures\FCFL_量産ミント.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0738" y="2384572"/>
            <a:ext cx="732333" cy="588751"/>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p:cNvSpPr/>
          <p:nvPr/>
        </p:nvSpPr>
        <p:spPr>
          <a:xfrm>
            <a:off x="5540614" y="2892092"/>
            <a:ext cx="1928960"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フォークリフトの導入支援</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7730474" y="2872752"/>
            <a:ext cx="1928960"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バス乗車体験会の開催</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6417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6341" y="4039737"/>
            <a:ext cx="9804822" cy="27601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555119" y="5889814"/>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 name="正方形/長方形 3"/>
          <p:cNvSpPr/>
          <p:nvPr/>
        </p:nvSpPr>
        <p:spPr>
          <a:xfrm>
            <a:off x="8057488" y="6470109"/>
            <a:ext cx="1715275" cy="186940"/>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555119" y="6334486"/>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787" y="4563275"/>
            <a:ext cx="1105826"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505453" y="5594880"/>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999387" y="5594880"/>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36165" y="429154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956" y="4617063"/>
            <a:ext cx="115921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8"/>
          <p:cNvSpPr txBox="1">
            <a:spLocks noChangeArrowheads="1"/>
          </p:cNvSpPr>
          <p:nvPr/>
        </p:nvSpPr>
        <p:spPr bwMode="auto">
          <a:xfrm>
            <a:off x="151899" y="4661870"/>
            <a:ext cx="42424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◆大阪府は、全国初となる空港施設への大規模な水素エネルギー導入の実証事業「水素グリッドプロジェクト」を促進し、</a:t>
            </a:r>
            <a:endParaRPr lang="en-US" altLang="ja-JP" b="0" i="0" dirty="0" smtClean="0">
              <a:latin typeface="Meiryo UI" pitchFamily="50" charset="-128"/>
              <a:ea typeface="Meiryo UI" pitchFamily="50" charset="-128"/>
              <a:cs typeface="Meiryo UI" pitchFamily="50" charset="-128"/>
            </a:endParaRPr>
          </a:p>
          <a:p>
            <a:pPr marL="179388" indent="-179388"/>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関空のショーケース機能の維持・発展につなげます。　</a:t>
            </a:r>
            <a:endParaRPr lang="en-US" altLang="ja-JP" b="0" i="0" dirty="0">
              <a:latin typeface="Meiryo UI" pitchFamily="50" charset="-128"/>
              <a:ea typeface="Meiryo UI" pitchFamily="50" charset="-128"/>
              <a:cs typeface="Meiryo UI" pitchFamily="50" charset="-128"/>
            </a:endParaRPr>
          </a:p>
        </p:txBody>
      </p:sp>
      <p:sp>
        <p:nvSpPr>
          <p:cNvPr id="14" name="正方形/長方形 13"/>
          <p:cNvSpPr/>
          <p:nvPr/>
        </p:nvSpPr>
        <p:spPr>
          <a:xfrm>
            <a:off x="236115" y="5335317"/>
            <a:ext cx="3934684" cy="140815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・燃料電池フォークリフトの貨物上屋への導入</a:t>
            </a:r>
            <a:r>
              <a:rPr lang="ja-JP" altLang="en-US" sz="1100" dirty="0">
                <a:solidFill>
                  <a:schemeClr val="tx1"/>
                </a:solidFill>
                <a:latin typeface="Meiryo UI" pitchFamily="50" charset="-128"/>
                <a:ea typeface="Meiryo UI" pitchFamily="50" charset="-128"/>
                <a:cs typeface="Meiryo UI" pitchFamily="50" charset="-128"/>
              </a:rPr>
              <a:t>や</a:t>
            </a:r>
            <a:r>
              <a:rPr lang="ja-JP" altLang="en-US" sz="1100" dirty="0" smtClean="0">
                <a:solidFill>
                  <a:schemeClr val="tx1"/>
                </a:solidFill>
                <a:latin typeface="Meiryo UI" pitchFamily="50" charset="-128"/>
                <a:ea typeface="Meiryo UI" pitchFamily="50" charset="-128"/>
                <a:cs typeface="Meiryo UI" pitchFamily="50" charset="-128"/>
              </a:rPr>
              <a:t>、水素供給施設等　</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のインフラ整備</a:t>
            </a:r>
            <a:r>
              <a:rPr lang="ja-JP" altLang="en-US" sz="900" dirty="0" smtClean="0">
                <a:solidFill>
                  <a:srgbClr val="FF0000"/>
                </a:solidFill>
                <a:latin typeface="Meiryo UI" pitchFamily="50" charset="-128"/>
                <a:ea typeface="Meiryo UI" pitchFamily="50" charset="-128"/>
                <a:cs typeface="Meiryo UI" pitchFamily="50" charset="-128"/>
              </a:rPr>
              <a:t>（平成</a:t>
            </a:r>
            <a:r>
              <a:rPr lang="en-US" altLang="ja-JP" sz="900" dirty="0" smtClean="0">
                <a:solidFill>
                  <a:srgbClr val="FF0000"/>
                </a:solidFill>
                <a:latin typeface="Meiryo UI" pitchFamily="50" charset="-128"/>
                <a:ea typeface="Meiryo UI" pitchFamily="50" charset="-128"/>
                <a:cs typeface="Meiryo UI" pitchFamily="50" charset="-128"/>
              </a:rPr>
              <a:t>26</a:t>
            </a:r>
            <a:r>
              <a:rPr lang="ja-JP" altLang="en-US" sz="900" dirty="0" smtClean="0">
                <a:solidFill>
                  <a:srgbClr val="FF0000"/>
                </a:solidFill>
                <a:latin typeface="Meiryo UI" pitchFamily="50" charset="-128"/>
                <a:ea typeface="Meiryo UI" pitchFamily="50" charset="-128"/>
                <a:cs typeface="Meiryo UI" pitchFamily="50" charset="-128"/>
              </a:rPr>
              <a:t>年度～）</a:t>
            </a:r>
            <a:endParaRPr lang="en-US" altLang="ja-JP" sz="900" dirty="0" smtClean="0">
              <a:solidFill>
                <a:srgbClr val="FF0000"/>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・水素ステーションの整備</a:t>
            </a:r>
            <a:r>
              <a:rPr lang="ja-JP" altLang="en-US" sz="900" dirty="0" smtClean="0">
                <a:solidFill>
                  <a:schemeClr val="tx1"/>
                </a:solidFill>
                <a:latin typeface="Meiryo UI" pitchFamily="50" charset="-128"/>
                <a:ea typeface="Meiryo UI" pitchFamily="50" charset="-128"/>
                <a:cs typeface="Meiryo UI" pitchFamily="50" charset="-128"/>
              </a:rPr>
              <a:t>（平成</a:t>
            </a:r>
            <a:r>
              <a:rPr lang="en-US" altLang="ja-JP" sz="900" dirty="0" smtClean="0">
                <a:solidFill>
                  <a:schemeClr val="tx1"/>
                </a:solidFill>
                <a:latin typeface="Meiryo UI" pitchFamily="50" charset="-128"/>
                <a:ea typeface="Meiryo UI" pitchFamily="50" charset="-128"/>
                <a:cs typeface="Meiryo UI" pitchFamily="50" charset="-128"/>
              </a:rPr>
              <a:t>28</a:t>
            </a:r>
            <a:r>
              <a:rPr lang="ja-JP" altLang="en-US" sz="900" dirty="0" smtClean="0">
                <a:solidFill>
                  <a:schemeClr val="tx1"/>
                </a:solidFill>
                <a:latin typeface="Meiryo UI" pitchFamily="50" charset="-128"/>
                <a:ea typeface="Meiryo UI" pitchFamily="50" charset="-128"/>
                <a:cs typeface="Meiryo UI" pitchFamily="50" charset="-128"/>
              </a:rPr>
              <a:t>年</a:t>
            </a:r>
            <a:r>
              <a:rPr lang="en-US" altLang="ja-JP" sz="900" dirty="0" smtClean="0">
                <a:solidFill>
                  <a:schemeClr val="tx1"/>
                </a:solidFill>
                <a:latin typeface="Meiryo UI" pitchFamily="50" charset="-128"/>
                <a:ea typeface="Meiryo UI" pitchFamily="50" charset="-128"/>
                <a:cs typeface="Meiryo UI" pitchFamily="50" charset="-128"/>
              </a:rPr>
              <a:t>1</a:t>
            </a:r>
            <a:r>
              <a:rPr lang="ja-JP" altLang="en-US" sz="900" dirty="0" smtClean="0">
                <a:solidFill>
                  <a:schemeClr val="tx1"/>
                </a:solidFill>
                <a:latin typeface="Meiryo UI" pitchFamily="50" charset="-128"/>
                <a:ea typeface="Meiryo UI" pitchFamily="50" charset="-128"/>
                <a:cs typeface="Meiryo UI" pitchFamily="50" charset="-128"/>
              </a:rPr>
              <a:t>月</a:t>
            </a:r>
            <a:r>
              <a:rPr lang="en-US" altLang="ja-JP" sz="900" dirty="0" smtClean="0">
                <a:solidFill>
                  <a:schemeClr val="tx1"/>
                </a:solidFill>
                <a:latin typeface="Meiryo UI" pitchFamily="50" charset="-128"/>
                <a:ea typeface="Meiryo UI" pitchFamily="50" charset="-128"/>
                <a:cs typeface="Meiryo UI" pitchFamily="50" charset="-128"/>
              </a:rPr>
              <a:t>29</a:t>
            </a:r>
            <a:r>
              <a:rPr lang="ja-JP" altLang="en-US" sz="900" dirty="0" smtClean="0">
                <a:solidFill>
                  <a:schemeClr val="tx1"/>
                </a:solidFill>
                <a:latin typeface="Meiryo UI" pitchFamily="50" charset="-128"/>
                <a:ea typeface="Meiryo UI" pitchFamily="50" charset="-128"/>
                <a:cs typeface="Meiryo UI" pitchFamily="50" charset="-128"/>
              </a:rPr>
              <a:t>日開所）</a:t>
            </a:r>
            <a:endParaRPr lang="en-US" altLang="ja-JP" sz="9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rgbClr val="FF0000"/>
                </a:solidFill>
                <a:latin typeface="Meiryo UI" pitchFamily="50" charset="-128"/>
                <a:ea typeface="Meiryo UI" pitchFamily="50" charset="-128"/>
                <a:cs typeface="Meiryo UI" pitchFamily="50" charset="-128"/>
              </a:rPr>
              <a:t>・大規模産業車両用水素インフラの整備</a:t>
            </a:r>
            <a:r>
              <a:rPr lang="ja-JP" altLang="en-US" sz="900" dirty="0" smtClean="0">
                <a:solidFill>
                  <a:srgbClr val="FF0000"/>
                </a:solidFill>
                <a:latin typeface="Meiryo UI" pitchFamily="50" charset="-128"/>
                <a:ea typeface="Meiryo UI" pitchFamily="50" charset="-128"/>
                <a:cs typeface="Meiryo UI" pitchFamily="50" charset="-128"/>
              </a:rPr>
              <a:t>（平成</a:t>
            </a:r>
            <a:r>
              <a:rPr lang="en-US" altLang="ja-JP" sz="900" dirty="0" smtClean="0">
                <a:solidFill>
                  <a:srgbClr val="FF0000"/>
                </a:solidFill>
                <a:latin typeface="Meiryo UI" pitchFamily="50" charset="-128"/>
                <a:ea typeface="Meiryo UI" pitchFamily="50" charset="-128"/>
                <a:cs typeface="Meiryo UI" pitchFamily="50" charset="-128"/>
              </a:rPr>
              <a:t>29</a:t>
            </a:r>
            <a:r>
              <a:rPr lang="ja-JP" altLang="en-US" sz="900" dirty="0" smtClean="0">
                <a:solidFill>
                  <a:srgbClr val="FF0000"/>
                </a:solidFill>
                <a:latin typeface="Meiryo UI" pitchFamily="50" charset="-128"/>
                <a:ea typeface="Meiryo UI" pitchFamily="50" charset="-128"/>
                <a:cs typeface="Meiryo UI" pitchFamily="50" charset="-128"/>
              </a:rPr>
              <a:t>年</a:t>
            </a:r>
            <a:r>
              <a:rPr lang="en-US" altLang="ja-JP" sz="900" dirty="0" smtClean="0">
                <a:solidFill>
                  <a:srgbClr val="FF0000"/>
                </a:solidFill>
                <a:latin typeface="Meiryo UI" pitchFamily="50" charset="-128"/>
                <a:ea typeface="Meiryo UI" pitchFamily="50" charset="-128"/>
                <a:cs typeface="Meiryo UI" pitchFamily="50" charset="-128"/>
              </a:rPr>
              <a:t>4</a:t>
            </a:r>
            <a:r>
              <a:rPr lang="ja-JP" altLang="en-US" sz="900" dirty="0" smtClean="0">
                <a:solidFill>
                  <a:srgbClr val="FF0000"/>
                </a:solidFill>
                <a:latin typeface="Meiryo UI" pitchFamily="50" charset="-128"/>
                <a:ea typeface="Meiryo UI" pitchFamily="50" charset="-128"/>
                <a:cs typeface="Meiryo UI" pitchFamily="50" charset="-128"/>
              </a:rPr>
              <a:t>月</a:t>
            </a:r>
            <a:r>
              <a:rPr lang="en-US" altLang="ja-JP" sz="900" dirty="0" smtClean="0">
                <a:solidFill>
                  <a:srgbClr val="FF0000"/>
                </a:solidFill>
                <a:latin typeface="Meiryo UI" pitchFamily="50" charset="-128"/>
                <a:ea typeface="Meiryo UI" pitchFamily="50" charset="-128"/>
                <a:cs typeface="Meiryo UI" pitchFamily="50" charset="-128"/>
              </a:rPr>
              <a:t>11</a:t>
            </a:r>
            <a:r>
              <a:rPr lang="ja-JP" altLang="en-US" sz="900" dirty="0" smtClean="0">
                <a:solidFill>
                  <a:srgbClr val="FF0000"/>
                </a:solidFill>
                <a:latin typeface="Meiryo UI" pitchFamily="50" charset="-128"/>
                <a:ea typeface="Meiryo UI" pitchFamily="50" charset="-128"/>
                <a:cs typeface="Meiryo UI" pitchFamily="50" charset="-128"/>
              </a:rPr>
              <a:t>日開所）</a:t>
            </a:r>
            <a:endParaRPr lang="en-US" altLang="ja-JP" sz="900" dirty="0" smtClean="0">
              <a:solidFill>
                <a:srgbClr val="FF0000"/>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・水素発電システム等、エネルギー供給に関する検討</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4408017" y="5847837"/>
            <a:ext cx="5454108" cy="9520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6" name="角丸四角形 15"/>
          <p:cNvSpPr/>
          <p:nvPr/>
        </p:nvSpPr>
        <p:spPr>
          <a:xfrm>
            <a:off x="144366" y="4176558"/>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schemeClr val="tx1"/>
                </a:solidFill>
                <a:latin typeface="Meiryo UI" pitchFamily="50" charset="-128"/>
                <a:ea typeface="Meiryo UI" pitchFamily="50" charset="-128"/>
                <a:cs typeface="Meiryo UI" pitchFamily="50" charset="-128"/>
              </a:rPr>
              <a:t>空港における水素エネルギーの導入促進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693" y="537603"/>
            <a:ext cx="9804822" cy="33840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8" name="角丸四角形 17"/>
          <p:cNvSpPr/>
          <p:nvPr/>
        </p:nvSpPr>
        <p:spPr>
          <a:xfrm>
            <a:off x="138811" y="630086"/>
            <a:ext cx="471600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5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500" b="1" dirty="0">
              <a:solidFill>
                <a:prstClr val="black"/>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071011" y="599752"/>
            <a:ext cx="1821543"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solidFill>
                  <a:srgbClr val="FF0000"/>
                </a:solidFill>
                <a:latin typeface="Meiryo UI" pitchFamily="50" charset="-128"/>
                <a:ea typeface="Meiryo UI" pitchFamily="50" charset="-128"/>
                <a:cs typeface="Meiryo UI" pitchFamily="50" charset="-128"/>
              </a:rPr>
              <a:t>128</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p>
        </p:txBody>
      </p:sp>
      <p:sp>
        <p:nvSpPr>
          <p:cNvPr id="20" name="テキスト ボックス 28"/>
          <p:cNvSpPr txBox="1">
            <a:spLocks noChangeArrowheads="1"/>
          </p:cNvSpPr>
          <p:nvPr/>
        </p:nvSpPr>
        <p:spPr bwMode="auto">
          <a:xfrm>
            <a:off x="109199" y="1058066"/>
            <a:ext cx="53908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◆大阪府・大阪市は、産学官で構成する「次世代自動車普及推進協議会」</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において、燃料電池自動車の普及及び水素ステーション整備の促進に向け、</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協議会の構成団体と協力して取り組みます。　　　　　　　　　　　　　</a:t>
            </a:r>
            <a:endParaRPr lang="en-US" altLang="ja-JP" b="0" i="0" dirty="0">
              <a:latin typeface="Meiryo UI" pitchFamily="50" charset="-128"/>
              <a:ea typeface="Meiryo UI" pitchFamily="50" charset="-128"/>
              <a:cs typeface="Meiryo UI" pitchFamily="50" charset="-128"/>
            </a:endParaRPr>
          </a:p>
        </p:txBody>
      </p:sp>
      <p:sp>
        <p:nvSpPr>
          <p:cNvPr id="22"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grpSp>
        <p:nvGrpSpPr>
          <p:cNvPr id="25" name="グループ化 24"/>
          <p:cNvGrpSpPr/>
          <p:nvPr/>
        </p:nvGrpSpPr>
        <p:grpSpPr>
          <a:xfrm>
            <a:off x="224285" y="1771385"/>
            <a:ext cx="4690679" cy="2072124"/>
            <a:chOff x="292525" y="1744089"/>
            <a:chExt cx="4690679" cy="2072124"/>
          </a:xfrm>
        </p:grpSpPr>
        <p:sp>
          <p:nvSpPr>
            <p:cNvPr id="21" name="タイトル 1"/>
            <p:cNvSpPr txBox="1">
              <a:spLocks/>
            </p:cNvSpPr>
            <p:nvPr/>
          </p:nvSpPr>
          <p:spPr bwMode="auto">
            <a:xfrm>
              <a:off x="292525" y="1744089"/>
              <a:ext cx="4562286" cy="2072124"/>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spcBef>
                  <a:spcPts val="0"/>
                </a:spcBef>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イワタニ水素</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ステーション</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国際空港</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en-US" altLang="ja-JP" sz="1050" dirty="0" err="1" smtClean="0">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岩谷産業（イワタニ水素ステーション 大阪森之宮）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大阪市中央区：岩谷産業（イワタニ水素ステーション 大阪本町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大阪市住之江区：岩谷瓦斯（イワタニ水素ステーション 大阪住之江）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498735" y="2085090"/>
              <a:ext cx="2484469" cy="602726"/>
            </a:xfrm>
            <a:prstGeom prst="rect">
              <a:avLst/>
            </a:prstGeom>
            <a:noFill/>
          </p:spPr>
          <p:txBody>
            <a:bodyPr wrap="square" lIns="0" tIns="0" rIns="0" bIns="0" rtlCol="0" anchor="ctr" anchorCtr="0">
              <a:no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の改訂を踏まえ、整備目標数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箇所に設定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2428571" y="2139048"/>
              <a:ext cx="127879" cy="3175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6" name="角丸四角形 25"/>
          <p:cNvSpPr/>
          <p:nvPr/>
        </p:nvSpPr>
        <p:spPr>
          <a:xfrm>
            <a:off x="5097452" y="1988296"/>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取組内容</a:t>
            </a:r>
            <a:r>
              <a:rPr lang="en-US" altLang="ja-JP" sz="1100" b="1" dirty="0" smtClean="0">
                <a:solidFill>
                  <a:prstClr val="black"/>
                </a:solidFill>
                <a:latin typeface="Meiryo UI" pitchFamily="50" charset="-128"/>
                <a:ea typeface="Meiryo UI" pitchFamily="50" charset="-128"/>
                <a:cs typeface="Meiryo UI" pitchFamily="50" charset="-128"/>
              </a:rPr>
              <a:t>】</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48000" y="2367088"/>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水素ステーション</a:t>
            </a:r>
            <a:endParaRPr lang="en-US" altLang="ja-JP" sz="11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100" b="1" dirty="0" smtClean="0">
                <a:solidFill>
                  <a:prstClr val="black"/>
                </a:solidFill>
                <a:latin typeface="Meiryo UI" pitchFamily="50" charset="-128"/>
                <a:ea typeface="Meiryo UI" pitchFamily="50" charset="-128"/>
                <a:cs typeface="Meiryo UI" pitchFamily="50" charset="-128"/>
              </a:rPr>
              <a:t>整備促進</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5148000" y="2956736"/>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技術開発支援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148000" y="3447879"/>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社会環境の醸成</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33" name="Rectangle 3"/>
          <p:cNvSpPr>
            <a:spLocks noChangeArrowheads="1"/>
          </p:cNvSpPr>
          <p:nvPr/>
        </p:nvSpPr>
        <p:spPr bwMode="auto">
          <a:xfrm>
            <a:off x="6595207" y="3379639"/>
            <a:ext cx="3273091"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水素ステーション併設の情報</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発信拠点に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、府民・企業の他</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・警察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関係者等への水素エネルギーの</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認知度向上に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見学会や</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研修会等に取組みます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3"/>
          <p:cNvSpPr>
            <a:spLocks noChangeArrowheads="1"/>
          </p:cNvSpPr>
          <p:nvPr/>
        </p:nvSpPr>
        <p:spPr bwMode="auto">
          <a:xfrm>
            <a:off x="6632462" y="2822076"/>
            <a:ext cx="3167597"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等の建設コスト低減と中小企業等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の参入のきっかけづくりのため、事業者を対象とした水素ステーション見学会や新技術ニーズ説明会を開催します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06843" y="2349543"/>
            <a:ext cx="3111327" cy="377586"/>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913433" y="949183"/>
            <a:ext cx="3640424" cy="1138033"/>
            <a:chOff x="1544270" y="1405877"/>
            <a:chExt cx="6196082" cy="826356"/>
          </a:xfrm>
        </p:grpSpPr>
        <p:grpSp>
          <p:nvGrpSpPr>
            <p:cNvPr id="36" name="グループ化 35"/>
            <p:cNvGrpSpPr/>
            <p:nvPr/>
          </p:nvGrpSpPr>
          <p:grpSpPr>
            <a:xfrm>
              <a:off x="1544270" y="1865170"/>
              <a:ext cx="6196082" cy="367063"/>
              <a:chOff x="1546312" y="1685447"/>
              <a:chExt cx="6196082" cy="367063"/>
            </a:xfrm>
          </p:grpSpPr>
          <p:sp>
            <p:nvSpPr>
              <p:cNvPr id="40" name="上矢印 39"/>
              <p:cNvSpPr/>
              <p:nvPr/>
            </p:nvSpPr>
            <p:spPr>
              <a:xfrm>
                <a:off x="2773843" y="1695620"/>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1" name="上矢印 40"/>
              <p:cNvSpPr/>
              <p:nvPr/>
            </p:nvSpPr>
            <p:spPr>
              <a:xfrm>
                <a:off x="6302235" y="1685447"/>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2" name="角丸四角形 41"/>
              <p:cNvSpPr/>
              <p:nvPr/>
            </p:nvSpPr>
            <p:spPr>
              <a:xfrm>
                <a:off x="5048280" y="1823176"/>
                <a:ext cx="2694114" cy="221626"/>
              </a:xfrm>
              <a:prstGeom prst="round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546312" y="1823176"/>
                <a:ext cx="2694114" cy="22933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矢印 43"/>
              <p:cNvSpPr/>
              <p:nvPr/>
            </p:nvSpPr>
            <p:spPr>
              <a:xfrm rot="16200000">
                <a:off x="4546362" y="-50669"/>
                <a:ext cx="91763" cy="356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sp>
          <p:nvSpPr>
            <p:cNvPr id="37" name="上矢印 36"/>
            <p:cNvSpPr/>
            <p:nvPr/>
          </p:nvSpPr>
          <p:spPr>
            <a:xfrm>
              <a:off x="4469557" y="1591266"/>
              <a:ext cx="216025"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38" name="角丸四角形 37"/>
            <p:cNvSpPr/>
            <p:nvPr/>
          </p:nvSpPr>
          <p:spPr>
            <a:xfrm>
              <a:off x="1962878" y="1405877"/>
              <a:ext cx="5156124" cy="400612"/>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（自動車メーカー、充電・水素インフラ関係企業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や大学・行政機関等）</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円/楕円 44"/>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42</a:t>
            </a:r>
            <a:endParaRPr lang="ja-JP" altLang="en-US" b="1" dirty="0">
              <a:solidFill>
                <a:prstClr val="white"/>
              </a:solidFill>
            </a:endParaRPr>
          </a:p>
        </p:txBody>
      </p:sp>
      <p:sp>
        <p:nvSpPr>
          <p:cNvPr id="46" name="正方形/長方形 45"/>
          <p:cNvSpPr/>
          <p:nvPr/>
        </p:nvSpPr>
        <p:spPr>
          <a:xfrm>
            <a:off x="4566454" y="5581232"/>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産業車両用水素インフラ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Picture 2" descr="C:\Users\ShimaguchiS\AppData\Local\Microsoft\Windows\Temporary Internet Files\Content.Outlook\ONLP7RQS\関空FCFLディスペンサー写真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96" y="4563275"/>
            <a:ext cx="1334472" cy="100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1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400878" y="17328"/>
            <a:ext cx="421772"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544375"/>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◆府民、民間事業者、市町村、エネルギー供給事業者等の関係者が情報を共有しつつ、地域のエネルギー問題を協議し、問題解決に向けた取組みを推進します。</a:t>
            </a:r>
            <a:endParaRPr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735072"/>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a:latin typeface="Meiryo UI" pitchFamily="50" charset="-128"/>
                <a:ea typeface="Meiryo UI" pitchFamily="50" charset="-128"/>
                <a:cs typeface="Meiryo UI" pitchFamily="50" charset="-128"/>
              </a:rPr>
              <a:t>18</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181383"/>
            <a:ext cx="3820040"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solidFill>
                  <a:srgbClr val="FF0000"/>
                </a:solidFill>
                <a:latin typeface="Meiryo UI" pitchFamily="50" charset="-128"/>
                <a:ea typeface="Meiryo UI" pitchFamily="50" charset="-128"/>
                <a:cs typeface="Meiryo UI" pitchFamily="50" charset="-128"/>
              </a:rPr>
              <a:t>4,584</a:t>
            </a:r>
            <a:r>
              <a:rPr lang="zh-TW" altLang="en-US" sz="1200" dirty="0" smtClean="0">
                <a:solidFill>
                  <a:srgbClr val="FF0000"/>
                </a:solidFill>
                <a:latin typeface="Meiryo UI" pitchFamily="50" charset="-128"/>
                <a:ea typeface="Meiryo UI" pitchFamily="50" charset="-128"/>
                <a:cs typeface="Meiryo UI" pitchFamily="50" charset="-128"/>
              </a:rPr>
              <a:t>千円</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solidFill>
                  <a:srgbClr val="FF0000"/>
                </a:solidFill>
                <a:latin typeface="Meiryo UI" pitchFamily="50" charset="-128"/>
                <a:ea typeface="Meiryo UI" pitchFamily="50" charset="-128"/>
                <a:cs typeface="Meiryo UI" pitchFamily="50" charset="-128"/>
              </a:rPr>
              <a:t>3,218</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solidFill>
                  <a:srgbClr val="FF0000"/>
                </a:solidFill>
                <a:latin typeface="Meiryo UI" pitchFamily="50" charset="-128"/>
                <a:ea typeface="Meiryo UI" pitchFamily="50" charset="-128"/>
                <a:cs typeface="Meiryo UI" pitchFamily="50" charset="-128"/>
              </a:rPr>
              <a:t>1,366</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775051"/>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5168747" y="2620064"/>
            <a:ext cx="4489189" cy="4016484"/>
          </a:xfrm>
          <a:prstGeom prst="rect">
            <a:avLst/>
          </a:prstGeom>
          <a:noFill/>
        </p:spPr>
        <p:txBody>
          <a:bodyPr wrap="square" rtlCol="0">
            <a:spAutoFit/>
          </a:bodyPr>
          <a:lstStyle/>
          <a:p>
            <a:pPr marL="87313" indent="-87313">
              <a:lnSpc>
                <a:spcPts val="1700"/>
              </a:lnSpc>
            </a:pP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事業内容　</a:t>
            </a:r>
            <a:r>
              <a:rPr lang="en-US" altLang="ja-JP" sz="1200" dirty="0" smtClean="0">
                <a:latin typeface="Meiryo UI" pitchFamily="50" charset="-128"/>
                <a:ea typeface="Meiryo UI" pitchFamily="50" charset="-128"/>
                <a:cs typeface="Meiryo UI" pitchFamily="50" charset="-128"/>
              </a:rPr>
              <a:t>(</a:t>
            </a:r>
            <a:r>
              <a:rPr lang="ja-JP" altLang="en-US" sz="1200" dirty="0" smtClean="0">
                <a:solidFill>
                  <a:srgbClr val="FF0000"/>
                </a:solidFill>
                <a:latin typeface="Meiryo UI" pitchFamily="50" charset="-128"/>
                <a:ea typeface="Meiryo UI" pitchFamily="50" charset="-128"/>
                <a:cs typeface="Meiryo UI" pitchFamily="50" charset="-128"/>
              </a:rPr>
              <a:t>各事業の</a:t>
            </a:r>
            <a:r>
              <a:rPr lang="ja-JP" altLang="en-US" sz="1200" dirty="0" smtClean="0">
                <a:latin typeface="Meiryo UI" pitchFamily="50" charset="-128"/>
                <a:ea typeface="Meiryo UI" pitchFamily="50" charset="-128"/>
                <a:cs typeface="Meiryo UI" pitchFamily="50" charset="-128"/>
              </a:rPr>
              <a:t>詳細については</a:t>
            </a:r>
            <a:r>
              <a:rPr lang="ja-JP" altLang="en-US" sz="1200" dirty="0" smtClean="0">
                <a:solidFill>
                  <a:srgbClr val="FF0000"/>
                </a:solidFill>
                <a:latin typeface="Meiryo UI" pitchFamily="50" charset="-128"/>
                <a:ea typeface="Meiryo UI" pitchFamily="50" charset="-128"/>
                <a:cs typeface="Meiryo UI" pitchFamily="50" charset="-128"/>
              </a:rPr>
              <a:t>別掲</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・創エネ、蓄エネ、省エネ対策の相談･アドバイス・・・・・・</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・国等が実施する各種制度等の周知･</a:t>
            </a:r>
            <a:r>
              <a:rPr lang="en-US" altLang="ja-JP" sz="1200" dirty="0">
                <a:latin typeface="Meiryo UI" pitchFamily="50" charset="-128"/>
                <a:ea typeface="Meiryo UI" pitchFamily="50" charset="-128"/>
                <a:cs typeface="Meiryo UI" pitchFamily="50" charset="-128"/>
              </a:rPr>
              <a:t>PR</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・ＺＥＨ（ゼッチ）普及啓発事業･・・・・・・・・・・・・・・・・・・・</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・太陽光パネル設置普及啓発事業・・・・・・・・・・・・・・</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・低利ソーラークレジット事業・・・・・・・・・・・・・・・・・・・</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府民参加型太陽光発電促進事業</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endParaRPr lang="zh-TW" altLang="en-US"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・大阪府住宅用</a:t>
            </a:r>
            <a:r>
              <a:rPr lang="ja-JP" altLang="en-US" sz="1200" dirty="0">
                <a:latin typeface="Meiryo UI" pitchFamily="50" charset="-128"/>
                <a:ea typeface="Meiryo UI" pitchFamily="50" charset="-128"/>
                <a:cs typeface="Meiryo UI" pitchFamily="50" charset="-128"/>
              </a:rPr>
              <a:t>太陽光発電シミュレーションシステム</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a:t>
            </a:r>
            <a:r>
              <a:rPr lang="ja-JP" altLang="en-US" sz="1100" dirty="0" err="1" smtClean="0">
                <a:latin typeface="Meiryo UI" pitchFamily="50" charset="-128"/>
                <a:ea typeface="Meiryo UI" pitchFamily="50" charset="-128"/>
                <a:cs typeface="Meiryo UI" pitchFamily="50" charset="-128"/>
              </a:rPr>
              <a:t>ー</a:t>
            </a:r>
            <a:r>
              <a:rPr lang="ja-JP" altLang="en-US" sz="1100" dirty="0">
                <a:latin typeface="Meiryo UI" pitchFamily="50" charset="-128"/>
                <a:ea typeface="Meiryo UI" pitchFamily="50" charset="-128"/>
                <a:cs typeface="Meiryo UI" pitchFamily="50" charset="-128"/>
              </a:rPr>
              <a:t>環境にもおとくや</a:t>
            </a:r>
            <a:r>
              <a:rPr lang="ja-JP" altLang="en-US" sz="1100" dirty="0" err="1">
                <a:latin typeface="Meiryo UI" pitchFamily="50" charset="-128"/>
                <a:ea typeface="Meiryo UI" pitchFamily="50" charset="-128"/>
                <a:cs typeface="Meiryo UI" pitchFamily="50" charset="-128"/>
              </a:rPr>
              <a:t>ねん</a:t>
            </a:r>
            <a:r>
              <a:rPr lang="ja-JP" altLang="en-US" sz="1100" dirty="0">
                <a:latin typeface="Meiryo UI" pitchFamily="50" charset="-128"/>
                <a:ea typeface="Meiryo UI" pitchFamily="50" charset="-128"/>
                <a:cs typeface="Meiryo UI" pitchFamily="50" charset="-128"/>
              </a:rPr>
              <a:t>ー</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公共施設や民間施設の</a:t>
            </a:r>
            <a:r>
              <a:rPr lang="ja-JP" altLang="en-US" sz="1200" dirty="0" smtClean="0">
                <a:latin typeface="Meiryo UI" pitchFamily="50" charset="-128"/>
                <a:ea typeface="Meiryo UI" pitchFamily="50" charset="-128"/>
                <a:cs typeface="Meiryo UI" pitchFamily="50" charset="-128"/>
              </a:rPr>
              <a:t>屋根や遊休地と太陽光発電</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事</a:t>
            </a:r>
            <a:r>
              <a:rPr lang="ja-JP" altLang="en-US" sz="1200" dirty="0" smtClean="0">
                <a:latin typeface="Meiryo UI" pitchFamily="50" charset="-128"/>
                <a:ea typeface="Meiryo UI" pitchFamily="50" charset="-128"/>
                <a:cs typeface="Meiryo UI" pitchFamily="50" charset="-128"/>
              </a:rPr>
              <a:t>業者のマッチング等・</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・再生</a:t>
            </a:r>
            <a:r>
              <a:rPr lang="ja-JP" altLang="en-US" sz="1200" dirty="0">
                <a:latin typeface="Meiryo UI" pitchFamily="50" charset="-128"/>
                <a:ea typeface="Meiryo UI" pitchFamily="50" charset="-128"/>
                <a:cs typeface="Meiryo UI" pitchFamily="50" charset="-128"/>
              </a:rPr>
              <a:t>可能エネルギーの導入可能性の調査・</a:t>
            </a:r>
            <a:r>
              <a:rPr lang="ja-JP" altLang="en-US" sz="1200" dirty="0" smtClean="0">
                <a:latin typeface="Meiryo UI" pitchFamily="50" charset="-128"/>
                <a:ea typeface="Meiryo UI" pitchFamily="50" charset="-128"/>
                <a:cs typeface="Meiryo UI" pitchFamily="50" charset="-128"/>
              </a:rPr>
              <a:t>検討・・・・・・・・</a:t>
            </a:r>
            <a:endParaRPr lang="ja-JP" altLang="en-US"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・省エネ・省</a:t>
            </a:r>
            <a:r>
              <a:rPr lang="en-US" altLang="ja-JP" sz="1200" dirty="0" smtClean="0">
                <a:latin typeface="Meiryo UI" pitchFamily="50" charset="-128"/>
                <a:ea typeface="Meiryo UI" pitchFamily="50" charset="-128"/>
                <a:cs typeface="Meiryo UI" pitchFamily="50" charset="-128"/>
              </a:rPr>
              <a:t>CO2</a:t>
            </a:r>
            <a:r>
              <a:rPr lang="ja-JP" altLang="en-US" sz="1200" dirty="0" smtClean="0">
                <a:latin typeface="Meiryo UI" pitchFamily="50" charset="-128"/>
                <a:ea typeface="Meiryo UI" pitchFamily="50" charset="-128"/>
                <a:cs typeface="Meiryo UI" pitchFamily="50" charset="-128"/>
              </a:rPr>
              <a:t>・節電のアドバイス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BEMS</a:t>
            </a:r>
            <a:r>
              <a:rPr lang="ja-JP" altLang="en-US" sz="1200" dirty="0">
                <a:latin typeface="Meiryo UI" pitchFamily="50" charset="-128"/>
                <a:ea typeface="Meiryo UI" pitchFamily="50" charset="-128"/>
                <a:cs typeface="Meiryo UI" pitchFamily="50" charset="-128"/>
              </a:rPr>
              <a:t>普及啓発事業・・・・・・・・・・・・・・・・・</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a:solidFill>
                  <a:srgbClr val="FF0000"/>
                </a:solidFill>
                <a:latin typeface="Meiryo UI" pitchFamily="50" charset="-128"/>
                <a:ea typeface="Meiryo UI" pitchFamily="50" charset="-128"/>
                <a:cs typeface="Meiryo UI" pitchFamily="50" charset="-128"/>
              </a:rPr>
              <a:t>おおさか版イニシャルゼロ省エネ設備改修マッチング</a:t>
            </a:r>
            <a:r>
              <a:rPr lang="ja-JP" altLang="en-US" sz="1200" dirty="0" smtClean="0">
                <a:solidFill>
                  <a:srgbClr val="FF0000"/>
                </a:solidFill>
                <a:latin typeface="Meiryo UI" pitchFamily="50" charset="-128"/>
                <a:ea typeface="Meiryo UI" pitchFamily="50" charset="-128"/>
                <a:cs typeface="Meiryo UI" pitchFamily="50" charset="-128"/>
              </a:rPr>
              <a:t>事業・・・</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smtClean="0">
                <a:solidFill>
                  <a:srgbClr val="FF0000"/>
                </a:solidFill>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省エネ・節電等に係る普及啓発の実施・</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・ガス冷暖房・蓄熱式空調・コージェネレーション等</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の導入促進････・・・・・・・・・・・・・・・・・・・・・・・・・・・・・・</a:t>
            </a:r>
            <a:endParaRPr lang="en-US" altLang="ja-JP" sz="12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５</a:t>
            </a:r>
            <a:endParaRPr lang="ja-JP" altLang="en-US" b="1" dirty="0">
              <a:solidFill>
                <a:prstClr val="white"/>
              </a:solidFill>
            </a:endParaRPr>
          </a:p>
        </p:txBody>
      </p:sp>
      <p:sp>
        <p:nvSpPr>
          <p:cNvPr id="116" name="テキスト ボックス 115"/>
          <p:cNvSpPr txBox="1"/>
          <p:nvPr/>
        </p:nvSpPr>
        <p:spPr>
          <a:xfrm>
            <a:off x="470811" y="459451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46" name="角丸四角形 45"/>
          <p:cNvSpPr/>
          <p:nvPr/>
        </p:nvSpPr>
        <p:spPr>
          <a:xfrm>
            <a:off x="274386" y="764704"/>
            <a:ext cx="376535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174178" y="764703"/>
            <a:ext cx="384699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163274" y="2862554"/>
            <a:ext cx="404338" cy="3706143"/>
          </a:xfrm>
          <a:prstGeom prst="rect">
            <a:avLst/>
          </a:prstGeom>
          <a:noFill/>
        </p:spPr>
        <p:txBody>
          <a:bodyPr wrap="square" lIns="0" tIns="0" rIns="0" bIns="0" rtlCol="0" anchor="ctr" anchorCtr="0">
            <a:spAutoFit/>
          </a:bodyPr>
          <a:lstStyle/>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８</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８</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８</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９</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９</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a:t>
            </a:r>
            <a:r>
              <a:rPr lang="en-US" altLang="ja-JP" sz="1200" dirty="0">
                <a:latin typeface="Meiryo UI" pitchFamily="50" charset="-128"/>
                <a:ea typeface="Meiryo UI" pitchFamily="50" charset="-128"/>
                <a:cs typeface="Meiryo UI" pitchFamily="50" charset="-128"/>
              </a:rPr>
              <a:t>10</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a:t>
            </a:r>
            <a:r>
              <a:rPr lang="en-US" altLang="ja-JP" sz="1200" dirty="0">
                <a:latin typeface="Meiryo UI" pitchFamily="50" charset="-128"/>
                <a:ea typeface="Meiryo UI" pitchFamily="50" charset="-128"/>
                <a:cs typeface="Meiryo UI" pitchFamily="50" charset="-128"/>
              </a:rPr>
              <a:t>11</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p.11</a:t>
            </a:r>
          </a:p>
          <a:p>
            <a:pPr marL="87313" indent="-87313">
              <a:lnSpc>
                <a:spcPts val="1700"/>
              </a:lnSpc>
            </a:pPr>
            <a:r>
              <a:rPr lang="en-US" altLang="ja-JP" sz="1200" dirty="0" smtClean="0">
                <a:latin typeface="Meiryo UI" pitchFamily="50" charset="-128"/>
                <a:ea typeface="Meiryo UI" pitchFamily="50" charset="-128"/>
                <a:cs typeface="Meiryo UI" pitchFamily="50" charset="-128"/>
              </a:rPr>
              <a:t>p.19</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p.22</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p.23</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p.24</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p.25</a:t>
            </a:r>
          </a:p>
          <a:p>
            <a:pPr marL="87313" indent="-87313">
              <a:lnSpc>
                <a:spcPts val="1700"/>
              </a:lnSpc>
            </a:pP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p.38</a:t>
            </a:r>
          </a:p>
        </p:txBody>
      </p:sp>
      <p:sp>
        <p:nvSpPr>
          <p:cNvPr id="2" name="大かっこ 1"/>
          <p:cNvSpPr/>
          <p:nvPr/>
        </p:nvSpPr>
        <p:spPr>
          <a:xfrm>
            <a:off x="6066528" y="1391003"/>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テキスト ボックス 17"/>
          <p:cNvSpPr txBox="1"/>
          <p:nvPr/>
        </p:nvSpPr>
        <p:spPr>
          <a:xfrm>
            <a:off x="2763670" y="1213360"/>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solidFill>
                  <a:srgbClr val="FF0000"/>
                </a:solidFill>
                <a:latin typeface="Meiryo UI" pitchFamily="50" charset="-128"/>
                <a:ea typeface="Meiryo UI" pitchFamily="50" charset="-128"/>
                <a:cs typeface="Meiryo UI" pitchFamily="50" charset="-128"/>
              </a:rPr>
              <a:t>629</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19" name="正方形/長方形 18"/>
          <p:cNvSpPr/>
          <p:nvPr/>
        </p:nvSpPr>
        <p:spPr>
          <a:xfrm>
            <a:off x="1863672" y="2346442"/>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2017</a:t>
            </a:r>
            <a:r>
              <a:rPr lang="ja-JP" altLang="en-US" sz="1050" dirty="0" smtClean="0">
                <a:solidFill>
                  <a:srgbClr val="FF0000"/>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・全体会議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・事業者部門会議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rgbClr val="FF0000"/>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回開催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・家庭部門会議</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３</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・市町村部門会議</a:t>
            </a:r>
            <a:r>
              <a:rPr lang="ja-JP" altLang="en-US" sz="1050" dirty="0" smtClean="0">
                <a:solidFill>
                  <a:schemeClr val="tx1"/>
                </a:solidFill>
                <a:latin typeface="Meiryo UI" pitchFamily="50" charset="-128"/>
                <a:ea typeface="Meiryo UI" pitchFamily="50" charset="-128"/>
                <a:cs typeface="Meiryo UI" pitchFamily="50" charset="-128"/>
              </a:rPr>
              <a:t>：８回</a:t>
            </a:r>
            <a:r>
              <a:rPr lang="ja-JP" altLang="en-US" sz="1050" dirty="0">
                <a:solidFill>
                  <a:schemeClr val="tx1"/>
                </a:solidFill>
                <a:latin typeface="Meiryo UI" pitchFamily="50" charset="-128"/>
                <a:ea typeface="Meiryo UI" pitchFamily="50" charset="-128"/>
                <a:cs typeface="Meiryo UI" pitchFamily="50" charset="-128"/>
              </a:rPr>
              <a:t>開催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ブロックごと</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北摂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中部</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南河内、泉州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で</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各</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a:solidFill>
                  <a:schemeClr val="tx1"/>
                </a:solidFill>
                <a:latin typeface="Meiryo UI" pitchFamily="50" charset="-128"/>
                <a:ea typeface="Meiryo UI" pitchFamily="50" charset="-128"/>
                <a:cs typeface="Meiryo UI" pitchFamily="50" charset="-128"/>
              </a:rPr>
              <a:t>回</a:t>
            </a:r>
            <a:r>
              <a:rPr lang="ja-JP" altLang="en-US" sz="1050" dirty="0" smtClean="0">
                <a:solidFill>
                  <a:schemeClr val="tx1"/>
                </a:solidFill>
                <a:latin typeface="Meiryo UI" pitchFamily="50" charset="-128"/>
                <a:ea typeface="Meiryo UI" pitchFamily="50" charset="-128"/>
                <a:cs typeface="Meiryo UI" pitchFamily="50" charset="-128"/>
              </a:rPr>
              <a:t>開催</a:t>
            </a:r>
            <a:endParaRPr lang="ja-JP" altLang="en-US"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6125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プランの進捗状況</a:t>
            </a:r>
            <a:endParaRPr lang="ja-JP" altLang="en-US" sz="3600" dirty="0">
              <a:solidFill>
                <a:prstClr val="white"/>
              </a:solidFill>
              <a:ea typeface="HGP創英角ｺﾞｼｯｸUB" pitchFamily="50" charset="-128"/>
              <a:cs typeface="ＭＳ Ｐゴシック" charset="-128"/>
            </a:endParaRPr>
          </a:p>
        </p:txBody>
      </p:sp>
      <p:sp>
        <p:nvSpPr>
          <p:cNvPr id="3" name="Rectangle 6"/>
          <p:cNvSpPr>
            <a:spLocks noChangeArrowheads="1"/>
          </p:cNvSpPr>
          <p:nvPr/>
        </p:nvSpPr>
        <p:spPr bwMode="auto">
          <a:xfrm>
            <a:off x="1338264" y="1621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5" name="表 4"/>
          <p:cNvGraphicFramePr>
            <a:graphicFrameLocks noGrp="1"/>
          </p:cNvGraphicFramePr>
          <p:nvPr>
            <p:extLst/>
          </p:nvPr>
        </p:nvGraphicFramePr>
        <p:xfrm>
          <a:off x="209863" y="692331"/>
          <a:ext cx="9486275" cy="5917475"/>
        </p:xfrm>
        <a:graphic>
          <a:graphicData uri="http://schemas.openxmlformats.org/drawingml/2006/table">
            <a:tbl>
              <a:tblPr firstRow="1" firstCol="1" bandRow="1">
                <a:tableStyleId>{5C22544A-7EE6-4342-B048-85BDC9FD1C3A}</a:tableStyleId>
              </a:tblPr>
              <a:tblGrid>
                <a:gridCol w="758444"/>
                <a:gridCol w="2780812"/>
                <a:gridCol w="2073589"/>
                <a:gridCol w="2118853"/>
                <a:gridCol w="1754577"/>
              </a:tblGrid>
              <a:tr h="793057">
                <a:tc gridSpan="3">
                  <a:txBody>
                    <a:bodyPr/>
                    <a:lstStyle/>
                    <a:p>
                      <a:pPr algn="ctr">
                        <a:lnSpc>
                          <a:spcPts val="1800"/>
                        </a:lnSpc>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971033">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+58.2</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83.2</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971033">
                <a:tc vMerge="1">
                  <a:txBody>
                    <a:bodyPr/>
                    <a:lstStyle/>
                    <a:p>
                      <a:endParaRPr kumimoji="1" lang="ja-JP" altLang="en-US"/>
                    </a:p>
                  </a:txBody>
                  <a:tcPr/>
                </a:tc>
                <a:tc>
                  <a:txBody>
                    <a:bodyPr/>
                    <a:lstStyle/>
                    <a:p>
                      <a:pPr algn="just">
                        <a:lnSpc>
                          <a:spcPts val="1800"/>
                        </a:lnSpc>
                        <a:spcAft>
                          <a:spcPts val="0"/>
                        </a:spcAft>
                      </a:pPr>
                      <a:r>
                        <a:rPr lang="ja-JP" sz="18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8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12.3</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971033">
                <a:tc vMerge="1">
                  <a:txBody>
                    <a:bodyPr/>
                    <a:lstStyle/>
                    <a:p>
                      <a:endParaRPr kumimoji="1" lang="ja-JP" altLang="en-US"/>
                    </a:p>
                  </a:txBody>
                  <a:tcPr/>
                </a:tc>
                <a:tc>
                  <a:txBody>
                    <a:bodyPr/>
                    <a:lstStyle/>
                    <a:p>
                      <a:pPr algn="just">
                        <a:lnSpc>
                          <a:spcPts val="18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58.0</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9605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-19.2</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96050">
                <a:tc vMerge="1">
                  <a:txBody>
                    <a:bodyPr/>
                    <a:lstStyle/>
                    <a:p>
                      <a:endParaRPr kumimoji="1" lang="ja-JP" altLang="en-US"/>
                    </a:p>
                  </a:txBody>
                  <a:tcPr/>
                </a:tc>
                <a:tc>
                  <a:txBody>
                    <a:bodyPr/>
                    <a:lstStyle/>
                    <a:p>
                      <a:pPr algn="just">
                        <a:lnSpc>
                          <a:spcPts val="1800"/>
                        </a:lnSpc>
                        <a:spcAft>
                          <a:spcPts val="0"/>
                        </a:spcAft>
                      </a:pP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74.0</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19219">
                <a:tc gridSpan="2">
                  <a:txBody>
                    <a:bodyPr/>
                    <a:lstStyle/>
                    <a:p>
                      <a:pPr algn="ctr">
                        <a:lnSpc>
                          <a:spcPts val="1800"/>
                        </a:lnSpc>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24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4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24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+87.7</a:t>
                      </a:r>
                      <a:r>
                        <a:rPr lang="ja-JP"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4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58.5</a:t>
                      </a:r>
                      <a:r>
                        <a:rPr lang="ja-JP" altLang="ja-JP"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4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円/楕円 5"/>
          <p:cNvSpPr/>
          <p:nvPr/>
        </p:nvSpPr>
        <p:spPr>
          <a:xfrm>
            <a:off x="9400877" y="1732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schemeClr val="bg1"/>
                </a:solidFill>
              </a:rPr>
              <a:t>６</a:t>
            </a:r>
            <a:endParaRPr lang="ja-JP" altLang="en-US" b="1" dirty="0">
              <a:solidFill>
                <a:schemeClr val="bg1"/>
              </a:solidFill>
            </a:endParaRPr>
          </a:p>
        </p:txBody>
      </p:sp>
    </p:spTree>
    <p:extLst>
      <p:ext uri="{BB962C8B-B14F-4D97-AF65-F5344CB8AC3E}">
        <p14:creationId xmlns:p14="http://schemas.microsoft.com/office/powerpoint/2010/main" val="296450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314517" cy="6298788"/>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７</a:t>
            </a:r>
            <a:endParaRPr lang="ja-JP" altLang="en-US" b="1" dirty="0">
              <a:solidFill>
                <a:prstClr val="white"/>
              </a:solidFill>
            </a:endParaRPr>
          </a:p>
        </p:txBody>
      </p:sp>
      <p:sp>
        <p:nvSpPr>
          <p:cNvPr id="8" name="正方形/長方形 7"/>
          <p:cNvSpPr/>
          <p:nvPr/>
        </p:nvSpPr>
        <p:spPr>
          <a:xfrm>
            <a:off x="577131" y="722268"/>
            <a:ext cx="8449303" cy="3323987"/>
          </a:xfrm>
          <a:prstGeom prst="rect">
            <a:avLst/>
          </a:prstGeom>
        </p:spPr>
        <p:txBody>
          <a:bodyPr wrap="square">
            <a:spAutoFit/>
          </a:bodyPr>
          <a:lstStyle/>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国等が実施する各種制度等の周知・Ｐ</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ＺＥＨ（ゼッチ）普及啓発事業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低利ソーラークレジット事業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地域環境活動を広げる府民共同発電補助事業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府民参加型太陽光発電</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ー環境にも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ー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公共施設や民間施設の屋根や遊休地と太陽光発電事業者とマッチング等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府・市有施設の屋根・土地貸しによる太陽光パネル設置促進事業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大阪府域における太陽光発電施設の地域との共生を推進する体制＜大阪モデル＞の推進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4226834"/>
            <a:ext cx="8449303" cy="2631490"/>
          </a:xfrm>
          <a:prstGeom prst="rect">
            <a:avLst/>
          </a:prstGeom>
        </p:spPr>
        <p:txBody>
          <a:bodyPr wrap="square">
            <a:spAutoFit/>
          </a:bodyPr>
          <a:lstStyle/>
          <a:p>
            <a:pPr marL="174625" indent="-174625">
              <a:lnSpc>
                <a:spcPts val="18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地中熱普及促進事業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下水熱普及促進事業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廃棄物焼却施設に</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おける発電及び余熱利用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再生可能エネルギーの導入可能性の調査・検討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ダムにおける小水力発電の導入検討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人工光合成を用いた新エネルギー創出の推進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latin typeface="Meiryo UI" pitchFamily="50" charset="-128"/>
                <a:ea typeface="Meiryo UI" pitchFamily="50" charset="-128"/>
                <a:cs typeface="Meiryo UI" pitchFamily="50" charset="-128"/>
              </a:rPr>
              <a:t>○  民間資金を活用したエネルギー施策の推進　　・・・・・・・・・・・・・・</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921750" y="725277"/>
            <a:ext cx="495746" cy="3388107"/>
          </a:xfrm>
          <a:prstGeom prst="rect">
            <a:avLst/>
          </a:prstGeom>
        </p:spPr>
        <p:txBody>
          <a:bodyPr wrap="square">
            <a:spAutoFit/>
          </a:bodyPr>
          <a:lstStyle/>
          <a:p>
            <a:pPr marL="174625" indent="-174625">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8</a:t>
            </a:r>
          </a:p>
          <a:p>
            <a:pPr marL="174625" indent="-174625">
              <a:lnSpc>
                <a:spcPts val="1800"/>
              </a:lnSpc>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14</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921750" y="4241761"/>
            <a:ext cx="495746" cy="2631490"/>
          </a:xfrm>
          <a:prstGeom prst="rect">
            <a:avLst/>
          </a:prstGeom>
        </p:spPr>
        <p:txBody>
          <a:bodyPr wrap="square">
            <a:spAutoFit/>
          </a:bodyPr>
          <a:lstStyle/>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15</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16</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角丸四角形 15"/>
          <p:cNvSpPr/>
          <p:nvPr/>
        </p:nvSpPr>
        <p:spPr>
          <a:xfrm>
            <a:off x="243662" y="3946963"/>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schemeClr val="tx1"/>
                </a:solidFill>
                <a:latin typeface="Meiryo UI" pitchFamily="50" charset="-128"/>
                <a:ea typeface="Meiryo UI" pitchFamily="50" charset="-128"/>
                <a:cs typeface="Meiryo UI" pitchFamily="50" charset="-128"/>
              </a:rPr>
              <a:t>■太陽光発電</a:t>
            </a:r>
            <a:r>
              <a:rPr lang="ja-JP" altLang="en-US" u="sng" dirty="0">
                <a:solidFill>
                  <a:schemeClr val="tx1"/>
                </a:solidFill>
                <a:latin typeface="Meiryo UI" pitchFamily="50" charset="-128"/>
                <a:ea typeface="Meiryo UI" pitchFamily="50" charset="-128"/>
                <a:cs typeface="Meiryo UI" pitchFamily="50" charset="-128"/>
              </a:rPr>
              <a:t>以外</a:t>
            </a:r>
            <a:r>
              <a:rPr lang="ja-JP" altLang="en-US" u="sng" dirty="0" smtClean="0">
                <a:solidFill>
                  <a:schemeClr val="tx1"/>
                </a:solidFill>
                <a:latin typeface="Meiryo UI" pitchFamily="50" charset="-128"/>
                <a:ea typeface="Meiryo UI" pitchFamily="50" charset="-128"/>
                <a:cs typeface="Meiryo UI" pitchFamily="50" charset="-128"/>
              </a:rPr>
              <a:t>の再生可能エネルギーの普及促進</a:t>
            </a:r>
            <a:endParaRPr lang="ja-JP" altLang="en-US" u="sng" dirty="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schemeClr val="tx1"/>
                </a:solidFill>
                <a:latin typeface="Meiryo UI" pitchFamily="50" charset="-128"/>
                <a:ea typeface="Meiryo UI" pitchFamily="50" charset="-128"/>
                <a:cs typeface="Meiryo UI" pitchFamily="50" charset="-128"/>
              </a:rPr>
              <a:t>■太陽光発電の普及促進</a:t>
            </a:r>
            <a:endParaRPr lang="ja-JP" altLang="en-US" u="sng"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6405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528631" y="3063970"/>
            <a:ext cx="3169912" cy="33889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ＺＥＨ（ゼッチ）普及</a:t>
            </a:r>
            <a:r>
              <a:rPr lang="ja-JP" altLang="en-US" sz="1600" b="1" dirty="0">
                <a:solidFill>
                  <a:schemeClr val="tx1"/>
                </a:solidFill>
                <a:latin typeface="Meiryo UI" pitchFamily="50" charset="-128"/>
                <a:ea typeface="Meiryo UI" pitchFamily="50" charset="-128"/>
                <a:cs typeface="Meiryo UI" pitchFamily="50" charset="-128"/>
              </a:rPr>
              <a:t>啓発</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0" name="正方形/長方形 19"/>
          <p:cNvSpPr/>
          <p:nvPr/>
        </p:nvSpPr>
        <p:spPr>
          <a:xfrm>
            <a:off x="3785210" y="3218202"/>
            <a:ext cx="367845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136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103643" y="1093680"/>
            <a:ext cx="471581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595094"/>
            <a:ext cx="376816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1129645"/>
            <a:ext cx="427032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a:t>
            </a:r>
            <a:r>
              <a:rPr lang="ja-JP" altLang="ja-JP" sz="1600" b="1" dirty="0" smtClean="0">
                <a:solidFill>
                  <a:schemeClr val="tx1"/>
                </a:solidFill>
                <a:latin typeface="Meiryo UI" pitchFamily="50" charset="-128"/>
                <a:ea typeface="Meiryo UI" pitchFamily="50" charset="-128"/>
                <a:cs typeface="Meiryo UI" pitchFamily="50" charset="-128"/>
              </a:rPr>
              <a:t>エネ</a:t>
            </a:r>
            <a:r>
              <a:rPr lang="ja-JP" altLang="en-US" sz="1600" b="1" dirty="0">
                <a:solidFill>
                  <a:schemeClr val="tx1"/>
                </a:solidFill>
                <a:latin typeface="Meiryo UI" pitchFamily="50" charset="-128"/>
                <a:ea typeface="Meiryo UI" pitchFamily="50" charset="-128"/>
                <a:cs typeface="Meiryo UI" pitchFamily="50" charset="-128"/>
              </a:rPr>
              <a:t>、蓄エネ、省エネ対策の相談・</a:t>
            </a:r>
            <a:r>
              <a:rPr lang="ja-JP" altLang="en-US" sz="1600" b="1" dirty="0" smtClean="0">
                <a:solidFill>
                  <a:schemeClr val="tx1"/>
                </a:solidFill>
                <a:latin typeface="Meiryo UI" pitchFamily="50" charset="-128"/>
                <a:ea typeface="Meiryo UI" pitchFamily="50" charset="-128"/>
                <a:cs typeface="Meiryo UI" pitchFamily="50" charset="-128"/>
              </a:rPr>
              <a:t>アドバイス</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881672"/>
            <a:ext cx="4574094" cy="60016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879818" y="1093680"/>
            <a:ext cx="492539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1129644"/>
            <a:ext cx="3853753"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国</a:t>
            </a:r>
            <a:r>
              <a:rPr lang="ja-JP" altLang="en-US" sz="1600" b="1" dirty="0">
                <a:solidFill>
                  <a:schemeClr val="tx1"/>
                </a:solidFill>
                <a:latin typeface="Meiryo UI" pitchFamily="50" charset="-128"/>
                <a:ea typeface="Meiryo UI" pitchFamily="50" charset="-128"/>
                <a:cs typeface="Meiryo UI" pitchFamily="50" charset="-128"/>
              </a:rPr>
              <a:t>等が実施する各種制度等の周知・</a:t>
            </a:r>
            <a:r>
              <a:rPr lang="ja-JP" altLang="en-US" sz="1600" b="1" dirty="0" smtClean="0">
                <a:solidFill>
                  <a:schemeClr val="tx1"/>
                </a:solidFill>
                <a:latin typeface="Meiryo UI" pitchFamily="50" charset="-128"/>
                <a:ea typeface="Meiryo UI" pitchFamily="50" charset="-128"/>
                <a:cs typeface="Meiryo UI" pitchFamily="50" charset="-128"/>
              </a:rPr>
              <a:t>ＰＲ</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741824"/>
            <a:ext cx="4642874" cy="400110"/>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◆エネルギー</a:t>
            </a:r>
            <a:r>
              <a:rPr lang="ja-JP" altLang="en-US" sz="1300" dirty="0">
                <a:latin typeface="Meiryo UI" pitchFamily="50" charset="-128"/>
                <a:ea typeface="Meiryo UI" pitchFamily="50" charset="-128"/>
                <a:cs typeface="Meiryo UI" pitchFamily="50" charset="-128"/>
              </a:rPr>
              <a:t>対策のため</a:t>
            </a:r>
            <a:r>
              <a:rPr lang="ja-JP" altLang="en-US" sz="1300" dirty="0" smtClean="0">
                <a:latin typeface="Meiryo UI" pitchFamily="50" charset="-128"/>
                <a:ea typeface="Meiryo UI" pitchFamily="50" charset="-128"/>
                <a:cs typeface="Meiryo UI" pitchFamily="50" charset="-128"/>
              </a:rPr>
              <a:t>国や市町村等</a:t>
            </a:r>
            <a:r>
              <a:rPr lang="ja-JP" altLang="en-US" sz="1300" dirty="0">
                <a:latin typeface="Meiryo UI" pitchFamily="50" charset="-128"/>
                <a:ea typeface="Meiryo UI" pitchFamily="50" charset="-128"/>
                <a:cs typeface="Meiryo UI" pitchFamily="50" charset="-128"/>
              </a:rPr>
              <a:t>が実施する</a:t>
            </a:r>
            <a:r>
              <a:rPr lang="ja-JP" altLang="en-US" sz="1300" dirty="0" smtClean="0">
                <a:latin typeface="Meiryo UI" pitchFamily="50" charset="-128"/>
                <a:ea typeface="Meiryo UI" pitchFamily="50" charset="-128"/>
                <a:cs typeface="Meiryo UI" pitchFamily="50" charset="-128"/>
              </a:rPr>
              <a:t>各種補助事業等について、府民、市民、民間事</a:t>
            </a:r>
            <a:r>
              <a:rPr lang="ja-JP" altLang="en-US" sz="1300" dirty="0">
                <a:latin typeface="Meiryo UI" pitchFamily="50" charset="-128"/>
                <a:ea typeface="Meiryo UI" pitchFamily="50" charset="-128"/>
                <a:cs typeface="Meiryo UI" pitchFamily="50" charset="-128"/>
              </a:rPr>
              <a:t>業者等に</a:t>
            </a:r>
            <a:r>
              <a:rPr lang="ja-JP" altLang="en-US" sz="1300" dirty="0" smtClean="0">
                <a:latin typeface="Meiryo UI" pitchFamily="50" charset="-128"/>
                <a:ea typeface="Meiryo UI" pitchFamily="50" charset="-128"/>
                <a:cs typeface="Meiryo UI" pitchFamily="50" charset="-128"/>
              </a:rPr>
              <a:t>対してわかりやすく紹介します</a:t>
            </a:r>
            <a:r>
              <a:rPr lang="ja-JP" altLang="en-US" sz="1300" dirty="0">
                <a:latin typeface="Meiryo UI" pitchFamily="50" charset="-128"/>
                <a:ea typeface="Meiryo UI" pitchFamily="50" charset="-128"/>
                <a:cs typeface="Meiryo UI" pitchFamily="50" charset="-128"/>
              </a:rPr>
              <a:t>。</a:t>
            </a:r>
          </a:p>
        </p:txBody>
      </p:sp>
      <p:sp>
        <p:nvSpPr>
          <p:cNvPr id="73" name="正方形/長方形 72"/>
          <p:cNvSpPr/>
          <p:nvPr/>
        </p:nvSpPr>
        <p:spPr>
          <a:xfrm>
            <a:off x="7207767" y="1511494"/>
            <a:ext cx="2536494"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83835" y="2380933"/>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月末現在）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・相談等対応件数：</a:t>
            </a:r>
            <a:r>
              <a:rPr lang="en-US" altLang="ja-JP" sz="1000" dirty="0">
                <a:solidFill>
                  <a:schemeClr val="tx1"/>
                </a:solidFill>
                <a:latin typeface="Meiryo UI" pitchFamily="50" charset="-128"/>
                <a:ea typeface="Meiryo UI" pitchFamily="50" charset="-128"/>
                <a:cs typeface="Meiryo UI" pitchFamily="50" charset="-128"/>
              </a:rPr>
              <a:t>663</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6298944" y="2163697"/>
            <a:ext cx="3377329" cy="66644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月末現在）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・ホームページでの情報提供　　・セミナー開催、講演：</a:t>
            </a:r>
            <a:r>
              <a:rPr lang="en-US" altLang="ja-JP" sz="1000" dirty="0">
                <a:solidFill>
                  <a:schemeClr val="tx1"/>
                </a:solidFill>
                <a:latin typeface="Meiryo UI" pitchFamily="50" charset="-128"/>
                <a:ea typeface="Meiryo UI" pitchFamily="50" charset="-128"/>
                <a:cs typeface="Meiryo UI" pitchFamily="50" charset="-128"/>
              </a:rPr>
              <a:t>51</a:t>
            </a:r>
            <a:r>
              <a:rPr lang="ja-JP" altLang="en-US" sz="1000" dirty="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a:solidFill>
                  <a:schemeClr val="tx1"/>
                </a:solidFill>
                <a:latin typeface="Meiryo UI" pitchFamily="50" charset="-128"/>
                <a:ea typeface="Meiryo UI" pitchFamily="50" charset="-128"/>
                <a:cs typeface="Meiryo UI" pitchFamily="50" charset="-128"/>
              </a:rPr>
              <a:t>回　・事業者、団体訪問：</a:t>
            </a:r>
            <a:r>
              <a:rPr lang="en-US" altLang="ja-JP" sz="1000" dirty="0">
                <a:solidFill>
                  <a:schemeClr val="tx1"/>
                </a:solidFill>
                <a:latin typeface="Meiryo UI" pitchFamily="50" charset="-128"/>
                <a:ea typeface="Meiryo UI" pitchFamily="50" charset="-128"/>
                <a:cs typeface="Meiryo UI" pitchFamily="50" charset="-128"/>
              </a:rPr>
              <a:t>206</a:t>
            </a:r>
            <a:r>
              <a:rPr lang="ja-JP" altLang="en-US" sz="1000" dirty="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・チラシ配布：</a:t>
            </a:r>
            <a:r>
              <a:rPr lang="en-US" altLang="ja-JP" sz="1000" dirty="0">
                <a:solidFill>
                  <a:schemeClr val="tx1"/>
                </a:solidFill>
                <a:latin typeface="Meiryo UI" pitchFamily="50" charset="-128"/>
                <a:ea typeface="Meiryo UI" pitchFamily="50" charset="-128"/>
                <a:cs typeface="Meiryo UI" pitchFamily="50" charset="-128"/>
              </a:rPr>
              <a:t>53,000</a:t>
            </a:r>
            <a:r>
              <a:rPr lang="ja-JP" altLang="en-US" sz="1000" dirty="0">
                <a:solidFill>
                  <a:schemeClr val="tx1"/>
                </a:solidFill>
                <a:latin typeface="Meiryo UI" pitchFamily="50" charset="-128"/>
                <a:ea typeface="Meiryo UI" pitchFamily="50" charset="-128"/>
                <a:cs typeface="Meiryo UI" pitchFamily="50" charset="-128"/>
              </a:rPr>
              <a:t>部　</a:t>
            </a:r>
            <a:endParaRPr lang="en-US" altLang="ja-JP" sz="1000" strike="sngStrike" dirty="0" smtClean="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243045" y="3493072"/>
            <a:ext cx="5313373" cy="600164"/>
          </a:xfrm>
          <a:prstGeom prst="rect">
            <a:avLst/>
          </a:prstGeom>
          <a:noFill/>
        </p:spPr>
        <p:txBody>
          <a:bodyPr wrap="square" lIns="0" tIns="0" rIns="0" bIns="0" rtlCol="0" anchor="ctr" anchorCtr="0">
            <a:spAutoFit/>
          </a:bodyPr>
          <a:lstStyle/>
          <a:p>
            <a:pPr marL="182563" indent="-182563">
              <a:defRPr/>
            </a:pPr>
            <a:r>
              <a:rPr lang="ja-JP" altLang="en-US" sz="1300" dirty="0" smtClean="0">
                <a:latin typeface="Meiryo UI" pitchFamily="50" charset="-128"/>
                <a:ea typeface="Meiryo UI" pitchFamily="50" charset="-128"/>
                <a:cs typeface="Meiryo UI" pitchFamily="50" charset="-128"/>
              </a:rPr>
              <a:t>◆太陽光パネルの設置に寄与する</a:t>
            </a:r>
            <a:r>
              <a:rPr lang="en-US" altLang="ja-JP" sz="1300" dirty="0" smtClean="0">
                <a:latin typeface="Meiryo UI" pitchFamily="50" charset="-128"/>
                <a:ea typeface="Meiryo UI" pitchFamily="50" charset="-128"/>
                <a:cs typeface="Meiryo UI" pitchFamily="50" charset="-128"/>
              </a:rPr>
              <a:t>ZEH</a:t>
            </a:r>
            <a:r>
              <a:rPr lang="ja-JP" altLang="en-US" sz="1300" dirty="0" smtClean="0">
                <a:latin typeface="Meiryo UI" pitchFamily="50" charset="-128"/>
                <a:ea typeface="Meiryo UI" pitchFamily="50" charset="-128"/>
                <a:cs typeface="Meiryo UI" pitchFamily="50" charset="-128"/>
              </a:rPr>
              <a:t>（ゼッチ：ネット・ゼロ・エネルギー・ハウス）を、関連業界との連携により府民及び府内の中小工務店等に積極的に</a:t>
            </a:r>
            <a:r>
              <a:rPr lang="en-US" altLang="ja-JP" sz="1300" dirty="0" smtClean="0">
                <a:latin typeface="Meiryo UI" pitchFamily="50" charset="-128"/>
                <a:ea typeface="Meiryo UI" pitchFamily="50" charset="-128"/>
                <a:cs typeface="Meiryo UI" pitchFamily="50" charset="-128"/>
              </a:rPr>
              <a:t>PR</a:t>
            </a:r>
            <a:r>
              <a:rPr lang="ja-JP" altLang="en-US" sz="1300" dirty="0" smtClean="0">
                <a:latin typeface="Meiryo UI" pitchFamily="50" charset="-128"/>
                <a:ea typeface="Meiryo UI" pitchFamily="50" charset="-128"/>
                <a:cs typeface="Meiryo UI" pitchFamily="50" charset="-128"/>
              </a:rPr>
              <a:t>することで、太陽光パネルの設置促進につなげます。</a:t>
            </a:r>
            <a:endParaRPr lang="en-US" altLang="ja-JP" sz="1300" dirty="0">
              <a:latin typeface="Meiryo UI" pitchFamily="50" charset="-128"/>
              <a:ea typeface="Meiryo UI" pitchFamily="50" charset="-128"/>
              <a:cs typeface="Meiryo UI" pitchFamily="50" charset="-128"/>
            </a:endParaRPr>
          </a:p>
        </p:txBody>
      </p:sp>
      <p:sp>
        <p:nvSpPr>
          <p:cNvPr id="21" name="正方形/長方形 20"/>
          <p:cNvSpPr/>
          <p:nvPr/>
        </p:nvSpPr>
        <p:spPr>
          <a:xfrm>
            <a:off x="6153448" y="5029871"/>
            <a:ext cx="3443866" cy="1631216"/>
          </a:xfrm>
          <a:prstGeom prst="rect">
            <a:avLst/>
          </a:prstGeom>
          <a:ln>
            <a:solidFill>
              <a:schemeClr val="tx1"/>
            </a:solidFill>
            <a:prstDash val="dash"/>
          </a:ln>
        </p:spPr>
        <p:txBody>
          <a:bodyPr wrap="square">
            <a:spAutoFit/>
          </a:bodyPr>
          <a:lstStyle/>
          <a:p>
            <a:pPr marL="85725" indent="-85725"/>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（ゼッチ：ネット・ゼロ・エネルギー・ハウス）とは</a:t>
            </a:r>
            <a:endParaRPr lang="en-US" altLang="ja-JP" sz="1000" dirty="0" smtClean="0">
              <a:latin typeface="Meiryo UI" panose="020B0604030504040204" pitchFamily="50" charset="-128"/>
              <a:ea typeface="Meiryo UI" panose="020B0604030504040204" pitchFamily="50" charset="-128"/>
            </a:endParaRPr>
          </a:p>
          <a:p>
            <a:pPr marL="85725" indent="-85725"/>
            <a:endParaRPr lang="en-US" altLang="ja-JP" sz="1000" dirty="0" smtClean="0">
              <a:latin typeface="Meiryo UI" panose="020B0604030504040204" pitchFamily="50" charset="-128"/>
              <a:ea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rPr>
              <a:t>・快適な室内環境を保ちながら、住宅の高断熱化と各種高効率設備によりできるだけ省エネした上で、家庭で</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年間に消費するエネルギー量を太陽光発電などで創ることで、正味（ネット）で概ね「ゼロ」以下にする住宅のことです。</a:t>
            </a:r>
            <a:endParaRPr lang="en-US" altLang="ja-JP" sz="1000" dirty="0" smtClean="0">
              <a:latin typeface="Meiryo UI" panose="020B0604030504040204" pitchFamily="50" charset="-128"/>
              <a:ea typeface="Meiryo UI" panose="020B0604030504040204" pitchFamily="50" charset="-128"/>
            </a:endParaRPr>
          </a:p>
          <a:p>
            <a:pPr marL="85725" indent="-85725"/>
            <a:endParaRPr lang="en-US" altLang="ja-JP" sz="1000" dirty="0" smtClean="0">
              <a:latin typeface="Meiryo UI" panose="020B0604030504040204" pitchFamily="50" charset="-128"/>
              <a:ea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rPr>
              <a:t>・国では</a:t>
            </a:r>
            <a:r>
              <a:rPr lang="en-US" altLang="ja-JP" sz="1000" dirty="0" smtClean="0">
                <a:latin typeface="Meiryo UI" panose="020B0604030504040204" pitchFamily="50" charset="-128"/>
                <a:ea typeface="Meiryo UI" panose="020B0604030504040204" pitchFamily="50" charset="-128"/>
              </a:rPr>
              <a:t>2020</a:t>
            </a:r>
            <a:r>
              <a:rPr lang="ja-JP" altLang="en-US" sz="1000" dirty="0" smtClean="0">
                <a:latin typeface="Meiryo UI" panose="020B0604030504040204" pitchFamily="50" charset="-128"/>
                <a:ea typeface="Meiryo UI" panose="020B0604030504040204" pitchFamily="50" charset="-128"/>
              </a:rPr>
              <a:t>年（平成</a:t>
            </a:r>
            <a:r>
              <a:rPr lang="en-US" altLang="ja-JP" sz="1000" dirty="0" smtClean="0">
                <a:latin typeface="Meiryo UI" panose="020B0604030504040204" pitchFamily="50" charset="-128"/>
                <a:ea typeface="Meiryo UI" panose="020B0604030504040204" pitchFamily="50" charset="-128"/>
              </a:rPr>
              <a:t>32</a:t>
            </a:r>
            <a:r>
              <a:rPr lang="ja-JP" altLang="en-US" sz="1000" dirty="0" smtClean="0">
                <a:latin typeface="Meiryo UI" panose="020B0604030504040204" pitchFamily="50" charset="-128"/>
                <a:ea typeface="Meiryo UI" panose="020B0604030504040204" pitchFamily="50" charset="-128"/>
              </a:rPr>
              <a:t>年）までにハウスメーカー等の建築する注文戸建住宅の過半数で「</a:t>
            </a:r>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」を実現することをめざし、補助金や</a:t>
            </a:r>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ビルダー登録等の支援制度を実施しています。</a:t>
            </a:r>
            <a:endParaRPr lang="ja-JP" altLang="en-US" sz="1000" dirty="0">
              <a:latin typeface="Meiryo UI" panose="020B0604030504040204" pitchFamily="50" charset="-128"/>
              <a:ea typeface="Meiryo UI" panose="020B0604030504040204" pitchFamily="50" charset="-128"/>
            </a:endParaRPr>
          </a:p>
        </p:txBody>
      </p:sp>
      <p:sp>
        <p:nvSpPr>
          <p:cNvPr id="22" name="正方形/長方形 21"/>
          <p:cNvSpPr/>
          <p:nvPr/>
        </p:nvSpPr>
        <p:spPr>
          <a:xfrm>
            <a:off x="103644" y="4102974"/>
            <a:ext cx="1674905"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2" y="3511668"/>
            <a:ext cx="4297325" cy="1060616"/>
          </a:xfrm>
          <a:prstGeom prst="rect">
            <a:avLst/>
          </a:prstGeom>
        </p:spPr>
      </p:pic>
      <p:sp>
        <p:nvSpPr>
          <p:cNvPr id="5" name="角丸四角形 4"/>
          <p:cNvSpPr/>
          <p:nvPr/>
        </p:nvSpPr>
        <p:spPr>
          <a:xfrm>
            <a:off x="113538" y="2939194"/>
            <a:ext cx="9694076" cy="38147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081187" y="534654"/>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a:t>
            </a:r>
            <a:r>
              <a:rPr lang="ja-JP" altLang="en-US" sz="1600" b="1" dirty="0" smtClean="0">
                <a:solidFill>
                  <a:prstClr val="black"/>
                </a:solidFill>
                <a:latin typeface="Meiryo UI" pitchFamily="50" charset="-128"/>
                <a:ea typeface="Meiryo UI" pitchFamily="50" charset="-128"/>
                <a:cs typeface="Meiryo UI" pitchFamily="50" charset="-128"/>
              </a:rPr>
              <a:t>、</a:t>
            </a:r>
            <a:endParaRPr lang="en-US" altLang="ja-JP" sz="1600" b="1" dirty="0" smtClean="0">
              <a:solidFill>
                <a:prstClr val="black"/>
              </a:solidFill>
              <a:latin typeface="Meiryo UI" pitchFamily="50" charset="-128"/>
              <a:ea typeface="Meiryo UI" pitchFamily="50" charset="-128"/>
              <a:cs typeface="Meiryo UI" pitchFamily="50" charset="-128"/>
            </a:endParaRPr>
          </a:p>
          <a:p>
            <a:r>
              <a:rPr lang="ja-JP" altLang="en-US" sz="1600" b="1" dirty="0" smtClean="0">
                <a:solidFill>
                  <a:prstClr val="black"/>
                </a:solidFill>
                <a:latin typeface="Meiryo UI" pitchFamily="50" charset="-128"/>
                <a:ea typeface="Meiryo UI" pitchFamily="50" charset="-128"/>
                <a:cs typeface="Meiryo UI" pitchFamily="50" charset="-128"/>
              </a:rPr>
              <a:t>その他</a:t>
            </a:r>
            <a:r>
              <a:rPr lang="ja-JP" altLang="en-US" sz="1600" b="1" dirty="0">
                <a:solidFill>
                  <a:prstClr val="black"/>
                </a:solidFill>
                <a:latin typeface="Meiryo UI" pitchFamily="50" charset="-128"/>
                <a:ea typeface="Meiryo UI" pitchFamily="50" charset="-128"/>
                <a:cs typeface="Meiryo UI" pitchFamily="50" charset="-128"/>
              </a:rPr>
              <a:t>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6" name="角丸四角形 25"/>
          <p:cNvSpPr/>
          <p:nvPr/>
        </p:nvSpPr>
        <p:spPr>
          <a:xfrm>
            <a:off x="88627" y="534654"/>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437" y="4146487"/>
            <a:ext cx="32670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太陽 27"/>
          <p:cNvSpPr/>
          <p:nvPr/>
        </p:nvSpPr>
        <p:spPr>
          <a:xfrm>
            <a:off x="1037928" y="4336995"/>
            <a:ext cx="683559" cy="717800"/>
          </a:xfrm>
          <a:prstGeom prst="sun">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669" rIns="0" bIns="36669" rtlCol="0" anchor="ctr">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708" y="5181337"/>
            <a:ext cx="487849" cy="161476"/>
          </a:xfrm>
          <a:prstGeom prst="rect">
            <a:avLst/>
          </a:prstGeom>
          <a:solidFill>
            <a:schemeClr val="accent6">
              <a:lumMod val="20000"/>
              <a:lumOff val="80000"/>
            </a:schemeClr>
          </a:solidFill>
          <a:ln>
            <a:noFill/>
          </a:ln>
          <a:extLst/>
        </p:spPr>
      </p:pic>
      <p:grpSp>
        <p:nvGrpSpPr>
          <p:cNvPr id="30" name="グループ化 29"/>
          <p:cNvGrpSpPr>
            <a:grpSpLocks/>
          </p:cNvGrpSpPr>
          <p:nvPr/>
        </p:nvGrpSpPr>
        <p:grpSpPr>
          <a:xfrm rot="20141219">
            <a:off x="4484498" y="4611617"/>
            <a:ext cx="360306" cy="116630"/>
            <a:chOff x="344486" y="-842897"/>
            <a:chExt cx="1440167" cy="2855140"/>
          </a:xfrm>
          <a:solidFill>
            <a:schemeClr val="accent6">
              <a:lumMod val="20000"/>
              <a:lumOff val="80000"/>
            </a:schemeClr>
          </a:solidFill>
          <a:scene3d>
            <a:camera prst="orthographicFront">
              <a:rot lat="0" lon="0" rev="600000"/>
            </a:camera>
            <a:lightRig rig="threePt" dir="t"/>
          </a:scene3d>
        </p:grpSpPr>
        <p:sp>
          <p:nvSpPr>
            <p:cNvPr id="31" name="山形 30"/>
            <p:cNvSpPr/>
            <p:nvPr/>
          </p:nvSpPr>
          <p:spPr>
            <a:xfrm>
              <a:off x="992558" y="-842897"/>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632519" y="-842890"/>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山形 32"/>
            <p:cNvSpPr/>
            <p:nvPr/>
          </p:nvSpPr>
          <p:spPr>
            <a:xfrm>
              <a:off x="344486" y="-842894"/>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山形 33"/>
            <p:cNvSpPr/>
            <p:nvPr/>
          </p:nvSpPr>
          <p:spPr>
            <a:xfrm>
              <a:off x="1424653" y="-842893"/>
              <a:ext cx="360000"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 name="右矢印 34"/>
          <p:cNvSpPr>
            <a:spLocks noChangeAspect="1"/>
          </p:cNvSpPr>
          <p:nvPr/>
        </p:nvSpPr>
        <p:spPr>
          <a:xfrm>
            <a:off x="3476276" y="4242904"/>
            <a:ext cx="419847" cy="321920"/>
          </a:xfrm>
          <a:prstGeom prst="rightArrow">
            <a:avLst>
              <a:gd name="adj1" fmla="val 32827"/>
              <a:gd name="adj2" fmla="val 35454"/>
            </a:avLst>
          </a:prstGeom>
          <a:solidFill>
            <a:srgbClr val="FFFF99"/>
          </a:solidFill>
          <a:ln w="28575">
            <a:solidFill>
              <a:srgbClr val="FFC000"/>
            </a:solidFill>
          </a:ln>
          <a:effectLst/>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471" y="5215055"/>
            <a:ext cx="712474" cy="25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438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24934</TotalTime>
  <Words>8880</Words>
  <Application>Microsoft Office PowerPoint</Application>
  <PresentationFormat>A4 210 x 297 mm</PresentationFormat>
  <Paragraphs>1623</Paragraphs>
  <Slides>43</Slides>
  <Notes>10</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Office ​​テーマ</vt:lpstr>
      <vt:lpstr>大阪府･大阪市で取組む エネルギー関連の施策事業集 ～2018年度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エネルギー関連の施策事業集 ～2017年度　アクションプログラム～</dc:title>
  <dc:creator>山本　祐一</dc:creator>
  <cp:lastModifiedBy>山本　祐一</cp:lastModifiedBy>
  <cp:revision>71</cp:revision>
  <cp:lastPrinted>2018-03-15T07:22:37Z</cp:lastPrinted>
  <dcterms:created xsi:type="dcterms:W3CDTF">2014-02-03T04:47:03Z</dcterms:created>
  <dcterms:modified xsi:type="dcterms:W3CDTF">2018-03-15T07:26:16Z</dcterms:modified>
</cp:coreProperties>
</file>